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1">
  <p:sldMasterIdLst>
    <p:sldMasterId id="2147483660" r:id="rId1"/>
  </p:sldMasterIdLst>
  <p:sldIdLst>
    <p:sldId id="256" r:id="rId2"/>
    <p:sldId id="259" r:id="rId3"/>
    <p:sldId id="258" r:id="rId4"/>
    <p:sldId id="269" r:id="rId5"/>
    <p:sldId id="262" r:id="rId6"/>
    <p:sldId id="260" r:id="rId7"/>
    <p:sldId id="263" r:id="rId8"/>
    <p:sldId id="264" r:id="rId9"/>
    <p:sldId id="266" r:id="rId10"/>
    <p:sldId id="267" r:id="rId11"/>
    <p:sldId id="268" r:id="rId12"/>
    <p:sldId id="261" r:id="rId13"/>
  </p:sldIdLst>
  <p:sldSz cx="12801600" cy="9601200" type="A3"/>
  <p:notesSz cx="6858000" cy="9144000"/>
  <p:defaultTextStyle>
    <a:defPPr>
      <a:defRPr lang="es-HN"/>
    </a:defPPr>
    <a:lvl1pPr marL="0" algn="l" defTabSz="1075334" rtl="0" eaLnBrk="1" latinLnBrk="0" hangingPunct="1">
      <a:defRPr sz="2117" kern="1200">
        <a:solidFill>
          <a:schemeClr val="tx1"/>
        </a:solidFill>
        <a:latin typeface="+mn-lt"/>
        <a:ea typeface="+mn-ea"/>
        <a:cs typeface="+mn-cs"/>
      </a:defRPr>
    </a:lvl1pPr>
    <a:lvl2pPr marL="537667" algn="l" defTabSz="1075334" rtl="0" eaLnBrk="1" latinLnBrk="0" hangingPunct="1">
      <a:defRPr sz="2117" kern="1200">
        <a:solidFill>
          <a:schemeClr val="tx1"/>
        </a:solidFill>
        <a:latin typeface="+mn-lt"/>
        <a:ea typeface="+mn-ea"/>
        <a:cs typeface="+mn-cs"/>
      </a:defRPr>
    </a:lvl2pPr>
    <a:lvl3pPr marL="1075334" algn="l" defTabSz="1075334" rtl="0" eaLnBrk="1" latinLnBrk="0" hangingPunct="1">
      <a:defRPr sz="2117" kern="1200">
        <a:solidFill>
          <a:schemeClr val="tx1"/>
        </a:solidFill>
        <a:latin typeface="+mn-lt"/>
        <a:ea typeface="+mn-ea"/>
        <a:cs typeface="+mn-cs"/>
      </a:defRPr>
    </a:lvl3pPr>
    <a:lvl4pPr marL="1613002" algn="l" defTabSz="1075334" rtl="0" eaLnBrk="1" latinLnBrk="0" hangingPunct="1">
      <a:defRPr sz="2117" kern="1200">
        <a:solidFill>
          <a:schemeClr val="tx1"/>
        </a:solidFill>
        <a:latin typeface="+mn-lt"/>
        <a:ea typeface="+mn-ea"/>
        <a:cs typeface="+mn-cs"/>
      </a:defRPr>
    </a:lvl4pPr>
    <a:lvl5pPr marL="2150669" algn="l" defTabSz="1075334" rtl="0" eaLnBrk="1" latinLnBrk="0" hangingPunct="1">
      <a:defRPr sz="2117" kern="1200">
        <a:solidFill>
          <a:schemeClr val="tx1"/>
        </a:solidFill>
        <a:latin typeface="+mn-lt"/>
        <a:ea typeface="+mn-ea"/>
        <a:cs typeface="+mn-cs"/>
      </a:defRPr>
    </a:lvl5pPr>
    <a:lvl6pPr marL="2688336" algn="l" defTabSz="1075334" rtl="0" eaLnBrk="1" latinLnBrk="0" hangingPunct="1">
      <a:defRPr sz="2117" kern="1200">
        <a:solidFill>
          <a:schemeClr val="tx1"/>
        </a:solidFill>
        <a:latin typeface="+mn-lt"/>
        <a:ea typeface="+mn-ea"/>
        <a:cs typeface="+mn-cs"/>
      </a:defRPr>
    </a:lvl6pPr>
    <a:lvl7pPr marL="3226003" algn="l" defTabSz="1075334" rtl="0" eaLnBrk="1" latinLnBrk="0" hangingPunct="1">
      <a:defRPr sz="2117" kern="1200">
        <a:solidFill>
          <a:schemeClr val="tx1"/>
        </a:solidFill>
        <a:latin typeface="+mn-lt"/>
        <a:ea typeface="+mn-ea"/>
        <a:cs typeface="+mn-cs"/>
      </a:defRPr>
    </a:lvl7pPr>
    <a:lvl8pPr marL="3763670" algn="l" defTabSz="1075334" rtl="0" eaLnBrk="1" latinLnBrk="0" hangingPunct="1">
      <a:defRPr sz="2117" kern="1200">
        <a:solidFill>
          <a:schemeClr val="tx1"/>
        </a:solidFill>
        <a:latin typeface="+mn-lt"/>
        <a:ea typeface="+mn-ea"/>
        <a:cs typeface="+mn-cs"/>
      </a:defRPr>
    </a:lvl8pPr>
    <a:lvl9pPr marL="4301338" algn="l" defTabSz="1075334" rtl="0" eaLnBrk="1" latinLnBrk="0" hangingPunct="1">
      <a:defRPr sz="2117"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1" d="100"/>
          <a:sy n="101" d="100"/>
        </p:scale>
        <p:origin x="-702" y="258"/>
      </p:cViewPr>
      <p:guideLst>
        <p:guide orient="horz" pos="3024"/>
        <p:guide pos="40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smtClean="0"/>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907C01-99EC-443D-8009-6C4FA635BDC1}" type="datetimeFigureOut">
              <a:rPr lang="es-HN" smtClean="0"/>
              <a:t>16/07/2019</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F7599923-DAD7-44BB-8109-5AE663F61C60}" type="slidenum">
              <a:rPr lang="es-HN" smtClean="0"/>
              <a:t>‹Nr.›</a:t>
            </a:fld>
            <a:endParaRPr lang="es-HN"/>
          </a:p>
        </p:txBody>
      </p:sp>
    </p:spTree>
    <p:extLst>
      <p:ext uri="{BB962C8B-B14F-4D97-AF65-F5344CB8AC3E}">
        <p14:creationId xmlns:p14="http://schemas.microsoft.com/office/powerpoint/2010/main" val="1546069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907C01-99EC-443D-8009-6C4FA635BDC1}" type="datetimeFigureOut">
              <a:rPr lang="es-HN" smtClean="0"/>
              <a:t>16/07/2019</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F7599923-DAD7-44BB-8109-5AE663F61C60}" type="slidenum">
              <a:rPr lang="es-HN" smtClean="0"/>
              <a:t>‹Nr.›</a:t>
            </a:fld>
            <a:endParaRPr lang="es-HN"/>
          </a:p>
        </p:txBody>
      </p:sp>
    </p:spTree>
    <p:extLst>
      <p:ext uri="{BB962C8B-B14F-4D97-AF65-F5344CB8AC3E}">
        <p14:creationId xmlns:p14="http://schemas.microsoft.com/office/powerpoint/2010/main" val="1183917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907C01-99EC-443D-8009-6C4FA635BDC1}" type="datetimeFigureOut">
              <a:rPr lang="es-HN" smtClean="0"/>
              <a:t>16/07/2019</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F7599923-DAD7-44BB-8109-5AE663F61C60}" type="slidenum">
              <a:rPr lang="es-HN" smtClean="0"/>
              <a:t>‹Nr.›</a:t>
            </a:fld>
            <a:endParaRPr lang="es-HN"/>
          </a:p>
        </p:txBody>
      </p:sp>
    </p:spTree>
    <p:extLst>
      <p:ext uri="{BB962C8B-B14F-4D97-AF65-F5344CB8AC3E}">
        <p14:creationId xmlns:p14="http://schemas.microsoft.com/office/powerpoint/2010/main" val="1765790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907C01-99EC-443D-8009-6C4FA635BDC1}" type="datetimeFigureOut">
              <a:rPr lang="es-HN" smtClean="0"/>
              <a:t>16/07/2019</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F7599923-DAD7-44BB-8109-5AE663F61C60}" type="slidenum">
              <a:rPr lang="es-HN" smtClean="0"/>
              <a:t>‹Nr.›</a:t>
            </a:fld>
            <a:endParaRPr lang="es-HN"/>
          </a:p>
        </p:txBody>
      </p:sp>
    </p:spTree>
    <p:extLst>
      <p:ext uri="{BB962C8B-B14F-4D97-AF65-F5344CB8AC3E}">
        <p14:creationId xmlns:p14="http://schemas.microsoft.com/office/powerpoint/2010/main" val="2391141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smtClean="0"/>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907C01-99EC-443D-8009-6C4FA635BDC1}" type="datetimeFigureOut">
              <a:rPr lang="es-HN" smtClean="0"/>
              <a:t>16/07/2019</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F7599923-DAD7-44BB-8109-5AE663F61C60}" type="slidenum">
              <a:rPr lang="es-HN" smtClean="0"/>
              <a:t>‹Nr.›</a:t>
            </a:fld>
            <a:endParaRPr lang="es-HN"/>
          </a:p>
        </p:txBody>
      </p:sp>
    </p:spTree>
    <p:extLst>
      <p:ext uri="{BB962C8B-B14F-4D97-AF65-F5344CB8AC3E}">
        <p14:creationId xmlns:p14="http://schemas.microsoft.com/office/powerpoint/2010/main" val="3088273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907C01-99EC-443D-8009-6C4FA635BDC1}" type="datetimeFigureOut">
              <a:rPr lang="es-HN" smtClean="0"/>
              <a:t>16/07/2019</a:t>
            </a:fld>
            <a:endParaRPr lang="es-HN"/>
          </a:p>
        </p:txBody>
      </p:sp>
      <p:sp>
        <p:nvSpPr>
          <p:cNvPr id="6" name="Footer Placeholder 5"/>
          <p:cNvSpPr>
            <a:spLocks noGrp="1"/>
          </p:cNvSpPr>
          <p:nvPr>
            <p:ph type="ftr" sz="quarter" idx="11"/>
          </p:nvPr>
        </p:nvSpPr>
        <p:spPr/>
        <p:txBody>
          <a:bodyPr/>
          <a:lstStyle/>
          <a:p>
            <a:endParaRPr lang="es-HN"/>
          </a:p>
        </p:txBody>
      </p:sp>
      <p:sp>
        <p:nvSpPr>
          <p:cNvPr id="7" name="Slide Number Placeholder 6"/>
          <p:cNvSpPr>
            <a:spLocks noGrp="1"/>
          </p:cNvSpPr>
          <p:nvPr>
            <p:ph type="sldNum" sz="quarter" idx="12"/>
          </p:nvPr>
        </p:nvSpPr>
        <p:spPr/>
        <p:txBody>
          <a:bodyPr/>
          <a:lstStyle/>
          <a:p>
            <a:fld id="{F7599923-DAD7-44BB-8109-5AE663F61C60}" type="slidenum">
              <a:rPr lang="es-HN" smtClean="0"/>
              <a:t>‹Nr.›</a:t>
            </a:fld>
            <a:endParaRPr lang="es-HN"/>
          </a:p>
        </p:txBody>
      </p:sp>
    </p:spTree>
    <p:extLst>
      <p:ext uri="{BB962C8B-B14F-4D97-AF65-F5344CB8AC3E}">
        <p14:creationId xmlns:p14="http://schemas.microsoft.com/office/powerpoint/2010/main" val="21081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smtClean="0"/>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smtClean="0"/>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907C01-99EC-443D-8009-6C4FA635BDC1}" type="datetimeFigureOut">
              <a:rPr lang="es-HN" smtClean="0"/>
              <a:t>16/07/2019</a:t>
            </a:fld>
            <a:endParaRPr lang="es-HN"/>
          </a:p>
        </p:txBody>
      </p:sp>
      <p:sp>
        <p:nvSpPr>
          <p:cNvPr id="8" name="Footer Placeholder 7"/>
          <p:cNvSpPr>
            <a:spLocks noGrp="1"/>
          </p:cNvSpPr>
          <p:nvPr>
            <p:ph type="ftr" sz="quarter" idx="11"/>
          </p:nvPr>
        </p:nvSpPr>
        <p:spPr/>
        <p:txBody>
          <a:bodyPr/>
          <a:lstStyle/>
          <a:p>
            <a:endParaRPr lang="es-HN"/>
          </a:p>
        </p:txBody>
      </p:sp>
      <p:sp>
        <p:nvSpPr>
          <p:cNvPr id="9" name="Slide Number Placeholder 8"/>
          <p:cNvSpPr>
            <a:spLocks noGrp="1"/>
          </p:cNvSpPr>
          <p:nvPr>
            <p:ph type="sldNum" sz="quarter" idx="12"/>
          </p:nvPr>
        </p:nvSpPr>
        <p:spPr/>
        <p:txBody>
          <a:bodyPr/>
          <a:lstStyle/>
          <a:p>
            <a:fld id="{F7599923-DAD7-44BB-8109-5AE663F61C60}" type="slidenum">
              <a:rPr lang="es-HN" smtClean="0"/>
              <a:t>‹Nr.›</a:t>
            </a:fld>
            <a:endParaRPr lang="es-HN"/>
          </a:p>
        </p:txBody>
      </p:sp>
    </p:spTree>
    <p:extLst>
      <p:ext uri="{BB962C8B-B14F-4D97-AF65-F5344CB8AC3E}">
        <p14:creationId xmlns:p14="http://schemas.microsoft.com/office/powerpoint/2010/main" val="223973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907C01-99EC-443D-8009-6C4FA635BDC1}" type="datetimeFigureOut">
              <a:rPr lang="es-HN" smtClean="0"/>
              <a:t>16/07/2019</a:t>
            </a:fld>
            <a:endParaRPr lang="es-HN"/>
          </a:p>
        </p:txBody>
      </p:sp>
      <p:sp>
        <p:nvSpPr>
          <p:cNvPr id="4" name="Footer Placeholder 3"/>
          <p:cNvSpPr>
            <a:spLocks noGrp="1"/>
          </p:cNvSpPr>
          <p:nvPr>
            <p:ph type="ftr" sz="quarter" idx="11"/>
          </p:nvPr>
        </p:nvSpPr>
        <p:spPr/>
        <p:txBody>
          <a:bodyPr/>
          <a:lstStyle/>
          <a:p>
            <a:endParaRPr lang="es-HN"/>
          </a:p>
        </p:txBody>
      </p:sp>
      <p:sp>
        <p:nvSpPr>
          <p:cNvPr id="5" name="Slide Number Placeholder 4"/>
          <p:cNvSpPr>
            <a:spLocks noGrp="1"/>
          </p:cNvSpPr>
          <p:nvPr>
            <p:ph type="sldNum" sz="quarter" idx="12"/>
          </p:nvPr>
        </p:nvSpPr>
        <p:spPr/>
        <p:txBody>
          <a:bodyPr/>
          <a:lstStyle/>
          <a:p>
            <a:fld id="{F7599923-DAD7-44BB-8109-5AE663F61C60}" type="slidenum">
              <a:rPr lang="es-HN" smtClean="0"/>
              <a:t>‹Nr.›</a:t>
            </a:fld>
            <a:endParaRPr lang="es-HN"/>
          </a:p>
        </p:txBody>
      </p:sp>
    </p:spTree>
    <p:extLst>
      <p:ext uri="{BB962C8B-B14F-4D97-AF65-F5344CB8AC3E}">
        <p14:creationId xmlns:p14="http://schemas.microsoft.com/office/powerpoint/2010/main" val="2666499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07C01-99EC-443D-8009-6C4FA635BDC1}" type="datetimeFigureOut">
              <a:rPr lang="es-HN" smtClean="0"/>
              <a:t>16/07/2019</a:t>
            </a:fld>
            <a:endParaRPr lang="es-HN"/>
          </a:p>
        </p:txBody>
      </p:sp>
      <p:sp>
        <p:nvSpPr>
          <p:cNvPr id="3" name="Footer Placeholder 2"/>
          <p:cNvSpPr>
            <a:spLocks noGrp="1"/>
          </p:cNvSpPr>
          <p:nvPr>
            <p:ph type="ftr" sz="quarter" idx="11"/>
          </p:nvPr>
        </p:nvSpPr>
        <p:spPr/>
        <p:txBody>
          <a:bodyPr/>
          <a:lstStyle/>
          <a:p>
            <a:endParaRPr lang="es-HN"/>
          </a:p>
        </p:txBody>
      </p:sp>
      <p:sp>
        <p:nvSpPr>
          <p:cNvPr id="4" name="Slide Number Placeholder 3"/>
          <p:cNvSpPr>
            <a:spLocks noGrp="1"/>
          </p:cNvSpPr>
          <p:nvPr>
            <p:ph type="sldNum" sz="quarter" idx="12"/>
          </p:nvPr>
        </p:nvSpPr>
        <p:spPr/>
        <p:txBody>
          <a:bodyPr/>
          <a:lstStyle/>
          <a:p>
            <a:fld id="{F7599923-DAD7-44BB-8109-5AE663F61C60}" type="slidenum">
              <a:rPr lang="es-HN" smtClean="0"/>
              <a:t>‹Nr.›</a:t>
            </a:fld>
            <a:endParaRPr lang="es-HN"/>
          </a:p>
        </p:txBody>
      </p:sp>
    </p:spTree>
    <p:extLst>
      <p:ext uri="{BB962C8B-B14F-4D97-AF65-F5344CB8AC3E}">
        <p14:creationId xmlns:p14="http://schemas.microsoft.com/office/powerpoint/2010/main" val="3441398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smtClean="0"/>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907C01-99EC-443D-8009-6C4FA635BDC1}" type="datetimeFigureOut">
              <a:rPr lang="es-HN" smtClean="0"/>
              <a:t>16/07/2019</a:t>
            </a:fld>
            <a:endParaRPr lang="es-HN"/>
          </a:p>
        </p:txBody>
      </p:sp>
      <p:sp>
        <p:nvSpPr>
          <p:cNvPr id="6" name="Footer Placeholder 5"/>
          <p:cNvSpPr>
            <a:spLocks noGrp="1"/>
          </p:cNvSpPr>
          <p:nvPr>
            <p:ph type="ftr" sz="quarter" idx="11"/>
          </p:nvPr>
        </p:nvSpPr>
        <p:spPr/>
        <p:txBody>
          <a:bodyPr/>
          <a:lstStyle/>
          <a:p>
            <a:endParaRPr lang="es-HN"/>
          </a:p>
        </p:txBody>
      </p:sp>
      <p:sp>
        <p:nvSpPr>
          <p:cNvPr id="7" name="Slide Number Placeholder 6"/>
          <p:cNvSpPr>
            <a:spLocks noGrp="1"/>
          </p:cNvSpPr>
          <p:nvPr>
            <p:ph type="sldNum" sz="quarter" idx="12"/>
          </p:nvPr>
        </p:nvSpPr>
        <p:spPr/>
        <p:txBody>
          <a:bodyPr/>
          <a:lstStyle/>
          <a:p>
            <a:fld id="{F7599923-DAD7-44BB-8109-5AE663F61C60}" type="slidenum">
              <a:rPr lang="es-HN" smtClean="0"/>
              <a:t>‹Nr.›</a:t>
            </a:fld>
            <a:endParaRPr lang="es-HN"/>
          </a:p>
        </p:txBody>
      </p:sp>
    </p:spTree>
    <p:extLst>
      <p:ext uri="{BB962C8B-B14F-4D97-AF65-F5344CB8AC3E}">
        <p14:creationId xmlns:p14="http://schemas.microsoft.com/office/powerpoint/2010/main" val="3572028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smtClean="0"/>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907C01-99EC-443D-8009-6C4FA635BDC1}" type="datetimeFigureOut">
              <a:rPr lang="es-HN" smtClean="0"/>
              <a:t>16/07/2019</a:t>
            </a:fld>
            <a:endParaRPr lang="es-HN"/>
          </a:p>
        </p:txBody>
      </p:sp>
      <p:sp>
        <p:nvSpPr>
          <p:cNvPr id="6" name="Footer Placeholder 5"/>
          <p:cNvSpPr>
            <a:spLocks noGrp="1"/>
          </p:cNvSpPr>
          <p:nvPr>
            <p:ph type="ftr" sz="quarter" idx="11"/>
          </p:nvPr>
        </p:nvSpPr>
        <p:spPr/>
        <p:txBody>
          <a:bodyPr/>
          <a:lstStyle/>
          <a:p>
            <a:endParaRPr lang="es-HN"/>
          </a:p>
        </p:txBody>
      </p:sp>
      <p:sp>
        <p:nvSpPr>
          <p:cNvPr id="7" name="Slide Number Placeholder 6"/>
          <p:cNvSpPr>
            <a:spLocks noGrp="1"/>
          </p:cNvSpPr>
          <p:nvPr>
            <p:ph type="sldNum" sz="quarter" idx="12"/>
          </p:nvPr>
        </p:nvSpPr>
        <p:spPr/>
        <p:txBody>
          <a:bodyPr/>
          <a:lstStyle/>
          <a:p>
            <a:fld id="{F7599923-DAD7-44BB-8109-5AE663F61C60}" type="slidenum">
              <a:rPr lang="es-HN" smtClean="0"/>
              <a:t>‹Nr.›</a:t>
            </a:fld>
            <a:endParaRPr lang="es-HN"/>
          </a:p>
        </p:txBody>
      </p:sp>
    </p:spTree>
    <p:extLst>
      <p:ext uri="{BB962C8B-B14F-4D97-AF65-F5344CB8AC3E}">
        <p14:creationId xmlns:p14="http://schemas.microsoft.com/office/powerpoint/2010/main" val="328115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51907C01-99EC-443D-8009-6C4FA635BDC1}" type="datetimeFigureOut">
              <a:rPr lang="es-HN" smtClean="0"/>
              <a:t>16/07/2019</a:t>
            </a:fld>
            <a:endParaRPr lang="es-HN"/>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s-HN"/>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F7599923-DAD7-44BB-8109-5AE663F61C60}" type="slidenum">
              <a:rPr lang="es-HN" smtClean="0"/>
              <a:t>‹Nr.›</a:t>
            </a:fld>
            <a:endParaRPr lang="es-HN"/>
          </a:p>
        </p:txBody>
      </p:sp>
    </p:spTree>
    <p:extLst>
      <p:ext uri="{BB962C8B-B14F-4D97-AF65-F5344CB8AC3E}">
        <p14:creationId xmlns:p14="http://schemas.microsoft.com/office/powerpoint/2010/main" val="15890214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4939"/>
            <a:ext cx="68072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192"/>
          <p:cNvSpPr txBox="1">
            <a:spLocks noChangeArrowheads="1"/>
          </p:cNvSpPr>
          <p:nvPr/>
        </p:nvSpPr>
        <p:spPr bwMode="auto">
          <a:xfrm>
            <a:off x="169333" y="1580443"/>
            <a:ext cx="6547556" cy="4134553"/>
          </a:xfrm>
          <a:prstGeom prst="rect">
            <a:avLst/>
          </a:prstGeom>
          <a:solidFill>
            <a:schemeClr val="bg1"/>
          </a:solidFill>
          <a:ln w="12700">
            <a:solidFill>
              <a:schemeClr val="accent1">
                <a:lumMod val="75000"/>
              </a:schemeClr>
            </a:solidFill>
          </a:ln>
          <a:effectLst/>
        </p:spPr>
        <p:txBody>
          <a:bodyPr lIns="39998" tIns="39998" rIns="39998" bIns="39998">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1800" dirty="0">
                <a:latin typeface="Calibri" pitchFamily="34" charset="0"/>
              </a:rPr>
              <a:t>Decommissioning of conventional power plants and the installation of inverter-based renewable energy technologies decreases overall power system inertia. This reduction in system inertia has an impact in the power system frequency response when an unbalance between generation and load occurs, increasing the rate of change of frequency of the system. In a future scenario where renewables are predominant in power systems and due to the natural variability of the resource, unbalances of 40 percent or more are prompt to happen, which combined with low inertia may lead to frequency collapse. The requirements of inverters to provide an effective fast reserve response are investigated. In this way, inverters are intended to reduce the rate of change of frequency so enough time is provided to activate the primary power reserve. Needed power rate under different inverter time responses and different rates of change of frequency is analyzed.</a:t>
            </a:r>
          </a:p>
        </p:txBody>
      </p:sp>
      <p:sp>
        <p:nvSpPr>
          <p:cNvPr id="6" name="Rectangle 5"/>
          <p:cNvSpPr/>
          <p:nvPr/>
        </p:nvSpPr>
        <p:spPr>
          <a:xfrm>
            <a:off x="169333" y="1251691"/>
            <a:ext cx="6547556" cy="328751"/>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r>
              <a:rPr lang="en-US" sz="1600" b="1" dirty="0" smtClean="0">
                <a:solidFill>
                  <a:schemeClr val="accent3">
                    <a:lumMod val="20000"/>
                    <a:lumOff val="80000"/>
                  </a:schemeClr>
                </a:solidFill>
              </a:rPr>
              <a:t>Abstract</a:t>
            </a:r>
            <a:endParaRPr lang="en-US" sz="1600" b="1" dirty="0">
              <a:solidFill>
                <a:schemeClr val="accent3">
                  <a:lumMod val="20000"/>
                  <a:lumOff val="80000"/>
                </a:schemeClr>
              </a:solidFill>
            </a:endParaRPr>
          </a:p>
        </p:txBody>
      </p:sp>
      <p:sp>
        <p:nvSpPr>
          <p:cNvPr id="7" name="Text Box 180"/>
          <p:cNvSpPr txBox="1">
            <a:spLocks noChangeArrowheads="1"/>
          </p:cNvSpPr>
          <p:nvPr/>
        </p:nvSpPr>
        <p:spPr bwMode="auto">
          <a:xfrm>
            <a:off x="853346" y="9396339"/>
            <a:ext cx="3850984" cy="204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999" tIns="10000" rIns="19999" bIns="1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200" b="1" dirty="0">
                <a:latin typeface="+mn-lt"/>
              </a:rPr>
              <a:t>Figure 1.</a:t>
            </a:r>
            <a:r>
              <a:rPr lang="en-US" sz="1200" dirty="0">
                <a:latin typeface="+mn-lt"/>
              </a:rPr>
              <a:t> </a:t>
            </a:r>
            <a:r>
              <a:rPr lang="es-HN" sz="1200" dirty="0" err="1" smtClean="0">
                <a:latin typeface="+mn-lt"/>
              </a:rPr>
              <a:t>Frequency</a:t>
            </a:r>
            <a:r>
              <a:rPr lang="es-HN" sz="1200" dirty="0" smtClean="0">
                <a:latin typeface="+mn-lt"/>
              </a:rPr>
              <a:t> response </a:t>
            </a:r>
            <a:r>
              <a:rPr lang="es-HN" sz="1200" dirty="0" err="1" smtClean="0">
                <a:latin typeface="+mn-lt"/>
              </a:rPr>
              <a:t>under</a:t>
            </a:r>
            <a:r>
              <a:rPr lang="es-HN" sz="1200" dirty="0" smtClean="0">
                <a:latin typeface="+mn-lt"/>
              </a:rPr>
              <a:t> a 20% </a:t>
            </a:r>
            <a:r>
              <a:rPr lang="es-HN" sz="1200" dirty="0" err="1" smtClean="0">
                <a:latin typeface="+mn-lt"/>
              </a:rPr>
              <a:t>power</a:t>
            </a:r>
            <a:r>
              <a:rPr lang="es-HN" sz="1200" dirty="0" smtClean="0">
                <a:latin typeface="+mn-lt"/>
              </a:rPr>
              <a:t> </a:t>
            </a:r>
            <a:r>
              <a:rPr lang="es-HN" sz="1200" dirty="0" err="1" smtClean="0">
                <a:latin typeface="+mn-lt"/>
              </a:rPr>
              <a:t>unbalance</a:t>
            </a:r>
            <a:r>
              <a:rPr lang="en-US" sz="1100" dirty="0" smtClean="0">
                <a:latin typeface="Calibri" pitchFamily="34" charset="0"/>
              </a:rPr>
              <a:t>.</a:t>
            </a:r>
            <a:endParaRPr lang="en-US" sz="1100" dirty="0">
              <a:latin typeface="Calibri" pitchFamily="34" charset="0"/>
            </a:endParaRPr>
          </a:p>
        </p:txBody>
      </p:sp>
      <p:sp>
        <p:nvSpPr>
          <p:cNvPr id="8" name="Text Box 192"/>
          <p:cNvSpPr txBox="1">
            <a:spLocks noChangeArrowheads="1"/>
          </p:cNvSpPr>
          <p:nvPr/>
        </p:nvSpPr>
        <p:spPr bwMode="auto">
          <a:xfrm>
            <a:off x="6891584" y="1581853"/>
            <a:ext cx="5746045" cy="6015569"/>
          </a:xfrm>
          <a:prstGeom prst="rect">
            <a:avLst/>
          </a:prstGeom>
          <a:solidFill>
            <a:schemeClr val="bg1"/>
          </a:solidFill>
          <a:ln w="12700">
            <a:solidFill>
              <a:schemeClr val="accent1">
                <a:lumMod val="75000"/>
              </a:schemeClr>
            </a:solidFill>
          </a:ln>
          <a:effectLst/>
        </p:spPr>
        <p:txBody>
          <a:bodyPr lIns="39998" tIns="39998" rIns="39998" bIns="39998">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1800" dirty="0" smtClean="0">
                <a:latin typeface="+mn-lt"/>
              </a:rPr>
              <a:t>Power balancing- Synchronous generators</a:t>
            </a:r>
          </a:p>
          <a:p>
            <a:pPr algn="just"/>
            <a:endParaRPr lang="en-US" sz="1800" dirty="0">
              <a:latin typeface="+mn-lt"/>
            </a:endParaRPr>
          </a:p>
          <a:p>
            <a:pPr algn="just"/>
            <a:r>
              <a:rPr lang="en-US" sz="1800" dirty="0" smtClean="0">
                <a:latin typeface="+mn-lt"/>
              </a:rPr>
              <a:t>Lack of inertia to the system from RE</a:t>
            </a:r>
          </a:p>
          <a:p>
            <a:pPr algn="just"/>
            <a:endParaRPr lang="en-US" sz="1800" dirty="0">
              <a:latin typeface="+mn-lt"/>
            </a:endParaRPr>
          </a:p>
          <a:p>
            <a:pPr algn="just"/>
            <a:r>
              <a:rPr lang="en-US" sz="1800" dirty="0" smtClean="0">
                <a:latin typeface="+mn-lt"/>
              </a:rPr>
              <a:t>During normal operation frequency can change between 49.8Hz and 50.2Hz.</a:t>
            </a:r>
          </a:p>
          <a:p>
            <a:pPr algn="just"/>
            <a:endParaRPr lang="en-US" sz="1800" dirty="0">
              <a:latin typeface="+mn-lt"/>
            </a:endParaRPr>
          </a:p>
          <a:p>
            <a:pPr algn="just"/>
            <a:r>
              <a:rPr lang="en-US" sz="1800" dirty="0" smtClean="0">
                <a:latin typeface="+mn-lt"/>
              </a:rPr>
              <a:t>Load shedding starts at 49Hz.</a:t>
            </a:r>
          </a:p>
          <a:p>
            <a:pPr algn="just"/>
            <a:endParaRPr lang="en-US" sz="1800" dirty="0">
              <a:latin typeface="+mn-lt"/>
            </a:endParaRPr>
          </a:p>
          <a:p>
            <a:pPr algn="just"/>
            <a:r>
              <a:rPr lang="en-US" sz="1800" dirty="0" smtClean="0">
                <a:latin typeface="+mn-lt"/>
              </a:rPr>
              <a:t>Conventional system rely on inertial response, primary and secondary synchronous reserve for frequency and power balancing control.</a:t>
            </a:r>
          </a:p>
          <a:p>
            <a:pPr algn="just"/>
            <a:endParaRPr lang="en-US" sz="1800" dirty="0">
              <a:latin typeface="+mn-lt"/>
            </a:endParaRPr>
          </a:p>
          <a:p>
            <a:pPr algn="just"/>
            <a:r>
              <a:rPr lang="en-US" sz="1800" dirty="0" smtClean="0">
                <a:latin typeface="+mn-lt"/>
              </a:rPr>
              <a:t>On the other hand, some control techniques have been developed in order to allow renewables to participate in frequency regulation. This techniques are:</a:t>
            </a:r>
          </a:p>
          <a:p>
            <a:pPr algn="just"/>
            <a:endParaRPr lang="en-US" sz="1800" dirty="0">
              <a:latin typeface="+mn-lt"/>
            </a:endParaRPr>
          </a:p>
          <a:p>
            <a:pPr marL="285750" indent="-285750" algn="just">
              <a:buFont typeface="Arial" panose="020B0604020202020204" pitchFamily="34" charset="0"/>
              <a:buChar char="•"/>
            </a:pPr>
            <a:r>
              <a:rPr lang="en-US" sz="1800" dirty="0">
                <a:latin typeface="+mn-lt"/>
              </a:rPr>
              <a:t>Synthetic Inertia</a:t>
            </a:r>
          </a:p>
          <a:p>
            <a:pPr marL="285750" indent="-285750" algn="just">
              <a:buFont typeface="Arial" panose="020B0604020202020204" pitchFamily="34" charset="0"/>
              <a:buChar char="•"/>
            </a:pPr>
            <a:r>
              <a:rPr lang="en-US" sz="1800" dirty="0">
                <a:latin typeface="+mn-lt"/>
              </a:rPr>
              <a:t>Fast Power reserve</a:t>
            </a:r>
          </a:p>
          <a:p>
            <a:pPr marL="285750" indent="-285750" algn="just">
              <a:buFont typeface="Arial" panose="020B0604020202020204" pitchFamily="34" charset="0"/>
              <a:buChar char="•"/>
            </a:pPr>
            <a:r>
              <a:rPr lang="en-US" sz="1800" dirty="0" smtClean="0">
                <a:latin typeface="+mn-lt"/>
              </a:rPr>
              <a:t>De-loading</a:t>
            </a:r>
            <a:endParaRPr lang="en-US" sz="1800" dirty="0">
              <a:latin typeface="+mn-lt"/>
            </a:endParaRPr>
          </a:p>
          <a:p>
            <a:pPr marL="285750" indent="-285750" algn="just">
              <a:buFont typeface="Arial" panose="020B0604020202020204" pitchFamily="34" charset="0"/>
              <a:buChar char="•"/>
            </a:pPr>
            <a:r>
              <a:rPr lang="en-US" sz="1800" dirty="0">
                <a:latin typeface="+mn-lt"/>
              </a:rPr>
              <a:t>Droop-Characteristics</a:t>
            </a:r>
          </a:p>
          <a:p>
            <a:pPr algn="just"/>
            <a:endParaRPr lang="en-US" sz="1400" dirty="0">
              <a:latin typeface="+mn-lt"/>
            </a:endParaRPr>
          </a:p>
        </p:txBody>
      </p:sp>
      <p:sp>
        <p:nvSpPr>
          <p:cNvPr id="9" name="Rectangle 8"/>
          <p:cNvSpPr/>
          <p:nvPr/>
        </p:nvSpPr>
        <p:spPr>
          <a:xfrm>
            <a:off x="6891585" y="1251691"/>
            <a:ext cx="5746044" cy="32455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r>
              <a:rPr lang="en-US" sz="1600" b="1" dirty="0" smtClean="0">
                <a:solidFill>
                  <a:schemeClr val="accent3">
                    <a:lumMod val="20000"/>
                    <a:lumOff val="80000"/>
                  </a:schemeClr>
                </a:solidFill>
              </a:rPr>
              <a:t>State of the Art</a:t>
            </a:r>
            <a:endParaRPr lang="en-US" sz="1283" b="1" dirty="0">
              <a:solidFill>
                <a:schemeClr val="accent3">
                  <a:lumMod val="20000"/>
                  <a:lumOff val="80000"/>
                </a:schemeClr>
              </a:solidFill>
            </a:endParaRPr>
          </a:p>
        </p:txBody>
      </p:sp>
      <p:sp>
        <p:nvSpPr>
          <p:cNvPr id="10" name="Rectangle 9"/>
          <p:cNvSpPr/>
          <p:nvPr/>
        </p:nvSpPr>
        <p:spPr>
          <a:xfrm>
            <a:off x="0" y="0"/>
            <a:ext cx="12801600" cy="109502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endParaRPr lang="en-US" sz="1283" b="1" dirty="0">
              <a:solidFill>
                <a:schemeClr val="accent3">
                  <a:lumMod val="20000"/>
                  <a:lumOff val="80000"/>
                </a:schemeClr>
              </a:solidFill>
            </a:endParaRPr>
          </a:p>
        </p:txBody>
      </p:sp>
      <p:sp>
        <p:nvSpPr>
          <p:cNvPr id="11" name="Text Box 122"/>
          <p:cNvSpPr txBox="1">
            <a:spLocks noChangeArrowheads="1"/>
          </p:cNvSpPr>
          <p:nvPr/>
        </p:nvSpPr>
        <p:spPr bwMode="auto">
          <a:xfrm>
            <a:off x="1360311" y="88901"/>
            <a:ext cx="9273822" cy="509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solidFill>
                  <a:schemeClr val="accent3">
                    <a:lumMod val="20000"/>
                    <a:lumOff val="80000"/>
                  </a:schemeClr>
                </a:solidFill>
                <a:latin typeface="+mn-lt"/>
              </a:rPr>
              <a:t>Determination of the required Power Response of Inverters to provide fast Frequency Support in Power Systems with low Synchronous Inertia</a:t>
            </a:r>
          </a:p>
        </p:txBody>
      </p:sp>
      <p:sp>
        <p:nvSpPr>
          <p:cNvPr id="12" name="Text Box 123"/>
          <p:cNvSpPr txBox="1">
            <a:spLocks noChangeArrowheads="1"/>
          </p:cNvSpPr>
          <p:nvPr/>
        </p:nvSpPr>
        <p:spPr bwMode="auto">
          <a:xfrm>
            <a:off x="3265311" y="786482"/>
            <a:ext cx="6324600" cy="36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rmAutofit fontScale="92500" lnSpcReduction="10000"/>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167" dirty="0" smtClean="0">
                <a:solidFill>
                  <a:schemeClr val="accent3">
                    <a:lumMod val="20000"/>
                    <a:lumOff val="80000"/>
                  </a:schemeClr>
                </a:solidFill>
                <a:latin typeface="+mn-lt"/>
              </a:rPr>
              <a:t>Alejandro Rubio</a:t>
            </a:r>
          </a:p>
          <a:p>
            <a:pPr algn="ctr" eaLnBrk="1" hangingPunct="1"/>
            <a:r>
              <a:rPr lang="en-US" sz="1167" dirty="0" smtClean="0">
                <a:solidFill>
                  <a:schemeClr val="accent3">
                    <a:lumMod val="20000"/>
                    <a:lumOff val="80000"/>
                  </a:schemeClr>
                </a:solidFill>
                <a:latin typeface="+mn-lt"/>
              </a:rPr>
              <a:t>Oldenburg University</a:t>
            </a:r>
            <a:endParaRPr lang="en-US" sz="1167" baseline="30000" dirty="0">
              <a:solidFill>
                <a:schemeClr val="accent3">
                  <a:lumMod val="20000"/>
                  <a:lumOff val="80000"/>
                </a:schemeClr>
              </a:solidFill>
              <a:latin typeface="+mn-lt"/>
            </a:endParaRPr>
          </a:p>
          <a:p>
            <a:pPr algn="ctr" eaLnBrk="1" hangingPunct="1"/>
            <a:endParaRPr lang="en-US" sz="1167" dirty="0">
              <a:solidFill>
                <a:schemeClr val="accent3">
                  <a:lumMod val="20000"/>
                  <a:lumOff val="80000"/>
                </a:schemeClr>
              </a:solidFill>
              <a:latin typeface="+mn-lt"/>
            </a:endParaRPr>
          </a:p>
        </p:txBody>
      </p:sp>
      <p:pic>
        <p:nvPicPr>
          <p:cNvPr id="13" name="Grafik 2" descr="http://intranet.next-energy.de/intranet/files/dlr_logo_vernetzte_energiesysteme_grau.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9533" y="88901"/>
            <a:ext cx="1788742" cy="791051"/>
          </a:xfrm>
          <a:prstGeom prst="rect">
            <a:avLst/>
          </a:prstGeom>
          <a:noFill/>
          <a:ln>
            <a:noFill/>
          </a:ln>
        </p:spPr>
      </p:pic>
    </p:spTree>
    <p:extLst>
      <p:ext uri="{BB962C8B-B14F-4D97-AF65-F5344CB8AC3E}">
        <p14:creationId xmlns:p14="http://schemas.microsoft.com/office/powerpoint/2010/main" val="4263662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975468" y="1126165"/>
            <a:ext cx="5746044" cy="32455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r>
              <a:rPr lang="en-US" sz="1600" b="1" dirty="0" smtClean="0">
                <a:solidFill>
                  <a:srgbClr val="A5A5A5">
                    <a:lumMod val="20000"/>
                    <a:lumOff val="80000"/>
                  </a:srgbClr>
                </a:solidFill>
              </a:rPr>
              <a:t>SYNTHETIC INERTIA-Considering different shares of Wind</a:t>
            </a:r>
            <a:endParaRPr lang="en-US" sz="1283" b="1" dirty="0">
              <a:solidFill>
                <a:srgbClr val="A5A5A5">
                  <a:lumMod val="20000"/>
                  <a:lumOff val="80000"/>
                </a:srgbClr>
              </a:solidFill>
            </a:endParaRPr>
          </a:p>
        </p:txBody>
      </p:sp>
      <p:sp>
        <p:nvSpPr>
          <p:cNvPr id="10" name="Rectangle 9"/>
          <p:cNvSpPr/>
          <p:nvPr/>
        </p:nvSpPr>
        <p:spPr>
          <a:xfrm>
            <a:off x="0" y="0"/>
            <a:ext cx="12801600" cy="109502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endParaRPr lang="en-US" sz="1283" b="1" dirty="0">
              <a:solidFill>
                <a:srgbClr val="A5A5A5">
                  <a:lumMod val="20000"/>
                  <a:lumOff val="80000"/>
                </a:srgbClr>
              </a:solidFill>
            </a:endParaRPr>
          </a:p>
        </p:txBody>
      </p:sp>
      <p:sp>
        <p:nvSpPr>
          <p:cNvPr id="11" name="Text Box 122"/>
          <p:cNvSpPr txBox="1">
            <a:spLocks noChangeArrowheads="1"/>
          </p:cNvSpPr>
          <p:nvPr/>
        </p:nvSpPr>
        <p:spPr bwMode="auto">
          <a:xfrm>
            <a:off x="1360311" y="88901"/>
            <a:ext cx="9273822" cy="509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solidFill>
                  <a:srgbClr val="A5A5A5">
                    <a:lumMod val="20000"/>
                    <a:lumOff val="80000"/>
                  </a:srgbClr>
                </a:solidFill>
                <a:latin typeface="Calibri" panose="020F0502020204030204"/>
              </a:rPr>
              <a:t>Determination of the required Power Response of Inverters to provide fast Frequency Support in Power Systems with low Synchronous Inertia</a:t>
            </a:r>
          </a:p>
        </p:txBody>
      </p:sp>
      <p:sp>
        <p:nvSpPr>
          <p:cNvPr id="12" name="Text Box 123"/>
          <p:cNvSpPr txBox="1">
            <a:spLocks noChangeArrowheads="1"/>
          </p:cNvSpPr>
          <p:nvPr/>
        </p:nvSpPr>
        <p:spPr bwMode="auto">
          <a:xfrm>
            <a:off x="3265311" y="786482"/>
            <a:ext cx="6324600" cy="36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rmAutofit fontScale="92500" lnSpcReduction="10000"/>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167" dirty="0" smtClean="0">
                <a:solidFill>
                  <a:srgbClr val="A5A5A5">
                    <a:lumMod val="20000"/>
                    <a:lumOff val="80000"/>
                  </a:srgbClr>
                </a:solidFill>
                <a:latin typeface="Calibri" panose="020F0502020204030204"/>
              </a:rPr>
              <a:t>Alejandro Rubio</a:t>
            </a:r>
          </a:p>
          <a:p>
            <a:pPr algn="ctr" eaLnBrk="1" hangingPunct="1"/>
            <a:r>
              <a:rPr lang="en-US" sz="1167" dirty="0" smtClean="0">
                <a:solidFill>
                  <a:srgbClr val="A5A5A5">
                    <a:lumMod val="20000"/>
                    <a:lumOff val="80000"/>
                  </a:srgbClr>
                </a:solidFill>
                <a:latin typeface="Calibri" panose="020F0502020204030204"/>
              </a:rPr>
              <a:t>Oldenburg University</a:t>
            </a:r>
            <a:endParaRPr lang="en-US" sz="1167" baseline="30000" dirty="0">
              <a:solidFill>
                <a:srgbClr val="A5A5A5">
                  <a:lumMod val="20000"/>
                  <a:lumOff val="80000"/>
                </a:srgbClr>
              </a:solidFill>
              <a:latin typeface="Calibri" panose="020F0502020204030204"/>
            </a:endParaRPr>
          </a:p>
          <a:p>
            <a:pPr algn="ctr" eaLnBrk="1" hangingPunct="1"/>
            <a:endParaRPr lang="en-US" sz="1167" dirty="0">
              <a:solidFill>
                <a:srgbClr val="A5A5A5">
                  <a:lumMod val="20000"/>
                  <a:lumOff val="80000"/>
                </a:srgbClr>
              </a:solidFill>
              <a:latin typeface="Calibri" panose="020F0502020204030204"/>
            </a:endParaRPr>
          </a:p>
        </p:txBody>
      </p:sp>
      <p:pic>
        <p:nvPicPr>
          <p:cNvPr id="13" name="Grafik 2" descr="http://intranet.next-energy.de/intranet/files/dlr_logo_vernetzte_energiesysteme_grau.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59533" y="88901"/>
            <a:ext cx="1788742" cy="791051"/>
          </a:xfrm>
          <a:prstGeom prst="rect">
            <a:avLst/>
          </a:prstGeom>
          <a:noFill/>
          <a:ln>
            <a:noFill/>
          </a:ln>
        </p:spPr>
      </p:pic>
      <p:sp>
        <p:nvSpPr>
          <p:cNvPr id="14" name="Text Box 192"/>
          <p:cNvSpPr txBox="1">
            <a:spLocks noChangeArrowheads="1"/>
          </p:cNvSpPr>
          <p:nvPr/>
        </p:nvSpPr>
        <p:spPr bwMode="auto">
          <a:xfrm>
            <a:off x="5657426" y="5865338"/>
            <a:ext cx="6128173" cy="2420706"/>
          </a:xfrm>
          <a:prstGeom prst="rect">
            <a:avLst/>
          </a:prstGeom>
          <a:solidFill>
            <a:schemeClr val="bg1"/>
          </a:solidFill>
          <a:ln w="12700">
            <a:solidFill>
              <a:schemeClr val="accent1">
                <a:lumMod val="75000"/>
              </a:schemeClr>
            </a:solidFill>
          </a:ln>
          <a:effectLst/>
        </p:spPr>
        <p:txBody>
          <a:bodyPr lIns="39998" tIns="39998" rIns="39998" bIns="39998">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1600" dirty="0" smtClean="0">
                <a:latin typeface="Calibri" pitchFamily="34" charset="0"/>
              </a:rPr>
              <a:t>In Figures 12 and 13 it can be observe that Synthetic inertia can provide a solution to avoid load shedding only for unbalances up to 10% when a share of 50% of renewables is achieve. In the case of a unbalance of 20%, there is only enough store kinetic energy in the cases of being wind energy more than 60% of the RE share.</a:t>
            </a:r>
          </a:p>
          <a:p>
            <a:pPr algn="just" eaLnBrk="1" hangingPunct="1"/>
            <a:endParaRPr lang="en-US" sz="1600" dirty="0">
              <a:latin typeface="Calibri" pitchFamily="34" charset="0"/>
            </a:endParaRPr>
          </a:p>
          <a:p>
            <a:pPr algn="just" eaLnBrk="1" hangingPunct="1"/>
            <a:r>
              <a:rPr lang="en-US" sz="1600" dirty="0" smtClean="0">
                <a:latin typeface="Calibri" pitchFamily="34" charset="0"/>
              </a:rPr>
              <a:t>Figure 14 depicts the combination of the synthetic inertia from wind and the inverter fast power response. In any case shedding frequency is avoided.</a:t>
            </a:r>
            <a:endParaRPr lang="en-US" sz="1600" dirty="0">
              <a:latin typeface="Calibri"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89" y="1495845"/>
            <a:ext cx="4797778" cy="359696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9296" y="1776478"/>
            <a:ext cx="4650237" cy="348634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680" y="5473596"/>
            <a:ext cx="4797779" cy="3596963"/>
          </a:xfrm>
          <a:prstGeom prst="rect">
            <a:avLst/>
          </a:prstGeom>
        </p:spPr>
      </p:pic>
      <p:sp>
        <p:nvSpPr>
          <p:cNvPr id="16" name="Text Box 180"/>
          <p:cNvSpPr txBox="1">
            <a:spLocks noChangeArrowheads="1"/>
          </p:cNvSpPr>
          <p:nvPr/>
        </p:nvSpPr>
        <p:spPr bwMode="auto">
          <a:xfrm>
            <a:off x="389467" y="5155807"/>
            <a:ext cx="4193822" cy="389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9999" tIns="10000" rIns="19999" bIns="1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200" b="1" dirty="0">
                <a:latin typeface="Calibri" pitchFamily="34" charset="0"/>
              </a:rPr>
              <a:t>Figure </a:t>
            </a:r>
            <a:r>
              <a:rPr lang="en-US" sz="1200" b="1" dirty="0" smtClean="0">
                <a:latin typeface="Calibri" pitchFamily="34" charset="0"/>
              </a:rPr>
              <a:t>12.</a:t>
            </a:r>
            <a:r>
              <a:rPr lang="en-US" sz="1200" dirty="0" smtClean="0">
                <a:latin typeface="Calibri" pitchFamily="34" charset="0"/>
              </a:rPr>
              <a:t> Frequency response with 50% RE penetration and 10% unbalance. Only Synthetic inertia considered.</a:t>
            </a:r>
            <a:endParaRPr lang="en-US" sz="1200" dirty="0">
              <a:latin typeface="Calibri" pitchFamily="34" charset="0"/>
            </a:endParaRPr>
          </a:p>
        </p:txBody>
      </p:sp>
      <p:sp>
        <p:nvSpPr>
          <p:cNvPr id="17" name="Text Box 180"/>
          <p:cNvSpPr txBox="1">
            <a:spLocks noChangeArrowheads="1"/>
          </p:cNvSpPr>
          <p:nvPr/>
        </p:nvSpPr>
        <p:spPr bwMode="auto">
          <a:xfrm>
            <a:off x="5997222" y="5210686"/>
            <a:ext cx="4193822" cy="389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9999" tIns="10000" rIns="19999" bIns="1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200" b="1" dirty="0">
                <a:latin typeface="Calibri" pitchFamily="34" charset="0"/>
              </a:rPr>
              <a:t>Figure </a:t>
            </a:r>
            <a:r>
              <a:rPr lang="en-US" sz="1200" b="1" dirty="0" smtClean="0">
                <a:latin typeface="Calibri" pitchFamily="34" charset="0"/>
              </a:rPr>
              <a:t>13.</a:t>
            </a:r>
            <a:r>
              <a:rPr lang="en-US" sz="1200" dirty="0" smtClean="0">
                <a:latin typeface="Calibri" pitchFamily="34" charset="0"/>
              </a:rPr>
              <a:t> Frequency response with 50% RE penetration and 20% unbalance. Only Synthetic inertia considered.</a:t>
            </a:r>
            <a:endParaRPr lang="en-US" sz="1200" dirty="0">
              <a:latin typeface="Calibri" pitchFamily="34" charset="0"/>
            </a:endParaRPr>
          </a:p>
        </p:txBody>
      </p:sp>
      <p:sp>
        <p:nvSpPr>
          <p:cNvPr id="18" name="Text Box 180"/>
          <p:cNvSpPr txBox="1">
            <a:spLocks noChangeArrowheads="1"/>
          </p:cNvSpPr>
          <p:nvPr/>
        </p:nvSpPr>
        <p:spPr bwMode="auto">
          <a:xfrm>
            <a:off x="691445" y="9064822"/>
            <a:ext cx="4193822" cy="574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9999" tIns="10000" rIns="19999" bIns="1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200" b="1" dirty="0">
                <a:latin typeface="Calibri" pitchFamily="34" charset="0"/>
              </a:rPr>
              <a:t>Figure </a:t>
            </a:r>
            <a:r>
              <a:rPr lang="en-US" sz="1200" b="1" dirty="0" smtClean="0">
                <a:latin typeface="Calibri" pitchFamily="34" charset="0"/>
              </a:rPr>
              <a:t>14.</a:t>
            </a:r>
            <a:r>
              <a:rPr lang="en-US" sz="1200" dirty="0" smtClean="0">
                <a:latin typeface="Calibri" pitchFamily="34" charset="0"/>
              </a:rPr>
              <a:t> Frequency response with 50% RE penetration and 20% unbalance. Synthetic inertia considered plus Inverter fast power response considered</a:t>
            </a:r>
            <a:endParaRPr lang="en-US" sz="1200" dirty="0">
              <a:latin typeface="Calibri" pitchFamily="34" charset="0"/>
            </a:endParaRPr>
          </a:p>
        </p:txBody>
      </p:sp>
    </p:spTree>
    <p:extLst>
      <p:ext uri="{BB962C8B-B14F-4D97-AF65-F5344CB8AC3E}">
        <p14:creationId xmlns:p14="http://schemas.microsoft.com/office/powerpoint/2010/main" val="14893944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951763" y="1148897"/>
            <a:ext cx="5746044" cy="32455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r>
              <a:rPr lang="en-US" sz="1600" b="1" dirty="0" smtClean="0">
                <a:solidFill>
                  <a:srgbClr val="A5A5A5">
                    <a:lumMod val="20000"/>
                    <a:lumOff val="80000"/>
                  </a:srgbClr>
                </a:solidFill>
              </a:rPr>
              <a:t>SYNTHETIC INERTIA + INVERTER FAST POWER RESPONSE</a:t>
            </a:r>
            <a:endParaRPr lang="en-US" sz="1283" b="1" dirty="0">
              <a:solidFill>
                <a:srgbClr val="A5A5A5">
                  <a:lumMod val="20000"/>
                  <a:lumOff val="80000"/>
                </a:srgbClr>
              </a:solidFill>
            </a:endParaRPr>
          </a:p>
        </p:txBody>
      </p:sp>
      <p:sp>
        <p:nvSpPr>
          <p:cNvPr id="10" name="Rectangle 9"/>
          <p:cNvSpPr/>
          <p:nvPr/>
        </p:nvSpPr>
        <p:spPr>
          <a:xfrm>
            <a:off x="0" y="0"/>
            <a:ext cx="12801600" cy="109502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endParaRPr lang="en-US" sz="1283" b="1" dirty="0">
              <a:solidFill>
                <a:srgbClr val="A5A5A5">
                  <a:lumMod val="20000"/>
                  <a:lumOff val="80000"/>
                </a:srgbClr>
              </a:solidFill>
            </a:endParaRPr>
          </a:p>
        </p:txBody>
      </p:sp>
      <p:sp>
        <p:nvSpPr>
          <p:cNvPr id="11" name="Text Box 122"/>
          <p:cNvSpPr txBox="1">
            <a:spLocks noChangeArrowheads="1"/>
          </p:cNvSpPr>
          <p:nvPr/>
        </p:nvSpPr>
        <p:spPr bwMode="auto">
          <a:xfrm>
            <a:off x="1360311" y="88901"/>
            <a:ext cx="9273822" cy="509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solidFill>
                  <a:srgbClr val="A5A5A5">
                    <a:lumMod val="20000"/>
                    <a:lumOff val="80000"/>
                  </a:srgbClr>
                </a:solidFill>
                <a:latin typeface="Calibri" panose="020F0502020204030204"/>
              </a:rPr>
              <a:t>Determination of the required Power Response of Inverters to provide fast Frequency Support in Power Systems with low Synchronous Inertia</a:t>
            </a:r>
          </a:p>
        </p:txBody>
      </p:sp>
      <p:sp>
        <p:nvSpPr>
          <p:cNvPr id="12" name="Text Box 123"/>
          <p:cNvSpPr txBox="1">
            <a:spLocks noChangeArrowheads="1"/>
          </p:cNvSpPr>
          <p:nvPr/>
        </p:nvSpPr>
        <p:spPr bwMode="auto">
          <a:xfrm>
            <a:off x="3265311" y="786482"/>
            <a:ext cx="6324600" cy="36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rmAutofit fontScale="92500" lnSpcReduction="10000"/>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167" dirty="0" smtClean="0">
                <a:solidFill>
                  <a:srgbClr val="A5A5A5">
                    <a:lumMod val="20000"/>
                    <a:lumOff val="80000"/>
                  </a:srgbClr>
                </a:solidFill>
                <a:latin typeface="Calibri" panose="020F0502020204030204"/>
              </a:rPr>
              <a:t>Alejandro Rubio</a:t>
            </a:r>
          </a:p>
          <a:p>
            <a:pPr algn="ctr" eaLnBrk="1" hangingPunct="1"/>
            <a:r>
              <a:rPr lang="en-US" sz="1167" dirty="0" smtClean="0">
                <a:solidFill>
                  <a:srgbClr val="A5A5A5">
                    <a:lumMod val="20000"/>
                    <a:lumOff val="80000"/>
                  </a:srgbClr>
                </a:solidFill>
                <a:latin typeface="Calibri" panose="020F0502020204030204"/>
              </a:rPr>
              <a:t>Oldenburg University</a:t>
            </a:r>
            <a:endParaRPr lang="en-US" sz="1167" baseline="30000" dirty="0">
              <a:solidFill>
                <a:srgbClr val="A5A5A5">
                  <a:lumMod val="20000"/>
                  <a:lumOff val="80000"/>
                </a:srgbClr>
              </a:solidFill>
              <a:latin typeface="Calibri" panose="020F0502020204030204"/>
            </a:endParaRPr>
          </a:p>
          <a:p>
            <a:pPr algn="ctr" eaLnBrk="1" hangingPunct="1"/>
            <a:endParaRPr lang="en-US" sz="1167" dirty="0">
              <a:solidFill>
                <a:srgbClr val="A5A5A5">
                  <a:lumMod val="20000"/>
                  <a:lumOff val="80000"/>
                </a:srgbClr>
              </a:solidFill>
              <a:latin typeface="Calibri" panose="020F0502020204030204"/>
            </a:endParaRPr>
          </a:p>
        </p:txBody>
      </p:sp>
      <p:pic>
        <p:nvPicPr>
          <p:cNvPr id="13" name="Grafik 2" descr="http://intranet.next-energy.de/intranet/files/dlr_logo_vernetzte_energiesysteme_grau.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59533" y="88901"/>
            <a:ext cx="1788742" cy="791051"/>
          </a:xfrm>
          <a:prstGeom prst="rect">
            <a:avLst/>
          </a:prstGeom>
          <a:noFill/>
          <a:ln>
            <a:noFill/>
          </a:ln>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298" y="1455561"/>
            <a:ext cx="5619027" cy="392268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3663" y="1500336"/>
            <a:ext cx="6089085" cy="387791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786" y="5553911"/>
            <a:ext cx="5676539" cy="3840332"/>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00250" y="5589618"/>
            <a:ext cx="5952497" cy="3856155"/>
          </a:xfrm>
          <a:prstGeom prst="rect">
            <a:avLst/>
          </a:prstGeom>
        </p:spPr>
      </p:pic>
      <p:sp>
        <p:nvSpPr>
          <p:cNvPr id="15" name="Text Box 180"/>
          <p:cNvSpPr txBox="1">
            <a:spLocks noChangeArrowheads="1"/>
          </p:cNvSpPr>
          <p:nvPr/>
        </p:nvSpPr>
        <p:spPr bwMode="auto">
          <a:xfrm>
            <a:off x="630344" y="5378246"/>
            <a:ext cx="4642837" cy="204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9999" tIns="10000" rIns="19999" bIns="1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200" b="1" dirty="0">
                <a:latin typeface="Calibri" pitchFamily="34" charset="0"/>
              </a:rPr>
              <a:t>Figure </a:t>
            </a:r>
            <a:r>
              <a:rPr lang="en-US" sz="1200" b="1" dirty="0" smtClean="0">
                <a:latin typeface="Calibri" pitchFamily="34" charset="0"/>
              </a:rPr>
              <a:t>15.</a:t>
            </a:r>
            <a:r>
              <a:rPr lang="en-US" sz="1200" dirty="0" smtClean="0">
                <a:latin typeface="Calibri" pitchFamily="34" charset="0"/>
              </a:rPr>
              <a:t> Frequency response with 84% RE penetration, 10% unbalance</a:t>
            </a:r>
            <a:endParaRPr lang="en-US" sz="1200" dirty="0">
              <a:latin typeface="Calibri" pitchFamily="34" charset="0"/>
            </a:endParaRPr>
          </a:p>
        </p:txBody>
      </p:sp>
      <p:sp>
        <p:nvSpPr>
          <p:cNvPr id="17" name="Text Box 180"/>
          <p:cNvSpPr txBox="1">
            <a:spLocks noChangeArrowheads="1"/>
          </p:cNvSpPr>
          <p:nvPr/>
        </p:nvSpPr>
        <p:spPr bwMode="auto">
          <a:xfrm>
            <a:off x="6719429" y="5370624"/>
            <a:ext cx="4642837" cy="204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9999" tIns="10000" rIns="19999" bIns="1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200" b="1" dirty="0">
                <a:latin typeface="Calibri" pitchFamily="34" charset="0"/>
              </a:rPr>
              <a:t>Figure </a:t>
            </a:r>
            <a:r>
              <a:rPr lang="en-US" sz="1200" b="1" dirty="0" smtClean="0">
                <a:latin typeface="Calibri" pitchFamily="34" charset="0"/>
              </a:rPr>
              <a:t>16.</a:t>
            </a:r>
            <a:r>
              <a:rPr lang="en-US" sz="1200" dirty="0" smtClean="0">
                <a:latin typeface="Calibri" pitchFamily="34" charset="0"/>
              </a:rPr>
              <a:t> Frequency response with 84% RE penetration,</a:t>
            </a:r>
            <a:r>
              <a:rPr lang="en-US" sz="1200" dirty="0">
                <a:latin typeface="Calibri" pitchFamily="34" charset="0"/>
              </a:rPr>
              <a:t> </a:t>
            </a:r>
            <a:r>
              <a:rPr lang="en-US" sz="1200" dirty="0" smtClean="0">
                <a:latin typeface="Calibri" pitchFamily="34" charset="0"/>
              </a:rPr>
              <a:t>20</a:t>
            </a:r>
            <a:r>
              <a:rPr lang="en-US" sz="1200" dirty="0">
                <a:latin typeface="Calibri" pitchFamily="34" charset="0"/>
              </a:rPr>
              <a:t>% unbalance</a:t>
            </a:r>
          </a:p>
        </p:txBody>
      </p:sp>
      <p:sp>
        <p:nvSpPr>
          <p:cNvPr id="18" name="Text Box 180"/>
          <p:cNvSpPr txBox="1">
            <a:spLocks noChangeArrowheads="1"/>
          </p:cNvSpPr>
          <p:nvPr/>
        </p:nvSpPr>
        <p:spPr bwMode="auto">
          <a:xfrm>
            <a:off x="904100" y="9325396"/>
            <a:ext cx="4642837" cy="204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9999" tIns="10000" rIns="19999" bIns="1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200" b="1" dirty="0">
                <a:latin typeface="Calibri" pitchFamily="34" charset="0"/>
              </a:rPr>
              <a:t>Figure </a:t>
            </a:r>
            <a:r>
              <a:rPr lang="en-US" sz="1200" b="1" dirty="0" smtClean="0">
                <a:latin typeface="Calibri" pitchFamily="34" charset="0"/>
              </a:rPr>
              <a:t>17.</a:t>
            </a:r>
            <a:r>
              <a:rPr lang="en-US" sz="1200" dirty="0" smtClean="0">
                <a:latin typeface="Calibri" pitchFamily="34" charset="0"/>
              </a:rPr>
              <a:t> Frequency response with 84% RE penetration, 30</a:t>
            </a:r>
            <a:r>
              <a:rPr lang="en-US" sz="1200" dirty="0">
                <a:latin typeface="Calibri" pitchFamily="34" charset="0"/>
              </a:rPr>
              <a:t>% unbalance</a:t>
            </a:r>
          </a:p>
        </p:txBody>
      </p:sp>
      <p:sp>
        <p:nvSpPr>
          <p:cNvPr id="19" name="Text Box 180"/>
          <p:cNvSpPr txBox="1">
            <a:spLocks noChangeArrowheads="1"/>
          </p:cNvSpPr>
          <p:nvPr/>
        </p:nvSpPr>
        <p:spPr bwMode="auto">
          <a:xfrm>
            <a:off x="6719429" y="9394243"/>
            <a:ext cx="4642837" cy="204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9999" tIns="10000" rIns="19999" bIns="1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200" b="1" dirty="0">
                <a:latin typeface="Calibri" pitchFamily="34" charset="0"/>
              </a:rPr>
              <a:t>Figure </a:t>
            </a:r>
            <a:r>
              <a:rPr lang="en-US" sz="1200" b="1" dirty="0" smtClean="0">
                <a:latin typeface="Calibri" pitchFamily="34" charset="0"/>
              </a:rPr>
              <a:t>18.</a:t>
            </a:r>
            <a:r>
              <a:rPr lang="en-US" sz="1200" dirty="0" smtClean="0">
                <a:latin typeface="Calibri" pitchFamily="34" charset="0"/>
              </a:rPr>
              <a:t> Frequency response with 84% RE penetration, 40</a:t>
            </a:r>
            <a:r>
              <a:rPr lang="en-US" sz="1200" dirty="0">
                <a:latin typeface="Calibri" pitchFamily="34" charset="0"/>
              </a:rPr>
              <a:t>% unbalance</a:t>
            </a:r>
          </a:p>
        </p:txBody>
      </p:sp>
    </p:spTree>
    <p:extLst>
      <p:ext uri="{BB962C8B-B14F-4D97-AF65-F5344CB8AC3E}">
        <p14:creationId xmlns:p14="http://schemas.microsoft.com/office/powerpoint/2010/main" val="2352783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92"/>
          <p:cNvSpPr txBox="1">
            <a:spLocks noChangeArrowheads="1"/>
          </p:cNvSpPr>
          <p:nvPr/>
        </p:nvSpPr>
        <p:spPr bwMode="auto">
          <a:xfrm>
            <a:off x="1061155" y="1793699"/>
            <a:ext cx="10893778" cy="6672968"/>
          </a:xfrm>
          <a:prstGeom prst="rect">
            <a:avLst/>
          </a:prstGeom>
          <a:solidFill>
            <a:schemeClr val="bg1"/>
          </a:solidFill>
          <a:ln w="12700">
            <a:solidFill>
              <a:schemeClr val="accent1">
                <a:lumMod val="75000"/>
              </a:schemeClr>
            </a:solidFill>
          </a:ln>
          <a:effectLst/>
        </p:spPr>
        <p:txBody>
          <a:bodyPr lIns="39998" tIns="39998" rIns="39998" bIns="39998">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85750" lvl="0" indent="-285750" defTabSz="914400" fontAlgn="base">
              <a:spcBef>
                <a:spcPct val="0"/>
              </a:spcBef>
              <a:spcAft>
                <a:spcPct val="0"/>
              </a:spcAft>
              <a:buFont typeface="Arial" panose="020B0604020202020204" pitchFamily="34" charset="0"/>
              <a:buChar char="•"/>
            </a:pPr>
            <a:r>
              <a:rPr lang="en-US" altLang="es-HN" sz="1800" dirty="0" err="1" smtClean="0">
                <a:latin typeface="Calibri" panose="020F0502020204030204" pitchFamily="34" charset="0"/>
                <a:ea typeface="Calibri" panose="020F0502020204030204" pitchFamily="34" charset="0"/>
                <a:cs typeface="Times New Roman" panose="02020603050405020304" pitchFamily="18" charset="0"/>
              </a:rPr>
              <a:t>A</a:t>
            </a:r>
            <a:r>
              <a:rPr lang="en-US" altLang="es-HN" sz="1800" dirty="0" err="1" smtClean="0" bmk="">
                <a:latin typeface="Calibri" panose="020F0502020204030204" pitchFamily="34" charset="0"/>
                <a:ea typeface="Calibri" panose="020F0502020204030204" pitchFamily="34" charset="0"/>
                <a:cs typeface="Times New Roman" panose="02020603050405020304" pitchFamily="18" charset="0"/>
              </a:rPr>
              <a:t>ho</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J.;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Buckspan</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A.;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Laks</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J.;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Jeong</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Y.; Dunne, F.,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Pao</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L.; Fleming, P. et al. (2012): Tutorial of Wind Turbine Control for Supporting Grid Frequency through Active Power Control: Preprint. Available online at www.nrel.gov.</a:t>
            </a:r>
            <a:endParaRPr lang="es-HN" altLang="es-HN" sz="1100" dirty="0" bmk=""/>
          </a:p>
          <a:p>
            <a:pPr marL="285750" lvl="0" indent="-285750" defTabSz="914400" fontAlgn="base">
              <a:spcBef>
                <a:spcPct val="0"/>
              </a:spcBef>
              <a:spcAft>
                <a:spcPct val="0"/>
              </a:spcAft>
              <a:buFont typeface="Arial" panose="020B0604020202020204" pitchFamily="34" charset="0"/>
              <a:buChar char="•"/>
            </a:pPr>
            <a:r>
              <a:rPr lang="en-US" altLang="es-HN" sz="1800" dirty="0" bmk="">
                <a:latin typeface="Calibri" panose="020F0502020204030204" pitchFamily="34" charset="0"/>
                <a:ea typeface="Calibri" panose="020F0502020204030204" pitchFamily="34" charset="0"/>
                <a:cs typeface="Times New Roman" panose="02020603050405020304" pitchFamily="18" charset="0"/>
              </a:rPr>
              <a:t>Anderson, P. M.; Fouad, A. A.: Power System Control and Stability.</a:t>
            </a:r>
            <a:endParaRPr lang="es-HN" altLang="es-HN" sz="1100" dirty="0" bmk=""/>
          </a:p>
          <a:p>
            <a:pPr marL="285750" lvl="0" indent="-285750" defTabSz="914400" fontAlgn="base">
              <a:spcBef>
                <a:spcPct val="0"/>
              </a:spcBef>
              <a:spcAft>
                <a:spcPct val="0"/>
              </a:spcAft>
              <a:buFont typeface="Arial" panose="020B0604020202020204" pitchFamily="34" charset="0"/>
              <a:buChar char="•"/>
            </a:pP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Dreidy</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Mohammad;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Mokhlis</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H.;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Mekhilef</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Saad</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(2017): Inertia response and frequency control techniques for renewable energy sources: A review. In </a:t>
            </a:r>
            <a:r>
              <a:rPr lang="en-US" altLang="es-HN" sz="1800" i="1" dirty="0" bmk="">
                <a:latin typeface="Calibri" panose="020F0502020204030204" pitchFamily="34" charset="0"/>
                <a:ea typeface="Calibri" panose="020F0502020204030204" pitchFamily="34" charset="0"/>
                <a:cs typeface="Times New Roman" panose="02020603050405020304" pitchFamily="18" charset="0"/>
              </a:rPr>
              <a:t>Renewable and Sustainable Energy Reviews </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69, pp. 144–155. DOI: 10.1016/j.rser.2016.11.170.</a:t>
            </a:r>
            <a:endParaRPr lang="es-HN" altLang="es-HN" sz="1100" dirty="0" bmk=""/>
          </a:p>
          <a:p>
            <a:pPr marL="285750" lvl="0" indent="-285750" defTabSz="914400" fontAlgn="base">
              <a:spcBef>
                <a:spcPct val="0"/>
              </a:spcBef>
              <a:spcAft>
                <a:spcPct val="0"/>
              </a:spcAft>
              <a:buFont typeface="Arial" panose="020B0604020202020204" pitchFamily="34" charset="0"/>
              <a:buChar char="•"/>
            </a:pPr>
            <a:r>
              <a:rPr lang="en-US" altLang="es-HN" sz="1800" dirty="0" bmk="">
                <a:latin typeface="Calibri" panose="020F0502020204030204" pitchFamily="34" charset="0"/>
                <a:ea typeface="Calibri" panose="020F0502020204030204" pitchFamily="34" charset="0"/>
                <a:cs typeface="Times New Roman" panose="02020603050405020304" pitchFamily="18" charset="0"/>
              </a:rPr>
              <a:t>ENTSOE (2016): Frequency Stability Evaluation Criteria for the Synchronous Zone of Continental Europe. Available online at www.entsoe.eu.</a:t>
            </a:r>
            <a:endParaRPr lang="es-HN" altLang="es-HN" sz="1100" dirty="0" bmk=""/>
          </a:p>
          <a:p>
            <a:pPr marL="285750" lvl="0" indent="-285750" defTabSz="914400" fontAlgn="base">
              <a:spcBef>
                <a:spcPct val="0"/>
              </a:spcBef>
              <a:spcAft>
                <a:spcPct val="0"/>
              </a:spcAft>
              <a:buFont typeface="Arial" panose="020B0604020202020204" pitchFamily="34" charset="0"/>
              <a:buChar char="•"/>
            </a:pPr>
            <a:r>
              <a:rPr lang="en-US" altLang="es-HN" sz="1800" dirty="0" bmk="">
                <a:latin typeface="Calibri" panose="020F0502020204030204" pitchFamily="34" charset="0"/>
                <a:ea typeface="Calibri" panose="020F0502020204030204" pitchFamily="34" charset="0"/>
                <a:cs typeface="Times New Roman" panose="02020603050405020304" pitchFamily="18" charset="0"/>
              </a:rPr>
              <a:t>ENTSOE (2018): Rate of Change of Frequency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RoCoF</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withstand capability. Available online at www.entsoe.eu.</a:t>
            </a:r>
            <a:endParaRPr lang="es-HN" altLang="es-HN" sz="1100" dirty="0" bmk=""/>
          </a:p>
          <a:p>
            <a:pPr marL="285750" lvl="0" indent="-285750" defTabSz="914400" fontAlgn="base">
              <a:spcBef>
                <a:spcPct val="0"/>
              </a:spcBef>
              <a:spcAft>
                <a:spcPct val="0"/>
              </a:spcAft>
              <a:buFont typeface="Arial" panose="020B0604020202020204" pitchFamily="34" charset="0"/>
              <a:buChar char="•"/>
            </a:pP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Gevorgian</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Vahan</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Zhang,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Yingchen</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 NREL (2017): Wind Generation Participation in Power System Frequency Response. Available online at www.nrel.gov.</a:t>
            </a:r>
            <a:endParaRPr lang="es-HN" altLang="es-HN" sz="1100" dirty="0" bmk=""/>
          </a:p>
          <a:p>
            <a:pPr marL="285750" lvl="0" indent="-285750" defTabSz="914400" fontAlgn="base">
              <a:spcBef>
                <a:spcPct val="0"/>
              </a:spcBef>
              <a:spcAft>
                <a:spcPct val="0"/>
              </a:spcAft>
              <a:buFont typeface="Arial" panose="020B0604020202020204" pitchFamily="34" charset="0"/>
              <a:buChar char="•"/>
            </a:pPr>
            <a:r>
              <a:rPr lang="en-US" altLang="es-HN" sz="1800" dirty="0" bmk="">
                <a:latin typeface="Calibri" panose="020F0502020204030204" pitchFamily="34" charset="0"/>
                <a:ea typeface="Calibri" panose="020F0502020204030204" pitchFamily="34" charset="0"/>
                <a:cs typeface="Times New Roman" panose="02020603050405020304" pitchFamily="18" charset="0"/>
              </a:rPr>
              <a:t>Hansen,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Anca</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Daniela;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Sørensen</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Poul</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Ejnar</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Zeni</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Lorenzo;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Altin</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Müfit</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(2016): Frequency Control Modelling Basics.</a:t>
            </a:r>
            <a:endParaRPr lang="es-HN" altLang="es-HN" sz="1100" dirty="0" bmk=""/>
          </a:p>
          <a:p>
            <a:pPr marL="285750" lvl="0" indent="-285750" defTabSz="914400" fontAlgn="base">
              <a:spcBef>
                <a:spcPct val="0"/>
              </a:spcBef>
              <a:spcAft>
                <a:spcPct val="0"/>
              </a:spcAft>
              <a:buFont typeface="Arial" panose="020B0604020202020204" pitchFamily="34" charset="0"/>
              <a:buChar char="•"/>
            </a:pPr>
            <a:r>
              <a:rPr lang="en-US" altLang="es-HN" sz="1800" dirty="0" bmk="">
                <a:latin typeface="Calibri" panose="020F0502020204030204" pitchFamily="34" charset="0"/>
                <a:ea typeface="Calibri" panose="020F0502020204030204" pitchFamily="34" charset="0"/>
                <a:cs typeface="Times New Roman" panose="02020603050405020304" pitchFamily="18" charset="0"/>
              </a:rPr>
              <a:t>Hoke, Andy (2018): Fast Grid Frequency Support from Distributed Inverter-Based Resources. Available online at www.nrel.gov.</a:t>
            </a:r>
            <a:endParaRPr lang="es-HN" altLang="es-HN" sz="1100" dirty="0" bmk=""/>
          </a:p>
          <a:p>
            <a:pPr marL="285750" lvl="0" indent="-285750" defTabSz="914400" fontAlgn="base">
              <a:spcBef>
                <a:spcPct val="0"/>
              </a:spcBef>
              <a:spcAft>
                <a:spcPct val="0"/>
              </a:spcAft>
              <a:buFont typeface="Arial" panose="020B0604020202020204" pitchFamily="34" charset="0"/>
              <a:buChar char="•"/>
            </a:pPr>
            <a:r>
              <a:rPr lang="en-US" altLang="es-HN" sz="1800" dirty="0" bmk="">
                <a:latin typeface="Calibri" panose="020F0502020204030204" pitchFamily="34" charset="0"/>
                <a:ea typeface="Calibri" panose="020F0502020204030204" pitchFamily="34" charset="0"/>
                <a:cs typeface="Times New Roman" panose="02020603050405020304" pitchFamily="18" charset="0"/>
              </a:rPr>
              <a:t>IEEE Guide for Abnormal Frequency Protection for Power Generating Plants.</a:t>
            </a:r>
            <a:endParaRPr lang="es-HN" altLang="es-HN" sz="1100" dirty="0" bmk=""/>
          </a:p>
          <a:p>
            <a:pPr marL="285750" lvl="0" indent="-285750" defTabSz="914400" fontAlgn="base">
              <a:spcBef>
                <a:spcPct val="0"/>
              </a:spcBef>
              <a:spcAft>
                <a:spcPct val="0"/>
              </a:spcAft>
              <a:buFont typeface="Arial" panose="020B0604020202020204" pitchFamily="34" charset="0"/>
              <a:buChar char="•"/>
            </a:pPr>
            <a:r>
              <a:rPr lang="en-US" altLang="es-HN" sz="1800" dirty="0" bmk="">
                <a:latin typeface="Calibri" panose="020F0502020204030204" pitchFamily="34" charset="0"/>
                <a:ea typeface="Calibri" panose="020F0502020204030204" pitchFamily="34" charset="0"/>
                <a:cs typeface="Times New Roman" panose="02020603050405020304" pitchFamily="18" charset="0"/>
              </a:rPr>
              <a:t>Jayawardena, A. V.;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Meegahapola</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L. G.;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Perera</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S.; Robinson, D. A. (2012): Dynamic Characteristics of a Hybrid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Microgrid</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with Inverter and Non-inverter interfaced Renewable Energy Sources: A case study.</a:t>
            </a:r>
            <a:endParaRPr lang="es-HN" altLang="es-HN" sz="1100" dirty="0" bmk=""/>
          </a:p>
          <a:p>
            <a:pPr marL="285750" lvl="0" indent="-285750" defTabSz="914400" fontAlgn="base">
              <a:spcBef>
                <a:spcPct val="0"/>
              </a:spcBef>
              <a:spcAft>
                <a:spcPct val="0"/>
              </a:spcAft>
              <a:buFont typeface="Arial" panose="020B0604020202020204" pitchFamily="34" charset="0"/>
              <a:buChar char="•"/>
            </a:pP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Kroposki</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Benjamin; Johnson, Brian; Zhang,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Yingchen</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Gevorgian</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Vahan</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Denholm, Paul; Hodge,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Bri</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-Mathias;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Hannegan</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Bryan (2017): Achieving a 100% Renewable Grid: Operating Electric Power Systems with Extremely High Levels of Variable Renewable Energy. In </a:t>
            </a:r>
            <a:r>
              <a:rPr lang="en-US" altLang="es-HN" sz="1800" i="1" dirty="0" bmk="">
                <a:latin typeface="Calibri" panose="020F0502020204030204" pitchFamily="34" charset="0"/>
                <a:ea typeface="Calibri" panose="020F0502020204030204" pitchFamily="34" charset="0"/>
                <a:cs typeface="Times New Roman" panose="02020603050405020304" pitchFamily="18" charset="0"/>
              </a:rPr>
              <a:t>IEEE Power and Energy Mag. </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15 (2), pp. 61–73. DOI: 10.1109/MPE.2016.2637122.</a:t>
            </a:r>
            <a:endParaRPr lang="es-HN" altLang="es-HN" sz="1100" dirty="0" bmk=""/>
          </a:p>
          <a:p>
            <a:pPr marL="285750" lvl="0" indent="-285750" defTabSz="914400" fontAlgn="base">
              <a:spcBef>
                <a:spcPct val="0"/>
              </a:spcBef>
              <a:spcAft>
                <a:spcPct val="0"/>
              </a:spcAft>
              <a:buFont typeface="Arial" panose="020B0604020202020204" pitchFamily="34" charset="0"/>
              <a:buChar char="•"/>
            </a:pP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Kundur</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a:t>
            </a:r>
            <a:r>
              <a:rPr lang="en-US" altLang="es-HN" sz="1800" dirty="0" err="1" bmk="">
                <a:latin typeface="Calibri" panose="020F0502020204030204" pitchFamily="34" charset="0"/>
                <a:ea typeface="Calibri" panose="020F0502020204030204" pitchFamily="34" charset="0"/>
                <a:cs typeface="Times New Roman" panose="02020603050405020304" pitchFamily="18" charset="0"/>
              </a:rPr>
              <a:t>Prabha</a:t>
            </a:r>
            <a:r>
              <a:rPr lang="en-US" altLang="es-HN" sz="1800" dirty="0" bmk="">
                <a:latin typeface="Calibri" panose="020F0502020204030204" pitchFamily="34" charset="0"/>
                <a:ea typeface="Calibri" panose="020F0502020204030204" pitchFamily="34" charset="0"/>
                <a:cs typeface="Times New Roman" panose="02020603050405020304" pitchFamily="18" charset="0"/>
              </a:rPr>
              <a:t>: Power System Stability and Control.</a:t>
            </a:r>
            <a:endParaRPr lang="en-US" altLang="es-HN" sz="3200" dirty="0">
              <a:latin typeface="Arial" panose="020B0604020202020204" pitchFamily="34" charset="0"/>
            </a:endParaRPr>
          </a:p>
          <a:p>
            <a:pPr algn="just"/>
            <a:endParaRPr lang="es-HN" sz="1400" dirty="0">
              <a:latin typeface="+mn-lt"/>
            </a:endParaRPr>
          </a:p>
        </p:txBody>
      </p:sp>
      <p:sp>
        <p:nvSpPr>
          <p:cNvPr id="9" name="Rectangle 8"/>
          <p:cNvSpPr/>
          <p:nvPr/>
        </p:nvSpPr>
        <p:spPr>
          <a:xfrm>
            <a:off x="1061155" y="1521903"/>
            <a:ext cx="10893778" cy="2717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r>
              <a:rPr lang="en-US" sz="1600" b="1" dirty="0" smtClean="0">
                <a:solidFill>
                  <a:schemeClr val="accent3">
                    <a:lumMod val="20000"/>
                    <a:lumOff val="80000"/>
                  </a:schemeClr>
                </a:solidFill>
              </a:rPr>
              <a:t>References</a:t>
            </a:r>
            <a:endParaRPr lang="en-US" sz="1600" b="1" dirty="0">
              <a:solidFill>
                <a:schemeClr val="accent3">
                  <a:lumMod val="20000"/>
                  <a:lumOff val="80000"/>
                </a:schemeClr>
              </a:solidFill>
            </a:endParaRPr>
          </a:p>
        </p:txBody>
      </p:sp>
      <p:sp>
        <p:nvSpPr>
          <p:cNvPr id="10" name="Rectangle 9"/>
          <p:cNvSpPr/>
          <p:nvPr/>
        </p:nvSpPr>
        <p:spPr>
          <a:xfrm>
            <a:off x="0" y="0"/>
            <a:ext cx="12801600" cy="109502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endParaRPr lang="en-US" sz="1283" b="1" dirty="0">
              <a:solidFill>
                <a:schemeClr val="accent3">
                  <a:lumMod val="20000"/>
                  <a:lumOff val="80000"/>
                </a:schemeClr>
              </a:solidFill>
            </a:endParaRPr>
          </a:p>
        </p:txBody>
      </p:sp>
      <p:sp>
        <p:nvSpPr>
          <p:cNvPr id="11" name="Text Box 122"/>
          <p:cNvSpPr txBox="1">
            <a:spLocks noChangeArrowheads="1"/>
          </p:cNvSpPr>
          <p:nvPr/>
        </p:nvSpPr>
        <p:spPr bwMode="auto">
          <a:xfrm>
            <a:off x="1360311" y="88901"/>
            <a:ext cx="9273822" cy="509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solidFill>
                  <a:schemeClr val="accent3">
                    <a:lumMod val="20000"/>
                    <a:lumOff val="80000"/>
                  </a:schemeClr>
                </a:solidFill>
                <a:latin typeface="+mn-lt"/>
              </a:rPr>
              <a:t>Determination of the required Power Response of Inverters to provide fast Frequency Support in Power Systems with low Synchronous Inertia</a:t>
            </a:r>
          </a:p>
        </p:txBody>
      </p:sp>
      <p:sp>
        <p:nvSpPr>
          <p:cNvPr id="12" name="Text Box 123"/>
          <p:cNvSpPr txBox="1">
            <a:spLocks noChangeArrowheads="1"/>
          </p:cNvSpPr>
          <p:nvPr/>
        </p:nvSpPr>
        <p:spPr bwMode="auto">
          <a:xfrm>
            <a:off x="3265311" y="786482"/>
            <a:ext cx="6324600" cy="36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rmAutofit fontScale="92500" lnSpcReduction="10000"/>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167" dirty="0" smtClean="0">
                <a:solidFill>
                  <a:schemeClr val="accent3">
                    <a:lumMod val="20000"/>
                    <a:lumOff val="80000"/>
                  </a:schemeClr>
                </a:solidFill>
                <a:latin typeface="+mn-lt"/>
              </a:rPr>
              <a:t>Alejandro Rubio</a:t>
            </a:r>
          </a:p>
          <a:p>
            <a:pPr algn="ctr" eaLnBrk="1" hangingPunct="1"/>
            <a:r>
              <a:rPr lang="en-US" sz="1167" dirty="0" smtClean="0">
                <a:solidFill>
                  <a:schemeClr val="accent3">
                    <a:lumMod val="20000"/>
                    <a:lumOff val="80000"/>
                  </a:schemeClr>
                </a:solidFill>
                <a:latin typeface="+mn-lt"/>
              </a:rPr>
              <a:t>Oldenburg University</a:t>
            </a:r>
            <a:endParaRPr lang="en-US" sz="1167" baseline="30000" dirty="0">
              <a:solidFill>
                <a:schemeClr val="accent3">
                  <a:lumMod val="20000"/>
                  <a:lumOff val="80000"/>
                </a:schemeClr>
              </a:solidFill>
              <a:latin typeface="+mn-lt"/>
            </a:endParaRPr>
          </a:p>
          <a:p>
            <a:pPr algn="ctr" eaLnBrk="1" hangingPunct="1"/>
            <a:endParaRPr lang="en-US" sz="1167" dirty="0">
              <a:solidFill>
                <a:schemeClr val="accent3">
                  <a:lumMod val="20000"/>
                  <a:lumOff val="80000"/>
                </a:schemeClr>
              </a:solidFill>
              <a:latin typeface="+mn-lt"/>
            </a:endParaRPr>
          </a:p>
        </p:txBody>
      </p:sp>
      <p:pic>
        <p:nvPicPr>
          <p:cNvPr id="13" name="Grafik 2" descr="http://intranet.next-energy.de/intranet/files/dlr_logo_vernetzte_energiesysteme_grau.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59533" y="88901"/>
            <a:ext cx="1788742" cy="791051"/>
          </a:xfrm>
          <a:prstGeom prst="rect">
            <a:avLst/>
          </a:prstGeom>
          <a:noFill/>
          <a:ln>
            <a:noFill/>
          </a:ln>
        </p:spPr>
      </p:pic>
    </p:spTree>
    <p:extLst>
      <p:ext uri="{BB962C8B-B14F-4D97-AF65-F5344CB8AC3E}">
        <p14:creationId xmlns:p14="http://schemas.microsoft.com/office/powerpoint/2010/main" val="13248300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92"/>
          <p:cNvSpPr txBox="1">
            <a:spLocks noChangeArrowheads="1"/>
          </p:cNvSpPr>
          <p:nvPr/>
        </p:nvSpPr>
        <p:spPr bwMode="auto">
          <a:xfrm>
            <a:off x="986571" y="3327081"/>
            <a:ext cx="4508967" cy="1626834"/>
          </a:xfrm>
          <a:prstGeom prst="rect">
            <a:avLst/>
          </a:prstGeom>
          <a:solidFill>
            <a:schemeClr val="bg1"/>
          </a:solidFill>
          <a:ln w="12700">
            <a:solidFill>
              <a:schemeClr val="accent1">
                <a:lumMod val="75000"/>
              </a:schemeClr>
            </a:solidFill>
          </a:ln>
          <a:effectLst/>
        </p:spPr>
        <p:txBody>
          <a:bodyPr lIns="39998" tIns="39998" rIns="39998" bIns="39998">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1800" dirty="0" smtClean="0">
                <a:latin typeface="+mn-lt"/>
              </a:rPr>
              <a:t>Installed capacity 910.5MW</a:t>
            </a:r>
          </a:p>
          <a:p>
            <a:pPr algn="just"/>
            <a:r>
              <a:rPr lang="en-US" sz="1800" dirty="0" smtClean="0">
                <a:latin typeface="+mn-lt"/>
              </a:rPr>
              <a:t>Total load 315MW.</a:t>
            </a:r>
          </a:p>
          <a:p>
            <a:pPr algn="just"/>
            <a:r>
              <a:rPr lang="en-US" sz="1800" dirty="0" smtClean="0">
                <a:latin typeface="+mn-lt"/>
              </a:rPr>
              <a:t>Transformers 3</a:t>
            </a:r>
          </a:p>
          <a:p>
            <a:pPr algn="just"/>
            <a:r>
              <a:rPr lang="en-US" sz="1800" dirty="0" smtClean="0">
                <a:latin typeface="+mn-lt"/>
              </a:rPr>
              <a:t>Transmission lines 6 </a:t>
            </a:r>
            <a:endParaRPr lang="es-HN" sz="1800" dirty="0">
              <a:latin typeface="+mn-lt"/>
            </a:endParaRPr>
          </a:p>
        </p:txBody>
      </p:sp>
      <p:sp>
        <p:nvSpPr>
          <p:cNvPr id="9" name="Rectangle 8"/>
          <p:cNvSpPr/>
          <p:nvPr/>
        </p:nvSpPr>
        <p:spPr>
          <a:xfrm>
            <a:off x="986570" y="3061045"/>
            <a:ext cx="4508967" cy="29320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r>
              <a:rPr lang="en-US" sz="1600" b="1" dirty="0" smtClean="0">
                <a:solidFill>
                  <a:schemeClr val="accent3">
                    <a:lumMod val="20000"/>
                    <a:lumOff val="80000"/>
                  </a:schemeClr>
                </a:solidFill>
              </a:rPr>
              <a:t>IEEE 9 bus System</a:t>
            </a:r>
            <a:endParaRPr lang="en-US" sz="1600" b="1" dirty="0">
              <a:solidFill>
                <a:schemeClr val="accent3">
                  <a:lumMod val="20000"/>
                  <a:lumOff val="80000"/>
                </a:schemeClr>
              </a:solidFill>
            </a:endParaRPr>
          </a:p>
        </p:txBody>
      </p:sp>
      <p:sp>
        <p:nvSpPr>
          <p:cNvPr id="10" name="Rectangle 9"/>
          <p:cNvSpPr/>
          <p:nvPr/>
        </p:nvSpPr>
        <p:spPr>
          <a:xfrm>
            <a:off x="0" y="0"/>
            <a:ext cx="12801600" cy="109502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endParaRPr lang="en-US" sz="1283" b="1" dirty="0">
              <a:solidFill>
                <a:schemeClr val="accent3">
                  <a:lumMod val="20000"/>
                  <a:lumOff val="80000"/>
                </a:schemeClr>
              </a:solidFill>
            </a:endParaRPr>
          </a:p>
        </p:txBody>
      </p:sp>
      <p:sp>
        <p:nvSpPr>
          <p:cNvPr id="11" name="Text Box 122"/>
          <p:cNvSpPr txBox="1">
            <a:spLocks noChangeArrowheads="1"/>
          </p:cNvSpPr>
          <p:nvPr/>
        </p:nvSpPr>
        <p:spPr bwMode="auto">
          <a:xfrm>
            <a:off x="1360311" y="88901"/>
            <a:ext cx="9273822" cy="509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solidFill>
                  <a:schemeClr val="accent3">
                    <a:lumMod val="20000"/>
                    <a:lumOff val="80000"/>
                  </a:schemeClr>
                </a:solidFill>
                <a:latin typeface="+mn-lt"/>
              </a:rPr>
              <a:t>Determination of the required Power Response of Inverters to provide fast Frequency Support in Power Systems with low Synchronous Inertia</a:t>
            </a:r>
          </a:p>
        </p:txBody>
      </p:sp>
      <p:sp>
        <p:nvSpPr>
          <p:cNvPr id="12" name="Text Box 123"/>
          <p:cNvSpPr txBox="1">
            <a:spLocks noChangeArrowheads="1"/>
          </p:cNvSpPr>
          <p:nvPr/>
        </p:nvSpPr>
        <p:spPr bwMode="auto">
          <a:xfrm>
            <a:off x="3265311" y="786482"/>
            <a:ext cx="6324600" cy="36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rmAutofit fontScale="92500" lnSpcReduction="10000"/>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167" dirty="0" smtClean="0">
                <a:solidFill>
                  <a:schemeClr val="accent3">
                    <a:lumMod val="20000"/>
                    <a:lumOff val="80000"/>
                  </a:schemeClr>
                </a:solidFill>
                <a:latin typeface="+mn-lt"/>
              </a:rPr>
              <a:t>Alejandro Rubio</a:t>
            </a:r>
          </a:p>
          <a:p>
            <a:pPr algn="ctr" eaLnBrk="1" hangingPunct="1"/>
            <a:r>
              <a:rPr lang="en-US" sz="1167" dirty="0" smtClean="0">
                <a:solidFill>
                  <a:schemeClr val="accent3">
                    <a:lumMod val="20000"/>
                    <a:lumOff val="80000"/>
                  </a:schemeClr>
                </a:solidFill>
                <a:latin typeface="+mn-lt"/>
              </a:rPr>
              <a:t>Oldenburg University</a:t>
            </a:r>
            <a:endParaRPr lang="en-US" sz="1167" baseline="30000" dirty="0">
              <a:solidFill>
                <a:schemeClr val="accent3">
                  <a:lumMod val="20000"/>
                  <a:lumOff val="80000"/>
                </a:schemeClr>
              </a:solidFill>
              <a:latin typeface="+mn-lt"/>
            </a:endParaRPr>
          </a:p>
          <a:p>
            <a:pPr algn="ctr" eaLnBrk="1" hangingPunct="1"/>
            <a:endParaRPr lang="en-US" sz="1167" dirty="0">
              <a:solidFill>
                <a:schemeClr val="accent3">
                  <a:lumMod val="20000"/>
                  <a:lumOff val="80000"/>
                </a:schemeClr>
              </a:solidFill>
              <a:latin typeface="+mn-lt"/>
            </a:endParaRPr>
          </a:p>
        </p:txBody>
      </p:sp>
      <p:pic>
        <p:nvPicPr>
          <p:cNvPr id="13" name="Grafik 2" descr="http://intranet.next-energy.de/intranet/files/dlr_logo_vernetzte_energiesysteme_grau.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59533" y="88901"/>
            <a:ext cx="1788742" cy="791051"/>
          </a:xfrm>
          <a:prstGeom prst="rect">
            <a:avLst/>
          </a:prstGeom>
          <a:noFill/>
          <a:ln>
            <a:noFill/>
          </a:ln>
        </p:spPr>
      </p:pic>
      <p:sp>
        <p:nvSpPr>
          <p:cNvPr id="21" name="Rectangle 20"/>
          <p:cNvSpPr/>
          <p:nvPr/>
        </p:nvSpPr>
        <p:spPr>
          <a:xfrm>
            <a:off x="986570" y="1754091"/>
            <a:ext cx="10412024" cy="31582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r>
              <a:rPr lang="en-US" sz="1600" b="1" dirty="0" smtClean="0">
                <a:solidFill>
                  <a:schemeClr val="accent3">
                    <a:lumMod val="20000"/>
                    <a:lumOff val="80000"/>
                  </a:schemeClr>
                </a:solidFill>
              </a:rPr>
              <a:t>BASE CASE</a:t>
            </a:r>
            <a:endParaRPr lang="en-US" sz="1600" b="1" dirty="0">
              <a:solidFill>
                <a:schemeClr val="accent3">
                  <a:lumMod val="20000"/>
                  <a:lumOff val="80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4" y="5552765"/>
            <a:ext cx="6198401" cy="272658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4017" y="2582225"/>
            <a:ext cx="6589889" cy="4047494"/>
          </a:xfrm>
          <a:prstGeom prst="rect">
            <a:avLst/>
          </a:prstGeom>
        </p:spPr>
      </p:pic>
      <p:sp>
        <p:nvSpPr>
          <p:cNvPr id="18" name="Text Box 180"/>
          <p:cNvSpPr txBox="1">
            <a:spLocks noChangeArrowheads="1"/>
          </p:cNvSpPr>
          <p:nvPr/>
        </p:nvSpPr>
        <p:spPr bwMode="auto">
          <a:xfrm>
            <a:off x="6985929" y="6996913"/>
            <a:ext cx="4567975" cy="204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999" tIns="10000" rIns="19999" bIns="1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200" b="1" dirty="0">
                <a:latin typeface="Calibri" pitchFamily="34" charset="0"/>
              </a:rPr>
              <a:t>Figure 3</a:t>
            </a:r>
            <a:r>
              <a:rPr lang="en-US" sz="1200" b="1" dirty="0" smtClean="0">
                <a:latin typeface="Calibri" pitchFamily="34" charset="0"/>
              </a:rPr>
              <a:t>. </a:t>
            </a:r>
            <a:r>
              <a:rPr lang="en-US" sz="1200" dirty="0" smtClean="0">
                <a:latin typeface="Calibri" pitchFamily="34" charset="0"/>
              </a:rPr>
              <a:t>IEEE 9 bus model </a:t>
            </a:r>
            <a:r>
              <a:rPr lang="en-US" sz="1200" dirty="0">
                <a:latin typeface="+mn-lt"/>
              </a:rPr>
              <a:t>Western System Coordinating Council (WSCC)</a:t>
            </a:r>
          </a:p>
        </p:txBody>
      </p:sp>
      <p:sp>
        <p:nvSpPr>
          <p:cNvPr id="14" name="Text Box 180"/>
          <p:cNvSpPr txBox="1">
            <a:spLocks noChangeArrowheads="1"/>
          </p:cNvSpPr>
          <p:nvPr/>
        </p:nvSpPr>
        <p:spPr bwMode="auto">
          <a:xfrm>
            <a:off x="850544" y="8646546"/>
            <a:ext cx="2853146" cy="204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999" tIns="10000" rIns="19999" bIns="1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200" b="1" dirty="0">
                <a:latin typeface="Calibri" pitchFamily="34" charset="0"/>
              </a:rPr>
              <a:t>Figure 2</a:t>
            </a:r>
            <a:r>
              <a:rPr lang="en-US" sz="1200" dirty="0" smtClean="0">
                <a:latin typeface="Calibri" pitchFamily="34" charset="0"/>
              </a:rPr>
              <a:t>. Simplified frequency control system</a:t>
            </a:r>
            <a:endParaRPr lang="en-US" sz="1200" dirty="0">
              <a:latin typeface="Calibri" pitchFamily="34" charset="0"/>
            </a:endParaRPr>
          </a:p>
        </p:txBody>
      </p:sp>
    </p:spTree>
    <p:extLst>
      <p:ext uri="{BB962C8B-B14F-4D97-AF65-F5344CB8AC3E}">
        <p14:creationId xmlns:p14="http://schemas.microsoft.com/office/powerpoint/2010/main" val="4196452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80"/>
          <p:cNvSpPr txBox="1">
            <a:spLocks noChangeArrowheads="1"/>
          </p:cNvSpPr>
          <p:nvPr/>
        </p:nvSpPr>
        <p:spPr bwMode="auto">
          <a:xfrm>
            <a:off x="6145108" y="8410409"/>
            <a:ext cx="2417514" cy="204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999" tIns="10000" rIns="19999" bIns="1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200" b="1" dirty="0">
                <a:latin typeface="Calibri" pitchFamily="34" charset="0"/>
              </a:rPr>
              <a:t>Figure </a:t>
            </a:r>
            <a:r>
              <a:rPr lang="en-US" sz="1200" b="1" dirty="0" smtClean="0">
                <a:latin typeface="Calibri" pitchFamily="34" charset="0"/>
              </a:rPr>
              <a:t>2</a:t>
            </a:r>
            <a:r>
              <a:rPr lang="en-US" sz="1200" dirty="0" smtClean="0">
                <a:latin typeface="Calibri" pitchFamily="34" charset="0"/>
              </a:rPr>
              <a:t>. Rate of Change of Frequency</a:t>
            </a:r>
            <a:endParaRPr lang="en-US" sz="1200" dirty="0">
              <a:latin typeface="Calibri" pitchFamily="34" charset="0"/>
            </a:endParaRPr>
          </a:p>
        </p:txBody>
      </p:sp>
      <p:sp>
        <p:nvSpPr>
          <p:cNvPr id="8" name="Text Box 192"/>
          <p:cNvSpPr txBox="1">
            <a:spLocks noChangeArrowheads="1"/>
          </p:cNvSpPr>
          <p:nvPr/>
        </p:nvSpPr>
        <p:spPr bwMode="auto">
          <a:xfrm>
            <a:off x="9456776" y="3152333"/>
            <a:ext cx="2991499" cy="2932378"/>
          </a:xfrm>
          <a:prstGeom prst="rect">
            <a:avLst/>
          </a:prstGeom>
          <a:solidFill>
            <a:schemeClr val="bg1"/>
          </a:solidFill>
          <a:ln w="12700">
            <a:solidFill>
              <a:schemeClr val="accent1">
                <a:lumMod val="75000"/>
              </a:schemeClr>
            </a:solidFill>
          </a:ln>
          <a:effectLst/>
        </p:spPr>
        <p:txBody>
          <a:bodyPr lIns="39998" tIns="39998" rIns="39998" bIns="39998">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1800" dirty="0" smtClean="0">
                <a:latin typeface="+mn-lt"/>
              </a:rPr>
              <a:t>ROCOF reaches values between 3 and 5 Hz/s with combinations of acceleration constants in the range of 2 to 4s and system unbalance between 15 and 20%. Values of ROCOF 0.5Hz/s and 1Hz/s combined with unbalances of 20% are the limit for current power plant capabilities.</a:t>
            </a:r>
          </a:p>
          <a:p>
            <a:pPr algn="just"/>
            <a:endParaRPr lang="en-US" sz="1600" dirty="0">
              <a:latin typeface="+mn-lt"/>
            </a:endParaRPr>
          </a:p>
        </p:txBody>
      </p:sp>
      <p:sp>
        <p:nvSpPr>
          <p:cNvPr id="9" name="Rectangle 8"/>
          <p:cNvSpPr/>
          <p:nvPr/>
        </p:nvSpPr>
        <p:spPr>
          <a:xfrm>
            <a:off x="9439843" y="2839664"/>
            <a:ext cx="3008432" cy="312669"/>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r>
              <a:rPr lang="en-US" sz="1600" b="1" dirty="0" smtClean="0">
                <a:solidFill>
                  <a:schemeClr val="accent3">
                    <a:lumMod val="20000"/>
                    <a:lumOff val="80000"/>
                  </a:schemeClr>
                </a:solidFill>
              </a:rPr>
              <a:t>Preliminary Results</a:t>
            </a:r>
            <a:endParaRPr lang="en-US" sz="1600" b="1" dirty="0">
              <a:solidFill>
                <a:schemeClr val="accent3">
                  <a:lumMod val="20000"/>
                  <a:lumOff val="80000"/>
                </a:schemeClr>
              </a:solidFill>
            </a:endParaRPr>
          </a:p>
        </p:txBody>
      </p:sp>
      <p:sp>
        <p:nvSpPr>
          <p:cNvPr id="10" name="Rectangle 9"/>
          <p:cNvSpPr/>
          <p:nvPr/>
        </p:nvSpPr>
        <p:spPr>
          <a:xfrm>
            <a:off x="0" y="0"/>
            <a:ext cx="12801600" cy="109502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endParaRPr lang="en-US" sz="1283" b="1" dirty="0">
              <a:solidFill>
                <a:schemeClr val="accent3">
                  <a:lumMod val="20000"/>
                  <a:lumOff val="80000"/>
                </a:schemeClr>
              </a:solidFill>
            </a:endParaRPr>
          </a:p>
        </p:txBody>
      </p:sp>
      <p:sp>
        <p:nvSpPr>
          <p:cNvPr id="11" name="Text Box 122"/>
          <p:cNvSpPr txBox="1">
            <a:spLocks noChangeArrowheads="1"/>
          </p:cNvSpPr>
          <p:nvPr/>
        </p:nvSpPr>
        <p:spPr bwMode="auto">
          <a:xfrm>
            <a:off x="1360311" y="88901"/>
            <a:ext cx="9273822" cy="509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solidFill>
                  <a:schemeClr val="accent3">
                    <a:lumMod val="20000"/>
                    <a:lumOff val="80000"/>
                  </a:schemeClr>
                </a:solidFill>
                <a:latin typeface="+mn-lt"/>
              </a:rPr>
              <a:t>Determination of the required Power Response of Inverters to provide fast Frequency Support in Power Systems with low Synchronous Inertia</a:t>
            </a:r>
          </a:p>
        </p:txBody>
      </p:sp>
      <p:sp>
        <p:nvSpPr>
          <p:cNvPr id="12" name="Text Box 123"/>
          <p:cNvSpPr txBox="1">
            <a:spLocks noChangeArrowheads="1"/>
          </p:cNvSpPr>
          <p:nvPr/>
        </p:nvSpPr>
        <p:spPr bwMode="auto">
          <a:xfrm>
            <a:off x="3265311" y="786482"/>
            <a:ext cx="6324600" cy="36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rmAutofit fontScale="92500" lnSpcReduction="10000"/>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167" dirty="0" smtClean="0">
                <a:solidFill>
                  <a:schemeClr val="accent3">
                    <a:lumMod val="20000"/>
                    <a:lumOff val="80000"/>
                  </a:schemeClr>
                </a:solidFill>
                <a:latin typeface="+mn-lt"/>
              </a:rPr>
              <a:t>Alejandro Rubio</a:t>
            </a:r>
          </a:p>
          <a:p>
            <a:pPr algn="ctr" eaLnBrk="1" hangingPunct="1"/>
            <a:r>
              <a:rPr lang="en-US" sz="1167" dirty="0" smtClean="0">
                <a:solidFill>
                  <a:schemeClr val="accent3">
                    <a:lumMod val="20000"/>
                    <a:lumOff val="80000"/>
                  </a:schemeClr>
                </a:solidFill>
                <a:latin typeface="+mn-lt"/>
              </a:rPr>
              <a:t>Oldenburg University</a:t>
            </a:r>
            <a:endParaRPr lang="en-US" sz="1167" baseline="30000" dirty="0">
              <a:solidFill>
                <a:schemeClr val="accent3">
                  <a:lumMod val="20000"/>
                  <a:lumOff val="80000"/>
                </a:schemeClr>
              </a:solidFill>
              <a:latin typeface="+mn-lt"/>
            </a:endParaRPr>
          </a:p>
          <a:p>
            <a:pPr algn="ctr" eaLnBrk="1" hangingPunct="1"/>
            <a:endParaRPr lang="en-US" sz="1167" dirty="0">
              <a:solidFill>
                <a:schemeClr val="accent3">
                  <a:lumMod val="20000"/>
                  <a:lumOff val="80000"/>
                </a:schemeClr>
              </a:solidFill>
              <a:latin typeface="+mn-lt"/>
            </a:endParaRPr>
          </a:p>
        </p:txBody>
      </p:sp>
      <p:pic>
        <p:nvPicPr>
          <p:cNvPr id="13" name="Grafik 2" descr="http://intranet.next-energy.de/intranet/files/dlr_logo_vernetzte_energiesysteme_grau.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59533" y="88901"/>
            <a:ext cx="1788742" cy="791051"/>
          </a:xfrm>
          <a:prstGeom prst="rect">
            <a:avLst/>
          </a:prstGeom>
          <a:noFill/>
          <a:ln>
            <a:noFill/>
          </a:ln>
        </p:spPr>
      </p:pic>
      <p:pic>
        <p:nvPicPr>
          <p:cNvPr id="16"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469" y="2357999"/>
            <a:ext cx="9776136" cy="6719303"/>
          </a:xfrm>
          <a:prstGeom prst="rect">
            <a:avLst/>
          </a:prstGeom>
        </p:spPr>
      </p:pic>
      <p:pic>
        <p:nvPicPr>
          <p:cNvPr id="17"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9810" y="4605638"/>
            <a:ext cx="1730309" cy="510219"/>
          </a:xfrm>
          <a:prstGeom prst="rect">
            <a:avLst/>
          </a:prstGeom>
        </p:spPr>
      </p:pic>
      <p:sp>
        <p:nvSpPr>
          <p:cNvPr id="14" name="Text Box 180"/>
          <p:cNvSpPr txBox="1">
            <a:spLocks noChangeArrowheads="1"/>
          </p:cNvSpPr>
          <p:nvPr/>
        </p:nvSpPr>
        <p:spPr bwMode="auto">
          <a:xfrm>
            <a:off x="1142372" y="9020575"/>
            <a:ext cx="3564815" cy="204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999" tIns="10000" rIns="19999" bIns="1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200" b="1" dirty="0">
                <a:latin typeface="Calibri" pitchFamily="34" charset="0"/>
              </a:rPr>
              <a:t>Figure </a:t>
            </a:r>
            <a:r>
              <a:rPr lang="en-US" sz="1200" b="1" dirty="0" smtClean="0">
                <a:latin typeface="Calibri" pitchFamily="34" charset="0"/>
              </a:rPr>
              <a:t>3</a:t>
            </a:r>
            <a:r>
              <a:rPr lang="en-US" sz="1200" dirty="0" smtClean="0">
                <a:latin typeface="Calibri" pitchFamily="34" charset="0"/>
              </a:rPr>
              <a:t>. Critical time to reach  load  shedding frequency</a:t>
            </a:r>
            <a:endParaRPr lang="en-US" sz="1200" dirty="0">
              <a:latin typeface="Calibri" pitchFamily="34" charset="0"/>
            </a:endParaRPr>
          </a:p>
        </p:txBody>
      </p:sp>
      <p:sp>
        <p:nvSpPr>
          <p:cNvPr id="18" name="Rectangle 17"/>
          <p:cNvSpPr/>
          <p:nvPr/>
        </p:nvSpPr>
        <p:spPr>
          <a:xfrm>
            <a:off x="986570" y="1754091"/>
            <a:ext cx="10412024" cy="31582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r>
              <a:rPr lang="en-US" sz="1600" b="1" dirty="0" smtClean="0">
                <a:solidFill>
                  <a:schemeClr val="accent3">
                    <a:lumMod val="20000"/>
                    <a:lumOff val="80000"/>
                  </a:schemeClr>
                </a:solidFill>
              </a:rPr>
              <a:t>Rate of Change of Frequency (ROCOF)</a:t>
            </a:r>
            <a:endParaRPr lang="en-US" sz="1600" b="1" dirty="0">
              <a:solidFill>
                <a:schemeClr val="accent3">
                  <a:lumMod val="20000"/>
                  <a:lumOff val="80000"/>
                </a:schemeClr>
              </a:solidFill>
            </a:endParaRPr>
          </a:p>
        </p:txBody>
      </p:sp>
    </p:spTree>
    <p:extLst>
      <p:ext uri="{BB962C8B-B14F-4D97-AF65-F5344CB8AC3E}">
        <p14:creationId xmlns:p14="http://schemas.microsoft.com/office/powerpoint/2010/main" val="4069343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801600" cy="109502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endParaRPr lang="en-US" sz="1283" b="1" dirty="0">
              <a:solidFill>
                <a:schemeClr val="accent3">
                  <a:lumMod val="20000"/>
                  <a:lumOff val="80000"/>
                </a:schemeClr>
              </a:solidFill>
            </a:endParaRPr>
          </a:p>
        </p:txBody>
      </p:sp>
      <p:sp>
        <p:nvSpPr>
          <p:cNvPr id="11" name="Text Box 122"/>
          <p:cNvSpPr txBox="1">
            <a:spLocks noChangeArrowheads="1"/>
          </p:cNvSpPr>
          <p:nvPr/>
        </p:nvSpPr>
        <p:spPr bwMode="auto">
          <a:xfrm>
            <a:off x="1360311" y="88901"/>
            <a:ext cx="9273822" cy="509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solidFill>
                  <a:schemeClr val="accent3">
                    <a:lumMod val="20000"/>
                    <a:lumOff val="80000"/>
                  </a:schemeClr>
                </a:solidFill>
                <a:latin typeface="+mn-lt"/>
              </a:rPr>
              <a:t>Determination of the required Power Response of Inverters to provide fast Frequency Support in Power Systems with low Synchronous Inertia</a:t>
            </a:r>
          </a:p>
        </p:txBody>
      </p:sp>
      <p:sp>
        <p:nvSpPr>
          <p:cNvPr id="12" name="Text Box 123"/>
          <p:cNvSpPr txBox="1">
            <a:spLocks noChangeArrowheads="1"/>
          </p:cNvSpPr>
          <p:nvPr/>
        </p:nvSpPr>
        <p:spPr bwMode="auto">
          <a:xfrm>
            <a:off x="3265311" y="786482"/>
            <a:ext cx="6324600" cy="36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rmAutofit fontScale="92500" lnSpcReduction="10000"/>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167" dirty="0" smtClean="0">
                <a:solidFill>
                  <a:schemeClr val="accent3">
                    <a:lumMod val="20000"/>
                    <a:lumOff val="80000"/>
                  </a:schemeClr>
                </a:solidFill>
                <a:latin typeface="+mn-lt"/>
              </a:rPr>
              <a:t>Alejandro Rubio</a:t>
            </a:r>
          </a:p>
          <a:p>
            <a:pPr algn="ctr" eaLnBrk="1" hangingPunct="1"/>
            <a:r>
              <a:rPr lang="en-US" sz="1167" dirty="0" smtClean="0">
                <a:solidFill>
                  <a:schemeClr val="accent3">
                    <a:lumMod val="20000"/>
                    <a:lumOff val="80000"/>
                  </a:schemeClr>
                </a:solidFill>
                <a:latin typeface="+mn-lt"/>
              </a:rPr>
              <a:t>Oldenburg University</a:t>
            </a:r>
            <a:endParaRPr lang="en-US" sz="1167" baseline="30000" dirty="0">
              <a:solidFill>
                <a:schemeClr val="accent3">
                  <a:lumMod val="20000"/>
                  <a:lumOff val="80000"/>
                </a:schemeClr>
              </a:solidFill>
              <a:latin typeface="+mn-lt"/>
            </a:endParaRPr>
          </a:p>
          <a:p>
            <a:pPr algn="ctr" eaLnBrk="1" hangingPunct="1"/>
            <a:endParaRPr lang="en-US" sz="1167" dirty="0">
              <a:solidFill>
                <a:schemeClr val="accent3">
                  <a:lumMod val="20000"/>
                  <a:lumOff val="80000"/>
                </a:schemeClr>
              </a:solidFill>
              <a:latin typeface="+mn-lt"/>
            </a:endParaRPr>
          </a:p>
        </p:txBody>
      </p:sp>
      <p:pic>
        <p:nvPicPr>
          <p:cNvPr id="13" name="Grafik 2" descr="http://intranet.next-energy.de/intranet/files/dlr_logo_vernetzte_energiesysteme_grau.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59533" y="88901"/>
            <a:ext cx="1788742" cy="791051"/>
          </a:xfrm>
          <a:prstGeom prst="rect">
            <a:avLst/>
          </a:prstGeom>
          <a:noFill/>
          <a:ln>
            <a:noFill/>
          </a:ln>
        </p:spPr>
      </p:pic>
      <p:sp>
        <p:nvSpPr>
          <p:cNvPr id="14" name="Text Box 180"/>
          <p:cNvSpPr txBox="1">
            <a:spLocks noChangeArrowheads="1"/>
          </p:cNvSpPr>
          <p:nvPr/>
        </p:nvSpPr>
        <p:spPr bwMode="auto">
          <a:xfrm>
            <a:off x="1210106" y="8795243"/>
            <a:ext cx="6369494" cy="204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999" tIns="10000" rIns="19999" bIns="1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200" b="1" dirty="0">
                <a:latin typeface="Calibri" pitchFamily="34" charset="0"/>
              </a:rPr>
              <a:t>Figure 4</a:t>
            </a:r>
            <a:r>
              <a:rPr lang="en-US" sz="1200" dirty="0" smtClean="0">
                <a:latin typeface="Calibri" pitchFamily="34" charset="0"/>
              </a:rPr>
              <a:t>. Critical time to reach  load  shedding frequency as function of unbalance and RE penetration</a:t>
            </a:r>
            <a:endParaRPr lang="en-US" sz="1200" dirty="0">
              <a:latin typeface="Calibri" pitchFamily="34" charset="0"/>
            </a:endParaRPr>
          </a:p>
        </p:txBody>
      </p:sp>
      <p:sp>
        <p:nvSpPr>
          <p:cNvPr id="18" name="Rectangle 17"/>
          <p:cNvSpPr/>
          <p:nvPr/>
        </p:nvSpPr>
        <p:spPr>
          <a:xfrm>
            <a:off x="986570" y="1754091"/>
            <a:ext cx="10412024" cy="31582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r>
              <a:rPr lang="en-US" sz="1600" b="1" dirty="0" smtClean="0">
                <a:solidFill>
                  <a:schemeClr val="accent3">
                    <a:lumMod val="20000"/>
                    <a:lumOff val="80000"/>
                  </a:schemeClr>
                </a:solidFill>
              </a:rPr>
              <a:t>Critical time to reach low frequency shedding (49Hz)</a:t>
            </a:r>
            <a:endParaRPr lang="en-US" sz="1600" b="1" dirty="0">
              <a:solidFill>
                <a:schemeClr val="accent3">
                  <a:lumMod val="20000"/>
                  <a:lumOff val="80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38400"/>
            <a:ext cx="11506639" cy="5909138"/>
          </a:xfrm>
          <a:prstGeom prst="rect">
            <a:avLst/>
          </a:prstGeom>
        </p:spPr>
      </p:pic>
    </p:spTree>
    <p:extLst>
      <p:ext uri="{BB962C8B-B14F-4D97-AF65-F5344CB8AC3E}">
        <p14:creationId xmlns:p14="http://schemas.microsoft.com/office/powerpoint/2010/main" val="2677366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801600" cy="109502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endParaRPr lang="en-US" sz="1283" b="1" dirty="0">
              <a:solidFill>
                <a:schemeClr val="accent3">
                  <a:lumMod val="20000"/>
                  <a:lumOff val="80000"/>
                </a:schemeClr>
              </a:solidFill>
            </a:endParaRPr>
          </a:p>
        </p:txBody>
      </p:sp>
      <p:sp>
        <p:nvSpPr>
          <p:cNvPr id="11" name="Text Box 122"/>
          <p:cNvSpPr txBox="1">
            <a:spLocks noChangeArrowheads="1"/>
          </p:cNvSpPr>
          <p:nvPr/>
        </p:nvSpPr>
        <p:spPr bwMode="auto">
          <a:xfrm>
            <a:off x="1360311" y="88901"/>
            <a:ext cx="9273822" cy="509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solidFill>
                  <a:schemeClr val="accent3">
                    <a:lumMod val="20000"/>
                    <a:lumOff val="80000"/>
                  </a:schemeClr>
                </a:solidFill>
                <a:latin typeface="+mn-lt"/>
              </a:rPr>
              <a:t>Determination of the required Power Response of Inverters to provide fast Frequency Support in Power Systems with low Synchronous Inertia</a:t>
            </a:r>
          </a:p>
        </p:txBody>
      </p:sp>
      <p:sp>
        <p:nvSpPr>
          <p:cNvPr id="12" name="Text Box 123"/>
          <p:cNvSpPr txBox="1">
            <a:spLocks noChangeArrowheads="1"/>
          </p:cNvSpPr>
          <p:nvPr/>
        </p:nvSpPr>
        <p:spPr bwMode="auto">
          <a:xfrm>
            <a:off x="3265311" y="786482"/>
            <a:ext cx="6324600" cy="36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rmAutofit fontScale="92500" lnSpcReduction="10000"/>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167" dirty="0" smtClean="0">
                <a:solidFill>
                  <a:schemeClr val="accent3">
                    <a:lumMod val="20000"/>
                    <a:lumOff val="80000"/>
                  </a:schemeClr>
                </a:solidFill>
                <a:latin typeface="+mn-lt"/>
              </a:rPr>
              <a:t>Alejandro Rubio</a:t>
            </a:r>
          </a:p>
          <a:p>
            <a:pPr algn="ctr" eaLnBrk="1" hangingPunct="1"/>
            <a:r>
              <a:rPr lang="en-US" sz="1167" dirty="0" smtClean="0">
                <a:solidFill>
                  <a:schemeClr val="accent3">
                    <a:lumMod val="20000"/>
                    <a:lumOff val="80000"/>
                  </a:schemeClr>
                </a:solidFill>
                <a:latin typeface="+mn-lt"/>
              </a:rPr>
              <a:t>Oldenburg University</a:t>
            </a:r>
            <a:endParaRPr lang="en-US" sz="1167" baseline="30000" dirty="0">
              <a:solidFill>
                <a:schemeClr val="accent3">
                  <a:lumMod val="20000"/>
                  <a:lumOff val="80000"/>
                </a:schemeClr>
              </a:solidFill>
              <a:latin typeface="+mn-lt"/>
            </a:endParaRPr>
          </a:p>
          <a:p>
            <a:pPr algn="ctr" eaLnBrk="1" hangingPunct="1"/>
            <a:endParaRPr lang="en-US" sz="1167" dirty="0">
              <a:solidFill>
                <a:schemeClr val="accent3">
                  <a:lumMod val="20000"/>
                  <a:lumOff val="80000"/>
                </a:schemeClr>
              </a:solidFill>
              <a:latin typeface="+mn-lt"/>
            </a:endParaRPr>
          </a:p>
        </p:txBody>
      </p:sp>
      <p:pic>
        <p:nvPicPr>
          <p:cNvPr id="13" name="Grafik 2" descr="http://intranet.next-energy.de/intranet/files/dlr_logo_vernetzte_energiesysteme_grau.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59533" y="88901"/>
            <a:ext cx="1788742" cy="791051"/>
          </a:xfrm>
          <a:prstGeom prst="rect">
            <a:avLst/>
          </a:prstGeom>
          <a:noFill/>
          <a:ln>
            <a:noFill/>
          </a:ln>
        </p:spPr>
      </p:pic>
      <p:sp>
        <p:nvSpPr>
          <p:cNvPr id="14" name="Text Box 180"/>
          <p:cNvSpPr txBox="1">
            <a:spLocks noChangeArrowheads="1"/>
          </p:cNvSpPr>
          <p:nvPr/>
        </p:nvSpPr>
        <p:spPr bwMode="auto">
          <a:xfrm>
            <a:off x="1210106" y="8795243"/>
            <a:ext cx="4927752" cy="204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999" tIns="10000" rIns="19999" bIns="1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200" b="1" dirty="0">
                <a:latin typeface="Calibri" pitchFamily="34" charset="0"/>
              </a:rPr>
              <a:t>Figure </a:t>
            </a:r>
            <a:r>
              <a:rPr lang="en-US" sz="1200" b="1" dirty="0" smtClean="0">
                <a:latin typeface="Calibri" pitchFamily="34" charset="0"/>
              </a:rPr>
              <a:t>5</a:t>
            </a:r>
            <a:r>
              <a:rPr lang="en-US" sz="1200" dirty="0" smtClean="0">
                <a:latin typeface="Calibri" pitchFamily="34" charset="0"/>
              </a:rPr>
              <a:t>. Critical time to reach  load  shedding frequency as function of ROCOF</a:t>
            </a:r>
            <a:endParaRPr lang="en-US" sz="1200" dirty="0">
              <a:latin typeface="Calibri"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489" y="1958019"/>
            <a:ext cx="12916764" cy="6633296"/>
          </a:xfrm>
          <a:prstGeom prst="rect">
            <a:avLst/>
          </a:prstGeom>
        </p:spPr>
      </p:pic>
      <p:sp>
        <p:nvSpPr>
          <p:cNvPr id="18" name="Rectangle 17"/>
          <p:cNvSpPr/>
          <p:nvPr/>
        </p:nvSpPr>
        <p:spPr>
          <a:xfrm>
            <a:off x="986570" y="1754091"/>
            <a:ext cx="10412024" cy="31582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r>
              <a:rPr lang="en-US" sz="1600" b="1" dirty="0" smtClean="0">
                <a:solidFill>
                  <a:schemeClr val="accent3">
                    <a:lumMod val="20000"/>
                    <a:lumOff val="80000"/>
                  </a:schemeClr>
                </a:solidFill>
              </a:rPr>
              <a:t>Critical time to reach low frequency shedding (49Hz)</a:t>
            </a:r>
            <a:endParaRPr lang="en-US" sz="1600" b="1" dirty="0">
              <a:solidFill>
                <a:schemeClr val="accent3">
                  <a:lumMod val="20000"/>
                  <a:lumOff val="80000"/>
                </a:schemeClr>
              </a:solidFill>
            </a:endParaRPr>
          </a:p>
        </p:txBody>
      </p:sp>
    </p:spTree>
    <p:extLst>
      <p:ext uri="{BB962C8B-B14F-4D97-AF65-F5344CB8AC3E}">
        <p14:creationId xmlns:p14="http://schemas.microsoft.com/office/powerpoint/2010/main" val="2851679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80"/>
          <p:cNvSpPr txBox="1">
            <a:spLocks noChangeArrowheads="1"/>
          </p:cNvSpPr>
          <p:nvPr/>
        </p:nvSpPr>
        <p:spPr bwMode="auto">
          <a:xfrm>
            <a:off x="6151913" y="4945426"/>
            <a:ext cx="3358733" cy="204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999" tIns="10000" rIns="19999" bIns="1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200" b="1" dirty="0">
                <a:latin typeface="Calibri" pitchFamily="34" charset="0"/>
              </a:rPr>
              <a:t>Figure </a:t>
            </a:r>
            <a:r>
              <a:rPr lang="en-US" sz="1200" b="1" dirty="0" smtClean="0">
                <a:latin typeface="Calibri" pitchFamily="34" charset="0"/>
              </a:rPr>
              <a:t>6.</a:t>
            </a:r>
            <a:r>
              <a:rPr lang="en-US" sz="1200" dirty="0" smtClean="0">
                <a:latin typeface="Calibri" pitchFamily="34" charset="0"/>
              </a:rPr>
              <a:t> Required power response from renewables.</a:t>
            </a:r>
            <a:endParaRPr lang="en-US" sz="1200" dirty="0">
              <a:latin typeface="Calibri" pitchFamily="34" charset="0"/>
            </a:endParaRPr>
          </a:p>
        </p:txBody>
      </p:sp>
      <p:sp>
        <p:nvSpPr>
          <p:cNvPr id="8" name="Text Box 192"/>
          <p:cNvSpPr txBox="1">
            <a:spLocks noChangeArrowheads="1"/>
          </p:cNvSpPr>
          <p:nvPr/>
        </p:nvSpPr>
        <p:spPr bwMode="auto">
          <a:xfrm>
            <a:off x="684739" y="1645837"/>
            <a:ext cx="5033745" cy="6583764"/>
          </a:xfrm>
          <a:prstGeom prst="rect">
            <a:avLst/>
          </a:prstGeom>
          <a:solidFill>
            <a:schemeClr val="bg1"/>
          </a:solidFill>
          <a:ln w="12700">
            <a:solidFill>
              <a:schemeClr val="accent1">
                <a:lumMod val="75000"/>
              </a:schemeClr>
            </a:solidFill>
          </a:ln>
          <a:effectLst/>
        </p:spPr>
        <p:txBody>
          <a:bodyPr lIns="39998" tIns="39998" rIns="39998" bIns="39998">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1800" dirty="0" smtClean="0">
                <a:latin typeface="+mn-lt"/>
              </a:rPr>
              <a:t>With the linearization of the system equation 1 was obtained and implemented in the model in order to prove its validity.</a:t>
            </a:r>
          </a:p>
          <a:p>
            <a:pPr algn="just"/>
            <a:endParaRPr lang="en-US" sz="1800" dirty="0">
              <a:latin typeface="+mn-lt"/>
            </a:endParaRPr>
          </a:p>
          <a:p>
            <a:pPr algn="just"/>
            <a:endParaRPr lang="en-US" sz="1800" dirty="0" smtClean="0">
              <a:latin typeface="+mn-lt"/>
            </a:endParaRPr>
          </a:p>
          <a:p>
            <a:pPr algn="just"/>
            <a:endParaRPr lang="en-US" sz="1800" dirty="0">
              <a:latin typeface="+mn-lt"/>
            </a:endParaRPr>
          </a:p>
          <a:p>
            <a:pPr algn="just"/>
            <a:endParaRPr lang="en-US" sz="1800" dirty="0" smtClean="0">
              <a:latin typeface="+mn-lt"/>
            </a:endParaRPr>
          </a:p>
          <a:p>
            <a:pPr algn="just"/>
            <a:r>
              <a:rPr lang="en-US" sz="1800" dirty="0" smtClean="0">
                <a:latin typeface="+mn-lt"/>
              </a:rPr>
              <a:t>Where:</a:t>
            </a:r>
          </a:p>
          <a:p>
            <a:pPr algn="just"/>
            <a:r>
              <a:rPr lang="en-US" sz="1800" dirty="0">
                <a:latin typeface="+mn-lt"/>
              </a:rPr>
              <a:t> </a:t>
            </a:r>
            <a:r>
              <a:rPr lang="en-US" sz="1800" dirty="0" smtClean="0">
                <a:latin typeface="+mn-lt"/>
              </a:rPr>
              <a:t>        P(t): Power response</a:t>
            </a:r>
          </a:p>
          <a:p>
            <a:pPr algn="just"/>
            <a:r>
              <a:rPr lang="en-US" sz="1800" dirty="0">
                <a:latin typeface="+mn-lt"/>
                <a:cs typeface="Calibri" panose="020F0502020204030204" pitchFamily="34" charset="0"/>
              </a:rPr>
              <a:t> </a:t>
            </a:r>
            <a:r>
              <a:rPr lang="en-US" sz="1800" dirty="0" smtClean="0">
                <a:latin typeface="+mn-lt"/>
                <a:cs typeface="Calibri" panose="020F0502020204030204" pitchFamily="34" charset="0"/>
              </a:rPr>
              <a:t>        </a:t>
            </a:r>
            <a:r>
              <a:rPr lang="el-GR" sz="1800" dirty="0" smtClean="0">
                <a:latin typeface="Calibri" panose="020F0502020204030204" pitchFamily="34" charset="0"/>
                <a:cs typeface="Calibri" panose="020F0502020204030204" pitchFamily="34" charset="0"/>
              </a:rPr>
              <a:t>Δ</a:t>
            </a:r>
            <a:r>
              <a:rPr lang="en-US" sz="1800" dirty="0" smtClean="0">
                <a:latin typeface="Calibri" panose="020F0502020204030204" pitchFamily="34" charset="0"/>
                <a:cs typeface="Calibri" panose="020F0502020204030204" pitchFamily="34" charset="0"/>
              </a:rPr>
              <a:t>P:  Power unbalance</a:t>
            </a:r>
          </a:p>
          <a:p>
            <a:pPr algn="just"/>
            <a:r>
              <a:rPr lang="en-US" sz="1800" dirty="0">
                <a:latin typeface="Calibri" panose="020F0502020204030204" pitchFamily="34" charset="0"/>
                <a:cs typeface="Calibri" panose="020F0502020204030204" pitchFamily="34" charset="0"/>
              </a:rPr>
              <a:t> </a:t>
            </a:r>
            <a:r>
              <a:rPr lang="en-US" sz="1800" dirty="0" smtClean="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tcr</a:t>
            </a:r>
            <a:r>
              <a:rPr lang="en-US" sz="1800" dirty="0" smtClean="0">
                <a:latin typeface="Calibri" panose="020F0502020204030204" pitchFamily="34" charset="0"/>
                <a:cs typeface="Calibri" panose="020F0502020204030204" pitchFamily="34" charset="0"/>
              </a:rPr>
              <a:t>: Critical time to reach shedding load    frequency</a:t>
            </a:r>
          </a:p>
          <a:p>
            <a:pPr algn="just"/>
            <a:r>
              <a:rPr lang="en-US" sz="1800" dirty="0">
                <a:latin typeface="Calibri" panose="020F0502020204030204" pitchFamily="34" charset="0"/>
                <a:cs typeface="Calibri" panose="020F0502020204030204" pitchFamily="34" charset="0"/>
              </a:rPr>
              <a:t> </a:t>
            </a:r>
            <a:r>
              <a:rPr lang="en-US" sz="1800" dirty="0" smtClean="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tlm</a:t>
            </a:r>
            <a:r>
              <a:rPr lang="en-US" sz="1800" dirty="0" smtClean="0">
                <a:latin typeface="Calibri" panose="020F0502020204030204" pitchFamily="34" charset="0"/>
                <a:cs typeface="Calibri" panose="020F0502020204030204" pitchFamily="34" charset="0"/>
              </a:rPr>
              <a:t>:  Time of mechanical limit.</a:t>
            </a:r>
          </a:p>
          <a:p>
            <a:pPr algn="just"/>
            <a:endParaRPr lang="en-US" sz="1800" dirty="0" smtClean="0">
              <a:latin typeface="Calibri" panose="020F0502020204030204" pitchFamily="34" charset="0"/>
              <a:cs typeface="Calibri" panose="020F0502020204030204" pitchFamily="34" charset="0"/>
            </a:endParaRPr>
          </a:p>
          <a:p>
            <a:pPr algn="just"/>
            <a:r>
              <a:rPr lang="en-US" sz="1800" dirty="0" smtClean="0">
                <a:latin typeface="Calibri" panose="020F0502020204030204" pitchFamily="34" charset="0"/>
                <a:cs typeface="Calibri" panose="020F0502020204030204" pitchFamily="34" charset="0"/>
              </a:rPr>
              <a:t>Figure 5 shows that a nadir frequency of 46.3Hz would be reached and a stable state frequency of 49.3Hz would be achieved when no power back up is given from renewables. On the other hand, figure 6 depicts the frequency response of the system with the fast power reserve from renewables. A considerable improvement in frequency nadir and stable state frequency can be noticed with values of 49.3Hz and 49.93Hz respectively.</a:t>
            </a:r>
          </a:p>
          <a:p>
            <a:pPr algn="just"/>
            <a:endParaRPr lang="en-US" sz="1400" dirty="0" smtClean="0">
              <a:latin typeface="Calibri" panose="020F0502020204030204" pitchFamily="34" charset="0"/>
              <a:cs typeface="Calibri" panose="020F0502020204030204" pitchFamily="34" charset="0"/>
            </a:endParaRPr>
          </a:p>
        </p:txBody>
      </p:sp>
      <p:sp>
        <p:nvSpPr>
          <p:cNvPr id="9" name="Rectangle 8"/>
          <p:cNvSpPr/>
          <p:nvPr/>
        </p:nvSpPr>
        <p:spPr>
          <a:xfrm>
            <a:off x="685839" y="1339920"/>
            <a:ext cx="5033745" cy="305917"/>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r>
              <a:rPr lang="en-US" sz="1600" b="1" dirty="0" smtClean="0">
                <a:solidFill>
                  <a:schemeClr val="accent3">
                    <a:lumMod val="20000"/>
                    <a:lumOff val="80000"/>
                  </a:schemeClr>
                </a:solidFill>
              </a:rPr>
              <a:t>Preliminary Results</a:t>
            </a:r>
            <a:endParaRPr lang="en-US" sz="1600" b="1" dirty="0">
              <a:solidFill>
                <a:schemeClr val="accent3">
                  <a:lumMod val="20000"/>
                  <a:lumOff val="80000"/>
                </a:schemeClr>
              </a:solidFill>
            </a:endParaRPr>
          </a:p>
        </p:txBody>
      </p:sp>
      <p:sp>
        <p:nvSpPr>
          <p:cNvPr id="10" name="Rectangle 9"/>
          <p:cNvSpPr/>
          <p:nvPr/>
        </p:nvSpPr>
        <p:spPr>
          <a:xfrm>
            <a:off x="0" y="0"/>
            <a:ext cx="12801600" cy="109502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endParaRPr lang="en-US" sz="1283" b="1" dirty="0">
              <a:solidFill>
                <a:schemeClr val="accent3">
                  <a:lumMod val="20000"/>
                  <a:lumOff val="80000"/>
                </a:schemeClr>
              </a:solidFill>
            </a:endParaRPr>
          </a:p>
        </p:txBody>
      </p:sp>
      <p:sp>
        <p:nvSpPr>
          <p:cNvPr id="11" name="Text Box 122"/>
          <p:cNvSpPr txBox="1">
            <a:spLocks noChangeArrowheads="1"/>
          </p:cNvSpPr>
          <p:nvPr/>
        </p:nvSpPr>
        <p:spPr bwMode="auto">
          <a:xfrm>
            <a:off x="1360311" y="88901"/>
            <a:ext cx="9273822" cy="509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solidFill>
                  <a:schemeClr val="accent3">
                    <a:lumMod val="20000"/>
                    <a:lumOff val="80000"/>
                  </a:schemeClr>
                </a:solidFill>
                <a:latin typeface="+mn-lt"/>
              </a:rPr>
              <a:t>Determination of the required Power Response of Inverters to provide fast Frequency Support in Power Systems with low Synchronous Inertia</a:t>
            </a:r>
          </a:p>
        </p:txBody>
      </p:sp>
      <p:sp>
        <p:nvSpPr>
          <p:cNvPr id="12" name="Text Box 123"/>
          <p:cNvSpPr txBox="1">
            <a:spLocks noChangeArrowheads="1"/>
          </p:cNvSpPr>
          <p:nvPr/>
        </p:nvSpPr>
        <p:spPr bwMode="auto">
          <a:xfrm>
            <a:off x="3265311" y="786482"/>
            <a:ext cx="6324600" cy="36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rmAutofit fontScale="92500" lnSpcReduction="10000"/>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167" dirty="0" smtClean="0">
                <a:solidFill>
                  <a:schemeClr val="accent3">
                    <a:lumMod val="20000"/>
                    <a:lumOff val="80000"/>
                  </a:schemeClr>
                </a:solidFill>
                <a:latin typeface="+mn-lt"/>
              </a:rPr>
              <a:t>Alejandro Rubio</a:t>
            </a:r>
          </a:p>
          <a:p>
            <a:pPr algn="ctr" eaLnBrk="1" hangingPunct="1"/>
            <a:r>
              <a:rPr lang="en-US" sz="1167" dirty="0" smtClean="0">
                <a:solidFill>
                  <a:schemeClr val="accent3">
                    <a:lumMod val="20000"/>
                    <a:lumOff val="80000"/>
                  </a:schemeClr>
                </a:solidFill>
                <a:latin typeface="+mn-lt"/>
              </a:rPr>
              <a:t>Oldenburg University</a:t>
            </a:r>
            <a:endParaRPr lang="en-US" sz="1167" baseline="30000" dirty="0">
              <a:solidFill>
                <a:schemeClr val="accent3">
                  <a:lumMod val="20000"/>
                  <a:lumOff val="80000"/>
                </a:schemeClr>
              </a:solidFill>
              <a:latin typeface="+mn-lt"/>
            </a:endParaRPr>
          </a:p>
          <a:p>
            <a:pPr algn="ctr" eaLnBrk="1" hangingPunct="1"/>
            <a:endParaRPr lang="en-US" sz="1167" dirty="0">
              <a:solidFill>
                <a:schemeClr val="accent3">
                  <a:lumMod val="20000"/>
                  <a:lumOff val="80000"/>
                </a:schemeClr>
              </a:solidFill>
              <a:latin typeface="+mn-lt"/>
            </a:endParaRPr>
          </a:p>
        </p:txBody>
      </p:sp>
      <p:pic>
        <p:nvPicPr>
          <p:cNvPr id="13" name="Grafik 2" descr="http://intranet.next-energy.de/intranet/files/dlr_logo_vernetzte_energiesysteme_grau.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59533" y="88901"/>
            <a:ext cx="1788742" cy="791051"/>
          </a:xfrm>
          <a:prstGeom prst="rect">
            <a:avLst/>
          </a:prstGeom>
          <a:noFill/>
          <a:ln>
            <a:noFill/>
          </a:ln>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5051" y="1248381"/>
            <a:ext cx="4274985" cy="3462531"/>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2230672" y="2626023"/>
                <a:ext cx="1941878" cy="707245"/>
              </a:xfrm>
              <a:prstGeom prst="rect">
                <a:avLst/>
              </a:prstGeom>
              <a:noFill/>
            </p:spPr>
            <p:txBody>
              <a:bodyPr wrap="none" lIns="0" tIns="0" rIns="0" bIns="0" rtlCol="0">
                <a:spAutoFit/>
              </a:bodyPr>
              <a:lstStyle/>
              <a:p>
                <a:r>
                  <a:rPr lang="es-HN" dirty="0" smtClean="0"/>
                  <a:t>P(t)</a:t>
                </a:r>
                <a14:m>
                  <m:oMath xmlns:m="http://schemas.openxmlformats.org/officeDocument/2006/math">
                    <m:r>
                      <a:rPr lang="es-HN" i="1" smtClean="0">
                        <a:latin typeface="Cambria Math" panose="02040503050406030204" pitchFamily="18" charset="0"/>
                      </a:rPr>
                      <m:t>=</m:t>
                    </m:r>
                    <m:f>
                      <m:fPr>
                        <m:ctrlPr>
                          <a:rPr lang="es-HN" i="1" smtClean="0">
                            <a:latin typeface="Cambria Math"/>
                          </a:rPr>
                        </m:ctrlPr>
                      </m:fPr>
                      <m:num>
                        <m:r>
                          <a:rPr lang="es-HN"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∗(1−</m:t>
                        </m:r>
                        <m:box>
                          <m:boxPr>
                            <m:ctrlPr>
                              <a:rPr lang="en-US" b="0" i="1" smtClean="0">
                                <a:latin typeface="Cambria Math"/>
                                <a:ea typeface="Cambria Math" panose="02040503050406030204" pitchFamily="18" charset="0"/>
                              </a:rPr>
                            </m:ctrlPr>
                          </m:boxPr>
                          <m:e>
                            <m:argPr>
                              <m:argSz m:val="-1"/>
                            </m:argPr>
                            <m:f>
                              <m:fPr>
                                <m:ctrlPr>
                                  <a:rPr lang="en-US" b="0" i="1" smtClean="0">
                                    <a:latin typeface="Cambria Math"/>
                                    <a:ea typeface="Cambria Math" panose="02040503050406030204" pitchFamily="18" charset="0"/>
                                  </a:rPr>
                                </m:ctrlPr>
                              </m:fPr>
                              <m:num>
                                <m:sSub>
                                  <m:sSubPr>
                                    <m:ctrlPr>
                                      <a:rPr lang="en-US" b="0" i="1" smtClean="0">
                                        <a:latin typeface="Cambria Math"/>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𝑐𝑟</m:t>
                                    </m:r>
                                  </m:sub>
                                </m:sSub>
                              </m:num>
                              <m:den>
                                <m:sSub>
                                  <m:sSubPr>
                                    <m:ctrlPr>
                                      <a:rPr lang="en-US" b="0" i="1" smtClean="0">
                                        <a:latin typeface="Cambria Math"/>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𝑙𝑚</m:t>
                                    </m:r>
                                  </m:sub>
                                </m:sSub>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e>
                        </m:box>
                      </m:num>
                      <m:den>
                        <m:sSub>
                          <m:sSubPr>
                            <m:ctrlPr>
                              <a:rPr lang="es-HN" i="1" smtClean="0">
                                <a:latin typeface="Cambria Math"/>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𝑐𝑟</m:t>
                            </m:r>
                          </m:sub>
                        </m:sSub>
                      </m:den>
                    </m:f>
                  </m:oMath>
                </a14:m>
                <a:endParaRPr lang="es-HN" dirty="0"/>
              </a:p>
            </p:txBody>
          </p:sp>
        </mc:Choice>
        <mc:Fallback xmlns="">
          <p:sp>
            <p:nvSpPr>
              <p:cNvPr id="5" name="TextBox 4"/>
              <p:cNvSpPr txBox="1">
                <a:spLocks noRot="1" noChangeAspect="1" noMove="1" noResize="1" noEditPoints="1" noAdjustHandles="1" noChangeArrowheads="1" noChangeShapeType="1" noTextEdit="1"/>
              </p:cNvSpPr>
              <p:nvPr/>
            </p:nvSpPr>
            <p:spPr>
              <a:xfrm>
                <a:off x="2230672" y="2626023"/>
                <a:ext cx="1941878" cy="707245"/>
              </a:xfrm>
              <a:prstGeom prst="rect">
                <a:avLst/>
              </a:prstGeom>
              <a:blipFill rotWithShape="0">
                <a:blip r:embed="rId4"/>
                <a:stretch>
                  <a:fillRect l="-8491" b="-6034"/>
                </a:stretch>
              </a:blipFill>
            </p:spPr>
            <p:txBody>
              <a:bodyPr/>
              <a:lstStyle/>
              <a:p>
                <a:r>
                  <a:rPr lang="es-HN">
                    <a:noFill/>
                  </a:rPr>
                  <a:t> </a:t>
                </a:r>
              </a:p>
            </p:txBody>
          </p:sp>
        </mc:Fallback>
      </mc:AlternateContent>
      <p:sp>
        <p:nvSpPr>
          <p:cNvPr id="16" name="Text Box 180"/>
          <p:cNvSpPr txBox="1">
            <a:spLocks noChangeArrowheads="1"/>
          </p:cNvSpPr>
          <p:nvPr/>
        </p:nvSpPr>
        <p:spPr bwMode="auto">
          <a:xfrm>
            <a:off x="6825895" y="9189339"/>
            <a:ext cx="6246637" cy="389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9999" tIns="10000" rIns="19999" bIns="1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200" b="1" dirty="0">
                <a:latin typeface="Calibri" pitchFamily="34" charset="0"/>
              </a:rPr>
              <a:t>Figure </a:t>
            </a:r>
            <a:r>
              <a:rPr lang="en-US" sz="1200" b="1" dirty="0" smtClean="0">
                <a:latin typeface="Calibri" pitchFamily="34" charset="0"/>
              </a:rPr>
              <a:t>7.</a:t>
            </a:r>
            <a:r>
              <a:rPr lang="en-US" sz="1200" dirty="0" smtClean="0">
                <a:latin typeface="Calibri" pitchFamily="34" charset="0"/>
              </a:rPr>
              <a:t> Frequency response with 84% of renewable penetration. RE support is only given by inverters fast power response</a:t>
            </a:r>
            <a:endParaRPr lang="en-US" sz="1200" dirty="0">
              <a:latin typeface="Calibri" pitchFamily="34" charset="0"/>
            </a:endParaRPr>
          </a:p>
        </p:txBody>
      </p:sp>
      <p:sp>
        <p:nvSpPr>
          <p:cNvPr id="17" name="Text Box 180"/>
          <p:cNvSpPr txBox="1">
            <a:spLocks noChangeArrowheads="1"/>
          </p:cNvSpPr>
          <p:nvPr/>
        </p:nvSpPr>
        <p:spPr bwMode="auto">
          <a:xfrm>
            <a:off x="1661557" y="2877214"/>
            <a:ext cx="349127" cy="204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999" tIns="10000" rIns="19999" bIns="1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200" b="1" dirty="0" err="1" smtClean="0">
                <a:latin typeface="Calibri" pitchFamily="34" charset="0"/>
              </a:rPr>
              <a:t>Eq</a:t>
            </a:r>
            <a:r>
              <a:rPr lang="en-US" sz="1200" b="1" dirty="0" smtClean="0">
                <a:latin typeface="Calibri" pitchFamily="34" charset="0"/>
              </a:rPr>
              <a:t> 1</a:t>
            </a:r>
            <a:r>
              <a:rPr lang="en-US" sz="1200" dirty="0" smtClean="0">
                <a:latin typeface="Calibri" pitchFamily="34" charset="0"/>
              </a:rPr>
              <a:t>.</a:t>
            </a:r>
            <a:endParaRPr lang="en-US" sz="1200" dirty="0">
              <a:latin typeface="Calibri" pitchFamily="34" charset="0"/>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7984" y="5237026"/>
            <a:ext cx="5286694" cy="3963510"/>
          </a:xfrm>
          <a:prstGeom prst="rect">
            <a:avLst/>
          </a:prstGeom>
        </p:spPr>
      </p:pic>
    </p:spTree>
    <p:extLst>
      <p:ext uri="{BB962C8B-B14F-4D97-AF65-F5344CB8AC3E}">
        <p14:creationId xmlns:p14="http://schemas.microsoft.com/office/powerpoint/2010/main" val="2645152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801600" cy="109502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endParaRPr lang="en-US" sz="1283" b="1" dirty="0">
              <a:solidFill>
                <a:schemeClr val="accent3">
                  <a:lumMod val="20000"/>
                  <a:lumOff val="80000"/>
                </a:schemeClr>
              </a:solidFill>
            </a:endParaRPr>
          </a:p>
        </p:txBody>
      </p:sp>
      <p:sp>
        <p:nvSpPr>
          <p:cNvPr id="11" name="Text Box 122"/>
          <p:cNvSpPr txBox="1">
            <a:spLocks noChangeArrowheads="1"/>
          </p:cNvSpPr>
          <p:nvPr/>
        </p:nvSpPr>
        <p:spPr bwMode="auto">
          <a:xfrm>
            <a:off x="1360311" y="88901"/>
            <a:ext cx="9273822" cy="509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solidFill>
                  <a:schemeClr val="accent3">
                    <a:lumMod val="20000"/>
                    <a:lumOff val="80000"/>
                  </a:schemeClr>
                </a:solidFill>
                <a:latin typeface="+mn-lt"/>
              </a:rPr>
              <a:t>Determination of the required Power Response of Inverters to provide fast Frequency Support in Power Systems with low Synchronous Inertia</a:t>
            </a:r>
          </a:p>
        </p:txBody>
      </p:sp>
      <p:sp>
        <p:nvSpPr>
          <p:cNvPr id="12" name="Text Box 123"/>
          <p:cNvSpPr txBox="1">
            <a:spLocks noChangeArrowheads="1"/>
          </p:cNvSpPr>
          <p:nvPr/>
        </p:nvSpPr>
        <p:spPr bwMode="auto">
          <a:xfrm>
            <a:off x="3265311" y="786482"/>
            <a:ext cx="6324600" cy="36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rmAutofit fontScale="92500" lnSpcReduction="10000"/>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167" dirty="0" smtClean="0">
                <a:solidFill>
                  <a:schemeClr val="accent3">
                    <a:lumMod val="20000"/>
                    <a:lumOff val="80000"/>
                  </a:schemeClr>
                </a:solidFill>
                <a:latin typeface="+mn-lt"/>
              </a:rPr>
              <a:t>Alejandro Rubio</a:t>
            </a:r>
          </a:p>
          <a:p>
            <a:pPr algn="ctr" eaLnBrk="1" hangingPunct="1"/>
            <a:r>
              <a:rPr lang="en-US" sz="1167" dirty="0" smtClean="0">
                <a:solidFill>
                  <a:schemeClr val="accent3">
                    <a:lumMod val="20000"/>
                    <a:lumOff val="80000"/>
                  </a:schemeClr>
                </a:solidFill>
                <a:latin typeface="+mn-lt"/>
              </a:rPr>
              <a:t>Oldenburg University</a:t>
            </a:r>
            <a:endParaRPr lang="en-US" sz="1167" baseline="30000" dirty="0">
              <a:solidFill>
                <a:schemeClr val="accent3">
                  <a:lumMod val="20000"/>
                  <a:lumOff val="80000"/>
                </a:schemeClr>
              </a:solidFill>
              <a:latin typeface="+mn-lt"/>
            </a:endParaRPr>
          </a:p>
          <a:p>
            <a:pPr algn="ctr" eaLnBrk="1" hangingPunct="1"/>
            <a:endParaRPr lang="en-US" sz="1167" dirty="0">
              <a:solidFill>
                <a:schemeClr val="accent3">
                  <a:lumMod val="20000"/>
                  <a:lumOff val="80000"/>
                </a:schemeClr>
              </a:solidFill>
              <a:latin typeface="+mn-lt"/>
            </a:endParaRPr>
          </a:p>
        </p:txBody>
      </p:sp>
      <p:pic>
        <p:nvPicPr>
          <p:cNvPr id="13" name="Grafik 2" descr="http://intranet.next-energy.de/intranet/files/dlr_logo_vernetzte_energiesysteme_grau.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59533" y="88901"/>
            <a:ext cx="1788742" cy="791051"/>
          </a:xfrm>
          <a:prstGeom prst="rect">
            <a:avLst/>
          </a:prstGeom>
          <a:noFill/>
          <a:ln>
            <a:noFill/>
          </a:ln>
        </p:spPr>
      </p:pic>
      <p:sp>
        <p:nvSpPr>
          <p:cNvPr id="16" name="Text Box 180"/>
          <p:cNvSpPr txBox="1">
            <a:spLocks noChangeArrowheads="1"/>
          </p:cNvSpPr>
          <p:nvPr/>
        </p:nvSpPr>
        <p:spPr bwMode="auto">
          <a:xfrm>
            <a:off x="447673" y="8782847"/>
            <a:ext cx="7770637" cy="204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9999" tIns="10000" rIns="19999" bIns="1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200" b="1" dirty="0">
                <a:latin typeface="Calibri" pitchFamily="34" charset="0"/>
              </a:rPr>
              <a:t>Figure 8</a:t>
            </a:r>
            <a:r>
              <a:rPr lang="en-US" sz="1200" b="1" dirty="0" smtClean="0">
                <a:latin typeface="Calibri" pitchFamily="34" charset="0"/>
              </a:rPr>
              <a:t>.</a:t>
            </a:r>
            <a:r>
              <a:rPr lang="en-US" sz="1200" dirty="0" smtClean="0">
                <a:latin typeface="Calibri" pitchFamily="34" charset="0"/>
              </a:rPr>
              <a:t> Required fast power response from inverters to avoid load shedding.</a:t>
            </a:r>
            <a:endParaRPr lang="en-US" sz="1200" dirty="0">
              <a:latin typeface="Calibri" pitchFamily="34"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15" t="7374" r="3731" b="11953"/>
          <a:stretch/>
        </p:blipFill>
        <p:spPr>
          <a:xfrm>
            <a:off x="-364061" y="2861446"/>
            <a:ext cx="13529722" cy="5785652"/>
          </a:xfrm>
          <a:prstGeom prst="rect">
            <a:avLst/>
          </a:prstGeom>
        </p:spPr>
      </p:pic>
      <p:sp>
        <p:nvSpPr>
          <p:cNvPr id="18" name="Rectangle 17"/>
          <p:cNvSpPr/>
          <p:nvPr/>
        </p:nvSpPr>
        <p:spPr>
          <a:xfrm>
            <a:off x="986570" y="1754091"/>
            <a:ext cx="10412024" cy="31582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r>
              <a:rPr lang="en-US" sz="1600" b="1" dirty="0" smtClean="0">
                <a:solidFill>
                  <a:schemeClr val="accent3">
                    <a:lumMod val="20000"/>
                    <a:lumOff val="80000"/>
                  </a:schemeClr>
                </a:solidFill>
              </a:rPr>
              <a:t>Power response for different combination of RE penetration and unbalance</a:t>
            </a:r>
            <a:endParaRPr lang="en-US" sz="1600" b="1" dirty="0">
              <a:solidFill>
                <a:schemeClr val="accent3">
                  <a:lumMod val="20000"/>
                  <a:lumOff val="80000"/>
                </a:schemeClr>
              </a:solidFill>
            </a:endParaRPr>
          </a:p>
        </p:txBody>
      </p:sp>
    </p:spTree>
    <p:extLst>
      <p:ext uri="{BB962C8B-B14F-4D97-AF65-F5344CB8AC3E}">
        <p14:creationId xmlns:p14="http://schemas.microsoft.com/office/powerpoint/2010/main" val="702356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801600" cy="109502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endParaRPr lang="en-US" sz="1283" b="1" dirty="0">
              <a:solidFill>
                <a:schemeClr val="accent3">
                  <a:lumMod val="20000"/>
                  <a:lumOff val="80000"/>
                </a:schemeClr>
              </a:solidFill>
            </a:endParaRPr>
          </a:p>
        </p:txBody>
      </p:sp>
      <p:sp>
        <p:nvSpPr>
          <p:cNvPr id="11" name="Text Box 122"/>
          <p:cNvSpPr txBox="1">
            <a:spLocks noChangeArrowheads="1"/>
          </p:cNvSpPr>
          <p:nvPr/>
        </p:nvSpPr>
        <p:spPr bwMode="auto">
          <a:xfrm>
            <a:off x="1360311" y="88901"/>
            <a:ext cx="9273822" cy="509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solidFill>
                  <a:schemeClr val="accent3">
                    <a:lumMod val="20000"/>
                    <a:lumOff val="80000"/>
                  </a:schemeClr>
                </a:solidFill>
                <a:latin typeface="+mn-lt"/>
              </a:rPr>
              <a:t>Determination of the required Power Response of Inverters to provide fast Frequency Support in Power Systems with low Synchronous Inertia</a:t>
            </a:r>
          </a:p>
        </p:txBody>
      </p:sp>
      <p:sp>
        <p:nvSpPr>
          <p:cNvPr id="12" name="Text Box 123"/>
          <p:cNvSpPr txBox="1">
            <a:spLocks noChangeArrowheads="1"/>
          </p:cNvSpPr>
          <p:nvPr/>
        </p:nvSpPr>
        <p:spPr bwMode="auto">
          <a:xfrm>
            <a:off x="3265311" y="786482"/>
            <a:ext cx="6324600" cy="36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rmAutofit fontScale="92500" lnSpcReduction="10000"/>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167" dirty="0" smtClean="0">
                <a:solidFill>
                  <a:schemeClr val="accent3">
                    <a:lumMod val="20000"/>
                    <a:lumOff val="80000"/>
                  </a:schemeClr>
                </a:solidFill>
                <a:latin typeface="+mn-lt"/>
              </a:rPr>
              <a:t>Alejandro Rubio</a:t>
            </a:r>
          </a:p>
          <a:p>
            <a:pPr algn="ctr" eaLnBrk="1" hangingPunct="1"/>
            <a:r>
              <a:rPr lang="en-US" sz="1167" dirty="0" smtClean="0">
                <a:solidFill>
                  <a:schemeClr val="accent3">
                    <a:lumMod val="20000"/>
                    <a:lumOff val="80000"/>
                  </a:schemeClr>
                </a:solidFill>
                <a:latin typeface="+mn-lt"/>
              </a:rPr>
              <a:t>Oldenburg University</a:t>
            </a:r>
            <a:endParaRPr lang="en-US" sz="1167" baseline="30000" dirty="0">
              <a:solidFill>
                <a:schemeClr val="accent3">
                  <a:lumMod val="20000"/>
                  <a:lumOff val="80000"/>
                </a:schemeClr>
              </a:solidFill>
              <a:latin typeface="+mn-lt"/>
            </a:endParaRPr>
          </a:p>
          <a:p>
            <a:pPr algn="ctr" eaLnBrk="1" hangingPunct="1"/>
            <a:endParaRPr lang="en-US" sz="1167" dirty="0">
              <a:solidFill>
                <a:schemeClr val="accent3">
                  <a:lumMod val="20000"/>
                  <a:lumOff val="80000"/>
                </a:schemeClr>
              </a:solidFill>
              <a:latin typeface="+mn-lt"/>
            </a:endParaRPr>
          </a:p>
        </p:txBody>
      </p:sp>
      <p:pic>
        <p:nvPicPr>
          <p:cNvPr id="13" name="Grafik 2" descr="http://intranet.next-energy.de/intranet/files/dlr_logo_vernetzte_energiesysteme_grau.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59533" y="88901"/>
            <a:ext cx="1788742" cy="791051"/>
          </a:xfrm>
          <a:prstGeom prst="rect">
            <a:avLst/>
          </a:prstGeom>
          <a:noFill/>
          <a:ln>
            <a:noFill/>
          </a:ln>
        </p:spPr>
      </p:pic>
      <p:sp>
        <p:nvSpPr>
          <p:cNvPr id="16" name="Text Box 180"/>
          <p:cNvSpPr txBox="1">
            <a:spLocks noChangeArrowheads="1"/>
          </p:cNvSpPr>
          <p:nvPr/>
        </p:nvSpPr>
        <p:spPr bwMode="auto">
          <a:xfrm>
            <a:off x="1360311" y="8850580"/>
            <a:ext cx="7409743" cy="204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9999" tIns="10000" rIns="19999" bIns="1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200" b="1" dirty="0">
                <a:latin typeface="Calibri" pitchFamily="34" charset="0"/>
              </a:rPr>
              <a:t>Figure 9</a:t>
            </a:r>
            <a:r>
              <a:rPr lang="en-US" sz="1200" b="1" dirty="0" smtClean="0">
                <a:latin typeface="Calibri" pitchFamily="34" charset="0"/>
              </a:rPr>
              <a:t>.</a:t>
            </a:r>
            <a:r>
              <a:rPr lang="en-US" sz="1200" dirty="0" smtClean="0">
                <a:latin typeface="Calibri" pitchFamily="34" charset="0"/>
              </a:rPr>
              <a:t> Required power response from inverters</a:t>
            </a:r>
            <a:endParaRPr lang="en-US" sz="1200" dirty="0">
              <a:latin typeface="Calibri"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743" y="2375000"/>
            <a:ext cx="12466656" cy="6351309"/>
          </a:xfrm>
          <a:prstGeom prst="rect">
            <a:avLst/>
          </a:prstGeom>
        </p:spPr>
      </p:pic>
      <p:sp>
        <p:nvSpPr>
          <p:cNvPr id="9" name="Rectangle 8"/>
          <p:cNvSpPr/>
          <p:nvPr/>
        </p:nvSpPr>
        <p:spPr>
          <a:xfrm>
            <a:off x="986570" y="1754091"/>
            <a:ext cx="10412024" cy="31582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r>
              <a:rPr lang="en-US" sz="1600" b="1" dirty="0" smtClean="0">
                <a:solidFill>
                  <a:schemeClr val="accent3">
                    <a:lumMod val="20000"/>
                    <a:lumOff val="80000"/>
                  </a:schemeClr>
                </a:solidFill>
              </a:rPr>
              <a:t>Required Power response as function of ROCOF for the Case Study grid</a:t>
            </a:r>
            <a:endParaRPr lang="en-US" sz="1600" b="1" dirty="0">
              <a:solidFill>
                <a:schemeClr val="accent3">
                  <a:lumMod val="20000"/>
                  <a:lumOff val="80000"/>
                </a:schemeClr>
              </a:solidFill>
            </a:endParaRPr>
          </a:p>
        </p:txBody>
      </p:sp>
    </p:spTree>
    <p:extLst>
      <p:ext uri="{BB962C8B-B14F-4D97-AF65-F5344CB8AC3E}">
        <p14:creationId xmlns:p14="http://schemas.microsoft.com/office/powerpoint/2010/main" val="2513659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951763" y="1181101"/>
            <a:ext cx="5746044" cy="32455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r>
              <a:rPr lang="en-US" sz="1600" b="1" dirty="0" smtClean="0">
                <a:solidFill>
                  <a:srgbClr val="A5A5A5">
                    <a:lumMod val="20000"/>
                    <a:lumOff val="80000"/>
                  </a:srgbClr>
                </a:solidFill>
              </a:rPr>
              <a:t>SYNTHETIC INERTIA</a:t>
            </a:r>
            <a:endParaRPr lang="en-US" sz="1283" b="1" dirty="0">
              <a:solidFill>
                <a:srgbClr val="A5A5A5">
                  <a:lumMod val="20000"/>
                  <a:lumOff val="80000"/>
                </a:srgbClr>
              </a:solidFill>
            </a:endParaRPr>
          </a:p>
        </p:txBody>
      </p:sp>
      <p:sp>
        <p:nvSpPr>
          <p:cNvPr id="10" name="Rectangle 9"/>
          <p:cNvSpPr/>
          <p:nvPr/>
        </p:nvSpPr>
        <p:spPr>
          <a:xfrm>
            <a:off x="0" y="0"/>
            <a:ext cx="12801600" cy="109502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19999" tIns="10000" rIns="19999" bIns="10000" rtlCol="0" anchor="ctr"/>
          <a:lstStyle/>
          <a:p>
            <a:pPr algn="ctr"/>
            <a:endParaRPr lang="en-US" sz="1283" b="1" dirty="0">
              <a:solidFill>
                <a:srgbClr val="A5A5A5">
                  <a:lumMod val="20000"/>
                  <a:lumOff val="80000"/>
                </a:srgbClr>
              </a:solidFill>
            </a:endParaRPr>
          </a:p>
        </p:txBody>
      </p:sp>
      <p:sp>
        <p:nvSpPr>
          <p:cNvPr id="11" name="Text Box 122"/>
          <p:cNvSpPr txBox="1">
            <a:spLocks noChangeArrowheads="1"/>
          </p:cNvSpPr>
          <p:nvPr/>
        </p:nvSpPr>
        <p:spPr bwMode="auto">
          <a:xfrm>
            <a:off x="1360311" y="88901"/>
            <a:ext cx="9273822" cy="509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solidFill>
                  <a:srgbClr val="A5A5A5">
                    <a:lumMod val="20000"/>
                    <a:lumOff val="80000"/>
                  </a:srgbClr>
                </a:solidFill>
                <a:latin typeface="Calibri" panose="020F0502020204030204"/>
              </a:rPr>
              <a:t>Determination of the required Power Response of Inverters to provide fast Frequency Support in Power Systems with low Synchronous Inertia</a:t>
            </a:r>
          </a:p>
        </p:txBody>
      </p:sp>
      <p:sp>
        <p:nvSpPr>
          <p:cNvPr id="12" name="Text Box 123"/>
          <p:cNvSpPr txBox="1">
            <a:spLocks noChangeArrowheads="1"/>
          </p:cNvSpPr>
          <p:nvPr/>
        </p:nvSpPr>
        <p:spPr bwMode="auto">
          <a:xfrm>
            <a:off x="3265311" y="786482"/>
            <a:ext cx="6324600" cy="365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9998" tIns="26670" rIns="39998" bIns="26670" anchor="ctr" anchorCtr="0">
            <a:normAutofit fontScale="92500" lnSpcReduction="10000"/>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167" dirty="0" smtClean="0">
                <a:solidFill>
                  <a:srgbClr val="A5A5A5">
                    <a:lumMod val="20000"/>
                    <a:lumOff val="80000"/>
                  </a:srgbClr>
                </a:solidFill>
                <a:latin typeface="Calibri" panose="020F0502020204030204"/>
              </a:rPr>
              <a:t>Alejandro Rubio</a:t>
            </a:r>
          </a:p>
          <a:p>
            <a:pPr algn="ctr" eaLnBrk="1" hangingPunct="1"/>
            <a:r>
              <a:rPr lang="en-US" sz="1167" dirty="0" smtClean="0">
                <a:solidFill>
                  <a:srgbClr val="A5A5A5">
                    <a:lumMod val="20000"/>
                    <a:lumOff val="80000"/>
                  </a:srgbClr>
                </a:solidFill>
                <a:latin typeface="Calibri" panose="020F0502020204030204"/>
              </a:rPr>
              <a:t>Oldenburg University</a:t>
            </a:r>
            <a:endParaRPr lang="en-US" sz="1167" baseline="30000" dirty="0">
              <a:solidFill>
                <a:srgbClr val="A5A5A5">
                  <a:lumMod val="20000"/>
                  <a:lumOff val="80000"/>
                </a:srgbClr>
              </a:solidFill>
              <a:latin typeface="Calibri" panose="020F0502020204030204"/>
            </a:endParaRPr>
          </a:p>
          <a:p>
            <a:pPr algn="ctr" eaLnBrk="1" hangingPunct="1"/>
            <a:endParaRPr lang="en-US" sz="1167" dirty="0">
              <a:solidFill>
                <a:srgbClr val="A5A5A5">
                  <a:lumMod val="20000"/>
                  <a:lumOff val="80000"/>
                </a:srgbClr>
              </a:solidFill>
              <a:latin typeface="Calibri" panose="020F0502020204030204"/>
            </a:endParaRPr>
          </a:p>
        </p:txBody>
      </p:sp>
      <p:pic>
        <p:nvPicPr>
          <p:cNvPr id="13" name="Grafik 2" descr="http://intranet.next-energy.de/intranet/files/dlr_logo_vernetzte_energiesysteme_grau.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59533" y="88901"/>
            <a:ext cx="1788742" cy="791051"/>
          </a:xfrm>
          <a:prstGeom prst="rect">
            <a:avLst/>
          </a:prstGeom>
          <a:noFill/>
          <a:ln>
            <a:noFill/>
          </a:ln>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8191" y="3812277"/>
            <a:ext cx="6789821" cy="50904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586545"/>
            <a:ext cx="6795911" cy="5181576"/>
          </a:xfrm>
          <a:prstGeom prst="rect">
            <a:avLst/>
          </a:prstGeom>
        </p:spPr>
      </p:pic>
      <p:sp>
        <p:nvSpPr>
          <p:cNvPr id="14" name="Text Box 192"/>
          <p:cNvSpPr txBox="1">
            <a:spLocks noChangeArrowheads="1"/>
          </p:cNvSpPr>
          <p:nvPr/>
        </p:nvSpPr>
        <p:spPr bwMode="auto">
          <a:xfrm>
            <a:off x="346851" y="7587566"/>
            <a:ext cx="6080760" cy="876302"/>
          </a:xfrm>
          <a:prstGeom prst="rect">
            <a:avLst/>
          </a:prstGeom>
          <a:solidFill>
            <a:schemeClr val="bg1"/>
          </a:solidFill>
          <a:ln w="12700">
            <a:solidFill>
              <a:schemeClr val="accent1">
                <a:lumMod val="75000"/>
              </a:schemeClr>
            </a:solidFill>
          </a:ln>
          <a:effectLst/>
        </p:spPr>
        <p:txBody>
          <a:bodyPr lIns="39998" tIns="39998" rIns="39998" bIns="39998">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1600" dirty="0" smtClean="0">
                <a:latin typeface="Calibri" pitchFamily="34" charset="0"/>
              </a:rPr>
              <a:t>If considered 100% of renewable as wind turbine, it could help to avoid load shedding due to low frequency but only at some levels of ROCOF. (to be determined from the performed simulations)</a:t>
            </a:r>
            <a:endParaRPr lang="en-US" sz="1600" dirty="0">
              <a:latin typeface="Calibri" pitchFamily="34" charset="0"/>
            </a:endParaRPr>
          </a:p>
        </p:txBody>
      </p:sp>
      <p:sp>
        <p:nvSpPr>
          <p:cNvPr id="15" name="Text Box 192"/>
          <p:cNvSpPr txBox="1">
            <a:spLocks noChangeArrowheads="1"/>
          </p:cNvSpPr>
          <p:nvPr/>
        </p:nvSpPr>
        <p:spPr bwMode="auto">
          <a:xfrm>
            <a:off x="6549531" y="2358373"/>
            <a:ext cx="6080760" cy="1453904"/>
          </a:xfrm>
          <a:prstGeom prst="rect">
            <a:avLst/>
          </a:prstGeom>
          <a:solidFill>
            <a:schemeClr val="bg1"/>
          </a:solidFill>
          <a:ln w="12700">
            <a:solidFill>
              <a:schemeClr val="accent1">
                <a:lumMod val="75000"/>
              </a:schemeClr>
            </a:solidFill>
          </a:ln>
          <a:effectLst/>
        </p:spPr>
        <p:txBody>
          <a:bodyPr lIns="39998" tIns="39998" rIns="39998" bIns="39998">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1600" dirty="0" smtClean="0">
                <a:latin typeface="Calibri" pitchFamily="34" charset="0"/>
              </a:rPr>
              <a:t>Mechanical power shown in</a:t>
            </a:r>
            <a:r>
              <a:rPr lang="en-US" sz="1600" dirty="0" smtClean="0">
                <a:solidFill>
                  <a:srgbClr val="FF0000"/>
                </a:solidFill>
                <a:latin typeface="Calibri" pitchFamily="34" charset="0"/>
              </a:rPr>
              <a:t> </a:t>
            </a:r>
            <a:r>
              <a:rPr lang="en-US" sz="1600" dirty="0" smtClean="0">
                <a:latin typeface="Calibri" pitchFamily="34" charset="0"/>
              </a:rPr>
              <a:t>Fig. 10,</a:t>
            </a:r>
            <a:r>
              <a:rPr lang="en-US" sz="1600" dirty="0" smtClean="0">
                <a:solidFill>
                  <a:srgbClr val="FF0000"/>
                </a:solidFill>
                <a:latin typeface="Calibri" pitchFamily="34" charset="0"/>
              </a:rPr>
              <a:t> </a:t>
            </a:r>
            <a:r>
              <a:rPr lang="en-US" sz="1600" dirty="0" smtClean="0">
                <a:latin typeface="Calibri" pitchFamily="34" charset="0"/>
              </a:rPr>
              <a:t>represents the additional power provided by the turbine after the disturbance in the system. Similarly Inertial power represents only the extra power extracted from the blades of wind turbines. Wind inertial power is limited for 10s and to 10% of the nominal turbine power.</a:t>
            </a:r>
            <a:endParaRPr lang="en-US" sz="1600" dirty="0">
              <a:solidFill>
                <a:srgbClr val="FF0000"/>
              </a:solidFill>
              <a:latin typeface="Calibri" pitchFamily="34" charset="0"/>
            </a:endParaRPr>
          </a:p>
        </p:txBody>
      </p:sp>
      <p:sp>
        <p:nvSpPr>
          <p:cNvPr id="16" name="Text Box 180"/>
          <p:cNvSpPr txBox="1">
            <a:spLocks noChangeArrowheads="1"/>
          </p:cNvSpPr>
          <p:nvPr/>
        </p:nvSpPr>
        <p:spPr bwMode="auto">
          <a:xfrm>
            <a:off x="231421" y="6870117"/>
            <a:ext cx="5751689" cy="389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9999" tIns="10000" rIns="19999" bIns="1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200" b="1" dirty="0">
                <a:latin typeface="Calibri" pitchFamily="34" charset="0"/>
              </a:rPr>
              <a:t>Figure </a:t>
            </a:r>
            <a:r>
              <a:rPr lang="en-US" sz="1200" b="1" dirty="0" smtClean="0">
                <a:latin typeface="Calibri" pitchFamily="34" charset="0"/>
              </a:rPr>
              <a:t>10</a:t>
            </a:r>
            <a:r>
              <a:rPr lang="en-US" sz="1200" dirty="0" smtClean="0">
                <a:latin typeface="Calibri" pitchFamily="34" charset="0"/>
              </a:rPr>
              <a:t> Frequency response with support of inertia of WT blades and n o fast power response from inverters</a:t>
            </a:r>
            <a:endParaRPr lang="en-US" sz="1200" dirty="0">
              <a:latin typeface="Calibri" pitchFamily="34" charset="0"/>
            </a:endParaRPr>
          </a:p>
        </p:txBody>
      </p:sp>
      <p:sp>
        <p:nvSpPr>
          <p:cNvPr id="17" name="Text Box 180"/>
          <p:cNvSpPr txBox="1">
            <a:spLocks noChangeArrowheads="1"/>
          </p:cNvSpPr>
          <p:nvPr/>
        </p:nvSpPr>
        <p:spPr bwMode="auto">
          <a:xfrm>
            <a:off x="7044266" y="8875382"/>
            <a:ext cx="5751689" cy="204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9999" tIns="10000" rIns="19999" bIns="1000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200" b="1" dirty="0">
                <a:latin typeface="Calibri" pitchFamily="34" charset="0"/>
              </a:rPr>
              <a:t>Figure </a:t>
            </a:r>
            <a:r>
              <a:rPr lang="en-US" sz="1200" b="1" dirty="0" smtClean="0">
                <a:latin typeface="Calibri" pitchFamily="34" charset="0"/>
              </a:rPr>
              <a:t>11.</a:t>
            </a:r>
            <a:r>
              <a:rPr lang="en-US" sz="1200" dirty="0" smtClean="0">
                <a:latin typeface="Calibri" pitchFamily="34" charset="0"/>
              </a:rPr>
              <a:t> Power response with inertia power contribution</a:t>
            </a:r>
            <a:endParaRPr lang="en-US" sz="1200" dirty="0">
              <a:latin typeface="Calibri" pitchFamily="34" charset="0"/>
            </a:endParaRPr>
          </a:p>
        </p:txBody>
      </p:sp>
    </p:spTree>
    <p:extLst>
      <p:ext uri="{BB962C8B-B14F-4D97-AF65-F5344CB8AC3E}">
        <p14:creationId xmlns:p14="http://schemas.microsoft.com/office/powerpoint/2010/main" val="6073131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1406</Words>
  <Application>Microsoft Office PowerPoint</Application>
  <PresentationFormat>A3 Papier (297x420 mm)</PresentationFormat>
  <Paragraphs>124</Paragraphs>
  <Slides>12</Slides>
  <Notes>0</Notes>
  <HiddenSlides>0</HiddenSlides>
  <MMClips>0</MMClips>
  <ScaleCrop>false</ScaleCrop>
  <HeadingPairs>
    <vt:vector size="4" baseType="variant">
      <vt:variant>
        <vt:lpstr>Design</vt:lpstr>
      </vt:variant>
      <vt:variant>
        <vt:i4>1</vt:i4>
      </vt:variant>
      <vt:variant>
        <vt:lpstr>Folientitel</vt:lpstr>
      </vt:variant>
      <vt:variant>
        <vt:i4>12</vt:i4>
      </vt:variant>
    </vt:vector>
  </HeadingPairs>
  <TitlesOfParts>
    <vt:vector size="13" baseType="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Alejandro Rubio</dc:creator>
  <cp:lastModifiedBy>Rubio, Alejandro</cp:lastModifiedBy>
  <cp:revision>51</cp:revision>
  <dcterms:created xsi:type="dcterms:W3CDTF">2019-06-17T18:00:16Z</dcterms:created>
  <dcterms:modified xsi:type="dcterms:W3CDTF">2019-07-16T12:23:08Z</dcterms:modified>
</cp:coreProperties>
</file>