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59" r:id="rId7"/>
    <p:sldId id="273" r:id="rId8"/>
    <p:sldId id="263" r:id="rId9"/>
    <p:sldId id="264" r:id="rId10"/>
    <p:sldId id="276" r:id="rId11"/>
    <p:sldId id="277" r:id="rId12"/>
    <p:sldId id="265" r:id="rId13"/>
    <p:sldId id="266" r:id="rId14"/>
    <p:sldId id="279" r:id="rId15"/>
    <p:sldId id="267" r:id="rId16"/>
    <p:sldId id="268" r:id="rId17"/>
    <p:sldId id="280" r:id="rId18"/>
    <p:sldId id="269" r:id="rId19"/>
    <p:sldId id="270" r:id="rId20"/>
    <p:sldId id="271" r:id="rId21"/>
    <p:sldId id="274" r:id="rId22"/>
    <p:sldId id="272"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sdair Vincent" initials="AV" lastIdx="5" clrIdx="0">
    <p:extLst>
      <p:ext uri="{19B8F6BF-5375-455C-9EA6-DF929625EA0E}">
        <p15:presenceInfo xmlns:p15="http://schemas.microsoft.com/office/powerpoint/2012/main" userId="f16fae25c47a01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FDA945-E2B5-4F7B-AAFF-AF16EDADDE14}" v="19" dt="2020-05-10T20:22:27.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97" autoAdjust="0"/>
    <p:restoredTop sz="94660"/>
  </p:normalViewPr>
  <p:slideViewPr>
    <p:cSldViewPr snapToGrid="0">
      <p:cViewPr varScale="1">
        <p:scale>
          <a:sx n="66" d="100"/>
          <a:sy n="66" d="100"/>
        </p:scale>
        <p:origin x="69"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sdair Vincent" userId="f16fae25c47a012e" providerId="LiveId" clId="{4DFDA945-E2B5-4F7B-AAFF-AF16EDADDE14}"/>
    <pc:docChg chg="custSel addSld delSld modSld sldOrd">
      <pc:chgData name="Alasdair Vincent" userId="f16fae25c47a012e" providerId="LiveId" clId="{4DFDA945-E2B5-4F7B-AAFF-AF16EDADDE14}" dt="2020-05-10T20:22:27.404" v="363"/>
      <pc:docMkLst>
        <pc:docMk/>
      </pc:docMkLst>
      <pc:sldChg chg="modSp">
        <pc:chgData name="Alasdair Vincent" userId="f16fae25c47a012e" providerId="LiveId" clId="{4DFDA945-E2B5-4F7B-AAFF-AF16EDADDE14}" dt="2020-03-18T08:21:34.528" v="18" actId="20577"/>
        <pc:sldMkLst>
          <pc:docMk/>
          <pc:sldMk cId="530173661" sldId="259"/>
        </pc:sldMkLst>
        <pc:spChg chg="mod">
          <ac:chgData name="Alasdair Vincent" userId="f16fae25c47a012e" providerId="LiveId" clId="{4DFDA945-E2B5-4F7B-AAFF-AF16EDADDE14}" dt="2020-03-18T08:21:34.528" v="18" actId="20577"/>
          <ac:spMkLst>
            <pc:docMk/>
            <pc:sldMk cId="530173661" sldId="259"/>
            <ac:spMk id="4" creationId="{4A96EE38-2796-407B-BDBB-B3CEF18EBBEC}"/>
          </ac:spMkLst>
        </pc:spChg>
      </pc:sldChg>
      <pc:sldChg chg="del">
        <pc:chgData name="Alasdair Vincent" userId="f16fae25c47a012e" providerId="LiveId" clId="{4DFDA945-E2B5-4F7B-AAFF-AF16EDADDE14}" dt="2020-03-18T08:22:00.099" v="20" actId="47"/>
        <pc:sldMkLst>
          <pc:docMk/>
          <pc:sldMk cId="2846055649" sldId="260"/>
        </pc:sldMkLst>
      </pc:sldChg>
      <pc:sldChg chg="modSp mod addCm modCm">
        <pc:chgData name="Alasdair Vincent" userId="f16fae25c47a012e" providerId="LiveId" clId="{4DFDA945-E2B5-4F7B-AAFF-AF16EDADDE14}" dt="2020-05-10T20:22:27.404" v="363"/>
        <pc:sldMkLst>
          <pc:docMk/>
          <pc:sldMk cId="4257750821" sldId="264"/>
        </pc:sldMkLst>
        <pc:spChg chg="mod">
          <ac:chgData name="Alasdair Vincent" userId="f16fae25c47a012e" providerId="LiveId" clId="{4DFDA945-E2B5-4F7B-AAFF-AF16EDADDE14}" dt="2020-05-10T20:20:47.334" v="359" actId="27636"/>
          <ac:spMkLst>
            <pc:docMk/>
            <pc:sldMk cId="4257750821" sldId="264"/>
            <ac:spMk id="3" creationId="{9C0291AE-CD63-4EFA-9CDB-925831D0855F}"/>
          </ac:spMkLst>
        </pc:spChg>
      </pc:sldChg>
      <pc:sldChg chg="modSp">
        <pc:chgData name="Alasdair Vincent" userId="f16fae25c47a012e" providerId="LiveId" clId="{4DFDA945-E2B5-4F7B-AAFF-AF16EDADDE14}" dt="2020-03-18T08:35:46.134" v="208" actId="1076"/>
        <pc:sldMkLst>
          <pc:docMk/>
          <pc:sldMk cId="4045679085" sldId="266"/>
        </pc:sldMkLst>
        <pc:spChg chg="mod">
          <ac:chgData name="Alasdair Vincent" userId="f16fae25c47a012e" providerId="LiveId" clId="{4DFDA945-E2B5-4F7B-AAFF-AF16EDADDE14}" dt="2020-03-18T08:35:46.134" v="208" actId="1076"/>
          <ac:spMkLst>
            <pc:docMk/>
            <pc:sldMk cId="4045679085" sldId="266"/>
            <ac:spMk id="35" creationId="{4560DB08-261E-4807-AD22-EE490FB943F7}"/>
          </ac:spMkLst>
        </pc:spChg>
        <pc:spChg chg="mod">
          <ac:chgData name="Alasdair Vincent" userId="f16fae25c47a012e" providerId="LiveId" clId="{4DFDA945-E2B5-4F7B-AAFF-AF16EDADDE14}" dt="2020-03-18T08:13:12.138" v="3" actId="20577"/>
          <ac:spMkLst>
            <pc:docMk/>
            <pc:sldMk cId="4045679085" sldId="266"/>
            <ac:spMk id="36" creationId="{B589E5E6-C441-44DB-8ED4-D16C34A04601}"/>
          </ac:spMkLst>
        </pc:spChg>
        <pc:spChg chg="mod">
          <ac:chgData name="Alasdair Vincent" userId="f16fae25c47a012e" providerId="LiveId" clId="{4DFDA945-E2B5-4F7B-AAFF-AF16EDADDE14}" dt="2020-03-18T08:29:54.976" v="44" actId="6549"/>
          <ac:spMkLst>
            <pc:docMk/>
            <pc:sldMk cId="4045679085" sldId="266"/>
            <ac:spMk id="45" creationId="{1EDE913D-829A-48A3-9DEE-F30FFCFF262A}"/>
          </ac:spMkLst>
        </pc:spChg>
        <pc:spChg chg="mod">
          <ac:chgData name="Alasdair Vincent" userId="f16fae25c47a012e" providerId="LiveId" clId="{4DFDA945-E2B5-4F7B-AAFF-AF16EDADDE14}" dt="2020-03-18T08:35:46.134" v="208" actId="1076"/>
          <ac:spMkLst>
            <pc:docMk/>
            <pc:sldMk cId="4045679085" sldId="266"/>
            <ac:spMk id="49" creationId="{A2B63347-3D06-4C06-BF60-723A9E9247F1}"/>
          </ac:spMkLst>
        </pc:spChg>
        <pc:spChg chg="mod">
          <ac:chgData name="Alasdair Vincent" userId="f16fae25c47a012e" providerId="LiveId" clId="{4DFDA945-E2B5-4F7B-AAFF-AF16EDADDE14}" dt="2020-03-18T08:35:28.430" v="192" actId="1037"/>
          <ac:spMkLst>
            <pc:docMk/>
            <pc:sldMk cId="4045679085" sldId="266"/>
            <ac:spMk id="51" creationId="{B4DFFC09-9EBC-4659-8DE3-1DCA90530F50}"/>
          </ac:spMkLst>
        </pc:spChg>
        <pc:grpChg chg="mod">
          <ac:chgData name="Alasdair Vincent" userId="f16fae25c47a012e" providerId="LiveId" clId="{4DFDA945-E2B5-4F7B-AAFF-AF16EDADDE14}" dt="2020-03-18T08:35:28.430" v="192" actId="1037"/>
          <ac:grpSpMkLst>
            <pc:docMk/>
            <pc:sldMk cId="4045679085" sldId="266"/>
            <ac:grpSpMk id="44" creationId="{06645BF3-C5EB-432D-B881-A2D8E04FAB9C}"/>
          </ac:grpSpMkLst>
        </pc:grpChg>
      </pc:sldChg>
      <pc:sldChg chg="modSp mod">
        <pc:chgData name="Alasdair Vincent" userId="f16fae25c47a012e" providerId="LiveId" clId="{4DFDA945-E2B5-4F7B-AAFF-AF16EDADDE14}" dt="2020-05-10T19:22:56.544" v="279" actId="20577"/>
        <pc:sldMkLst>
          <pc:docMk/>
          <pc:sldMk cId="1026633950" sldId="267"/>
        </pc:sldMkLst>
        <pc:spChg chg="mod">
          <ac:chgData name="Alasdair Vincent" userId="f16fae25c47a012e" providerId="LiveId" clId="{4DFDA945-E2B5-4F7B-AAFF-AF16EDADDE14}" dt="2020-05-10T19:22:56.544" v="279" actId="20577"/>
          <ac:spMkLst>
            <pc:docMk/>
            <pc:sldMk cId="1026633950" sldId="267"/>
            <ac:spMk id="2" creationId="{ABDAA724-9D49-488C-A0FE-3B562E31594D}"/>
          </ac:spMkLst>
        </pc:spChg>
      </pc:sldChg>
      <pc:sldChg chg="modSp">
        <pc:chgData name="Alasdair Vincent" userId="f16fae25c47a012e" providerId="LiveId" clId="{4DFDA945-E2B5-4F7B-AAFF-AF16EDADDE14}" dt="2020-03-18T08:34:15.440" v="73" actId="1038"/>
        <pc:sldMkLst>
          <pc:docMk/>
          <pc:sldMk cId="1704796993" sldId="268"/>
        </pc:sldMkLst>
        <pc:spChg chg="mod">
          <ac:chgData name="Alasdair Vincent" userId="f16fae25c47a012e" providerId="LiveId" clId="{4DFDA945-E2B5-4F7B-AAFF-AF16EDADDE14}" dt="2020-03-18T08:34:08.270" v="52" actId="14100"/>
          <ac:spMkLst>
            <pc:docMk/>
            <pc:sldMk cId="1704796993" sldId="268"/>
            <ac:spMk id="34" creationId="{D21C5CF6-DFA9-4676-9E53-001243547971}"/>
          </ac:spMkLst>
        </pc:spChg>
        <pc:spChg chg="mod">
          <ac:chgData name="Alasdair Vincent" userId="f16fae25c47a012e" providerId="LiveId" clId="{4DFDA945-E2B5-4F7B-AAFF-AF16EDADDE14}" dt="2020-03-18T08:13:17.979" v="7" actId="20577"/>
          <ac:spMkLst>
            <pc:docMk/>
            <pc:sldMk cId="1704796993" sldId="268"/>
            <ac:spMk id="36" creationId="{B589E5E6-C441-44DB-8ED4-D16C34A04601}"/>
          </ac:spMkLst>
        </pc:spChg>
        <pc:spChg chg="mod">
          <ac:chgData name="Alasdair Vincent" userId="f16fae25c47a012e" providerId="LiveId" clId="{4DFDA945-E2B5-4F7B-AAFF-AF16EDADDE14}" dt="2020-03-18T08:34:15.440" v="73" actId="1038"/>
          <ac:spMkLst>
            <pc:docMk/>
            <pc:sldMk cId="1704796993" sldId="268"/>
            <ac:spMk id="48" creationId="{A8123991-DFC5-456F-81EF-E1A12EF639BF}"/>
          </ac:spMkLst>
        </pc:spChg>
      </pc:sldChg>
      <pc:sldChg chg="modSp">
        <pc:chgData name="Alasdair Vincent" userId="f16fae25c47a012e" providerId="LiveId" clId="{4DFDA945-E2B5-4F7B-AAFF-AF16EDADDE14}" dt="2020-03-18T08:34:48.105" v="111" actId="1037"/>
        <pc:sldMkLst>
          <pc:docMk/>
          <pc:sldMk cId="1135085949" sldId="270"/>
        </pc:sldMkLst>
        <pc:spChg chg="mod">
          <ac:chgData name="Alasdair Vincent" userId="f16fae25c47a012e" providerId="LiveId" clId="{4DFDA945-E2B5-4F7B-AAFF-AF16EDADDE14}" dt="2020-03-18T08:34:43.485" v="75" actId="14100"/>
          <ac:spMkLst>
            <pc:docMk/>
            <pc:sldMk cId="1135085949" sldId="270"/>
            <ac:spMk id="34" creationId="{D21C5CF6-DFA9-4676-9E53-001243547971}"/>
          </ac:spMkLst>
        </pc:spChg>
        <pc:spChg chg="mod">
          <ac:chgData name="Alasdair Vincent" userId="f16fae25c47a012e" providerId="LiveId" clId="{4DFDA945-E2B5-4F7B-AAFF-AF16EDADDE14}" dt="2020-03-18T08:13:23.353" v="11" actId="20577"/>
          <ac:spMkLst>
            <pc:docMk/>
            <pc:sldMk cId="1135085949" sldId="270"/>
            <ac:spMk id="36" creationId="{B589E5E6-C441-44DB-8ED4-D16C34A04601}"/>
          </ac:spMkLst>
        </pc:spChg>
        <pc:spChg chg="mod">
          <ac:chgData name="Alasdair Vincent" userId="f16fae25c47a012e" providerId="LiveId" clId="{4DFDA945-E2B5-4F7B-AAFF-AF16EDADDE14}" dt="2020-03-18T08:34:48.105" v="111" actId="1037"/>
          <ac:spMkLst>
            <pc:docMk/>
            <pc:sldMk cId="1135085949" sldId="270"/>
            <ac:spMk id="48" creationId="{A8123991-DFC5-456F-81EF-E1A12EF639BF}"/>
          </ac:spMkLst>
        </pc:spChg>
      </pc:sldChg>
      <pc:sldChg chg="add">
        <pc:chgData name="Alasdair Vincent" userId="f16fae25c47a012e" providerId="LiveId" clId="{4DFDA945-E2B5-4F7B-AAFF-AF16EDADDE14}" dt="2020-03-18T08:21:57.404" v="19"/>
        <pc:sldMkLst>
          <pc:docMk/>
          <pc:sldMk cId="3925559518" sldId="273"/>
        </pc:sldMkLst>
      </pc:sldChg>
      <pc:sldChg chg="add ord">
        <pc:chgData name="Alasdair Vincent" userId="f16fae25c47a012e" providerId="LiveId" clId="{4DFDA945-E2B5-4F7B-AAFF-AF16EDADDE14}" dt="2020-03-18T09:28:22.111" v="211"/>
        <pc:sldMkLst>
          <pc:docMk/>
          <pc:sldMk cId="873542540" sldId="274"/>
        </pc:sldMkLst>
      </pc:sldChg>
      <pc:sldChg chg="add ord">
        <pc:chgData name="Alasdair Vincent" userId="f16fae25c47a012e" providerId="LiveId" clId="{4DFDA945-E2B5-4F7B-AAFF-AF16EDADDE14}" dt="2020-03-18T09:28:25.588" v="213"/>
        <pc:sldMkLst>
          <pc:docMk/>
          <pc:sldMk cId="2934466975" sldId="275"/>
        </pc:sldMkLst>
      </pc:sldChg>
      <pc:sldChg chg="modSp add">
        <pc:chgData name="Alasdair Vincent" userId="f16fae25c47a012e" providerId="LiveId" clId="{4DFDA945-E2B5-4F7B-AAFF-AF16EDADDE14}" dt="2020-03-18T08:25:41.764" v="39" actId="20577"/>
        <pc:sldMkLst>
          <pc:docMk/>
          <pc:sldMk cId="1901133113" sldId="276"/>
        </pc:sldMkLst>
        <pc:spChg chg="mod">
          <ac:chgData name="Alasdair Vincent" userId="f16fae25c47a012e" providerId="LiveId" clId="{4DFDA945-E2B5-4F7B-AAFF-AF16EDADDE14}" dt="2020-03-18T08:25:41.764" v="39" actId="20577"/>
          <ac:spMkLst>
            <pc:docMk/>
            <pc:sldMk cId="1901133113" sldId="276"/>
            <ac:spMk id="4" creationId="{00000000-0000-0000-0000-000000000000}"/>
          </ac:spMkLst>
        </pc:spChg>
      </pc:sldChg>
      <pc:sldChg chg="add">
        <pc:chgData name="Alasdair Vincent" userId="f16fae25c47a012e" providerId="LiveId" clId="{4DFDA945-E2B5-4F7B-AAFF-AF16EDADDE14}" dt="2020-03-18T08:25:51.314" v="40"/>
        <pc:sldMkLst>
          <pc:docMk/>
          <pc:sldMk cId="3846574755" sldId="277"/>
        </pc:sldMkLst>
      </pc:sldChg>
      <pc:sldChg chg="add">
        <pc:chgData name="Alasdair Vincent" userId="f16fae25c47a012e" providerId="LiveId" clId="{4DFDA945-E2B5-4F7B-AAFF-AF16EDADDE14}" dt="2020-03-18T08:29:21.441" v="41"/>
        <pc:sldMkLst>
          <pc:docMk/>
          <pc:sldMk cId="484274913" sldId="279"/>
        </pc:sldMkLst>
      </pc:sldChg>
      <pc:sldChg chg="add">
        <pc:chgData name="Alasdair Vincent" userId="f16fae25c47a012e" providerId="LiveId" clId="{4DFDA945-E2B5-4F7B-AAFF-AF16EDADDE14}" dt="2020-05-10T19:23:03.968" v="280"/>
        <pc:sldMkLst>
          <pc:docMk/>
          <pc:sldMk cId="1657320246" sldId="280"/>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3-03T16:27:33.665" idx="1">
    <p:pos x="7173" y="1808"/>
    <p:text>TODO: happy with name?</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10T20:21:51.953" idx="4">
    <p:pos x="6018" y="1420"/>
    <p:text>Better as two separate pages?</p:text>
    <p:extLst>
      <p:ext uri="{C676402C-5697-4E1C-873F-D02D1690AC5C}">
        <p15:threadingInfo xmlns:p15="http://schemas.microsoft.com/office/powerpoint/2012/main" timeZoneBias="-60"/>
      </p:ext>
    </p:extLst>
  </p:cm>
  <p:cm authorId="1" dt="2020-05-10T21:20:56.835" idx="5">
    <p:pos x="4263" y="1072"/>
    <p:text>Should this be a "Select Image" page, with Home an overall home page with app information etc.?
If so; should SNIP logo link to the "Select Image" page, or to the Home page?</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3-10T17:53:36.264" idx="2">
    <p:pos x="6938" y="2654"/>
    <p:text>Do I need to consider orientation of image?? Probably…
Any need for image widgets, e.g. pan, zoom etc.? Not initially…?</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3491-AA2F-4D36-B437-8CBD76A77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B392B2-67CF-4CC3-83DF-01D89B189E78}"/>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0BB8DB6-4D9E-41E2-B54E-88897170B2F4}"/>
              </a:ext>
            </a:extLst>
          </p:cNvPr>
          <p:cNvSpPr>
            <a:spLocks noGrp="1"/>
          </p:cNvSpPr>
          <p:nvPr>
            <p:ph type="dt" sz="half" idx="10"/>
          </p:nvPr>
        </p:nvSpPr>
        <p:spPr/>
        <p:txBody>
          <a:bodyPr/>
          <a:lstStyle/>
          <a:p>
            <a:fld id="{FD45BEEB-65D0-4EF7-B3AA-8A98DD3CB55B}" type="datetimeFigureOut">
              <a:rPr lang="en-GB" smtClean="0"/>
              <a:t>10/05/2020</a:t>
            </a:fld>
            <a:endParaRPr lang="en-GB"/>
          </a:p>
        </p:txBody>
      </p:sp>
      <p:sp>
        <p:nvSpPr>
          <p:cNvPr id="5" name="Footer Placeholder 4">
            <a:extLst>
              <a:ext uri="{FF2B5EF4-FFF2-40B4-BE49-F238E27FC236}">
                <a16:creationId xmlns:a16="http://schemas.microsoft.com/office/drawing/2014/main" id="{CEE4C407-D6B6-430C-BD7E-46E4D782C9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8EBB59-B6E8-4B3A-B325-C430CDD70776}"/>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1415039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0A7B-42A5-4687-91BC-69F1B44C4B4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4B5D-EE52-46D4-8A09-0038200DBD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FE8814-0322-4FA1-BCB2-E53507E40259}"/>
              </a:ext>
            </a:extLst>
          </p:cNvPr>
          <p:cNvSpPr>
            <a:spLocks noGrp="1"/>
          </p:cNvSpPr>
          <p:nvPr>
            <p:ph type="dt" sz="half" idx="10"/>
          </p:nvPr>
        </p:nvSpPr>
        <p:spPr/>
        <p:txBody>
          <a:bodyPr/>
          <a:lstStyle/>
          <a:p>
            <a:fld id="{FD45BEEB-65D0-4EF7-B3AA-8A98DD3CB55B}" type="datetimeFigureOut">
              <a:rPr lang="en-GB" smtClean="0"/>
              <a:t>10/05/2020</a:t>
            </a:fld>
            <a:endParaRPr lang="en-GB"/>
          </a:p>
        </p:txBody>
      </p:sp>
      <p:sp>
        <p:nvSpPr>
          <p:cNvPr id="5" name="Footer Placeholder 4">
            <a:extLst>
              <a:ext uri="{FF2B5EF4-FFF2-40B4-BE49-F238E27FC236}">
                <a16:creationId xmlns:a16="http://schemas.microsoft.com/office/drawing/2014/main" id="{0841FF61-FF48-4903-AAA1-5C252517AF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F35C9D-41CC-46CA-8D51-979FD5D3C190}"/>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310564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7D3895-13D4-452B-8367-D3A42146A0F2}"/>
              </a:ext>
            </a:extLst>
          </p:cNvPr>
          <p:cNvSpPr>
            <a:spLocks noGrp="1"/>
          </p:cNvSpPr>
          <p:nvPr>
            <p:ph type="title" orient="vert"/>
          </p:nvPr>
        </p:nvSpPr>
        <p:spPr>
          <a:xfrm>
            <a:off x="8724899"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1B5D31-D6A0-4876-93D0-01496CCBCFE6}"/>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94276-D528-4000-A541-A5F0735BF3DB}"/>
              </a:ext>
            </a:extLst>
          </p:cNvPr>
          <p:cNvSpPr>
            <a:spLocks noGrp="1"/>
          </p:cNvSpPr>
          <p:nvPr>
            <p:ph type="dt" sz="half" idx="10"/>
          </p:nvPr>
        </p:nvSpPr>
        <p:spPr/>
        <p:txBody>
          <a:bodyPr/>
          <a:lstStyle/>
          <a:p>
            <a:fld id="{FD45BEEB-65D0-4EF7-B3AA-8A98DD3CB55B}" type="datetimeFigureOut">
              <a:rPr lang="en-GB" smtClean="0"/>
              <a:t>10/05/2020</a:t>
            </a:fld>
            <a:endParaRPr lang="en-GB"/>
          </a:p>
        </p:txBody>
      </p:sp>
      <p:sp>
        <p:nvSpPr>
          <p:cNvPr id="5" name="Footer Placeholder 4">
            <a:extLst>
              <a:ext uri="{FF2B5EF4-FFF2-40B4-BE49-F238E27FC236}">
                <a16:creationId xmlns:a16="http://schemas.microsoft.com/office/drawing/2014/main" id="{44375951-58E9-4175-8424-B3EDEE4FD8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E40ADB-5325-4491-8FA9-2C797CB8EDC7}"/>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25229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F9D96-EAF7-4C3C-89D9-A0CFD1AC25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70623F-778A-4900-9CD0-27AB52CFF7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F18A8B-6374-49E4-9B92-AABB7FFA968B}"/>
              </a:ext>
            </a:extLst>
          </p:cNvPr>
          <p:cNvSpPr>
            <a:spLocks noGrp="1"/>
          </p:cNvSpPr>
          <p:nvPr>
            <p:ph type="dt" sz="half" idx="10"/>
          </p:nvPr>
        </p:nvSpPr>
        <p:spPr/>
        <p:txBody>
          <a:bodyPr/>
          <a:lstStyle/>
          <a:p>
            <a:fld id="{FD45BEEB-65D0-4EF7-B3AA-8A98DD3CB55B}" type="datetimeFigureOut">
              <a:rPr lang="en-GB" smtClean="0"/>
              <a:t>10/05/2020</a:t>
            </a:fld>
            <a:endParaRPr lang="en-GB"/>
          </a:p>
        </p:txBody>
      </p:sp>
      <p:sp>
        <p:nvSpPr>
          <p:cNvPr id="5" name="Footer Placeholder 4">
            <a:extLst>
              <a:ext uri="{FF2B5EF4-FFF2-40B4-BE49-F238E27FC236}">
                <a16:creationId xmlns:a16="http://schemas.microsoft.com/office/drawing/2014/main" id="{3DAE5795-5691-4D0C-9578-FB59F93761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BBE303-98F2-487F-A3A1-D2403C71A598}"/>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2542909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C874-1652-4368-9553-757E53801A6D}"/>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D22BFAD-7259-4A8D-8D22-E88C85A47CCF}"/>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AEC040-557E-45E3-8E93-FFA2A9D8660F}"/>
              </a:ext>
            </a:extLst>
          </p:cNvPr>
          <p:cNvSpPr>
            <a:spLocks noGrp="1"/>
          </p:cNvSpPr>
          <p:nvPr>
            <p:ph type="dt" sz="half" idx="10"/>
          </p:nvPr>
        </p:nvSpPr>
        <p:spPr/>
        <p:txBody>
          <a:bodyPr/>
          <a:lstStyle/>
          <a:p>
            <a:fld id="{FD45BEEB-65D0-4EF7-B3AA-8A98DD3CB55B}" type="datetimeFigureOut">
              <a:rPr lang="en-GB" smtClean="0"/>
              <a:t>10/05/2020</a:t>
            </a:fld>
            <a:endParaRPr lang="en-GB"/>
          </a:p>
        </p:txBody>
      </p:sp>
      <p:sp>
        <p:nvSpPr>
          <p:cNvPr id="5" name="Footer Placeholder 4">
            <a:extLst>
              <a:ext uri="{FF2B5EF4-FFF2-40B4-BE49-F238E27FC236}">
                <a16:creationId xmlns:a16="http://schemas.microsoft.com/office/drawing/2014/main" id="{7CADA076-1168-40C0-9E42-FF285A8AC2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A57B5A-A355-47FB-847F-B0BE13BA9EEB}"/>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296552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F4D2-374C-4D69-8214-69C9E2FE80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D6FD6EF-999B-48D2-8325-B6CCC2DE7D8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6C47DA-E51E-4586-960E-C43E77B2F972}"/>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053E351-6078-4F86-8265-B3FE0A1E22A2}"/>
              </a:ext>
            </a:extLst>
          </p:cNvPr>
          <p:cNvSpPr>
            <a:spLocks noGrp="1"/>
          </p:cNvSpPr>
          <p:nvPr>
            <p:ph type="dt" sz="half" idx="10"/>
          </p:nvPr>
        </p:nvSpPr>
        <p:spPr/>
        <p:txBody>
          <a:bodyPr/>
          <a:lstStyle/>
          <a:p>
            <a:fld id="{FD45BEEB-65D0-4EF7-B3AA-8A98DD3CB55B}" type="datetimeFigureOut">
              <a:rPr lang="en-GB" smtClean="0"/>
              <a:t>10/05/2020</a:t>
            </a:fld>
            <a:endParaRPr lang="en-GB"/>
          </a:p>
        </p:txBody>
      </p:sp>
      <p:sp>
        <p:nvSpPr>
          <p:cNvPr id="6" name="Footer Placeholder 5">
            <a:extLst>
              <a:ext uri="{FF2B5EF4-FFF2-40B4-BE49-F238E27FC236}">
                <a16:creationId xmlns:a16="http://schemas.microsoft.com/office/drawing/2014/main" id="{7DBD027C-8873-40C6-877D-8B0E89422E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960DA8-AFC4-44A6-868D-C98567982001}"/>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370367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690C-C4BA-46FF-A751-A99EF02B6EF1}"/>
              </a:ext>
            </a:extLst>
          </p:cNvPr>
          <p:cNvSpPr>
            <a:spLocks noGrp="1"/>
          </p:cNvSpPr>
          <p:nvPr>
            <p:ph type="title"/>
          </p:nvPr>
        </p:nvSpPr>
        <p:spPr>
          <a:xfrm>
            <a:off x="839789"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0A934E-6B1B-4F30-986A-ADDCB24E1B31}"/>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28CFBB-8668-402E-862E-55EEFEA45075}"/>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32C76FF-5D96-429D-A996-B12F1313F911}"/>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84C46C-9AA3-4A2D-ADD4-96D2F1756875}"/>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A00F574-F26C-476A-8BA0-C4487B8999B6}"/>
              </a:ext>
            </a:extLst>
          </p:cNvPr>
          <p:cNvSpPr>
            <a:spLocks noGrp="1"/>
          </p:cNvSpPr>
          <p:nvPr>
            <p:ph type="dt" sz="half" idx="10"/>
          </p:nvPr>
        </p:nvSpPr>
        <p:spPr/>
        <p:txBody>
          <a:bodyPr/>
          <a:lstStyle/>
          <a:p>
            <a:fld id="{FD45BEEB-65D0-4EF7-B3AA-8A98DD3CB55B}" type="datetimeFigureOut">
              <a:rPr lang="en-GB" smtClean="0"/>
              <a:t>10/05/2020</a:t>
            </a:fld>
            <a:endParaRPr lang="en-GB"/>
          </a:p>
        </p:txBody>
      </p:sp>
      <p:sp>
        <p:nvSpPr>
          <p:cNvPr id="8" name="Footer Placeholder 7">
            <a:extLst>
              <a:ext uri="{FF2B5EF4-FFF2-40B4-BE49-F238E27FC236}">
                <a16:creationId xmlns:a16="http://schemas.microsoft.com/office/drawing/2014/main" id="{F464C6A0-E73C-4D57-B621-EDC074053C9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C2A977E-ABB9-4FD7-AA7D-094C6F8AAE2E}"/>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3903879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99735-B36A-4B54-841B-14B8CD0D2DD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79E0E7-D237-4D89-B263-A06E900435C1}"/>
              </a:ext>
            </a:extLst>
          </p:cNvPr>
          <p:cNvSpPr>
            <a:spLocks noGrp="1"/>
          </p:cNvSpPr>
          <p:nvPr>
            <p:ph type="dt" sz="half" idx="10"/>
          </p:nvPr>
        </p:nvSpPr>
        <p:spPr/>
        <p:txBody>
          <a:bodyPr/>
          <a:lstStyle/>
          <a:p>
            <a:fld id="{FD45BEEB-65D0-4EF7-B3AA-8A98DD3CB55B}" type="datetimeFigureOut">
              <a:rPr lang="en-GB" smtClean="0"/>
              <a:t>10/05/2020</a:t>
            </a:fld>
            <a:endParaRPr lang="en-GB"/>
          </a:p>
        </p:txBody>
      </p:sp>
      <p:sp>
        <p:nvSpPr>
          <p:cNvPr id="4" name="Footer Placeholder 3">
            <a:extLst>
              <a:ext uri="{FF2B5EF4-FFF2-40B4-BE49-F238E27FC236}">
                <a16:creationId xmlns:a16="http://schemas.microsoft.com/office/drawing/2014/main" id="{94984904-E3B3-409E-86C0-B21B43C46E9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429A217-2179-410F-8ED5-5BE4DE8F41DD}"/>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279426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A68FF8-A1C5-46EE-BFAE-0B6B5526501F}"/>
              </a:ext>
            </a:extLst>
          </p:cNvPr>
          <p:cNvSpPr>
            <a:spLocks noGrp="1"/>
          </p:cNvSpPr>
          <p:nvPr>
            <p:ph type="dt" sz="half" idx="10"/>
          </p:nvPr>
        </p:nvSpPr>
        <p:spPr/>
        <p:txBody>
          <a:bodyPr/>
          <a:lstStyle/>
          <a:p>
            <a:fld id="{FD45BEEB-65D0-4EF7-B3AA-8A98DD3CB55B}" type="datetimeFigureOut">
              <a:rPr lang="en-GB" smtClean="0"/>
              <a:t>10/05/2020</a:t>
            </a:fld>
            <a:endParaRPr lang="en-GB"/>
          </a:p>
        </p:txBody>
      </p:sp>
      <p:sp>
        <p:nvSpPr>
          <p:cNvPr id="3" name="Footer Placeholder 2">
            <a:extLst>
              <a:ext uri="{FF2B5EF4-FFF2-40B4-BE49-F238E27FC236}">
                <a16:creationId xmlns:a16="http://schemas.microsoft.com/office/drawing/2014/main" id="{CA9850DA-9896-42AD-9C05-9510179A5AF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1171CC1-34A2-4E20-AF27-33EB95E7BF2C}"/>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3865799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D85F-D9EB-40F2-B2FA-12197B6B04C2}"/>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9F126A9-A1C9-45E9-8A8A-49BF6D5C3B4A}"/>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29CEFB4-7C94-4D10-9D09-0A7B882CD5E3}"/>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5C16C0DA-0E1C-468F-8913-6AD35DBDDD17}"/>
              </a:ext>
            </a:extLst>
          </p:cNvPr>
          <p:cNvSpPr>
            <a:spLocks noGrp="1"/>
          </p:cNvSpPr>
          <p:nvPr>
            <p:ph type="dt" sz="half" idx="10"/>
          </p:nvPr>
        </p:nvSpPr>
        <p:spPr/>
        <p:txBody>
          <a:bodyPr/>
          <a:lstStyle/>
          <a:p>
            <a:fld id="{FD45BEEB-65D0-4EF7-B3AA-8A98DD3CB55B}" type="datetimeFigureOut">
              <a:rPr lang="en-GB" smtClean="0"/>
              <a:t>10/05/2020</a:t>
            </a:fld>
            <a:endParaRPr lang="en-GB"/>
          </a:p>
        </p:txBody>
      </p:sp>
      <p:sp>
        <p:nvSpPr>
          <p:cNvPr id="6" name="Footer Placeholder 5">
            <a:extLst>
              <a:ext uri="{FF2B5EF4-FFF2-40B4-BE49-F238E27FC236}">
                <a16:creationId xmlns:a16="http://schemas.microsoft.com/office/drawing/2014/main" id="{CC14398D-CABE-404E-9CFF-1090DAC5FD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E48A76-89FA-4D1A-97E7-E6C729B9F59F}"/>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327910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B654-D3BE-4A41-87A6-85EA7D62CC5F}"/>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905ED7-3911-48B0-91A3-D17ABEB1DB77}"/>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GB"/>
          </a:p>
        </p:txBody>
      </p:sp>
      <p:sp>
        <p:nvSpPr>
          <p:cNvPr id="4" name="Text Placeholder 3">
            <a:extLst>
              <a:ext uri="{FF2B5EF4-FFF2-40B4-BE49-F238E27FC236}">
                <a16:creationId xmlns:a16="http://schemas.microsoft.com/office/drawing/2014/main" id="{A9065C0E-4A16-48D8-8DFA-AB9122F64B2C}"/>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0F2DF265-0F6C-4720-BEB6-C11665E11DA2}"/>
              </a:ext>
            </a:extLst>
          </p:cNvPr>
          <p:cNvSpPr>
            <a:spLocks noGrp="1"/>
          </p:cNvSpPr>
          <p:nvPr>
            <p:ph type="dt" sz="half" idx="10"/>
          </p:nvPr>
        </p:nvSpPr>
        <p:spPr/>
        <p:txBody>
          <a:bodyPr/>
          <a:lstStyle/>
          <a:p>
            <a:fld id="{FD45BEEB-65D0-4EF7-B3AA-8A98DD3CB55B}" type="datetimeFigureOut">
              <a:rPr lang="en-GB" smtClean="0"/>
              <a:t>10/05/2020</a:t>
            </a:fld>
            <a:endParaRPr lang="en-GB"/>
          </a:p>
        </p:txBody>
      </p:sp>
      <p:sp>
        <p:nvSpPr>
          <p:cNvPr id="6" name="Footer Placeholder 5">
            <a:extLst>
              <a:ext uri="{FF2B5EF4-FFF2-40B4-BE49-F238E27FC236}">
                <a16:creationId xmlns:a16="http://schemas.microsoft.com/office/drawing/2014/main" id="{C86C91AB-E833-4A6E-93F8-559512B32F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91C111-9D83-4FE5-80D9-6E0A920C9318}"/>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1391774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A581B-268E-4B1E-94AC-EAFBBBEFF53D}"/>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B5FC93-B98C-4E7F-8167-AE03E45AF745}"/>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68F018-AA03-488F-9EDB-215912FECE90}"/>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5BEEB-65D0-4EF7-B3AA-8A98DD3CB55B}" type="datetimeFigureOut">
              <a:rPr lang="en-GB" smtClean="0"/>
              <a:t>10/05/2020</a:t>
            </a:fld>
            <a:endParaRPr lang="en-GB"/>
          </a:p>
        </p:txBody>
      </p:sp>
      <p:sp>
        <p:nvSpPr>
          <p:cNvPr id="5" name="Footer Placeholder 4">
            <a:extLst>
              <a:ext uri="{FF2B5EF4-FFF2-40B4-BE49-F238E27FC236}">
                <a16:creationId xmlns:a16="http://schemas.microsoft.com/office/drawing/2014/main" id="{579DB8F2-911A-4DA8-BEC2-2CA2A7FC4ECB}"/>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4EB5046-6F9B-4AC2-952C-2C71D8450DE8}"/>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2204F-17F4-4B1E-BA4E-BF080E92FC05}" type="slidenum">
              <a:rPr lang="en-GB" smtClean="0"/>
              <a:t>‹#›</a:t>
            </a:fld>
            <a:endParaRPr lang="en-GB"/>
          </a:p>
        </p:txBody>
      </p:sp>
    </p:spTree>
    <p:extLst>
      <p:ext uri="{BB962C8B-B14F-4D97-AF65-F5344CB8AC3E}">
        <p14:creationId xmlns:p14="http://schemas.microsoft.com/office/powerpoint/2010/main" val="1967797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tackoverflow.com/questions/29619346/setting-background-image-of-a-navigation-bar-bootstra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1drv.ms/u/s!Ai4BesQlrm_xiINv9I3qeD7yHmkq3Q?e=e371y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127A-B8A0-44A5-92E6-BEC58C24B531}"/>
              </a:ext>
            </a:extLst>
          </p:cNvPr>
          <p:cNvSpPr>
            <a:spLocks noGrp="1"/>
          </p:cNvSpPr>
          <p:nvPr>
            <p:ph type="ctrTitle"/>
          </p:nvPr>
        </p:nvSpPr>
        <p:spPr/>
        <p:txBody>
          <a:bodyPr/>
          <a:lstStyle/>
          <a:p>
            <a:r>
              <a:rPr lang="en-GB" dirty="0"/>
              <a:t>Design Thinking Toolkit</a:t>
            </a:r>
          </a:p>
        </p:txBody>
      </p:sp>
      <p:sp>
        <p:nvSpPr>
          <p:cNvPr id="3" name="Subtitle 2">
            <a:extLst>
              <a:ext uri="{FF2B5EF4-FFF2-40B4-BE49-F238E27FC236}">
                <a16:creationId xmlns:a16="http://schemas.microsoft.com/office/drawing/2014/main" id="{7E3D60B5-FFEA-4EB5-9A7A-67814359F089}"/>
              </a:ext>
            </a:extLst>
          </p:cNvPr>
          <p:cNvSpPr>
            <a:spLocks noGrp="1"/>
          </p:cNvSpPr>
          <p:nvPr>
            <p:ph type="subTitle" idx="1"/>
          </p:nvPr>
        </p:nvSpPr>
        <p:spPr/>
        <p:txBody>
          <a:bodyPr/>
          <a:lstStyle/>
          <a:p>
            <a:r>
              <a:rPr lang="en-GB" dirty="0"/>
              <a:t>Design Spec</a:t>
            </a:r>
          </a:p>
        </p:txBody>
      </p:sp>
    </p:spTree>
    <p:extLst>
      <p:ext uri="{BB962C8B-B14F-4D97-AF65-F5344CB8AC3E}">
        <p14:creationId xmlns:p14="http://schemas.microsoft.com/office/powerpoint/2010/main" val="1199794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Pages and Wireframes</a:t>
            </a:r>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90113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000" dirty="0"/>
              <a:t>Home Page</a:t>
            </a:r>
          </a:p>
        </p:txBody>
      </p:sp>
      <p:sp>
        <p:nvSpPr>
          <p:cNvPr id="5" name="Text Placeholder 4"/>
          <p:cNvSpPr>
            <a:spLocks noGrp="1"/>
          </p:cNvSpPr>
          <p:nvPr>
            <p:ph type="body" idx="1"/>
          </p:nvPr>
        </p:nvSpPr>
        <p:spPr/>
        <p:txBody>
          <a:bodyPr/>
          <a:lstStyle/>
          <a:p>
            <a:r>
              <a:rPr lang="en-GB" dirty="0"/>
              <a:t>Overview, wireframe, div structure, tests</a:t>
            </a:r>
          </a:p>
        </p:txBody>
      </p:sp>
    </p:spTree>
    <p:extLst>
      <p:ext uri="{BB962C8B-B14F-4D97-AF65-F5344CB8AC3E}">
        <p14:creationId xmlns:p14="http://schemas.microsoft.com/office/powerpoint/2010/main" val="3846574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A724-9D49-488C-A0FE-3B562E31594D}"/>
              </a:ext>
            </a:extLst>
          </p:cNvPr>
          <p:cNvSpPr>
            <a:spLocks noGrp="1"/>
          </p:cNvSpPr>
          <p:nvPr>
            <p:ph type="title"/>
          </p:nvPr>
        </p:nvSpPr>
        <p:spPr/>
        <p:txBody>
          <a:bodyPr/>
          <a:lstStyle/>
          <a:p>
            <a:r>
              <a:rPr lang="en-GB" dirty="0"/>
              <a:t>Home page</a:t>
            </a:r>
          </a:p>
        </p:txBody>
      </p:sp>
      <p:sp>
        <p:nvSpPr>
          <p:cNvPr id="3" name="Content Placeholder 2">
            <a:extLst>
              <a:ext uri="{FF2B5EF4-FFF2-40B4-BE49-F238E27FC236}">
                <a16:creationId xmlns:a16="http://schemas.microsoft.com/office/drawing/2014/main" id="{3B87FDD8-A6DB-473E-A932-CB818BA5EBF9}"/>
              </a:ext>
            </a:extLst>
          </p:cNvPr>
          <p:cNvSpPr>
            <a:spLocks noGrp="1"/>
          </p:cNvSpPr>
          <p:nvPr>
            <p:ph idx="1"/>
          </p:nvPr>
        </p:nvSpPr>
        <p:spPr/>
        <p:txBody>
          <a:bodyPr/>
          <a:lstStyle/>
          <a:p>
            <a:r>
              <a:rPr lang="en-GB" dirty="0"/>
              <a:t>Has the following functionality:</a:t>
            </a:r>
          </a:p>
          <a:p>
            <a:pPr marL="914405" lvl="1" indent="-457200">
              <a:buFont typeface="+mj-lt"/>
              <a:buAutoNum type="arabicPeriod"/>
            </a:pPr>
            <a:r>
              <a:rPr lang="en-GB" dirty="0"/>
              <a:t>Navbar, with icon, “About”, “FAQ” </a:t>
            </a:r>
            <a:r>
              <a:rPr lang="en-GB" dirty="0">
                <a:sym typeface="Wingdings" panose="05000000000000000000" pitchFamily="2" charset="2"/>
              </a:rPr>
              <a:t> also other app pages?</a:t>
            </a:r>
          </a:p>
          <a:p>
            <a:pPr marL="914405" lvl="1" indent="-457200">
              <a:buFont typeface="+mj-lt"/>
              <a:buAutoNum type="arabicPeriod"/>
            </a:pPr>
            <a:r>
              <a:rPr lang="en-GB" dirty="0">
                <a:sym typeface="Wingdings" panose="05000000000000000000" pitchFamily="2" charset="2"/>
              </a:rPr>
              <a:t>Progress stepper bar, showing progress through the app process (step 1)</a:t>
            </a:r>
          </a:p>
          <a:p>
            <a:pPr marL="914405" lvl="1" indent="-457200">
              <a:buFont typeface="+mj-lt"/>
              <a:buAutoNum type="arabicPeriod"/>
            </a:pPr>
            <a:r>
              <a:rPr lang="en-GB" dirty="0">
                <a:sym typeface="Wingdings" panose="05000000000000000000" pitchFamily="2" charset="2"/>
              </a:rPr>
              <a:t>Explanatory text of some sort</a:t>
            </a:r>
          </a:p>
          <a:p>
            <a:pPr marL="914405" lvl="1" indent="-457200">
              <a:buFont typeface="+mj-lt"/>
              <a:buAutoNum type="arabicPeriod"/>
            </a:pPr>
            <a:r>
              <a:rPr lang="en-GB" dirty="0">
                <a:sym typeface="Wingdings" panose="05000000000000000000" pitchFamily="2" charset="2"/>
              </a:rPr>
              <a:t>“?” icons and/or tooltips, to provide info on controls</a:t>
            </a:r>
          </a:p>
          <a:p>
            <a:pPr marL="914405" lvl="1" indent="-457200">
              <a:buFont typeface="+mj-lt"/>
              <a:buAutoNum type="arabicPeriod"/>
            </a:pPr>
            <a:r>
              <a:rPr lang="en-GB" dirty="0"/>
              <a:t>Button to browse to image file on computer</a:t>
            </a:r>
          </a:p>
          <a:p>
            <a:pPr marL="914405" lvl="1" indent="-457200">
              <a:buFont typeface="+mj-lt"/>
              <a:buAutoNum type="arabicPeriod"/>
            </a:pPr>
            <a:r>
              <a:rPr lang="en-GB" dirty="0"/>
              <a:t>Space for a preview of the selected image (whether portrait or landscape)</a:t>
            </a:r>
          </a:p>
          <a:p>
            <a:pPr marL="914405" lvl="1" indent="-457200">
              <a:buFont typeface="+mj-lt"/>
              <a:buAutoNum type="arabicPeriod"/>
            </a:pPr>
            <a:r>
              <a:rPr lang="en-GB" dirty="0"/>
              <a:t>“Next” button, to progress to step 2</a:t>
            </a:r>
          </a:p>
        </p:txBody>
      </p:sp>
    </p:spTree>
    <p:extLst>
      <p:ext uri="{BB962C8B-B14F-4D97-AF65-F5344CB8AC3E}">
        <p14:creationId xmlns:p14="http://schemas.microsoft.com/office/powerpoint/2010/main" val="2895914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4646F2-29B2-4E0F-A49B-9B66535E2303}"/>
              </a:ext>
            </a:extLst>
          </p:cNvPr>
          <p:cNvSpPr/>
          <p:nvPr/>
        </p:nvSpPr>
        <p:spPr>
          <a:xfrm>
            <a:off x="107586" y="101609"/>
            <a:ext cx="8977256" cy="795468"/>
          </a:xfrm>
          <a:prstGeom prst="rect">
            <a:avLst/>
          </a:prstGeom>
          <a:solidFill>
            <a:schemeClr val="accent6">
              <a:lumMod val="40000"/>
              <a:lumOff val="60000"/>
            </a:schemeClr>
          </a:solidFill>
          <a:ln>
            <a:solidFill>
              <a:schemeClr val="bg1">
                <a:lumMod val="50000"/>
              </a:schemeClr>
            </a:solidFill>
          </a:ln>
          <a:effectLst>
            <a:outerShdw blurRad="88900" dist="38100" dir="5400000" sx="99000" sy="99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F52F8045-7215-4A92-A8C2-1DB0609EAFF5}"/>
              </a:ext>
            </a:extLst>
          </p:cNvPr>
          <p:cNvSpPr/>
          <p:nvPr/>
        </p:nvSpPr>
        <p:spPr>
          <a:xfrm>
            <a:off x="193647" y="203209"/>
            <a:ext cx="1253266" cy="613186"/>
          </a:xfrm>
          <a:prstGeom prst="rect">
            <a:avLst/>
          </a:prstGeom>
          <a:solidFill>
            <a:schemeClr val="bg1">
              <a:lumMod val="95000"/>
            </a:schemeClr>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[icon]</a:t>
            </a:r>
          </a:p>
        </p:txBody>
      </p:sp>
      <p:sp>
        <p:nvSpPr>
          <p:cNvPr id="7" name="Rectangle 6">
            <a:extLst>
              <a:ext uri="{FF2B5EF4-FFF2-40B4-BE49-F238E27FC236}">
                <a16:creationId xmlns:a16="http://schemas.microsoft.com/office/drawing/2014/main" id="{E6B2752D-9635-4126-9309-1A87DE85C2CE}"/>
              </a:ext>
            </a:extLst>
          </p:cNvPr>
          <p:cNvSpPr/>
          <p:nvPr/>
        </p:nvSpPr>
        <p:spPr>
          <a:xfrm>
            <a:off x="107586" y="897078"/>
            <a:ext cx="8977256" cy="584140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6D1ABD3C-5A69-4200-8E8D-EED6CCB5736A}"/>
              </a:ext>
            </a:extLst>
          </p:cNvPr>
          <p:cNvSpPr txBox="1"/>
          <p:nvPr/>
        </p:nvSpPr>
        <p:spPr>
          <a:xfrm>
            <a:off x="1656661" y="436289"/>
            <a:ext cx="760144" cy="369332"/>
          </a:xfrm>
          <a:prstGeom prst="rect">
            <a:avLst/>
          </a:prstGeom>
          <a:noFill/>
        </p:spPr>
        <p:txBody>
          <a:bodyPr wrap="none" rtlCol="0">
            <a:spAutoFit/>
          </a:bodyPr>
          <a:lstStyle/>
          <a:p>
            <a:r>
              <a:rPr lang="en-GB" dirty="0"/>
              <a:t>About</a:t>
            </a:r>
          </a:p>
        </p:txBody>
      </p:sp>
      <p:sp>
        <p:nvSpPr>
          <p:cNvPr id="9" name="TextBox 8">
            <a:extLst>
              <a:ext uri="{FF2B5EF4-FFF2-40B4-BE49-F238E27FC236}">
                <a16:creationId xmlns:a16="http://schemas.microsoft.com/office/drawing/2014/main" id="{7EE3AC39-F564-43EA-B006-A393596474BE}"/>
              </a:ext>
            </a:extLst>
          </p:cNvPr>
          <p:cNvSpPr txBox="1"/>
          <p:nvPr/>
        </p:nvSpPr>
        <p:spPr>
          <a:xfrm>
            <a:off x="2400162" y="438081"/>
            <a:ext cx="563488" cy="369332"/>
          </a:xfrm>
          <a:prstGeom prst="rect">
            <a:avLst/>
          </a:prstGeom>
          <a:noFill/>
        </p:spPr>
        <p:txBody>
          <a:bodyPr wrap="none" rtlCol="0">
            <a:spAutoFit/>
          </a:bodyPr>
          <a:lstStyle/>
          <a:p>
            <a:r>
              <a:rPr lang="en-GB" dirty="0"/>
              <a:t>FAQ</a:t>
            </a:r>
          </a:p>
        </p:txBody>
      </p:sp>
      <p:grpSp>
        <p:nvGrpSpPr>
          <p:cNvPr id="40" name="Group 39">
            <a:extLst>
              <a:ext uri="{FF2B5EF4-FFF2-40B4-BE49-F238E27FC236}">
                <a16:creationId xmlns:a16="http://schemas.microsoft.com/office/drawing/2014/main" id="{0E417F71-83B8-47E7-AA39-35E69E2B4B85}"/>
              </a:ext>
            </a:extLst>
          </p:cNvPr>
          <p:cNvGrpSpPr/>
          <p:nvPr/>
        </p:nvGrpSpPr>
        <p:grpSpPr>
          <a:xfrm>
            <a:off x="2210131" y="1117608"/>
            <a:ext cx="4889392" cy="1019289"/>
            <a:chOff x="2102545" y="1237128"/>
            <a:chExt cx="4889392" cy="1019289"/>
          </a:xfrm>
        </p:grpSpPr>
        <p:grpSp>
          <p:nvGrpSpPr>
            <p:cNvPr id="39" name="Group 38">
              <a:extLst>
                <a:ext uri="{FF2B5EF4-FFF2-40B4-BE49-F238E27FC236}">
                  <a16:creationId xmlns:a16="http://schemas.microsoft.com/office/drawing/2014/main" id="{CECCE84C-F301-45FD-95F8-322464325145}"/>
                </a:ext>
              </a:extLst>
            </p:cNvPr>
            <p:cNvGrpSpPr/>
            <p:nvPr/>
          </p:nvGrpSpPr>
          <p:grpSpPr>
            <a:xfrm>
              <a:off x="2570979" y="1237128"/>
              <a:ext cx="3835298" cy="504000"/>
              <a:chOff x="2570979" y="1237128"/>
              <a:chExt cx="3835298" cy="504000"/>
            </a:xfrm>
          </p:grpSpPr>
          <p:sp>
            <p:nvSpPr>
              <p:cNvPr id="10" name="Oval 9">
                <a:extLst>
                  <a:ext uri="{FF2B5EF4-FFF2-40B4-BE49-F238E27FC236}">
                    <a16:creationId xmlns:a16="http://schemas.microsoft.com/office/drawing/2014/main" id="{38E0E805-C325-4A9D-AB24-6CFA67E15D4D}"/>
                  </a:ext>
                </a:extLst>
              </p:cNvPr>
              <p:cNvSpPr>
                <a:spLocks noChangeAspect="1"/>
              </p:cNvSpPr>
              <p:nvPr/>
            </p:nvSpPr>
            <p:spPr>
              <a:xfrm>
                <a:off x="2570979" y="1237128"/>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accent6">
                        <a:lumMod val="60000"/>
                        <a:lumOff val="40000"/>
                      </a:schemeClr>
                    </a:solidFill>
                  </a:rPr>
                  <a:t>1</a:t>
                </a:r>
                <a:endParaRPr lang="en-GB" b="1" dirty="0">
                  <a:solidFill>
                    <a:schemeClr val="accent6">
                      <a:lumMod val="60000"/>
                      <a:lumOff val="40000"/>
                    </a:schemeClr>
                  </a:solidFill>
                </a:endParaRPr>
              </a:p>
            </p:txBody>
          </p:sp>
          <p:sp>
            <p:nvSpPr>
              <p:cNvPr id="12" name="Oval 11">
                <a:extLst>
                  <a:ext uri="{FF2B5EF4-FFF2-40B4-BE49-F238E27FC236}">
                    <a16:creationId xmlns:a16="http://schemas.microsoft.com/office/drawing/2014/main" id="{31630140-B0FB-4CE1-A9D1-5D378C31BFD2}"/>
                  </a:ext>
                </a:extLst>
              </p:cNvPr>
              <p:cNvSpPr>
                <a:spLocks noChangeAspect="1"/>
              </p:cNvSpPr>
              <p:nvPr/>
            </p:nvSpPr>
            <p:spPr>
              <a:xfrm>
                <a:off x="4236173" y="1237128"/>
                <a:ext cx="504910" cy="504000"/>
              </a:xfrm>
              <a:prstGeom prst="ellipse">
                <a:avLst/>
              </a:prstGeom>
              <a:solidFill>
                <a:schemeClr val="bg1"/>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lumMod val="75000"/>
                      </a:schemeClr>
                    </a:solidFill>
                  </a:rPr>
                  <a:t>2</a:t>
                </a:r>
                <a:endParaRPr lang="en-GB" b="1" dirty="0">
                  <a:solidFill>
                    <a:schemeClr val="bg1">
                      <a:lumMod val="75000"/>
                    </a:schemeClr>
                  </a:solidFill>
                </a:endParaRPr>
              </a:p>
            </p:txBody>
          </p:sp>
          <p:sp>
            <p:nvSpPr>
              <p:cNvPr id="13" name="Oval 12">
                <a:extLst>
                  <a:ext uri="{FF2B5EF4-FFF2-40B4-BE49-F238E27FC236}">
                    <a16:creationId xmlns:a16="http://schemas.microsoft.com/office/drawing/2014/main" id="{EE8A9150-B31D-4A81-A784-8CC44A7BA45A}"/>
                  </a:ext>
                </a:extLst>
              </p:cNvPr>
              <p:cNvSpPr>
                <a:spLocks noChangeAspect="1"/>
              </p:cNvSpPr>
              <p:nvPr/>
            </p:nvSpPr>
            <p:spPr>
              <a:xfrm>
                <a:off x="5901367" y="1237128"/>
                <a:ext cx="504910" cy="504000"/>
              </a:xfrm>
              <a:prstGeom prst="ellipse">
                <a:avLst/>
              </a:prstGeom>
              <a:solidFill>
                <a:schemeClr val="bg1"/>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lumMod val="75000"/>
                      </a:schemeClr>
                    </a:solidFill>
                  </a:rPr>
                  <a:t>3</a:t>
                </a:r>
                <a:endParaRPr lang="en-GB" b="1" dirty="0">
                  <a:solidFill>
                    <a:schemeClr val="bg1">
                      <a:lumMod val="75000"/>
                    </a:schemeClr>
                  </a:solidFill>
                </a:endParaRPr>
              </a:p>
            </p:txBody>
          </p:sp>
          <p:cxnSp>
            <p:nvCxnSpPr>
              <p:cNvPr id="21" name="Straight Arrow Connector 20">
                <a:extLst>
                  <a:ext uri="{FF2B5EF4-FFF2-40B4-BE49-F238E27FC236}">
                    <a16:creationId xmlns:a16="http://schemas.microsoft.com/office/drawing/2014/main" id="{66404D92-59E5-410B-90A8-DB0925237E38}"/>
                  </a:ext>
                </a:extLst>
              </p:cNvPr>
              <p:cNvCxnSpPr>
                <a:cxnSpLocks/>
                <a:stCxn id="10" idx="6"/>
                <a:endCxn id="12" idx="2"/>
              </p:cNvCxnSpPr>
              <p:nvPr/>
            </p:nvCxnSpPr>
            <p:spPr>
              <a:xfrm>
                <a:off x="3075889" y="1489128"/>
                <a:ext cx="1160284"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626226A-BD19-46D1-8BEC-DB8B5F2B71C7}"/>
                  </a:ext>
                </a:extLst>
              </p:cNvPr>
              <p:cNvCxnSpPr>
                <a:cxnSpLocks/>
                <a:stCxn id="12" idx="6"/>
                <a:endCxn id="13" idx="2"/>
              </p:cNvCxnSpPr>
              <p:nvPr/>
            </p:nvCxnSpPr>
            <p:spPr>
              <a:xfrm>
                <a:off x="4741083" y="1489128"/>
                <a:ext cx="1160284"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9675629B-F957-4A54-ACA3-4D9C6F47CD1E}"/>
                </a:ext>
              </a:extLst>
            </p:cNvPr>
            <p:cNvSpPr txBox="1"/>
            <p:nvPr/>
          </p:nvSpPr>
          <p:spPr>
            <a:xfrm>
              <a:off x="2102545" y="1794752"/>
              <a:ext cx="1433634" cy="461665"/>
            </a:xfrm>
            <a:prstGeom prst="rect">
              <a:avLst/>
            </a:prstGeom>
            <a:noFill/>
          </p:spPr>
          <p:txBody>
            <a:bodyPr wrap="square" rtlCol="0">
              <a:spAutoFit/>
            </a:bodyPr>
            <a:lstStyle/>
            <a:p>
              <a:pPr algn="ctr"/>
              <a:r>
                <a:rPr lang="en-GB" sz="1200" dirty="0">
                  <a:solidFill>
                    <a:schemeClr val="accent6">
                      <a:lumMod val="60000"/>
                      <a:lumOff val="40000"/>
                    </a:schemeClr>
                  </a:solidFill>
                </a:rPr>
                <a:t>CHOOSE AN IMAGE TO PROCESS</a:t>
              </a:r>
            </a:p>
          </p:txBody>
        </p:sp>
        <p:sp>
          <p:nvSpPr>
            <p:cNvPr id="31" name="TextBox 30">
              <a:extLst>
                <a:ext uri="{FF2B5EF4-FFF2-40B4-BE49-F238E27FC236}">
                  <a16:creationId xmlns:a16="http://schemas.microsoft.com/office/drawing/2014/main" id="{D49A35DA-B93A-4E22-8FAF-1B705A000B54}"/>
                </a:ext>
              </a:extLst>
            </p:cNvPr>
            <p:cNvSpPr txBox="1"/>
            <p:nvPr/>
          </p:nvSpPr>
          <p:spPr>
            <a:xfrm>
              <a:off x="3771811" y="1794752"/>
              <a:ext cx="1433634" cy="461665"/>
            </a:xfrm>
            <a:prstGeom prst="rect">
              <a:avLst/>
            </a:prstGeom>
            <a:noFill/>
          </p:spPr>
          <p:txBody>
            <a:bodyPr wrap="square" rtlCol="0">
              <a:spAutoFit/>
            </a:bodyPr>
            <a:lstStyle/>
            <a:p>
              <a:pPr algn="ctr"/>
              <a:r>
                <a:rPr lang="en-GB" sz="1200" dirty="0">
                  <a:solidFill>
                    <a:schemeClr val="bg1">
                      <a:lumMod val="75000"/>
                    </a:schemeClr>
                  </a:solidFill>
                </a:rPr>
                <a:t>SET REGIONS IN THE IMAGE</a:t>
              </a:r>
            </a:p>
          </p:txBody>
        </p:sp>
        <p:sp>
          <p:nvSpPr>
            <p:cNvPr id="32" name="TextBox 31">
              <a:extLst>
                <a:ext uri="{FF2B5EF4-FFF2-40B4-BE49-F238E27FC236}">
                  <a16:creationId xmlns:a16="http://schemas.microsoft.com/office/drawing/2014/main" id="{DDD6EDAD-9948-4B21-BB6B-703C16FDE240}"/>
                </a:ext>
              </a:extLst>
            </p:cNvPr>
            <p:cNvSpPr txBox="1"/>
            <p:nvPr/>
          </p:nvSpPr>
          <p:spPr>
            <a:xfrm>
              <a:off x="5320187" y="1794752"/>
              <a:ext cx="1671750" cy="461665"/>
            </a:xfrm>
            <a:prstGeom prst="rect">
              <a:avLst/>
            </a:prstGeom>
            <a:noFill/>
          </p:spPr>
          <p:txBody>
            <a:bodyPr wrap="square" rtlCol="0">
              <a:spAutoFit/>
            </a:bodyPr>
            <a:lstStyle/>
            <a:p>
              <a:pPr algn="ctr"/>
              <a:r>
                <a:rPr lang="en-GB" sz="1200" dirty="0">
                  <a:solidFill>
                    <a:schemeClr val="bg1">
                      <a:lumMod val="75000"/>
                    </a:schemeClr>
                  </a:solidFill>
                </a:rPr>
                <a:t>FIND TEXT IN THE IMAGE, AND OUTPUT</a:t>
              </a:r>
            </a:p>
          </p:txBody>
        </p:sp>
      </p:grpSp>
      <p:sp>
        <p:nvSpPr>
          <p:cNvPr id="34" name="TextBox 33">
            <a:extLst>
              <a:ext uri="{FF2B5EF4-FFF2-40B4-BE49-F238E27FC236}">
                <a16:creationId xmlns:a16="http://schemas.microsoft.com/office/drawing/2014/main" id="{D21C5CF6-DFA9-4676-9E53-001243547971}"/>
              </a:ext>
            </a:extLst>
          </p:cNvPr>
          <p:cNvSpPr txBox="1"/>
          <p:nvPr/>
        </p:nvSpPr>
        <p:spPr>
          <a:xfrm>
            <a:off x="2232221" y="2325155"/>
            <a:ext cx="4727986" cy="369332"/>
          </a:xfrm>
          <a:prstGeom prst="rect">
            <a:avLst/>
          </a:prstGeom>
          <a:noFill/>
        </p:spPr>
        <p:txBody>
          <a:bodyPr wrap="square" rtlCol="0">
            <a:spAutoFit/>
          </a:bodyPr>
          <a:lstStyle/>
          <a:p>
            <a:r>
              <a:rPr lang="en-GB" dirty="0">
                <a:solidFill>
                  <a:schemeClr val="tx1">
                    <a:lumMod val="50000"/>
                    <a:lumOff val="50000"/>
                  </a:schemeClr>
                </a:solidFill>
              </a:rPr>
              <a:t>Choose an image from your computer to process </a:t>
            </a:r>
          </a:p>
        </p:txBody>
      </p:sp>
      <p:sp>
        <p:nvSpPr>
          <p:cNvPr id="35" name="Rectangle: Rounded Corners 34">
            <a:extLst>
              <a:ext uri="{FF2B5EF4-FFF2-40B4-BE49-F238E27FC236}">
                <a16:creationId xmlns:a16="http://schemas.microsoft.com/office/drawing/2014/main" id="{4560DB08-261E-4807-AD22-EE490FB943F7}"/>
              </a:ext>
            </a:extLst>
          </p:cNvPr>
          <p:cNvSpPr/>
          <p:nvPr/>
        </p:nvSpPr>
        <p:spPr>
          <a:xfrm>
            <a:off x="3550157" y="2864185"/>
            <a:ext cx="1806029" cy="488984"/>
          </a:xfrm>
          <a:prstGeom prst="round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accent6">
                    <a:lumMod val="60000"/>
                    <a:lumOff val="40000"/>
                  </a:schemeClr>
                </a:solidFill>
              </a:rPr>
              <a:t>Choose image</a:t>
            </a:r>
          </a:p>
        </p:txBody>
      </p:sp>
      <p:sp>
        <p:nvSpPr>
          <p:cNvPr id="36" name="Rectangle 35">
            <a:extLst>
              <a:ext uri="{FF2B5EF4-FFF2-40B4-BE49-F238E27FC236}">
                <a16:creationId xmlns:a16="http://schemas.microsoft.com/office/drawing/2014/main" id="{B589E5E6-C441-44DB-8ED4-D16C34A04601}"/>
              </a:ext>
            </a:extLst>
          </p:cNvPr>
          <p:cNvSpPr/>
          <p:nvPr/>
        </p:nvSpPr>
        <p:spPr>
          <a:xfrm>
            <a:off x="1728733" y="3650033"/>
            <a:ext cx="5734963" cy="301314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[image pane]</a:t>
            </a:r>
          </a:p>
        </p:txBody>
      </p:sp>
      <p:grpSp>
        <p:nvGrpSpPr>
          <p:cNvPr id="44" name="Group 43">
            <a:extLst>
              <a:ext uri="{FF2B5EF4-FFF2-40B4-BE49-F238E27FC236}">
                <a16:creationId xmlns:a16="http://schemas.microsoft.com/office/drawing/2014/main" id="{06645BF3-C5EB-432D-B881-A2D8E04FAB9C}"/>
              </a:ext>
            </a:extLst>
          </p:cNvPr>
          <p:cNvGrpSpPr/>
          <p:nvPr/>
        </p:nvGrpSpPr>
        <p:grpSpPr>
          <a:xfrm>
            <a:off x="6851321" y="2849104"/>
            <a:ext cx="813100" cy="793561"/>
            <a:chOff x="7895215" y="3116023"/>
            <a:chExt cx="813100" cy="793561"/>
          </a:xfrm>
        </p:grpSpPr>
        <p:sp>
          <p:nvSpPr>
            <p:cNvPr id="42" name="Oval 41">
              <a:extLst>
                <a:ext uri="{FF2B5EF4-FFF2-40B4-BE49-F238E27FC236}">
                  <a16:creationId xmlns:a16="http://schemas.microsoft.com/office/drawing/2014/main" id="{8D5F2948-ABE6-4E88-8573-B039616A7FF6}"/>
                </a:ext>
              </a:extLst>
            </p:cNvPr>
            <p:cNvSpPr>
              <a:spLocks noChangeAspect="1"/>
            </p:cNvSpPr>
            <p:nvPr/>
          </p:nvSpPr>
          <p:spPr>
            <a:xfrm>
              <a:off x="8049310" y="3116023"/>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accent6">
                      <a:lumMod val="60000"/>
                      <a:lumOff val="40000"/>
                    </a:schemeClr>
                  </a:solidFill>
                </a:rPr>
                <a:t>→</a:t>
              </a:r>
              <a:endParaRPr lang="en-GB" b="1" dirty="0">
                <a:solidFill>
                  <a:schemeClr val="accent6">
                    <a:lumMod val="60000"/>
                    <a:lumOff val="40000"/>
                  </a:schemeClr>
                </a:solidFill>
              </a:endParaRPr>
            </a:p>
          </p:txBody>
        </p:sp>
        <p:sp>
          <p:nvSpPr>
            <p:cNvPr id="43" name="TextBox 42">
              <a:extLst>
                <a:ext uri="{FF2B5EF4-FFF2-40B4-BE49-F238E27FC236}">
                  <a16:creationId xmlns:a16="http://schemas.microsoft.com/office/drawing/2014/main" id="{6F5A70C6-2D87-44A0-9D08-F4304E9C5563}"/>
                </a:ext>
              </a:extLst>
            </p:cNvPr>
            <p:cNvSpPr txBox="1"/>
            <p:nvPr/>
          </p:nvSpPr>
          <p:spPr>
            <a:xfrm>
              <a:off x="7895215" y="3632585"/>
              <a:ext cx="813100" cy="276999"/>
            </a:xfrm>
            <a:prstGeom prst="rect">
              <a:avLst/>
            </a:prstGeom>
            <a:noFill/>
          </p:spPr>
          <p:txBody>
            <a:bodyPr wrap="square" rtlCol="0">
              <a:spAutoFit/>
            </a:bodyPr>
            <a:lstStyle/>
            <a:p>
              <a:pPr algn="ctr"/>
              <a:r>
                <a:rPr lang="en-GB" sz="1200" dirty="0">
                  <a:solidFill>
                    <a:schemeClr val="bg1">
                      <a:lumMod val="75000"/>
                    </a:schemeClr>
                  </a:solidFill>
                </a:rPr>
                <a:t>NEXT</a:t>
              </a:r>
            </a:p>
          </p:txBody>
        </p:sp>
      </p:grpSp>
      <p:sp>
        <p:nvSpPr>
          <p:cNvPr id="45" name="Rectangle 44">
            <a:extLst>
              <a:ext uri="{FF2B5EF4-FFF2-40B4-BE49-F238E27FC236}">
                <a16:creationId xmlns:a16="http://schemas.microsoft.com/office/drawing/2014/main" id="{1EDE913D-829A-48A3-9DEE-F30FFCFF262A}"/>
              </a:ext>
            </a:extLst>
          </p:cNvPr>
          <p:cNvSpPr/>
          <p:nvPr/>
        </p:nvSpPr>
        <p:spPr>
          <a:xfrm>
            <a:off x="9203765" y="101609"/>
            <a:ext cx="2880649" cy="663687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lumMod val="50000"/>
                    <a:lumOff val="50000"/>
                  </a:schemeClr>
                </a:solidFill>
              </a:rPr>
              <a:t>Notes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(1) should be templated across all pages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(2) should be templated across all </a:t>
            </a:r>
            <a:r>
              <a:rPr lang="en-GB" sz="1200" i="1" dirty="0">
                <a:solidFill>
                  <a:schemeClr val="tx1">
                    <a:lumMod val="50000"/>
                    <a:lumOff val="50000"/>
                  </a:schemeClr>
                </a:solidFill>
              </a:rPr>
              <a:t>app</a:t>
            </a:r>
            <a:r>
              <a:rPr lang="en-GB" sz="1200" dirty="0">
                <a:solidFill>
                  <a:schemeClr val="tx1">
                    <a:lumMod val="50000"/>
                    <a:lumOff val="50000"/>
                  </a:schemeClr>
                </a:solidFill>
              </a:rPr>
              <a:t> pages (i.e. steps 1, 2, 3 in the item)</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(7) </a:t>
            </a:r>
            <a:r>
              <a:rPr lang="en-GB" sz="1200" i="1" dirty="0">
                <a:solidFill>
                  <a:schemeClr val="tx1">
                    <a:lumMod val="50000"/>
                    <a:lumOff val="50000"/>
                  </a:schemeClr>
                </a:solidFill>
              </a:rPr>
              <a:t>could </a:t>
            </a:r>
            <a:r>
              <a:rPr lang="en-GB" sz="1200" dirty="0">
                <a:solidFill>
                  <a:schemeClr val="tx1">
                    <a:lumMod val="50000"/>
                    <a:lumOff val="50000"/>
                  </a:schemeClr>
                </a:solidFill>
              </a:rPr>
              <a:t>be template across all </a:t>
            </a:r>
            <a:r>
              <a:rPr lang="en-GB" sz="1200" i="1" dirty="0">
                <a:solidFill>
                  <a:schemeClr val="tx1">
                    <a:lumMod val="50000"/>
                    <a:lumOff val="50000"/>
                  </a:schemeClr>
                </a:solidFill>
              </a:rPr>
              <a:t>app</a:t>
            </a:r>
            <a:r>
              <a:rPr lang="en-GB" sz="1200" dirty="0">
                <a:solidFill>
                  <a:schemeClr val="tx1">
                    <a:lumMod val="50000"/>
                    <a:lumOff val="50000"/>
                  </a:schemeClr>
                </a:solidFill>
              </a:rPr>
              <a:t> pages, with some logic to display (and similarly for the “previous” button)</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When the “choose image” button is clicked, no information needs to be sent to the server. Instead, the filename can be cached locally for the next screen.</a:t>
            </a:r>
          </a:p>
          <a:p>
            <a:pPr marL="628650" lvl="1" indent="-171450">
              <a:spcAft>
                <a:spcPts val="400"/>
              </a:spcAft>
              <a:buFont typeface="Arial" panose="020B0604020202020204" pitchFamily="34" charset="0"/>
              <a:buChar char="•"/>
            </a:pPr>
            <a:r>
              <a:rPr lang="en-GB" sz="1200" dirty="0">
                <a:solidFill>
                  <a:schemeClr val="tx1">
                    <a:lumMod val="50000"/>
                    <a:lumOff val="50000"/>
                  </a:schemeClr>
                </a:solidFill>
              </a:rPr>
              <a:t>Ultimately though, the image will need to be sent to server, </a:t>
            </a:r>
            <a:r>
              <a:rPr lang="en-GB" sz="1200" dirty="0" err="1">
                <a:solidFill>
                  <a:schemeClr val="tx1">
                    <a:lumMod val="50000"/>
                    <a:lumOff val="50000"/>
                  </a:schemeClr>
                </a:solidFill>
              </a:rPr>
              <a:t>iot</a:t>
            </a:r>
            <a:r>
              <a:rPr lang="en-GB" sz="1200" dirty="0">
                <a:solidFill>
                  <a:schemeClr val="tx1">
                    <a:lumMod val="50000"/>
                    <a:lumOff val="50000"/>
                  </a:schemeClr>
                </a:solidFill>
              </a:rPr>
              <a:t> process text – do it now?</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The shadow under the navbar is purposeful, but may need a rethink?</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Currently a bit lacking in colour. Some options:</a:t>
            </a:r>
          </a:p>
          <a:p>
            <a:pPr marL="628650" lvl="1" indent="-171450">
              <a:spcAft>
                <a:spcPts val="400"/>
              </a:spcAft>
              <a:buFont typeface="Arial" panose="020B0604020202020204" pitchFamily="34" charset="0"/>
              <a:buChar char="•"/>
            </a:pPr>
            <a:r>
              <a:rPr lang="en-GB" sz="1200" dirty="0">
                <a:solidFill>
                  <a:schemeClr val="tx1">
                    <a:lumMod val="50000"/>
                    <a:lumOff val="50000"/>
                  </a:schemeClr>
                </a:solidFill>
              </a:rPr>
              <a:t>Patterned navbar? See </a:t>
            </a:r>
            <a:r>
              <a:rPr lang="en-GB" sz="1200" dirty="0">
                <a:solidFill>
                  <a:schemeClr val="tx1">
                    <a:lumMod val="50000"/>
                    <a:lumOff val="50000"/>
                  </a:schemeClr>
                </a:solidFill>
                <a:hlinkClick r:id="rId2"/>
              </a:rPr>
              <a:t>this</a:t>
            </a:r>
            <a:endParaRPr lang="en-GB" sz="1200" dirty="0">
              <a:solidFill>
                <a:schemeClr val="tx1">
                  <a:lumMod val="50000"/>
                  <a:lumOff val="50000"/>
                </a:schemeClr>
              </a:solidFill>
            </a:endParaRPr>
          </a:p>
          <a:p>
            <a:pPr marL="628650" lvl="1" indent="-171450">
              <a:spcAft>
                <a:spcPts val="400"/>
              </a:spcAft>
              <a:buFont typeface="Arial" panose="020B0604020202020204" pitchFamily="34" charset="0"/>
              <a:buChar char="•"/>
            </a:pPr>
            <a:r>
              <a:rPr lang="en-GB" sz="1200" dirty="0">
                <a:solidFill>
                  <a:schemeClr val="tx1">
                    <a:lumMod val="50000"/>
                    <a:lumOff val="50000"/>
                  </a:schemeClr>
                </a:solidFill>
              </a:rPr>
              <a:t>Patterned / jumbotron &lt;body&gt;?</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Trying to keep the ‘green’ theme running throughout</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Tooltips currently not shown, but can be added easily (I think!)</a:t>
            </a:r>
          </a:p>
        </p:txBody>
      </p:sp>
      <p:sp>
        <p:nvSpPr>
          <p:cNvPr id="46" name="Oval 45">
            <a:extLst>
              <a:ext uri="{FF2B5EF4-FFF2-40B4-BE49-F238E27FC236}">
                <a16:creationId xmlns:a16="http://schemas.microsoft.com/office/drawing/2014/main" id="{65F0A259-6623-4273-A4B5-437BDDE6F1A9}"/>
              </a:ext>
            </a:extLst>
          </p:cNvPr>
          <p:cNvSpPr>
            <a:spLocks noChangeAspect="1"/>
          </p:cNvSpPr>
          <p:nvPr/>
        </p:nvSpPr>
        <p:spPr>
          <a:xfrm>
            <a:off x="1667838" y="203209"/>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1</a:t>
            </a:r>
          </a:p>
        </p:txBody>
      </p:sp>
      <p:sp>
        <p:nvSpPr>
          <p:cNvPr id="47" name="Oval 46">
            <a:extLst>
              <a:ext uri="{FF2B5EF4-FFF2-40B4-BE49-F238E27FC236}">
                <a16:creationId xmlns:a16="http://schemas.microsoft.com/office/drawing/2014/main" id="{E419682C-8A2D-42B7-A0FB-EE2C43FEE65D}"/>
              </a:ext>
            </a:extLst>
          </p:cNvPr>
          <p:cNvSpPr>
            <a:spLocks noChangeAspect="1"/>
          </p:cNvSpPr>
          <p:nvPr/>
        </p:nvSpPr>
        <p:spPr>
          <a:xfrm>
            <a:off x="2274634" y="1324442"/>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2</a:t>
            </a:r>
          </a:p>
        </p:txBody>
      </p:sp>
      <p:sp>
        <p:nvSpPr>
          <p:cNvPr id="48" name="Oval 47">
            <a:extLst>
              <a:ext uri="{FF2B5EF4-FFF2-40B4-BE49-F238E27FC236}">
                <a16:creationId xmlns:a16="http://schemas.microsoft.com/office/drawing/2014/main" id="{A8123991-DFC5-456F-81EF-E1A12EF639BF}"/>
              </a:ext>
            </a:extLst>
          </p:cNvPr>
          <p:cNvSpPr>
            <a:spLocks noChangeAspect="1"/>
          </p:cNvSpPr>
          <p:nvPr/>
        </p:nvSpPr>
        <p:spPr>
          <a:xfrm>
            <a:off x="1990859" y="236240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3</a:t>
            </a:r>
          </a:p>
        </p:txBody>
      </p:sp>
      <p:sp>
        <p:nvSpPr>
          <p:cNvPr id="49" name="Oval 48">
            <a:extLst>
              <a:ext uri="{FF2B5EF4-FFF2-40B4-BE49-F238E27FC236}">
                <a16:creationId xmlns:a16="http://schemas.microsoft.com/office/drawing/2014/main" id="{A2B63347-3D06-4C06-BF60-723A9E9247F1}"/>
              </a:ext>
            </a:extLst>
          </p:cNvPr>
          <p:cNvSpPr>
            <a:spLocks noChangeAspect="1"/>
          </p:cNvSpPr>
          <p:nvPr/>
        </p:nvSpPr>
        <p:spPr>
          <a:xfrm>
            <a:off x="3204963" y="2952617"/>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5</a:t>
            </a:r>
          </a:p>
        </p:txBody>
      </p:sp>
      <p:sp>
        <p:nvSpPr>
          <p:cNvPr id="50" name="Oval 49">
            <a:extLst>
              <a:ext uri="{FF2B5EF4-FFF2-40B4-BE49-F238E27FC236}">
                <a16:creationId xmlns:a16="http://schemas.microsoft.com/office/drawing/2014/main" id="{2C4D7EF8-CDE3-4696-B3BE-E86529E13F96}"/>
              </a:ext>
            </a:extLst>
          </p:cNvPr>
          <p:cNvSpPr>
            <a:spLocks noChangeAspect="1"/>
          </p:cNvSpPr>
          <p:nvPr/>
        </p:nvSpPr>
        <p:spPr>
          <a:xfrm>
            <a:off x="1824900" y="3790064"/>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6</a:t>
            </a:r>
          </a:p>
        </p:txBody>
      </p:sp>
      <p:sp>
        <p:nvSpPr>
          <p:cNvPr id="51" name="Oval 50">
            <a:extLst>
              <a:ext uri="{FF2B5EF4-FFF2-40B4-BE49-F238E27FC236}">
                <a16:creationId xmlns:a16="http://schemas.microsoft.com/office/drawing/2014/main" id="{B4DFFC09-9EBC-4659-8DE3-1DCA90530F50}"/>
              </a:ext>
            </a:extLst>
          </p:cNvPr>
          <p:cNvSpPr>
            <a:spLocks noChangeAspect="1"/>
          </p:cNvSpPr>
          <p:nvPr/>
        </p:nvSpPr>
        <p:spPr>
          <a:xfrm>
            <a:off x="6567434" y="2951348"/>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7</a:t>
            </a:r>
          </a:p>
        </p:txBody>
      </p:sp>
    </p:spTree>
    <p:extLst>
      <p:ext uri="{BB962C8B-B14F-4D97-AF65-F5344CB8AC3E}">
        <p14:creationId xmlns:p14="http://schemas.microsoft.com/office/powerpoint/2010/main" val="404567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stretch>
            <a:fillRect/>
          </a:stretch>
        </p:blipFill>
        <p:spPr>
          <a:xfrm>
            <a:off x="1554086" y="78957"/>
            <a:ext cx="9083827" cy="6700085"/>
          </a:xfrm>
          <a:prstGeom prst="rect">
            <a:avLst/>
          </a:prstGeom>
        </p:spPr>
      </p:pic>
      <p:sp>
        <p:nvSpPr>
          <p:cNvPr id="6" name="Rectangle 5"/>
          <p:cNvSpPr/>
          <p:nvPr/>
        </p:nvSpPr>
        <p:spPr>
          <a:xfrm>
            <a:off x="1594562" y="133003"/>
            <a:ext cx="9000000" cy="791998"/>
          </a:xfrm>
          <a:prstGeom prst="rect">
            <a:avLst/>
          </a:prstGeom>
          <a:solidFill>
            <a:schemeClr val="bg1">
              <a:alpha val="7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&lt;</a:t>
            </a:r>
            <a:r>
              <a:rPr lang="en-GB" sz="1600" i="1" dirty="0" err="1">
                <a:solidFill>
                  <a:schemeClr val="tx1"/>
                </a:solidFill>
              </a:rPr>
              <a:t>nav</a:t>
            </a:r>
            <a:r>
              <a:rPr lang="en-GB" sz="1600" i="1" dirty="0">
                <a:solidFill>
                  <a:schemeClr val="tx1"/>
                </a:solidFill>
              </a:rPr>
              <a:t> class=“</a:t>
            </a:r>
            <a:r>
              <a:rPr lang="en-GB" sz="1600" i="1" dirty="0" err="1">
                <a:solidFill>
                  <a:schemeClr val="tx1"/>
                </a:solidFill>
              </a:rPr>
              <a:t>navbar</a:t>
            </a:r>
            <a:r>
              <a:rPr lang="en-GB" sz="1600" i="1" dirty="0">
                <a:solidFill>
                  <a:schemeClr val="tx1"/>
                </a:solidFill>
              </a:rPr>
              <a:t> </a:t>
            </a:r>
            <a:r>
              <a:rPr lang="en-GB" sz="1600" i="1" dirty="0" err="1">
                <a:solidFill>
                  <a:schemeClr val="tx1"/>
                </a:solidFill>
              </a:rPr>
              <a:t>navbar</a:t>
            </a:r>
            <a:r>
              <a:rPr lang="en-GB" sz="1600" i="1" dirty="0">
                <a:solidFill>
                  <a:schemeClr val="tx1"/>
                </a:solidFill>
              </a:rPr>
              <a:t>-expand-</a:t>
            </a:r>
            <a:r>
              <a:rPr lang="en-GB" sz="1600" i="1" dirty="0" err="1">
                <a:solidFill>
                  <a:schemeClr val="tx1"/>
                </a:solidFill>
              </a:rPr>
              <a:t>lg</a:t>
            </a:r>
            <a:r>
              <a:rPr lang="en-GB" sz="1600" i="1" dirty="0">
                <a:solidFill>
                  <a:schemeClr val="tx1"/>
                </a:solidFill>
              </a:rPr>
              <a:t> (etc.)”&gt;</a:t>
            </a:r>
          </a:p>
        </p:txBody>
      </p:sp>
      <p:sp>
        <p:nvSpPr>
          <p:cNvPr id="7" name="Rectangle 6"/>
          <p:cNvSpPr/>
          <p:nvPr/>
        </p:nvSpPr>
        <p:spPr>
          <a:xfrm>
            <a:off x="3223035" y="925002"/>
            <a:ext cx="5721432" cy="5854039"/>
          </a:xfrm>
          <a:prstGeom prst="rect">
            <a:avLst/>
          </a:prstGeom>
          <a:solidFill>
            <a:schemeClr val="bg1">
              <a:alpha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lang="en-GB" sz="1200" i="1" dirty="0">
                <a:solidFill>
                  <a:schemeClr val="tx1"/>
                </a:solidFill>
              </a:rPr>
              <a:t>&lt;div class=“container”&gt;</a:t>
            </a:r>
          </a:p>
        </p:txBody>
      </p:sp>
      <p:sp>
        <p:nvSpPr>
          <p:cNvPr id="8" name="Rectangle 7"/>
          <p:cNvSpPr/>
          <p:nvPr/>
        </p:nvSpPr>
        <p:spPr>
          <a:xfrm>
            <a:off x="3275852" y="1189299"/>
            <a:ext cx="5623702" cy="914100"/>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marL="176213"/>
            <a:r>
              <a:rPr lang="en-GB" sz="1200" i="1" dirty="0">
                <a:solidFill>
                  <a:schemeClr val="tx1"/>
                </a:solidFill>
              </a:rPr>
              <a:t>&lt;div class=“row”&gt;</a:t>
            </a:r>
          </a:p>
        </p:txBody>
      </p:sp>
      <p:sp>
        <p:nvSpPr>
          <p:cNvPr id="9" name="Rectangle 8"/>
          <p:cNvSpPr/>
          <p:nvPr/>
        </p:nvSpPr>
        <p:spPr>
          <a:xfrm>
            <a:off x="3275852" y="2153995"/>
            <a:ext cx="5623702" cy="648000"/>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marL="176213"/>
            <a:r>
              <a:rPr lang="en-GB" sz="1200" i="1" dirty="0">
                <a:solidFill>
                  <a:schemeClr val="tx1"/>
                </a:solidFill>
              </a:rPr>
              <a:t>&lt;div class=“row”&gt;</a:t>
            </a:r>
          </a:p>
        </p:txBody>
      </p:sp>
      <p:sp>
        <p:nvSpPr>
          <p:cNvPr id="12" name="Rectangle 11"/>
          <p:cNvSpPr/>
          <p:nvPr/>
        </p:nvSpPr>
        <p:spPr>
          <a:xfrm>
            <a:off x="3282711" y="2838447"/>
            <a:ext cx="5623702" cy="852310"/>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marL="176213"/>
            <a:r>
              <a:rPr lang="en-GB" sz="1200" i="1" dirty="0">
                <a:solidFill>
                  <a:schemeClr val="tx1"/>
                </a:solidFill>
              </a:rPr>
              <a:t>&lt;div class=“row”&gt;</a:t>
            </a:r>
          </a:p>
        </p:txBody>
      </p:sp>
      <p:sp>
        <p:nvSpPr>
          <p:cNvPr id="13" name="Rectangle 12"/>
          <p:cNvSpPr/>
          <p:nvPr/>
        </p:nvSpPr>
        <p:spPr>
          <a:xfrm>
            <a:off x="3271900" y="3746184"/>
            <a:ext cx="5623702" cy="2950179"/>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marL="176213"/>
            <a:r>
              <a:rPr lang="en-GB" sz="1200" i="1" dirty="0">
                <a:solidFill>
                  <a:schemeClr val="tx1"/>
                </a:solidFill>
              </a:rPr>
              <a:t>&lt;div class=“row” &gt;</a:t>
            </a:r>
          </a:p>
        </p:txBody>
      </p:sp>
      <p:sp>
        <p:nvSpPr>
          <p:cNvPr id="14" name="Rectangle 13"/>
          <p:cNvSpPr/>
          <p:nvPr/>
        </p:nvSpPr>
        <p:spPr>
          <a:xfrm>
            <a:off x="3325092" y="1606293"/>
            <a:ext cx="5533566" cy="442451"/>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marL="360363"/>
            <a:r>
              <a:rPr lang="en-GB" sz="1200" i="1" dirty="0">
                <a:solidFill>
                  <a:schemeClr val="tx1"/>
                </a:solidFill>
              </a:rPr>
              <a:t>&lt;div class=“col-12” id=“</a:t>
            </a:r>
            <a:r>
              <a:rPr lang="en-GB" sz="1200" i="1" dirty="0" err="1">
                <a:solidFill>
                  <a:schemeClr val="tx1"/>
                </a:solidFill>
              </a:rPr>
              <a:t>nav</a:t>
            </a:r>
            <a:r>
              <a:rPr lang="en-GB" sz="1200" i="1" dirty="0">
                <a:solidFill>
                  <a:schemeClr val="tx1"/>
                </a:solidFill>
              </a:rPr>
              <a:t>-app-steps”&gt;</a:t>
            </a:r>
          </a:p>
        </p:txBody>
      </p:sp>
      <p:sp>
        <p:nvSpPr>
          <p:cNvPr id="15" name="Rectangle 14"/>
          <p:cNvSpPr/>
          <p:nvPr/>
        </p:nvSpPr>
        <p:spPr>
          <a:xfrm>
            <a:off x="3338951" y="2356545"/>
            <a:ext cx="5533566" cy="386655"/>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360363"/>
            <a:r>
              <a:rPr lang="en-GB" sz="1200" i="1" dirty="0">
                <a:solidFill>
                  <a:schemeClr val="tx1"/>
                </a:solidFill>
              </a:rPr>
              <a:t>&lt;div class=“col-12” id=“txt-step-description”&gt;</a:t>
            </a:r>
          </a:p>
        </p:txBody>
      </p:sp>
      <p:sp>
        <p:nvSpPr>
          <p:cNvPr id="16" name="Rectangle 15"/>
          <p:cNvSpPr/>
          <p:nvPr/>
        </p:nvSpPr>
        <p:spPr>
          <a:xfrm>
            <a:off x="4618885" y="3062465"/>
            <a:ext cx="2929730" cy="585076"/>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GB" sz="1200" i="1" dirty="0">
                <a:solidFill>
                  <a:schemeClr val="tx1"/>
                </a:solidFill>
              </a:rPr>
              <a:t>&lt;div class=“col-8” id=“</a:t>
            </a:r>
            <a:r>
              <a:rPr lang="en-GB" sz="1200" i="1" dirty="0" err="1">
                <a:solidFill>
                  <a:schemeClr val="tx1"/>
                </a:solidFill>
              </a:rPr>
              <a:t>btn</a:t>
            </a:r>
            <a:r>
              <a:rPr lang="en-GB" sz="1200" i="1" dirty="0">
                <a:solidFill>
                  <a:schemeClr val="tx1"/>
                </a:solidFill>
              </a:rPr>
              <a:t>-image-selector”&gt;</a:t>
            </a:r>
          </a:p>
        </p:txBody>
      </p:sp>
      <p:sp>
        <p:nvSpPr>
          <p:cNvPr id="17" name="Rectangle 16"/>
          <p:cNvSpPr/>
          <p:nvPr/>
        </p:nvSpPr>
        <p:spPr>
          <a:xfrm>
            <a:off x="3357431" y="4158143"/>
            <a:ext cx="5533566" cy="2459991"/>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marL="360363"/>
            <a:r>
              <a:rPr lang="en-GB" sz="1200" i="1" dirty="0">
                <a:solidFill>
                  <a:schemeClr val="tx1"/>
                </a:solidFill>
              </a:rPr>
              <a:t>&lt;div class=“col-12” id=“</a:t>
            </a:r>
            <a:r>
              <a:rPr lang="en-GB" sz="1200" i="1" dirty="0" err="1">
                <a:solidFill>
                  <a:schemeClr val="tx1"/>
                </a:solidFill>
              </a:rPr>
              <a:t>img</a:t>
            </a:r>
            <a:r>
              <a:rPr lang="en-GB" sz="1200" i="1" dirty="0">
                <a:solidFill>
                  <a:schemeClr val="tx1"/>
                </a:solidFill>
              </a:rPr>
              <a:t>-selected-image”&gt;</a:t>
            </a:r>
          </a:p>
        </p:txBody>
      </p:sp>
      <p:sp>
        <p:nvSpPr>
          <p:cNvPr id="40" name="Rectangle 39"/>
          <p:cNvSpPr/>
          <p:nvPr/>
        </p:nvSpPr>
        <p:spPr>
          <a:xfrm>
            <a:off x="7596347" y="3067218"/>
            <a:ext cx="1262311" cy="585076"/>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GB" sz="1200" i="1" dirty="0">
                <a:solidFill>
                  <a:schemeClr val="tx1"/>
                </a:solidFill>
              </a:rPr>
              <a:t>&lt;div class=“col-2” id=“</a:t>
            </a:r>
            <a:r>
              <a:rPr lang="en-GB" sz="1200" i="1" dirty="0" err="1">
                <a:solidFill>
                  <a:schemeClr val="tx1"/>
                </a:solidFill>
              </a:rPr>
              <a:t>btn</a:t>
            </a:r>
            <a:r>
              <a:rPr lang="en-GB" sz="1200" i="1" dirty="0">
                <a:solidFill>
                  <a:schemeClr val="tx1"/>
                </a:solidFill>
              </a:rPr>
              <a:t>-next&gt;</a:t>
            </a:r>
          </a:p>
        </p:txBody>
      </p:sp>
      <p:sp>
        <p:nvSpPr>
          <p:cNvPr id="41" name="Rectangle 40"/>
          <p:cNvSpPr/>
          <p:nvPr/>
        </p:nvSpPr>
        <p:spPr>
          <a:xfrm>
            <a:off x="3310606" y="3062465"/>
            <a:ext cx="1262311" cy="585076"/>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GB" sz="1200" i="1" dirty="0">
                <a:solidFill>
                  <a:schemeClr val="tx1"/>
                </a:solidFill>
              </a:rPr>
              <a:t>&lt;div class=“col-2” id=“</a:t>
            </a:r>
            <a:r>
              <a:rPr lang="en-GB" sz="1200" i="1" dirty="0" err="1">
                <a:solidFill>
                  <a:schemeClr val="tx1"/>
                </a:solidFill>
              </a:rPr>
              <a:t>btn</a:t>
            </a:r>
            <a:r>
              <a:rPr lang="en-GB" sz="1200" i="1" dirty="0">
                <a:solidFill>
                  <a:schemeClr val="tx1"/>
                </a:solidFill>
              </a:rPr>
              <a:t>-previous&gt;</a:t>
            </a:r>
          </a:p>
        </p:txBody>
      </p:sp>
    </p:spTree>
    <p:extLst>
      <p:ext uri="{BB962C8B-B14F-4D97-AF65-F5344CB8AC3E}">
        <p14:creationId xmlns:p14="http://schemas.microsoft.com/office/powerpoint/2010/main" val="484274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A724-9D49-488C-A0FE-3B562E31594D}"/>
              </a:ext>
            </a:extLst>
          </p:cNvPr>
          <p:cNvSpPr>
            <a:spLocks noGrp="1"/>
          </p:cNvSpPr>
          <p:nvPr>
            <p:ph type="title"/>
          </p:nvPr>
        </p:nvSpPr>
        <p:spPr/>
        <p:txBody>
          <a:bodyPr/>
          <a:lstStyle/>
          <a:p>
            <a:r>
              <a:rPr lang="en-GB" dirty="0"/>
              <a:t>Set Regions page</a:t>
            </a:r>
          </a:p>
        </p:txBody>
      </p:sp>
      <p:sp>
        <p:nvSpPr>
          <p:cNvPr id="3" name="Content Placeholder 2">
            <a:extLst>
              <a:ext uri="{FF2B5EF4-FFF2-40B4-BE49-F238E27FC236}">
                <a16:creationId xmlns:a16="http://schemas.microsoft.com/office/drawing/2014/main" id="{3B87FDD8-A6DB-473E-A932-CB818BA5EBF9}"/>
              </a:ext>
            </a:extLst>
          </p:cNvPr>
          <p:cNvSpPr>
            <a:spLocks noGrp="1"/>
          </p:cNvSpPr>
          <p:nvPr>
            <p:ph idx="1"/>
          </p:nvPr>
        </p:nvSpPr>
        <p:spPr/>
        <p:txBody>
          <a:bodyPr>
            <a:normAutofit/>
          </a:bodyPr>
          <a:lstStyle/>
          <a:p>
            <a:r>
              <a:rPr lang="en-GB" dirty="0"/>
              <a:t>Has the following functionality:</a:t>
            </a:r>
          </a:p>
          <a:p>
            <a:pPr marL="914405" lvl="1" indent="-457200">
              <a:buFont typeface="+mj-lt"/>
              <a:buAutoNum type="arabicPeriod"/>
            </a:pPr>
            <a:r>
              <a:rPr lang="en-GB" dirty="0"/>
              <a:t>Navbar, with icon, “About”, “FAQ” </a:t>
            </a:r>
            <a:r>
              <a:rPr lang="en-GB" dirty="0">
                <a:sym typeface="Wingdings" panose="05000000000000000000" pitchFamily="2" charset="2"/>
              </a:rPr>
              <a:t> also other app pages?</a:t>
            </a:r>
          </a:p>
          <a:p>
            <a:pPr marL="914405" lvl="1" indent="-457200">
              <a:buFont typeface="+mj-lt"/>
              <a:buAutoNum type="arabicPeriod"/>
            </a:pPr>
            <a:r>
              <a:rPr lang="en-GB" dirty="0">
                <a:sym typeface="Wingdings" panose="05000000000000000000" pitchFamily="2" charset="2"/>
              </a:rPr>
              <a:t>Progress stepper bar, showing progress through the app process (step 2)</a:t>
            </a:r>
          </a:p>
          <a:p>
            <a:pPr marL="914405" lvl="1" indent="-457200">
              <a:buFont typeface="+mj-lt"/>
              <a:buAutoNum type="arabicPeriod"/>
            </a:pPr>
            <a:r>
              <a:rPr lang="en-GB" dirty="0">
                <a:sym typeface="Wingdings" panose="05000000000000000000" pitchFamily="2" charset="2"/>
              </a:rPr>
              <a:t>Explanatory text of some sort</a:t>
            </a:r>
          </a:p>
          <a:p>
            <a:pPr marL="914405" lvl="1" indent="-457200">
              <a:buFont typeface="+mj-lt"/>
              <a:buAutoNum type="arabicPeriod"/>
            </a:pPr>
            <a:r>
              <a:rPr lang="en-GB" dirty="0">
                <a:sym typeface="Wingdings" panose="05000000000000000000" pitchFamily="2" charset="2"/>
              </a:rPr>
              <a:t>“?” icons and/or tooltips, to provide info on controls</a:t>
            </a:r>
          </a:p>
          <a:p>
            <a:pPr marL="914405" lvl="1" indent="-457200">
              <a:buFont typeface="+mj-lt"/>
              <a:buAutoNum type="arabicPeriod"/>
            </a:pPr>
            <a:r>
              <a:rPr lang="en-GB" dirty="0"/>
              <a:t>Space to show the selected image (whether portrait or landscape)</a:t>
            </a:r>
          </a:p>
          <a:p>
            <a:pPr marL="914405" lvl="1" indent="-457200">
              <a:buFont typeface="+mj-lt"/>
              <a:buAutoNum type="arabicPeriod"/>
            </a:pPr>
            <a:r>
              <a:rPr lang="en-GB" dirty="0"/>
              <a:t>“Find sticky notes” button</a:t>
            </a:r>
          </a:p>
          <a:p>
            <a:pPr marL="914405" lvl="1" indent="-457200">
              <a:buFont typeface="+mj-lt"/>
              <a:buAutoNum type="arabicPeriod"/>
            </a:pPr>
            <a:r>
              <a:rPr lang="en-GB" dirty="0"/>
              <a:t>“Add region” button</a:t>
            </a:r>
          </a:p>
          <a:p>
            <a:pPr marL="914405" lvl="1" indent="-457200">
              <a:buFont typeface="+mj-lt"/>
              <a:buAutoNum type="arabicPeriod"/>
            </a:pPr>
            <a:r>
              <a:rPr lang="en-GB" dirty="0"/>
              <a:t>“Next” button, to progress to step 3</a:t>
            </a:r>
          </a:p>
          <a:p>
            <a:pPr marL="914405" lvl="1" indent="-457200">
              <a:buFont typeface="+mj-lt"/>
              <a:buAutoNum type="arabicPeriod"/>
            </a:pPr>
            <a:r>
              <a:rPr lang="en-GB" dirty="0"/>
              <a:t>“Back” button, to go back to step 1 (e.g. choose a different image)</a:t>
            </a:r>
          </a:p>
        </p:txBody>
      </p:sp>
    </p:spTree>
    <p:extLst>
      <p:ext uri="{BB962C8B-B14F-4D97-AF65-F5344CB8AC3E}">
        <p14:creationId xmlns:p14="http://schemas.microsoft.com/office/powerpoint/2010/main" val="1026633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4646F2-29B2-4E0F-A49B-9B66535E2303}"/>
              </a:ext>
            </a:extLst>
          </p:cNvPr>
          <p:cNvSpPr/>
          <p:nvPr/>
        </p:nvSpPr>
        <p:spPr>
          <a:xfrm>
            <a:off x="107586" y="101609"/>
            <a:ext cx="8977256" cy="795468"/>
          </a:xfrm>
          <a:prstGeom prst="rect">
            <a:avLst/>
          </a:prstGeom>
          <a:solidFill>
            <a:schemeClr val="accent6">
              <a:lumMod val="40000"/>
              <a:lumOff val="60000"/>
            </a:schemeClr>
          </a:solidFill>
          <a:ln>
            <a:solidFill>
              <a:schemeClr val="bg1">
                <a:lumMod val="50000"/>
              </a:schemeClr>
            </a:solidFill>
          </a:ln>
          <a:effectLst>
            <a:outerShdw blurRad="88900" dist="38100" dir="5400000" sx="99000" sy="99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F52F8045-7215-4A92-A8C2-1DB0609EAFF5}"/>
              </a:ext>
            </a:extLst>
          </p:cNvPr>
          <p:cNvSpPr/>
          <p:nvPr/>
        </p:nvSpPr>
        <p:spPr>
          <a:xfrm>
            <a:off x="193647" y="203209"/>
            <a:ext cx="1253266" cy="613186"/>
          </a:xfrm>
          <a:prstGeom prst="rect">
            <a:avLst/>
          </a:prstGeom>
          <a:solidFill>
            <a:schemeClr val="bg1">
              <a:lumMod val="95000"/>
            </a:schemeClr>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[icon]</a:t>
            </a:r>
          </a:p>
        </p:txBody>
      </p:sp>
      <p:sp>
        <p:nvSpPr>
          <p:cNvPr id="7" name="Rectangle 6">
            <a:extLst>
              <a:ext uri="{FF2B5EF4-FFF2-40B4-BE49-F238E27FC236}">
                <a16:creationId xmlns:a16="http://schemas.microsoft.com/office/drawing/2014/main" id="{E6B2752D-9635-4126-9309-1A87DE85C2CE}"/>
              </a:ext>
            </a:extLst>
          </p:cNvPr>
          <p:cNvSpPr/>
          <p:nvPr/>
        </p:nvSpPr>
        <p:spPr>
          <a:xfrm>
            <a:off x="107586" y="897078"/>
            <a:ext cx="8977256" cy="584140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6D1ABD3C-5A69-4200-8E8D-EED6CCB5736A}"/>
              </a:ext>
            </a:extLst>
          </p:cNvPr>
          <p:cNvSpPr txBox="1"/>
          <p:nvPr/>
        </p:nvSpPr>
        <p:spPr>
          <a:xfrm>
            <a:off x="1662645" y="436289"/>
            <a:ext cx="760144" cy="369332"/>
          </a:xfrm>
          <a:prstGeom prst="rect">
            <a:avLst/>
          </a:prstGeom>
          <a:noFill/>
        </p:spPr>
        <p:txBody>
          <a:bodyPr wrap="none" rtlCol="0">
            <a:spAutoFit/>
          </a:bodyPr>
          <a:lstStyle/>
          <a:p>
            <a:r>
              <a:rPr lang="en-GB" dirty="0"/>
              <a:t>About</a:t>
            </a:r>
          </a:p>
        </p:txBody>
      </p:sp>
      <p:sp>
        <p:nvSpPr>
          <p:cNvPr id="9" name="TextBox 8">
            <a:extLst>
              <a:ext uri="{FF2B5EF4-FFF2-40B4-BE49-F238E27FC236}">
                <a16:creationId xmlns:a16="http://schemas.microsoft.com/office/drawing/2014/main" id="{7EE3AC39-F564-43EA-B006-A393596474BE}"/>
              </a:ext>
            </a:extLst>
          </p:cNvPr>
          <p:cNvSpPr txBox="1"/>
          <p:nvPr/>
        </p:nvSpPr>
        <p:spPr>
          <a:xfrm>
            <a:off x="2406146" y="438081"/>
            <a:ext cx="563488" cy="369332"/>
          </a:xfrm>
          <a:prstGeom prst="rect">
            <a:avLst/>
          </a:prstGeom>
          <a:noFill/>
        </p:spPr>
        <p:txBody>
          <a:bodyPr wrap="none" rtlCol="0">
            <a:spAutoFit/>
          </a:bodyPr>
          <a:lstStyle/>
          <a:p>
            <a:r>
              <a:rPr lang="en-GB" dirty="0"/>
              <a:t>FAQ</a:t>
            </a:r>
          </a:p>
        </p:txBody>
      </p:sp>
      <p:grpSp>
        <p:nvGrpSpPr>
          <p:cNvPr id="40" name="Group 39">
            <a:extLst>
              <a:ext uri="{FF2B5EF4-FFF2-40B4-BE49-F238E27FC236}">
                <a16:creationId xmlns:a16="http://schemas.microsoft.com/office/drawing/2014/main" id="{0E417F71-83B8-47E7-AA39-35E69E2B4B85}"/>
              </a:ext>
            </a:extLst>
          </p:cNvPr>
          <p:cNvGrpSpPr/>
          <p:nvPr/>
        </p:nvGrpSpPr>
        <p:grpSpPr>
          <a:xfrm>
            <a:off x="2210131" y="1117608"/>
            <a:ext cx="4889392" cy="1019289"/>
            <a:chOff x="2102545" y="1237128"/>
            <a:chExt cx="4889392" cy="1019289"/>
          </a:xfrm>
        </p:grpSpPr>
        <p:grpSp>
          <p:nvGrpSpPr>
            <p:cNvPr id="39" name="Group 38">
              <a:extLst>
                <a:ext uri="{FF2B5EF4-FFF2-40B4-BE49-F238E27FC236}">
                  <a16:creationId xmlns:a16="http://schemas.microsoft.com/office/drawing/2014/main" id="{CECCE84C-F301-45FD-95F8-322464325145}"/>
                </a:ext>
              </a:extLst>
            </p:cNvPr>
            <p:cNvGrpSpPr/>
            <p:nvPr/>
          </p:nvGrpSpPr>
          <p:grpSpPr>
            <a:xfrm>
              <a:off x="2570979" y="1237128"/>
              <a:ext cx="3835298" cy="504000"/>
              <a:chOff x="2570979" y="1237128"/>
              <a:chExt cx="3835298" cy="504000"/>
            </a:xfrm>
          </p:grpSpPr>
          <p:sp>
            <p:nvSpPr>
              <p:cNvPr id="10" name="Oval 9">
                <a:extLst>
                  <a:ext uri="{FF2B5EF4-FFF2-40B4-BE49-F238E27FC236}">
                    <a16:creationId xmlns:a16="http://schemas.microsoft.com/office/drawing/2014/main" id="{38E0E805-C325-4A9D-AB24-6CFA67E15D4D}"/>
                  </a:ext>
                </a:extLst>
              </p:cNvPr>
              <p:cNvSpPr>
                <a:spLocks noChangeAspect="1"/>
              </p:cNvSpPr>
              <p:nvPr/>
            </p:nvSpPr>
            <p:spPr>
              <a:xfrm>
                <a:off x="2570979" y="1237128"/>
                <a:ext cx="504910" cy="504000"/>
              </a:xfrm>
              <a:prstGeom prst="ellipse">
                <a:avLst/>
              </a:prstGeom>
              <a:solidFill>
                <a:schemeClr val="bg1"/>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lumMod val="75000"/>
                      </a:schemeClr>
                    </a:solidFill>
                  </a:rPr>
                  <a:t>1</a:t>
                </a:r>
                <a:endParaRPr lang="en-GB" b="1" dirty="0">
                  <a:solidFill>
                    <a:schemeClr val="bg1">
                      <a:lumMod val="75000"/>
                    </a:schemeClr>
                  </a:solidFill>
                </a:endParaRPr>
              </a:p>
            </p:txBody>
          </p:sp>
          <p:sp>
            <p:nvSpPr>
              <p:cNvPr id="12" name="Oval 11">
                <a:extLst>
                  <a:ext uri="{FF2B5EF4-FFF2-40B4-BE49-F238E27FC236}">
                    <a16:creationId xmlns:a16="http://schemas.microsoft.com/office/drawing/2014/main" id="{31630140-B0FB-4CE1-A9D1-5D378C31BFD2}"/>
                  </a:ext>
                </a:extLst>
              </p:cNvPr>
              <p:cNvSpPr>
                <a:spLocks noChangeAspect="1"/>
              </p:cNvSpPr>
              <p:nvPr/>
            </p:nvSpPr>
            <p:spPr>
              <a:xfrm>
                <a:off x="4236173" y="1237128"/>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accent6">
                        <a:lumMod val="60000"/>
                        <a:lumOff val="40000"/>
                      </a:schemeClr>
                    </a:solidFill>
                  </a:rPr>
                  <a:t>2</a:t>
                </a:r>
                <a:endParaRPr lang="en-GB" b="1" dirty="0">
                  <a:solidFill>
                    <a:schemeClr val="accent6">
                      <a:lumMod val="60000"/>
                      <a:lumOff val="40000"/>
                    </a:schemeClr>
                  </a:solidFill>
                </a:endParaRPr>
              </a:p>
            </p:txBody>
          </p:sp>
          <p:sp>
            <p:nvSpPr>
              <p:cNvPr id="13" name="Oval 12">
                <a:extLst>
                  <a:ext uri="{FF2B5EF4-FFF2-40B4-BE49-F238E27FC236}">
                    <a16:creationId xmlns:a16="http://schemas.microsoft.com/office/drawing/2014/main" id="{EE8A9150-B31D-4A81-A784-8CC44A7BA45A}"/>
                  </a:ext>
                </a:extLst>
              </p:cNvPr>
              <p:cNvSpPr>
                <a:spLocks noChangeAspect="1"/>
              </p:cNvSpPr>
              <p:nvPr/>
            </p:nvSpPr>
            <p:spPr>
              <a:xfrm>
                <a:off x="5901367" y="1237128"/>
                <a:ext cx="504910" cy="504000"/>
              </a:xfrm>
              <a:prstGeom prst="ellipse">
                <a:avLst/>
              </a:prstGeom>
              <a:solidFill>
                <a:schemeClr val="bg1"/>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lumMod val="75000"/>
                      </a:schemeClr>
                    </a:solidFill>
                  </a:rPr>
                  <a:t>3</a:t>
                </a:r>
                <a:endParaRPr lang="en-GB" b="1" dirty="0">
                  <a:solidFill>
                    <a:schemeClr val="bg1">
                      <a:lumMod val="75000"/>
                    </a:schemeClr>
                  </a:solidFill>
                </a:endParaRPr>
              </a:p>
            </p:txBody>
          </p:sp>
          <p:cxnSp>
            <p:nvCxnSpPr>
              <p:cNvPr id="21" name="Straight Arrow Connector 20">
                <a:extLst>
                  <a:ext uri="{FF2B5EF4-FFF2-40B4-BE49-F238E27FC236}">
                    <a16:creationId xmlns:a16="http://schemas.microsoft.com/office/drawing/2014/main" id="{66404D92-59E5-410B-90A8-DB0925237E38}"/>
                  </a:ext>
                </a:extLst>
              </p:cNvPr>
              <p:cNvCxnSpPr>
                <a:cxnSpLocks/>
                <a:stCxn id="10" idx="6"/>
                <a:endCxn id="12" idx="2"/>
              </p:cNvCxnSpPr>
              <p:nvPr/>
            </p:nvCxnSpPr>
            <p:spPr>
              <a:xfrm>
                <a:off x="3075889" y="1489128"/>
                <a:ext cx="1160284"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626226A-BD19-46D1-8BEC-DB8B5F2B71C7}"/>
                  </a:ext>
                </a:extLst>
              </p:cNvPr>
              <p:cNvCxnSpPr>
                <a:cxnSpLocks/>
                <a:stCxn id="12" idx="6"/>
                <a:endCxn id="13" idx="2"/>
              </p:cNvCxnSpPr>
              <p:nvPr/>
            </p:nvCxnSpPr>
            <p:spPr>
              <a:xfrm>
                <a:off x="4741083" y="1489128"/>
                <a:ext cx="1160284"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9675629B-F957-4A54-ACA3-4D9C6F47CD1E}"/>
                </a:ext>
              </a:extLst>
            </p:cNvPr>
            <p:cNvSpPr txBox="1"/>
            <p:nvPr/>
          </p:nvSpPr>
          <p:spPr>
            <a:xfrm>
              <a:off x="2102545" y="1794752"/>
              <a:ext cx="1433634" cy="461665"/>
            </a:xfrm>
            <a:prstGeom prst="rect">
              <a:avLst/>
            </a:prstGeom>
            <a:noFill/>
          </p:spPr>
          <p:txBody>
            <a:bodyPr wrap="square" rtlCol="0">
              <a:spAutoFit/>
            </a:bodyPr>
            <a:lstStyle/>
            <a:p>
              <a:pPr algn="ctr"/>
              <a:r>
                <a:rPr lang="en-GB" sz="1200" dirty="0">
                  <a:solidFill>
                    <a:schemeClr val="bg1">
                      <a:lumMod val="75000"/>
                    </a:schemeClr>
                  </a:solidFill>
                </a:rPr>
                <a:t>CHOOSE AN IMAGE TO PROCESS</a:t>
              </a:r>
            </a:p>
          </p:txBody>
        </p:sp>
        <p:sp>
          <p:nvSpPr>
            <p:cNvPr id="31" name="TextBox 30">
              <a:extLst>
                <a:ext uri="{FF2B5EF4-FFF2-40B4-BE49-F238E27FC236}">
                  <a16:creationId xmlns:a16="http://schemas.microsoft.com/office/drawing/2014/main" id="{D49A35DA-B93A-4E22-8FAF-1B705A000B54}"/>
                </a:ext>
              </a:extLst>
            </p:cNvPr>
            <p:cNvSpPr txBox="1"/>
            <p:nvPr/>
          </p:nvSpPr>
          <p:spPr>
            <a:xfrm>
              <a:off x="3771811" y="1794752"/>
              <a:ext cx="1433634" cy="461665"/>
            </a:xfrm>
            <a:prstGeom prst="rect">
              <a:avLst/>
            </a:prstGeom>
            <a:noFill/>
          </p:spPr>
          <p:txBody>
            <a:bodyPr wrap="square" rtlCol="0">
              <a:spAutoFit/>
            </a:bodyPr>
            <a:lstStyle/>
            <a:p>
              <a:pPr algn="ctr"/>
              <a:r>
                <a:rPr lang="en-GB" sz="1200" dirty="0">
                  <a:solidFill>
                    <a:schemeClr val="accent6">
                      <a:lumMod val="60000"/>
                      <a:lumOff val="40000"/>
                    </a:schemeClr>
                  </a:solidFill>
                </a:rPr>
                <a:t>SET REGIONS IN THE IMAGE</a:t>
              </a:r>
            </a:p>
          </p:txBody>
        </p:sp>
        <p:sp>
          <p:nvSpPr>
            <p:cNvPr id="32" name="TextBox 31">
              <a:extLst>
                <a:ext uri="{FF2B5EF4-FFF2-40B4-BE49-F238E27FC236}">
                  <a16:creationId xmlns:a16="http://schemas.microsoft.com/office/drawing/2014/main" id="{DDD6EDAD-9948-4B21-BB6B-703C16FDE240}"/>
                </a:ext>
              </a:extLst>
            </p:cNvPr>
            <p:cNvSpPr txBox="1"/>
            <p:nvPr/>
          </p:nvSpPr>
          <p:spPr>
            <a:xfrm>
              <a:off x="5320187" y="1794752"/>
              <a:ext cx="1671750" cy="461665"/>
            </a:xfrm>
            <a:prstGeom prst="rect">
              <a:avLst/>
            </a:prstGeom>
            <a:noFill/>
          </p:spPr>
          <p:txBody>
            <a:bodyPr wrap="square" rtlCol="0">
              <a:spAutoFit/>
            </a:bodyPr>
            <a:lstStyle/>
            <a:p>
              <a:pPr algn="ctr"/>
              <a:r>
                <a:rPr lang="en-GB" sz="1200" dirty="0">
                  <a:solidFill>
                    <a:schemeClr val="bg1">
                      <a:lumMod val="75000"/>
                    </a:schemeClr>
                  </a:solidFill>
                </a:rPr>
                <a:t>FIND TEXT IN THE IMAGE, AND OUTPUT</a:t>
              </a:r>
            </a:p>
          </p:txBody>
        </p:sp>
      </p:grpSp>
      <p:sp>
        <p:nvSpPr>
          <p:cNvPr id="34" name="TextBox 33">
            <a:extLst>
              <a:ext uri="{FF2B5EF4-FFF2-40B4-BE49-F238E27FC236}">
                <a16:creationId xmlns:a16="http://schemas.microsoft.com/office/drawing/2014/main" id="{D21C5CF6-DFA9-4676-9E53-001243547971}"/>
              </a:ext>
            </a:extLst>
          </p:cNvPr>
          <p:cNvSpPr txBox="1"/>
          <p:nvPr/>
        </p:nvSpPr>
        <p:spPr>
          <a:xfrm>
            <a:off x="1611415" y="2253441"/>
            <a:ext cx="5969600" cy="830997"/>
          </a:xfrm>
          <a:prstGeom prst="rect">
            <a:avLst/>
          </a:prstGeom>
          <a:noFill/>
        </p:spPr>
        <p:txBody>
          <a:bodyPr wrap="square" rtlCol="0">
            <a:spAutoFit/>
          </a:bodyPr>
          <a:lstStyle/>
          <a:p>
            <a:pPr lvl="0" algn="ctr" defTabSz="457200"/>
            <a:r>
              <a:rPr lang="en-GB" sz="1200" dirty="0">
                <a:solidFill>
                  <a:prstClr val="black">
                    <a:lumMod val="50000"/>
                    <a:lumOff val="50000"/>
                  </a:prstClr>
                </a:solidFill>
              </a:rPr>
              <a:t>Click “Find sticky notes” to use image detection to find sticky notes in the image.  This will add a series of ‘regions’ to the image. To </a:t>
            </a:r>
            <a:r>
              <a:rPr lang="en-GB" sz="1200" b="1" dirty="0">
                <a:solidFill>
                  <a:prstClr val="black">
                    <a:lumMod val="50000"/>
                    <a:lumOff val="50000"/>
                  </a:prstClr>
                </a:solidFill>
              </a:rPr>
              <a:t>add</a:t>
            </a:r>
            <a:r>
              <a:rPr lang="en-GB" sz="1200" dirty="0">
                <a:solidFill>
                  <a:prstClr val="black">
                    <a:lumMod val="50000"/>
                    <a:lumOff val="50000"/>
                  </a:prstClr>
                </a:solidFill>
              </a:rPr>
              <a:t> new regions manually, click “Add region”. To </a:t>
            </a:r>
            <a:r>
              <a:rPr lang="en-GB" sz="1200" b="1" dirty="0">
                <a:solidFill>
                  <a:prstClr val="black">
                    <a:lumMod val="50000"/>
                    <a:lumOff val="50000"/>
                  </a:prstClr>
                </a:solidFill>
              </a:rPr>
              <a:t>move</a:t>
            </a:r>
            <a:r>
              <a:rPr lang="en-GB" sz="1200" dirty="0">
                <a:solidFill>
                  <a:prstClr val="black">
                    <a:lumMod val="50000"/>
                    <a:lumOff val="50000"/>
                  </a:prstClr>
                </a:solidFill>
              </a:rPr>
              <a:t> a region, click and drag inside it. To </a:t>
            </a:r>
            <a:r>
              <a:rPr lang="en-GB" sz="1200" b="1" dirty="0">
                <a:solidFill>
                  <a:prstClr val="black">
                    <a:lumMod val="50000"/>
                    <a:lumOff val="50000"/>
                  </a:prstClr>
                </a:solidFill>
              </a:rPr>
              <a:t>resize</a:t>
            </a:r>
            <a:r>
              <a:rPr lang="en-GB" sz="1200" dirty="0">
                <a:solidFill>
                  <a:prstClr val="black">
                    <a:lumMod val="50000"/>
                    <a:lumOff val="50000"/>
                  </a:prstClr>
                </a:solidFill>
              </a:rPr>
              <a:t> a region, click and drag on one of the handles (top-left and bottom-right corners of each region). To </a:t>
            </a:r>
            <a:r>
              <a:rPr lang="en-GB" sz="1200" b="1" dirty="0">
                <a:solidFill>
                  <a:prstClr val="black">
                    <a:lumMod val="50000"/>
                    <a:lumOff val="50000"/>
                  </a:prstClr>
                </a:solidFill>
              </a:rPr>
              <a:t>delete</a:t>
            </a:r>
            <a:r>
              <a:rPr lang="en-GB" sz="1200" dirty="0">
                <a:solidFill>
                  <a:prstClr val="black">
                    <a:lumMod val="50000"/>
                    <a:lumOff val="50000"/>
                  </a:prstClr>
                </a:solidFill>
              </a:rPr>
              <a:t> a region, double-click inside it.</a:t>
            </a:r>
          </a:p>
        </p:txBody>
      </p:sp>
      <p:sp>
        <p:nvSpPr>
          <p:cNvPr id="35" name="Rectangle: Rounded Corners 34">
            <a:extLst>
              <a:ext uri="{FF2B5EF4-FFF2-40B4-BE49-F238E27FC236}">
                <a16:creationId xmlns:a16="http://schemas.microsoft.com/office/drawing/2014/main" id="{4560DB08-261E-4807-AD22-EE490FB943F7}"/>
              </a:ext>
            </a:extLst>
          </p:cNvPr>
          <p:cNvSpPr/>
          <p:nvPr/>
        </p:nvSpPr>
        <p:spPr>
          <a:xfrm>
            <a:off x="2736981" y="3129507"/>
            <a:ext cx="1835030" cy="488984"/>
          </a:xfrm>
          <a:prstGeom prst="round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accent6">
                    <a:lumMod val="60000"/>
                    <a:lumOff val="40000"/>
                  </a:schemeClr>
                </a:solidFill>
              </a:rPr>
              <a:t>Find sticky notes</a:t>
            </a:r>
          </a:p>
        </p:txBody>
      </p:sp>
      <p:sp>
        <p:nvSpPr>
          <p:cNvPr id="36" name="Rectangle 35">
            <a:extLst>
              <a:ext uri="{FF2B5EF4-FFF2-40B4-BE49-F238E27FC236}">
                <a16:creationId xmlns:a16="http://schemas.microsoft.com/office/drawing/2014/main" id="{B589E5E6-C441-44DB-8ED4-D16C34A04601}"/>
              </a:ext>
            </a:extLst>
          </p:cNvPr>
          <p:cNvSpPr/>
          <p:nvPr/>
        </p:nvSpPr>
        <p:spPr>
          <a:xfrm>
            <a:off x="1728733" y="3650033"/>
            <a:ext cx="5734963" cy="301314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[image pane]</a:t>
            </a:r>
          </a:p>
        </p:txBody>
      </p:sp>
      <p:grpSp>
        <p:nvGrpSpPr>
          <p:cNvPr id="44" name="Group 43">
            <a:extLst>
              <a:ext uri="{FF2B5EF4-FFF2-40B4-BE49-F238E27FC236}">
                <a16:creationId xmlns:a16="http://schemas.microsoft.com/office/drawing/2014/main" id="{06645BF3-C5EB-432D-B881-A2D8E04FAB9C}"/>
              </a:ext>
            </a:extLst>
          </p:cNvPr>
          <p:cNvGrpSpPr/>
          <p:nvPr/>
        </p:nvGrpSpPr>
        <p:grpSpPr>
          <a:xfrm>
            <a:off x="8002801" y="3050287"/>
            <a:ext cx="813100" cy="793561"/>
            <a:chOff x="7895215" y="3116023"/>
            <a:chExt cx="813100" cy="793561"/>
          </a:xfrm>
        </p:grpSpPr>
        <p:sp>
          <p:nvSpPr>
            <p:cNvPr id="42" name="Oval 41">
              <a:extLst>
                <a:ext uri="{FF2B5EF4-FFF2-40B4-BE49-F238E27FC236}">
                  <a16:creationId xmlns:a16="http://schemas.microsoft.com/office/drawing/2014/main" id="{8D5F2948-ABE6-4E88-8573-B039616A7FF6}"/>
                </a:ext>
              </a:extLst>
            </p:cNvPr>
            <p:cNvSpPr>
              <a:spLocks noChangeAspect="1"/>
            </p:cNvSpPr>
            <p:nvPr/>
          </p:nvSpPr>
          <p:spPr>
            <a:xfrm>
              <a:off x="8049310" y="3116023"/>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accent6">
                      <a:lumMod val="60000"/>
                      <a:lumOff val="40000"/>
                    </a:schemeClr>
                  </a:solidFill>
                </a:rPr>
                <a:t>→</a:t>
              </a:r>
              <a:endParaRPr lang="en-GB" b="1" dirty="0">
                <a:solidFill>
                  <a:schemeClr val="accent6">
                    <a:lumMod val="60000"/>
                    <a:lumOff val="40000"/>
                  </a:schemeClr>
                </a:solidFill>
              </a:endParaRPr>
            </a:p>
          </p:txBody>
        </p:sp>
        <p:sp>
          <p:nvSpPr>
            <p:cNvPr id="43" name="TextBox 42">
              <a:extLst>
                <a:ext uri="{FF2B5EF4-FFF2-40B4-BE49-F238E27FC236}">
                  <a16:creationId xmlns:a16="http://schemas.microsoft.com/office/drawing/2014/main" id="{6F5A70C6-2D87-44A0-9D08-F4304E9C5563}"/>
                </a:ext>
              </a:extLst>
            </p:cNvPr>
            <p:cNvSpPr txBox="1"/>
            <p:nvPr/>
          </p:nvSpPr>
          <p:spPr>
            <a:xfrm>
              <a:off x="7895215" y="3632585"/>
              <a:ext cx="813100" cy="276999"/>
            </a:xfrm>
            <a:prstGeom prst="rect">
              <a:avLst/>
            </a:prstGeom>
            <a:noFill/>
          </p:spPr>
          <p:txBody>
            <a:bodyPr wrap="square" rtlCol="0">
              <a:spAutoFit/>
            </a:bodyPr>
            <a:lstStyle/>
            <a:p>
              <a:pPr algn="ctr"/>
              <a:r>
                <a:rPr lang="en-GB" sz="1200" dirty="0">
                  <a:solidFill>
                    <a:schemeClr val="bg1">
                      <a:lumMod val="75000"/>
                    </a:schemeClr>
                  </a:solidFill>
                </a:rPr>
                <a:t>NEXT</a:t>
              </a:r>
            </a:p>
          </p:txBody>
        </p:sp>
      </p:grpSp>
      <p:sp>
        <p:nvSpPr>
          <p:cNvPr id="45" name="Rectangle 44">
            <a:extLst>
              <a:ext uri="{FF2B5EF4-FFF2-40B4-BE49-F238E27FC236}">
                <a16:creationId xmlns:a16="http://schemas.microsoft.com/office/drawing/2014/main" id="{1EDE913D-829A-48A3-9DEE-F30FFCFF262A}"/>
              </a:ext>
            </a:extLst>
          </p:cNvPr>
          <p:cNvSpPr/>
          <p:nvPr/>
        </p:nvSpPr>
        <p:spPr>
          <a:xfrm>
            <a:off x="9203765" y="101609"/>
            <a:ext cx="2880649" cy="663687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lumMod val="50000"/>
                    <a:lumOff val="50000"/>
                  </a:schemeClr>
                </a:solidFill>
              </a:rPr>
              <a:t>Notes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(1) should be templated across all pages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(2) should be templated across all </a:t>
            </a:r>
            <a:r>
              <a:rPr lang="en-GB" sz="1200" i="1" dirty="0">
                <a:solidFill>
                  <a:schemeClr val="tx1">
                    <a:lumMod val="50000"/>
                    <a:lumOff val="50000"/>
                  </a:schemeClr>
                </a:solidFill>
              </a:rPr>
              <a:t>app</a:t>
            </a:r>
            <a:r>
              <a:rPr lang="en-GB" sz="1200" dirty="0">
                <a:solidFill>
                  <a:schemeClr val="tx1">
                    <a:lumMod val="50000"/>
                    <a:lumOff val="50000"/>
                  </a:schemeClr>
                </a:solidFill>
              </a:rPr>
              <a:t> pages (i.e. steps 1, 2, 3 in the item)</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If the “Find sticky notes” button is clicked, information </a:t>
            </a:r>
            <a:r>
              <a:rPr lang="en-GB" sz="1200" i="1" dirty="0">
                <a:solidFill>
                  <a:schemeClr val="tx1">
                    <a:lumMod val="50000"/>
                    <a:lumOff val="50000"/>
                  </a:schemeClr>
                </a:solidFill>
              </a:rPr>
              <a:t>will </a:t>
            </a:r>
            <a:r>
              <a:rPr lang="en-GB" sz="1200" dirty="0">
                <a:solidFill>
                  <a:schemeClr val="tx1">
                    <a:lumMod val="50000"/>
                    <a:lumOff val="50000"/>
                  </a:schemeClr>
                </a:solidFill>
              </a:rPr>
              <a:t>need to be sent to the web server, and then onto the Azure image processing server.</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When boxes are added, this information </a:t>
            </a:r>
            <a:r>
              <a:rPr lang="en-GB" sz="1200" i="1" dirty="0">
                <a:solidFill>
                  <a:schemeClr val="tx1">
                    <a:lumMod val="50000"/>
                    <a:lumOff val="50000"/>
                  </a:schemeClr>
                </a:solidFill>
              </a:rPr>
              <a:t>could </a:t>
            </a:r>
            <a:r>
              <a:rPr lang="en-GB" sz="1200" dirty="0">
                <a:solidFill>
                  <a:schemeClr val="tx1">
                    <a:lumMod val="50000"/>
                    <a:lumOff val="50000"/>
                  </a:schemeClr>
                </a:solidFill>
              </a:rPr>
              <a:t>be sent to the server – but does it </a:t>
            </a:r>
            <a:r>
              <a:rPr lang="en-GB" sz="1200" i="1" dirty="0">
                <a:solidFill>
                  <a:schemeClr val="tx1">
                    <a:lumMod val="50000"/>
                    <a:lumOff val="50000"/>
                  </a:schemeClr>
                </a:solidFill>
              </a:rPr>
              <a:t>need </a:t>
            </a:r>
            <a:r>
              <a:rPr lang="en-GB" sz="1200" dirty="0">
                <a:solidFill>
                  <a:schemeClr val="tx1">
                    <a:lumMod val="50000"/>
                    <a:lumOff val="50000"/>
                  </a:schemeClr>
                </a:solidFill>
              </a:rPr>
              <a:t>to be? Or, is it </a:t>
            </a:r>
            <a:r>
              <a:rPr lang="en-GB" sz="1200" i="1" dirty="0">
                <a:solidFill>
                  <a:schemeClr val="tx1">
                    <a:lumMod val="50000"/>
                    <a:lumOff val="50000"/>
                  </a:schemeClr>
                </a:solidFill>
              </a:rPr>
              <a:t>better </a:t>
            </a:r>
            <a:r>
              <a:rPr lang="en-GB" sz="1200" dirty="0">
                <a:solidFill>
                  <a:schemeClr val="tx1">
                    <a:lumMod val="50000"/>
                    <a:lumOff val="50000"/>
                  </a:schemeClr>
                </a:solidFill>
              </a:rPr>
              <a:t> to send it now (i.e. before the text processing is done)?</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(5) will include the various box editing features (move, resize, delete), as JavaScript.</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Items (6) and (7) will probably require quite a detailed explanation around what they’re doing, and why. Or, could add it to item (3) as a “?” button?</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Useful to show a warning if item (8) is clicked without any regions added?</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If item (9) is clicked, the previous page should render and the currently-selected image should be displayed.</a:t>
            </a:r>
          </a:p>
          <a:p>
            <a:pPr marL="171450" indent="-171450">
              <a:spcAft>
                <a:spcPts val="400"/>
              </a:spcAft>
              <a:buFont typeface="Arial" panose="020B0604020202020204" pitchFamily="34" charset="0"/>
              <a:buChar char="•"/>
            </a:pPr>
            <a:endParaRPr lang="en-GB" sz="1200" dirty="0">
              <a:solidFill>
                <a:schemeClr val="tx1">
                  <a:lumMod val="50000"/>
                  <a:lumOff val="50000"/>
                </a:schemeClr>
              </a:solidFill>
            </a:endParaRPr>
          </a:p>
        </p:txBody>
      </p:sp>
      <p:sp>
        <p:nvSpPr>
          <p:cNvPr id="46" name="Oval 45">
            <a:extLst>
              <a:ext uri="{FF2B5EF4-FFF2-40B4-BE49-F238E27FC236}">
                <a16:creationId xmlns:a16="http://schemas.microsoft.com/office/drawing/2014/main" id="{65F0A259-6623-4273-A4B5-437BDDE6F1A9}"/>
              </a:ext>
            </a:extLst>
          </p:cNvPr>
          <p:cNvSpPr>
            <a:spLocks noChangeAspect="1"/>
          </p:cNvSpPr>
          <p:nvPr/>
        </p:nvSpPr>
        <p:spPr>
          <a:xfrm>
            <a:off x="1667838" y="203209"/>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1</a:t>
            </a:r>
          </a:p>
        </p:txBody>
      </p:sp>
      <p:sp>
        <p:nvSpPr>
          <p:cNvPr id="47" name="Oval 46">
            <a:extLst>
              <a:ext uri="{FF2B5EF4-FFF2-40B4-BE49-F238E27FC236}">
                <a16:creationId xmlns:a16="http://schemas.microsoft.com/office/drawing/2014/main" id="{E419682C-8A2D-42B7-A0FB-EE2C43FEE65D}"/>
              </a:ext>
            </a:extLst>
          </p:cNvPr>
          <p:cNvSpPr>
            <a:spLocks noChangeAspect="1"/>
          </p:cNvSpPr>
          <p:nvPr/>
        </p:nvSpPr>
        <p:spPr>
          <a:xfrm>
            <a:off x="2274634" y="1324442"/>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2</a:t>
            </a:r>
          </a:p>
        </p:txBody>
      </p:sp>
      <p:sp>
        <p:nvSpPr>
          <p:cNvPr id="48" name="Oval 47">
            <a:extLst>
              <a:ext uri="{FF2B5EF4-FFF2-40B4-BE49-F238E27FC236}">
                <a16:creationId xmlns:a16="http://schemas.microsoft.com/office/drawing/2014/main" id="{A8123991-DFC5-456F-81EF-E1A12EF639BF}"/>
              </a:ext>
            </a:extLst>
          </p:cNvPr>
          <p:cNvSpPr>
            <a:spLocks noChangeAspect="1"/>
          </p:cNvSpPr>
          <p:nvPr/>
        </p:nvSpPr>
        <p:spPr>
          <a:xfrm>
            <a:off x="1406674" y="244607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3</a:t>
            </a:r>
          </a:p>
        </p:txBody>
      </p:sp>
      <p:sp>
        <p:nvSpPr>
          <p:cNvPr id="49" name="Oval 48">
            <a:extLst>
              <a:ext uri="{FF2B5EF4-FFF2-40B4-BE49-F238E27FC236}">
                <a16:creationId xmlns:a16="http://schemas.microsoft.com/office/drawing/2014/main" id="{A2B63347-3D06-4C06-BF60-723A9E9247F1}"/>
              </a:ext>
            </a:extLst>
          </p:cNvPr>
          <p:cNvSpPr>
            <a:spLocks noChangeAspect="1"/>
          </p:cNvSpPr>
          <p:nvPr/>
        </p:nvSpPr>
        <p:spPr>
          <a:xfrm>
            <a:off x="1824900" y="3719966"/>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5</a:t>
            </a:r>
          </a:p>
        </p:txBody>
      </p:sp>
      <p:sp>
        <p:nvSpPr>
          <p:cNvPr id="50" name="Oval 49">
            <a:extLst>
              <a:ext uri="{FF2B5EF4-FFF2-40B4-BE49-F238E27FC236}">
                <a16:creationId xmlns:a16="http://schemas.microsoft.com/office/drawing/2014/main" id="{2C4D7EF8-CDE3-4696-B3BE-E86529E13F96}"/>
              </a:ext>
            </a:extLst>
          </p:cNvPr>
          <p:cNvSpPr>
            <a:spLocks noChangeAspect="1"/>
          </p:cNvSpPr>
          <p:nvPr/>
        </p:nvSpPr>
        <p:spPr>
          <a:xfrm>
            <a:off x="4219653" y="317804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6</a:t>
            </a:r>
          </a:p>
        </p:txBody>
      </p:sp>
      <p:sp>
        <p:nvSpPr>
          <p:cNvPr id="51" name="Oval 50">
            <a:extLst>
              <a:ext uri="{FF2B5EF4-FFF2-40B4-BE49-F238E27FC236}">
                <a16:creationId xmlns:a16="http://schemas.microsoft.com/office/drawing/2014/main" id="{B4DFFC09-9EBC-4659-8DE3-1DCA90530F50}"/>
              </a:ext>
            </a:extLst>
          </p:cNvPr>
          <p:cNvSpPr>
            <a:spLocks noChangeAspect="1"/>
          </p:cNvSpPr>
          <p:nvPr/>
        </p:nvSpPr>
        <p:spPr>
          <a:xfrm>
            <a:off x="7752965" y="317804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8</a:t>
            </a:r>
          </a:p>
        </p:txBody>
      </p:sp>
      <p:grpSp>
        <p:nvGrpSpPr>
          <p:cNvPr id="33" name="Group 32">
            <a:extLst>
              <a:ext uri="{FF2B5EF4-FFF2-40B4-BE49-F238E27FC236}">
                <a16:creationId xmlns:a16="http://schemas.microsoft.com/office/drawing/2014/main" id="{23A7B3C7-F897-4E2D-A48D-391CA0117703}"/>
              </a:ext>
            </a:extLst>
          </p:cNvPr>
          <p:cNvGrpSpPr/>
          <p:nvPr/>
        </p:nvGrpSpPr>
        <p:grpSpPr>
          <a:xfrm>
            <a:off x="222433" y="3050287"/>
            <a:ext cx="813100" cy="793561"/>
            <a:chOff x="7895215" y="3116023"/>
            <a:chExt cx="813100" cy="793561"/>
          </a:xfrm>
        </p:grpSpPr>
        <p:sp>
          <p:nvSpPr>
            <p:cNvPr id="37" name="Oval 36">
              <a:extLst>
                <a:ext uri="{FF2B5EF4-FFF2-40B4-BE49-F238E27FC236}">
                  <a16:creationId xmlns:a16="http://schemas.microsoft.com/office/drawing/2014/main" id="{7457C48D-0895-43E3-8308-8F7122CAD1D7}"/>
                </a:ext>
              </a:extLst>
            </p:cNvPr>
            <p:cNvSpPr>
              <a:spLocks noChangeAspect="1"/>
            </p:cNvSpPr>
            <p:nvPr/>
          </p:nvSpPr>
          <p:spPr>
            <a:xfrm>
              <a:off x="8049310" y="3116023"/>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accent6">
                      <a:lumMod val="60000"/>
                      <a:lumOff val="40000"/>
                    </a:schemeClr>
                  </a:solidFill>
                </a:rPr>
                <a:t>←</a:t>
              </a:r>
              <a:endParaRPr lang="en-GB" b="1" dirty="0">
                <a:solidFill>
                  <a:schemeClr val="accent6">
                    <a:lumMod val="60000"/>
                    <a:lumOff val="40000"/>
                  </a:schemeClr>
                </a:solidFill>
              </a:endParaRPr>
            </a:p>
          </p:txBody>
        </p:sp>
        <p:sp>
          <p:nvSpPr>
            <p:cNvPr id="38" name="TextBox 37">
              <a:extLst>
                <a:ext uri="{FF2B5EF4-FFF2-40B4-BE49-F238E27FC236}">
                  <a16:creationId xmlns:a16="http://schemas.microsoft.com/office/drawing/2014/main" id="{3B294505-3BFC-4F01-A6BB-078FED574ECF}"/>
                </a:ext>
              </a:extLst>
            </p:cNvPr>
            <p:cNvSpPr txBox="1"/>
            <p:nvPr/>
          </p:nvSpPr>
          <p:spPr>
            <a:xfrm>
              <a:off x="7895215" y="3632585"/>
              <a:ext cx="813100" cy="276999"/>
            </a:xfrm>
            <a:prstGeom prst="rect">
              <a:avLst/>
            </a:prstGeom>
            <a:noFill/>
          </p:spPr>
          <p:txBody>
            <a:bodyPr wrap="square" lIns="36000" rIns="36000" rtlCol="0">
              <a:spAutoFit/>
            </a:bodyPr>
            <a:lstStyle/>
            <a:p>
              <a:pPr algn="ctr"/>
              <a:r>
                <a:rPr lang="en-GB" sz="1200" dirty="0">
                  <a:solidFill>
                    <a:schemeClr val="bg1">
                      <a:lumMod val="75000"/>
                    </a:schemeClr>
                  </a:solidFill>
                </a:rPr>
                <a:t>PREVIOUS</a:t>
              </a:r>
            </a:p>
          </p:txBody>
        </p:sp>
      </p:grpSp>
      <p:sp>
        <p:nvSpPr>
          <p:cNvPr id="41" name="Oval 40">
            <a:extLst>
              <a:ext uri="{FF2B5EF4-FFF2-40B4-BE49-F238E27FC236}">
                <a16:creationId xmlns:a16="http://schemas.microsoft.com/office/drawing/2014/main" id="{2BDF28B4-BA4D-47F9-BB76-ACD7C50E0289}"/>
              </a:ext>
            </a:extLst>
          </p:cNvPr>
          <p:cNvSpPr>
            <a:spLocks noChangeAspect="1"/>
          </p:cNvSpPr>
          <p:nvPr/>
        </p:nvSpPr>
        <p:spPr>
          <a:xfrm>
            <a:off x="983457" y="317804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9</a:t>
            </a:r>
          </a:p>
        </p:txBody>
      </p:sp>
      <p:sp>
        <p:nvSpPr>
          <p:cNvPr id="52" name="Rectangle: Rounded Corners 51">
            <a:extLst>
              <a:ext uri="{FF2B5EF4-FFF2-40B4-BE49-F238E27FC236}">
                <a16:creationId xmlns:a16="http://schemas.microsoft.com/office/drawing/2014/main" id="{C183F4CC-DD98-43FE-89A7-9FDE372807CA}"/>
              </a:ext>
            </a:extLst>
          </p:cNvPr>
          <p:cNvSpPr/>
          <p:nvPr/>
        </p:nvSpPr>
        <p:spPr>
          <a:xfrm>
            <a:off x="4652428" y="3132505"/>
            <a:ext cx="1835030" cy="488984"/>
          </a:xfrm>
          <a:prstGeom prst="round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accent6">
                    <a:lumMod val="60000"/>
                    <a:lumOff val="40000"/>
                  </a:schemeClr>
                </a:solidFill>
              </a:rPr>
              <a:t>Add region</a:t>
            </a:r>
          </a:p>
        </p:txBody>
      </p:sp>
      <p:sp>
        <p:nvSpPr>
          <p:cNvPr id="54" name="Oval 53">
            <a:extLst>
              <a:ext uri="{FF2B5EF4-FFF2-40B4-BE49-F238E27FC236}">
                <a16:creationId xmlns:a16="http://schemas.microsoft.com/office/drawing/2014/main" id="{831761C6-D0CD-4F0B-B0BE-E9EEF95A6128}"/>
              </a:ext>
            </a:extLst>
          </p:cNvPr>
          <p:cNvSpPr>
            <a:spLocks noChangeAspect="1"/>
          </p:cNvSpPr>
          <p:nvPr/>
        </p:nvSpPr>
        <p:spPr>
          <a:xfrm>
            <a:off x="6119408" y="317804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7</a:t>
            </a:r>
          </a:p>
        </p:txBody>
      </p:sp>
    </p:spTree>
    <p:extLst>
      <p:ext uri="{BB962C8B-B14F-4D97-AF65-F5344CB8AC3E}">
        <p14:creationId xmlns:p14="http://schemas.microsoft.com/office/powerpoint/2010/main" val="1704796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stretch>
            <a:fillRect/>
          </a:stretch>
        </p:blipFill>
        <p:spPr>
          <a:xfrm>
            <a:off x="1554086" y="78957"/>
            <a:ext cx="9083827" cy="6700085"/>
          </a:xfrm>
          <a:prstGeom prst="rect">
            <a:avLst/>
          </a:prstGeom>
        </p:spPr>
      </p:pic>
      <p:sp>
        <p:nvSpPr>
          <p:cNvPr id="6" name="Rectangle 5"/>
          <p:cNvSpPr/>
          <p:nvPr/>
        </p:nvSpPr>
        <p:spPr>
          <a:xfrm>
            <a:off x="1594562" y="133003"/>
            <a:ext cx="9000000" cy="791998"/>
          </a:xfrm>
          <a:prstGeom prst="rect">
            <a:avLst/>
          </a:prstGeom>
          <a:solidFill>
            <a:schemeClr val="bg1">
              <a:alpha val="7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&lt;</a:t>
            </a:r>
            <a:r>
              <a:rPr lang="en-GB" sz="1600" i="1" dirty="0" err="1">
                <a:solidFill>
                  <a:schemeClr val="tx1"/>
                </a:solidFill>
              </a:rPr>
              <a:t>nav</a:t>
            </a:r>
            <a:r>
              <a:rPr lang="en-GB" sz="1600" i="1" dirty="0">
                <a:solidFill>
                  <a:schemeClr val="tx1"/>
                </a:solidFill>
              </a:rPr>
              <a:t> class=“</a:t>
            </a:r>
            <a:r>
              <a:rPr lang="en-GB" sz="1600" i="1" dirty="0" err="1">
                <a:solidFill>
                  <a:schemeClr val="tx1"/>
                </a:solidFill>
              </a:rPr>
              <a:t>navbar</a:t>
            </a:r>
            <a:r>
              <a:rPr lang="en-GB" sz="1600" i="1" dirty="0">
                <a:solidFill>
                  <a:schemeClr val="tx1"/>
                </a:solidFill>
              </a:rPr>
              <a:t> </a:t>
            </a:r>
            <a:r>
              <a:rPr lang="en-GB" sz="1600" i="1" dirty="0" err="1">
                <a:solidFill>
                  <a:schemeClr val="tx1"/>
                </a:solidFill>
              </a:rPr>
              <a:t>navbar</a:t>
            </a:r>
            <a:r>
              <a:rPr lang="en-GB" sz="1600" i="1" dirty="0">
                <a:solidFill>
                  <a:schemeClr val="tx1"/>
                </a:solidFill>
              </a:rPr>
              <a:t>-expand-</a:t>
            </a:r>
            <a:r>
              <a:rPr lang="en-GB" sz="1600" i="1" dirty="0" err="1">
                <a:solidFill>
                  <a:schemeClr val="tx1"/>
                </a:solidFill>
              </a:rPr>
              <a:t>lg</a:t>
            </a:r>
            <a:r>
              <a:rPr lang="en-GB" sz="1600" i="1" dirty="0">
                <a:solidFill>
                  <a:schemeClr val="tx1"/>
                </a:solidFill>
              </a:rPr>
              <a:t> (etc.)”&gt;</a:t>
            </a:r>
          </a:p>
        </p:txBody>
      </p:sp>
      <p:sp>
        <p:nvSpPr>
          <p:cNvPr id="7" name="Rectangle 6"/>
          <p:cNvSpPr/>
          <p:nvPr/>
        </p:nvSpPr>
        <p:spPr>
          <a:xfrm>
            <a:off x="3223035" y="925002"/>
            <a:ext cx="5721432" cy="5854039"/>
          </a:xfrm>
          <a:prstGeom prst="rect">
            <a:avLst/>
          </a:prstGeom>
          <a:solidFill>
            <a:schemeClr val="bg1">
              <a:alpha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lang="en-GB" sz="1200" i="1" dirty="0">
                <a:solidFill>
                  <a:schemeClr val="tx1"/>
                </a:solidFill>
              </a:rPr>
              <a:t>&lt;div class=“container”&gt;</a:t>
            </a:r>
          </a:p>
        </p:txBody>
      </p:sp>
      <p:sp>
        <p:nvSpPr>
          <p:cNvPr id="8" name="Rectangle 7"/>
          <p:cNvSpPr/>
          <p:nvPr/>
        </p:nvSpPr>
        <p:spPr>
          <a:xfrm>
            <a:off x="3275852" y="1189299"/>
            <a:ext cx="5623702" cy="914100"/>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marL="176213"/>
            <a:r>
              <a:rPr lang="en-GB" sz="1200" i="1" dirty="0">
                <a:solidFill>
                  <a:schemeClr val="tx1"/>
                </a:solidFill>
              </a:rPr>
              <a:t>&lt;div class=“row”&gt;</a:t>
            </a:r>
          </a:p>
        </p:txBody>
      </p:sp>
      <p:sp>
        <p:nvSpPr>
          <p:cNvPr id="9" name="Rectangle 8"/>
          <p:cNvSpPr/>
          <p:nvPr/>
        </p:nvSpPr>
        <p:spPr>
          <a:xfrm>
            <a:off x="3275852" y="2153995"/>
            <a:ext cx="5623702" cy="648000"/>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marL="176213"/>
            <a:r>
              <a:rPr lang="en-GB" sz="1200" i="1" dirty="0">
                <a:solidFill>
                  <a:schemeClr val="tx1"/>
                </a:solidFill>
              </a:rPr>
              <a:t>&lt;div class=“row”&gt;</a:t>
            </a:r>
          </a:p>
        </p:txBody>
      </p:sp>
      <p:sp>
        <p:nvSpPr>
          <p:cNvPr id="12" name="Rectangle 11"/>
          <p:cNvSpPr/>
          <p:nvPr/>
        </p:nvSpPr>
        <p:spPr>
          <a:xfrm>
            <a:off x="3282711" y="2838447"/>
            <a:ext cx="5623702" cy="852310"/>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marL="176213"/>
            <a:r>
              <a:rPr lang="en-GB" sz="1200" i="1" dirty="0">
                <a:solidFill>
                  <a:schemeClr val="tx1"/>
                </a:solidFill>
              </a:rPr>
              <a:t>&lt;div class=“row”&gt;</a:t>
            </a:r>
          </a:p>
        </p:txBody>
      </p:sp>
      <p:sp>
        <p:nvSpPr>
          <p:cNvPr id="13" name="Rectangle 12"/>
          <p:cNvSpPr/>
          <p:nvPr/>
        </p:nvSpPr>
        <p:spPr>
          <a:xfrm>
            <a:off x="3271900" y="3746184"/>
            <a:ext cx="5623702" cy="2950179"/>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marL="176213"/>
            <a:r>
              <a:rPr lang="en-GB" sz="1200" i="1" dirty="0">
                <a:solidFill>
                  <a:schemeClr val="tx1"/>
                </a:solidFill>
              </a:rPr>
              <a:t>&lt;div class=“row” &gt;</a:t>
            </a:r>
          </a:p>
        </p:txBody>
      </p:sp>
      <p:sp>
        <p:nvSpPr>
          <p:cNvPr id="14" name="Rectangle 13"/>
          <p:cNvSpPr/>
          <p:nvPr/>
        </p:nvSpPr>
        <p:spPr>
          <a:xfrm>
            <a:off x="3325092" y="1606293"/>
            <a:ext cx="5533566" cy="442451"/>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marL="360363"/>
            <a:r>
              <a:rPr lang="en-GB" sz="1200" i="1" dirty="0">
                <a:solidFill>
                  <a:schemeClr val="tx1"/>
                </a:solidFill>
              </a:rPr>
              <a:t>&lt;div class=“col-12” id=“</a:t>
            </a:r>
            <a:r>
              <a:rPr lang="en-GB" sz="1200" i="1" dirty="0" err="1">
                <a:solidFill>
                  <a:schemeClr val="tx1"/>
                </a:solidFill>
              </a:rPr>
              <a:t>nav</a:t>
            </a:r>
            <a:r>
              <a:rPr lang="en-GB" sz="1200" i="1" dirty="0">
                <a:solidFill>
                  <a:schemeClr val="tx1"/>
                </a:solidFill>
              </a:rPr>
              <a:t>-app-steps”&gt;</a:t>
            </a:r>
          </a:p>
        </p:txBody>
      </p:sp>
      <p:sp>
        <p:nvSpPr>
          <p:cNvPr id="15" name="Rectangle 14"/>
          <p:cNvSpPr/>
          <p:nvPr/>
        </p:nvSpPr>
        <p:spPr>
          <a:xfrm>
            <a:off x="3338951" y="2356545"/>
            <a:ext cx="5533566" cy="386655"/>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360363"/>
            <a:r>
              <a:rPr lang="en-GB" sz="1200" i="1" dirty="0">
                <a:solidFill>
                  <a:schemeClr val="tx1"/>
                </a:solidFill>
              </a:rPr>
              <a:t>&lt;div class=“col-12” id=“txt-step-description”&gt;</a:t>
            </a:r>
          </a:p>
        </p:txBody>
      </p:sp>
      <p:sp>
        <p:nvSpPr>
          <p:cNvPr id="16" name="Rectangle 15"/>
          <p:cNvSpPr/>
          <p:nvPr/>
        </p:nvSpPr>
        <p:spPr>
          <a:xfrm>
            <a:off x="4618885" y="3062465"/>
            <a:ext cx="2929730" cy="585076"/>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GB" sz="1200" i="1" dirty="0">
                <a:solidFill>
                  <a:schemeClr val="tx1"/>
                </a:solidFill>
              </a:rPr>
              <a:t>&lt;div class=“col-8” id=“</a:t>
            </a:r>
            <a:r>
              <a:rPr lang="en-GB" sz="1200" i="1" dirty="0" err="1">
                <a:solidFill>
                  <a:schemeClr val="tx1"/>
                </a:solidFill>
              </a:rPr>
              <a:t>btn</a:t>
            </a:r>
            <a:r>
              <a:rPr lang="en-GB" sz="1200" i="1" dirty="0">
                <a:solidFill>
                  <a:schemeClr val="tx1"/>
                </a:solidFill>
              </a:rPr>
              <a:t>-image-selector”&gt;</a:t>
            </a:r>
          </a:p>
        </p:txBody>
      </p:sp>
      <p:sp>
        <p:nvSpPr>
          <p:cNvPr id="17" name="Rectangle 16"/>
          <p:cNvSpPr/>
          <p:nvPr/>
        </p:nvSpPr>
        <p:spPr>
          <a:xfrm>
            <a:off x="3357431" y="4158143"/>
            <a:ext cx="5533566" cy="2459991"/>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marL="360363"/>
            <a:r>
              <a:rPr lang="en-GB" sz="1200" i="1" dirty="0">
                <a:solidFill>
                  <a:schemeClr val="tx1"/>
                </a:solidFill>
              </a:rPr>
              <a:t>&lt;div class=“col-12” id=“</a:t>
            </a:r>
            <a:r>
              <a:rPr lang="en-GB" sz="1200" i="1" dirty="0" err="1">
                <a:solidFill>
                  <a:schemeClr val="tx1"/>
                </a:solidFill>
              </a:rPr>
              <a:t>img</a:t>
            </a:r>
            <a:r>
              <a:rPr lang="en-GB" sz="1200" i="1" dirty="0">
                <a:solidFill>
                  <a:schemeClr val="tx1"/>
                </a:solidFill>
              </a:rPr>
              <a:t>-selected-image”&gt;</a:t>
            </a:r>
          </a:p>
        </p:txBody>
      </p:sp>
      <p:sp>
        <p:nvSpPr>
          <p:cNvPr id="40" name="Rectangle 39"/>
          <p:cNvSpPr/>
          <p:nvPr/>
        </p:nvSpPr>
        <p:spPr>
          <a:xfrm>
            <a:off x="7596347" y="3067218"/>
            <a:ext cx="1262311" cy="585076"/>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GB" sz="1200" i="1" dirty="0">
                <a:solidFill>
                  <a:schemeClr val="tx1"/>
                </a:solidFill>
              </a:rPr>
              <a:t>&lt;div class=“col-2” id=“</a:t>
            </a:r>
            <a:r>
              <a:rPr lang="en-GB" sz="1200" i="1" dirty="0" err="1">
                <a:solidFill>
                  <a:schemeClr val="tx1"/>
                </a:solidFill>
              </a:rPr>
              <a:t>btn</a:t>
            </a:r>
            <a:r>
              <a:rPr lang="en-GB" sz="1200" i="1" dirty="0">
                <a:solidFill>
                  <a:schemeClr val="tx1"/>
                </a:solidFill>
              </a:rPr>
              <a:t>-next&gt;</a:t>
            </a:r>
          </a:p>
        </p:txBody>
      </p:sp>
      <p:sp>
        <p:nvSpPr>
          <p:cNvPr id="41" name="Rectangle 40"/>
          <p:cNvSpPr/>
          <p:nvPr/>
        </p:nvSpPr>
        <p:spPr>
          <a:xfrm>
            <a:off x="3310606" y="3062465"/>
            <a:ext cx="1262311" cy="585076"/>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GB" sz="1200" i="1" dirty="0">
                <a:solidFill>
                  <a:schemeClr val="tx1"/>
                </a:solidFill>
              </a:rPr>
              <a:t>&lt;div class=“col-2” id=“</a:t>
            </a:r>
            <a:r>
              <a:rPr lang="en-GB" sz="1200" i="1" dirty="0" err="1">
                <a:solidFill>
                  <a:schemeClr val="tx1"/>
                </a:solidFill>
              </a:rPr>
              <a:t>btn</a:t>
            </a:r>
            <a:r>
              <a:rPr lang="en-GB" sz="1200" i="1" dirty="0">
                <a:solidFill>
                  <a:schemeClr val="tx1"/>
                </a:solidFill>
              </a:rPr>
              <a:t>-previous&gt;</a:t>
            </a:r>
          </a:p>
        </p:txBody>
      </p:sp>
    </p:spTree>
    <p:extLst>
      <p:ext uri="{BB962C8B-B14F-4D97-AF65-F5344CB8AC3E}">
        <p14:creationId xmlns:p14="http://schemas.microsoft.com/office/powerpoint/2010/main" val="1657320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A724-9D49-488C-A0FE-3B562E31594D}"/>
              </a:ext>
            </a:extLst>
          </p:cNvPr>
          <p:cNvSpPr>
            <a:spLocks noGrp="1"/>
          </p:cNvSpPr>
          <p:nvPr>
            <p:ph type="title"/>
          </p:nvPr>
        </p:nvSpPr>
        <p:spPr/>
        <p:txBody>
          <a:bodyPr/>
          <a:lstStyle/>
          <a:p>
            <a:r>
              <a:rPr lang="en-GB" dirty="0"/>
              <a:t>Text Analysis page</a:t>
            </a:r>
          </a:p>
        </p:txBody>
      </p:sp>
      <p:sp>
        <p:nvSpPr>
          <p:cNvPr id="3" name="Content Placeholder 2">
            <a:extLst>
              <a:ext uri="{FF2B5EF4-FFF2-40B4-BE49-F238E27FC236}">
                <a16:creationId xmlns:a16="http://schemas.microsoft.com/office/drawing/2014/main" id="{3B87FDD8-A6DB-473E-A932-CB818BA5EBF9}"/>
              </a:ext>
            </a:extLst>
          </p:cNvPr>
          <p:cNvSpPr>
            <a:spLocks noGrp="1"/>
          </p:cNvSpPr>
          <p:nvPr>
            <p:ph idx="1"/>
          </p:nvPr>
        </p:nvSpPr>
        <p:spPr/>
        <p:txBody>
          <a:bodyPr>
            <a:normAutofit/>
          </a:bodyPr>
          <a:lstStyle/>
          <a:p>
            <a:r>
              <a:rPr lang="en-GB" dirty="0"/>
              <a:t>Has the following functionality:</a:t>
            </a:r>
          </a:p>
          <a:p>
            <a:pPr marL="914405" lvl="1" indent="-457200">
              <a:buFont typeface="+mj-lt"/>
              <a:buAutoNum type="arabicPeriod"/>
            </a:pPr>
            <a:r>
              <a:rPr lang="en-GB" dirty="0"/>
              <a:t>Navbar, with icon, “About”, “FAQ” </a:t>
            </a:r>
            <a:r>
              <a:rPr lang="en-GB" dirty="0">
                <a:sym typeface="Wingdings" panose="05000000000000000000" pitchFamily="2" charset="2"/>
              </a:rPr>
              <a:t> also other app pages?</a:t>
            </a:r>
          </a:p>
          <a:p>
            <a:pPr marL="914405" lvl="1" indent="-457200">
              <a:buFont typeface="+mj-lt"/>
              <a:buAutoNum type="arabicPeriod"/>
            </a:pPr>
            <a:r>
              <a:rPr lang="en-GB" dirty="0">
                <a:sym typeface="Wingdings" panose="05000000000000000000" pitchFamily="2" charset="2"/>
              </a:rPr>
              <a:t>Progress stepper bar, showing progress through the app process (step 3)</a:t>
            </a:r>
          </a:p>
          <a:p>
            <a:pPr marL="914405" lvl="1" indent="-457200">
              <a:buFont typeface="+mj-lt"/>
              <a:buAutoNum type="arabicPeriod"/>
            </a:pPr>
            <a:r>
              <a:rPr lang="en-GB" dirty="0">
                <a:sym typeface="Wingdings" panose="05000000000000000000" pitchFamily="2" charset="2"/>
              </a:rPr>
              <a:t>Explanatory text of some sort</a:t>
            </a:r>
          </a:p>
          <a:p>
            <a:pPr marL="914405" lvl="1" indent="-457200">
              <a:buFont typeface="+mj-lt"/>
              <a:buAutoNum type="arabicPeriod"/>
            </a:pPr>
            <a:r>
              <a:rPr lang="en-GB" dirty="0">
                <a:sym typeface="Wingdings" panose="05000000000000000000" pitchFamily="2" charset="2"/>
              </a:rPr>
              <a:t>“?” icons and/or tooltips, to provide info on controls</a:t>
            </a:r>
          </a:p>
          <a:p>
            <a:pPr marL="914405" lvl="1" indent="-457200">
              <a:buFont typeface="+mj-lt"/>
              <a:buAutoNum type="arabicPeriod"/>
            </a:pPr>
            <a:r>
              <a:rPr lang="en-GB" dirty="0"/>
              <a:t>Space to show the image and output (whether portrait or landscape)</a:t>
            </a:r>
          </a:p>
          <a:p>
            <a:pPr marL="914405" lvl="1" indent="-457200">
              <a:buFont typeface="+mj-lt"/>
              <a:buAutoNum type="arabicPeriod"/>
            </a:pPr>
            <a:r>
              <a:rPr lang="en-GB" dirty="0"/>
              <a:t>“Analyse text” button</a:t>
            </a:r>
          </a:p>
          <a:p>
            <a:pPr marL="914405" lvl="1" indent="-457200">
              <a:buFont typeface="+mj-lt"/>
              <a:buAutoNum type="arabicPeriod"/>
            </a:pPr>
            <a:r>
              <a:rPr lang="en-GB" dirty="0"/>
              <a:t>“Output as JSON” button(?)</a:t>
            </a:r>
          </a:p>
          <a:p>
            <a:pPr marL="914405" lvl="1" indent="-457200">
              <a:buFont typeface="+mj-lt"/>
              <a:buAutoNum type="arabicPeriod"/>
            </a:pPr>
            <a:r>
              <a:rPr lang="en-GB" dirty="0"/>
              <a:t>“Output as PowerPoint” button(?)</a:t>
            </a:r>
          </a:p>
          <a:p>
            <a:pPr marL="914405" lvl="1" indent="-457200">
              <a:buFont typeface="+mj-lt"/>
              <a:buAutoNum type="arabicPeriod"/>
            </a:pPr>
            <a:r>
              <a:rPr lang="en-GB" dirty="0"/>
              <a:t>“Back” button, to go back to step 2 (e.g. choose a different regions)</a:t>
            </a:r>
          </a:p>
        </p:txBody>
      </p:sp>
    </p:spTree>
    <p:extLst>
      <p:ext uri="{BB962C8B-B14F-4D97-AF65-F5344CB8AC3E}">
        <p14:creationId xmlns:p14="http://schemas.microsoft.com/office/powerpoint/2010/main" val="3653737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4646F2-29B2-4E0F-A49B-9B66535E2303}"/>
              </a:ext>
            </a:extLst>
          </p:cNvPr>
          <p:cNvSpPr/>
          <p:nvPr/>
        </p:nvSpPr>
        <p:spPr>
          <a:xfrm>
            <a:off x="107586" y="101609"/>
            <a:ext cx="8977256" cy="795468"/>
          </a:xfrm>
          <a:prstGeom prst="rect">
            <a:avLst/>
          </a:prstGeom>
          <a:solidFill>
            <a:schemeClr val="accent6">
              <a:lumMod val="40000"/>
              <a:lumOff val="60000"/>
            </a:schemeClr>
          </a:solidFill>
          <a:ln>
            <a:solidFill>
              <a:schemeClr val="bg1">
                <a:lumMod val="50000"/>
              </a:schemeClr>
            </a:solidFill>
          </a:ln>
          <a:effectLst>
            <a:outerShdw blurRad="88900" dist="38100" dir="5400000" sx="99000" sy="99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F52F8045-7215-4A92-A8C2-1DB0609EAFF5}"/>
              </a:ext>
            </a:extLst>
          </p:cNvPr>
          <p:cNvSpPr/>
          <p:nvPr/>
        </p:nvSpPr>
        <p:spPr>
          <a:xfrm>
            <a:off x="193647" y="203209"/>
            <a:ext cx="1253266" cy="613186"/>
          </a:xfrm>
          <a:prstGeom prst="rect">
            <a:avLst/>
          </a:prstGeom>
          <a:solidFill>
            <a:schemeClr val="bg1">
              <a:lumMod val="95000"/>
            </a:schemeClr>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[icon]</a:t>
            </a:r>
          </a:p>
        </p:txBody>
      </p:sp>
      <p:sp>
        <p:nvSpPr>
          <p:cNvPr id="7" name="Rectangle 6">
            <a:extLst>
              <a:ext uri="{FF2B5EF4-FFF2-40B4-BE49-F238E27FC236}">
                <a16:creationId xmlns:a16="http://schemas.microsoft.com/office/drawing/2014/main" id="{E6B2752D-9635-4126-9309-1A87DE85C2CE}"/>
              </a:ext>
            </a:extLst>
          </p:cNvPr>
          <p:cNvSpPr/>
          <p:nvPr/>
        </p:nvSpPr>
        <p:spPr>
          <a:xfrm>
            <a:off x="107586" y="897078"/>
            <a:ext cx="8977256" cy="584140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6D1ABD3C-5A69-4200-8E8D-EED6CCB5736A}"/>
              </a:ext>
            </a:extLst>
          </p:cNvPr>
          <p:cNvSpPr txBox="1"/>
          <p:nvPr/>
        </p:nvSpPr>
        <p:spPr>
          <a:xfrm>
            <a:off x="1656657" y="436289"/>
            <a:ext cx="760144" cy="369332"/>
          </a:xfrm>
          <a:prstGeom prst="rect">
            <a:avLst/>
          </a:prstGeom>
          <a:noFill/>
        </p:spPr>
        <p:txBody>
          <a:bodyPr wrap="none" rtlCol="0">
            <a:spAutoFit/>
          </a:bodyPr>
          <a:lstStyle/>
          <a:p>
            <a:r>
              <a:rPr lang="en-GB" dirty="0"/>
              <a:t>About</a:t>
            </a:r>
          </a:p>
        </p:txBody>
      </p:sp>
      <p:sp>
        <p:nvSpPr>
          <p:cNvPr id="9" name="TextBox 8">
            <a:extLst>
              <a:ext uri="{FF2B5EF4-FFF2-40B4-BE49-F238E27FC236}">
                <a16:creationId xmlns:a16="http://schemas.microsoft.com/office/drawing/2014/main" id="{7EE3AC39-F564-43EA-B006-A393596474BE}"/>
              </a:ext>
            </a:extLst>
          </p:cNvPr>
          <p:cNvSpPr txBox="1"/>
          <p:nvPr/>
        </p:nvSpPr>
        <p:spPr>
          <a:xfrm>
            <a:off x="2400158" y="438081"/>
            <a:ext cx="563488" cy="369332"/>
          </a:xfrm>
          <a:prstGeom prst="rect">
            <a:avLst/>
          </a:prstGeom>
          <a:noFill/>
        </p:spPr>
        <p:txBody>
          <a:bodyPr wrap="none" rtlCol="0">
            <a:spAutoFit/>
          </a:bodyPr>
          <a:lstStyle/>
          <a:p>
            <a:r>
              <a:rPr lang="en-GB" dirty="0"/>
              <a:t>FAQ</a:t>
            </a:r>
          </a:p>
        </p:txBody>
      </p:sp>
      <p:grpSp>
        <p:nvGrpSpPr>
          <p:cNvPr id="40" name="Group 39">
            <a:extLst>
              <a:ext uri="{FF2B5EF4-FFF2-40B4-BE49-F238E27FC236}">
                <a16:creationId xmlns:a16="http://schemas.microsoft.com/office/drawing/2014/main" id="{0E417F71-83B8-47E7-AA39-35E69E2B4B85}"/>
              </a:ext>
            </a:extLst>
          </p:cNvPr>
          <p:cNvGrpSpPr/>
          <p:nvPr/>
        </p:nvGrpSpPr>
        <p:grpSpPr>
          <a:xfrm>
            <a:off x="2210131" y="1117608"/>
            <a:ext cx="4889392" cy="1019289"/>
            <a:chOff x="2102545" y="1237128"/>
            <a:chExt cx="4889392" cy="1019289"/>
          </a:xfrm>
        </p:grpSpPr>
        <p:grpSp>
          <p:nvGrpSpPr>
            <p:cNvPr id="39" name="Group 38">
              <a:extLst>
                <a:ext uri="{FF2B5EF4-FFF2-40B4-BE49-F238E27FC236}">
                  <a16:creationId xmlns:a16="http://schemas.microsoft.com/office/drawing/2014/main" id="{CECCE84C-F301-45FD-95F8-322464325145}"/>
                </a:ext>
              </a:extLst>
            </p:cNvPr>
            <p:cNvGrpSpPr/>
            <p:nvPr/>
          </p:nvGrpSpPr>
          <p:grpSpPr>
            <a:xfrm>
              <a:off x="2570979" y="1237128"/>
              <a:ext cx="3835298" cy="504000"/>
              <a:chOff x="2570979" y="1237128"/>
              <a:chExt cx="3835298" cy="504000"/>
            </a:xfrm>
          </p:grpSpPr>
          <p:sp>
            <p:nvSpPr>
              <p:cNvPr id="10" name="Oval 9">
                <a:extLst>
                  <a:ext uri="{FF2B5EF4-FFF2-40B4-BE49-F238E27FC236}">
                    <a16:creationId xmlns:a16="http://schemas.microsoft.com/office/drawing/2014/main" id="{38E0E805-C325-4A9D-AB24-6CFA67E15D4D}"/>
                  </a:ext>
                </a:extLst>
              </p:cNvPr>
              <p:cNvSpPr>
                <a:spLocks noChangeAspect="1"/>
              </p:cNvSpPr>
              <p:nvPr/>
            </p:nvSpPr>
            <p:spPr>
              <a:xfrm>
                <a:off x="2570979" y="1237128"/>
                <a:ext cx="504910" cy="504000"/>
              </a:xfrm>
              <a:prstGeom prst="ellipse">
                <a:avLst/>
              </a:prstGeom>
              <a:solidFill>
                <a:schemeClr val="bg1"/>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lumMod val="75000"/>
                      </a:schemeClr>
                    </a:solidFill>
                  </a:rPr>
                  <a:t>1</a:t>
                </a:r>
                <a:endParaRPr lang="en-GB" b="1" dirty="0">
                  <a:solidFill>
                    <a:schemeClr val="bg1">
                      <a:lumMod val="75000"/>
                    </a:schemeClr>
                  </a:solidFill>
                </a:endParaRPr>
              </a:p>
            </p:txBody>
          </p:sp>
          <p:sp>
            <p:nvSpPr>
              <p:cNvPr id="12" name="Oval 11">
                <a:extLst>
                  <a:ext uri="{FF2B5EF4-FFF2-40B4-BE49-F238E27FC236}">
                    <a16:creationId xmlns:a16="http://schemas.microsoft.com/office/drawing/2014/main" id="{31630140-B0FB-4CE1-A9D1-5D378C31BFD2}"/>
                  </a:ext>
                </a:extLst>
              </p:cNvPr>
              <p:cNvSpPr>
                <a:spLocks noChangeAspect="1"/>
              </p:cNvSpPr>
              <p:nvPr/>
            </p:nvSpPr>
            <p:spPr>
              <a:xfrm>
                <a:off x="4236173" y="1237128"/>
                <a:ext cx="504910" cy="504000"/>
              </a:xfrm>
              <a:prstGeom prst="ellipse">
                <a:avLst/>
              </a:prstGeom>
              <a:solidFill>
                <a:schemeClr val="bg1"/>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lumMod val="75000"/>
                      </a:schemeClr>
                    </a:solidFill>
                  </a:rPr>
                  <a:t>2</a:t>
                </a:r>
                <a:endParaRPr lang="en-GB" b="1" dirty="0">
                  <a:solidFill>
                    <a:schemeClr val="bg1">
                      <a:lumMod val="75000"/>
                    </a:schemeClr>
                  </a:solidFill>
                </a:endParaRPr>
              </a:p>
            </p:txBody>
          </p:sp>
          <p:sp>
            <p:nvSpPr>
              <p:cNvPr id="13" name="Oval 12">
                <a:extLst>
                  <a:ext uri="{FF2B5EF4-FFF2-40B4-BE49-F238E27FC236}">
                    <a16:creationId xmlns:a16="http://schemas.microsoft.com/office/drawing/2014/main" id="{EE8A9150-B31D-4A81-A784-8CC44A7BA45A}"/>
                  </a:ext>
                </a:extLst>
              </p:cNvPr>
              <p:cNvSpPr>
                <a:spLocks noChangeAspect="1"/>
              </p:cNvSpPr>
              <p:nvPr/>
            </p:nvSpPr>
            <p:spPr>
              <a:xfrm>
                <a:off x="5901367" y="1237128"/>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accent6">
                        <a:lumMod val="60000"/>
                        <a:lumOff val="40000"/>
                      </a:schemeClr>
                    </a:solidFill>
                  </a:rPr>
                  <a:t>3</a:t>
                </a:r>
                <a:endParaRPr lang="en-GB" b="1" dirty="0">
                  <a:solidFill>
                    <a:schemeClr val="accent6">
                      <a:lumMod val="60000"/>
                      <a:lumOff val="40000"/>
                    </a:schemeClr>
                  </a:solidFill>
                </a:endParaRPr>
              </a:p>
            </p:txBody>
          </p:sp>
          <p:cxnSp>
            <p:nvCxnSpPr>
              <p:cNvPr id="21" name="Straight Arrow Connector 20">
                <a:extLst>
                  <a:ext uri="{FF2B5EF4-FFF2-40B4-BE49-F238E27FC236}">
                    <a16:creationId xmlns:a16="http://schemas.microsoft.com/office/drawing/2014/main" id="{66404D92-59E5-410B-90A8-DB0925237E38}"/>
                  </a:ext>
                </a:extLst>
              </p:cNvPr>
              <p:cNvCxnSpPr>
                <a:cxnSpLocks/>
                <a:stCxn id="10" idx="6"/>
                <a:endCxn id="12" idx="2"/>
              </p:cNvCxnSpPr>
              <p:nvPr/>
            </p:nvCxnSpPr>
            <p:spPr>
              <a:xfrm>
                <a:off x="3075889" y="1489128"/>
                <a:ext cx="1160284"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626226A-BD19-46D1-8BEC-DB8B5F2B71C7}"/>
                  </a:ext>
                </a:extLst>
              </p:cNvPr>
              <p:cNvCxnSpPr>
                <a:cxnSpLocks/>
                <a:stCxn id="12" idx="6"/>
                <a:endCxn id="13" idx="2"/>
              </p:cNvCxnSpPr>
              <p:nvPr/>
            </p:nvCxnSpPr>
            <p:spPr>
              <a:xfrm>
                <a:off x="4741083" y="1489128"/>
                <a:ext cx="1160284"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9675629B-F957-4A54-ACA3-4D9C6F47CD1E}"/>
                </a:ext>
              </a:extLst>
            </p:cNvPr>
            <p:cNvSpPr txBox="1"/>
            <p:nvPr/>
          </p:nvSpPr>
          <p:spPr>
            <a:xfrm>
              <a:off x="2102545" y="1794752"/>
              <a:ext cx="1433634" cy="461665"/>
            </a:xfrm>
            <a:prstGeom prst="rect">
              <a:avLst/>
            </a:prstGeom>
            <a:noFill/>
          </p:spPr>
          <p:txBody>
            <a:bodyPr wrap="square" rtlCol="0">
              <a:spAutoFit/>
            </a:bodyPr>
            <a:lstStyle/>
            <a:p>
              <a:pPr algn="ctr"/>
              <a:r>
                <a:rPr lang="en-GB" sz="1200" dirty="0">
                  <a:solidFill>
                    <a:schemeClr val="bg1">
                      <a:lumMod val="75000"/>
                    </a:schemeClr>
                  </a:solidFill>
                </a:rPr>
                <a:t>CHOOSE AN IMAGE TO PROCESS</a:t>
              </a:r>
            </a:p>
          </p:txBody>
        </p:sp>
        <p:sp>
          <p:nvSpPr>
            <p:cNvPr id="31" name="TextBox 30">
              <a:extLst>
                <a:ext uri="{FF2B5EF4-FFF2-40B4-BE49-F238E27FC236}">
                  <a16:creationId xmlns:a16="http://schemas.microsoft.com/office/drawing/2014/main" id="{D49A35DA-B93A-4E22-8FAF-1B705A000B54}"/>
                </a:ext>
              </a:extLst>
            </p:cNvPr>
            <p:cNvSpPr txBox="1"/>
            <p:nvPr/>
          </p:nvSpPr>
          <p:spPr>
            <a:xfrm>
              <a:off x="3771811" y="1794752"/>
              <a:ext cx="1433634" cy="461665"/>
            </a:xfrm>
            <a:prstGeom prst="rect">
              <a:avLst/>
            </a:prstGeom>
            <a:noFill/>
          </p:spPr>
          <p:txBody>
            <a:bodyPr wrap="square" rtlCol="0">
              <a:spAutoFit/>
            </a:bodyPr>
            <a:lstStyle/>
            <a:p>
              <a:pPr algn="ctr"/>
              <a:r>
                <a:rPr lang="en-GB" sz="1200" dirty="0">
                  <a:solidFill>
                    <a:schemeClr val="bg1">
                      <a:lumMod val="75000"/>
                    </a:schemeClr>
                  </a:solidFill>
                </a:rPr>
                <a:t>SET REGIONS IN THE IMAGE</a:t>
              </a:r>
            </a:p>
          </p:txBody>
        </p:sp>
        <p:sp>
          <p:nvSpPr>
            <p:cNvPr id="32" name="TextBox 31">
              <a:extLst>
                <a:ext uri="{FF2B5EF4-FFF2-40B4-BE49-F238E27FC236}">
                  <a16:creationId xmlns:a16="http://schemas.microsoft.com/office/drawing/2014/main" id="{DDD6EDAD-9948-4B21-BB6B-703C16FDE240}"/>
                </a:ext>
              </a:extLst>
            </p:cNvPr>
            <p:cNvSpPr txBox="1"/>
            <p:nvPr/>
          </p:nvSpPr>
          <p:spPr>
            <a:xfrm>
              <a:off x="5320187" y="1794752"/>
              <a:ext cx="1671750" cy="461665"/>
            </a:xfrm>
            <a:prstGeom prst="rect">
              <a:avLst/>
            </a:prstGeom>
            <a:noFill/>
          </p:spPr>
          <p:txBody>
            <a:bodyPr wrap="square" rtlCol="0">
              <a:spAutoFit/>
            </a:bodyPr>
            <a:lstStyle/>
            <a:p>
              <a:pPr algn="ctr"/>
              <a:r>
                <a:rPr lang="en-GB" sz="1200" dirty="0">
                  <a:solidFill>
                    <a:schemeClr val="accent6">
                      <a:lumMod val="60000"/>
                      <a:lumOff val="40000"/>
                    </a:schemeClr>
                  </a:solidFill>
                </a:rPr>
                <a:t>FIND TEXT IN THE IMAGE, AND OUTPUT</a:t>
              </a:r>
            </a:p>
          </p:txBody>
        </p:sp>
      </p:grpSp>
      <p:sp>
        <p:nvSpPr>
          <p:cNvPr id="34" name="TextBox 33">
            <a:extLst>
              <a:ext uri="{FF2B5EF4-FFF2-40B4-BE49-F238E27FC236}">
                <a16:creationId xmlns:a16="http://schemas.microsoft.com/office/drawing/2014/main" id="{D21C5CF6-DFA9-4676-9E53-001243547971}"/>
              </a:ext>
            </a:extLst>
          </p:cNvPr>
          <p:cNvSpPr txBox="1"/>
          <p:nvPr/>
        </p:nvSpPr>
        <p:spPr>
          <a:xfrm>
            <a:off x="1479698" y="2205633"/>
            <a:ext cx="6489404" cy="830997"/>
          </a:xfrm>
          <a:prstGeom prst="rect">
            <a:avLst/>
          </a:prstGeom>
          <a:noFill/>
        </p:spPr>
        <p:txBody>
          <a:bodyPr wrap="square" rtlCol="0">
            <a:spAutoFit/>
          </a:bodyPr>
          <a:lstStyle/>
          <a:p>
            <a:pPr algn="ctr"/>
            <a:r>
              <a:rPr lang="en-GB" sz="1600" dirty="0">
                <a:solidFill>
                  <a:schemeClr val="tx1">
                    <a:lumMod val="50000"/>
                    <a:lumOff val="50000"/>
                  </a:schemeClr>
                </a:solidFill>
              </a:rPr>
              <a:t>Click “Analyse text” to find printed or handwritten text from the image. Once the text has been analysed, click “Save as JSON” to save the output as JSON text, or “Save as PowerPoint” to save the output as a PowerPoint slide.</a:t>
            </a:r>
          </a:p>
        </p:txBody>
      </p:sp>
      <p:sp>
        <p:nvSpPr>
          <p:cNvPr id="35" name="Rectangle: Rounded Corners 34">
            <a:extLst>
              <a:ext uri="{FF2B5EF4-FFF2-40B4-BE49-F238E27FC236}">
                <a16:creationId xmlns:a16="http://schemas.microsoft.com/office/drawing/2014/main" id="{4560DB08-261E-4807-AD22-EE490FB943F7}"/>
              </a:ext>
            </a:extLst>
          </p:cNvPr>
          <p:cNvSpPr/>
          <p:nvPr/>
        </p:nvSpPr>
        <p:spPr>
          <a:xfrm>
            <a:off x="1738909" y="3184843"/>
            <a:ext cx="1835030" cy="404119"/>
          </a:xfrm>
          <a:prstGeom prst="round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accent6">
                    <a:lumMod val="60000"/>
                    <a:lumOff val="40000"/>
                  </a:schemeClr>
                </a:solidFill>
              </a:rPr>
              <a:t>Analyse text</a:t>
            </a:r>
          </a:p>
        </p:txBody>
      </p:sp>
      <p:sp>
        <p:nvSpPr>
          <p:cNvPr id="36" name="Rectangle 35">
            <a:extLst>
              <a:ext uri="{FF2B5EF4-FFF2-40B4-BE49-F238E27FC236}">
                <a16:creationId xmlns:a16="http://schemas.microsoft.com/office/drawing/2014/main" id="{B589E5E6-C441-44DB-8ED4-D16C34A04601}"/>
              </a:ext>
            </a:extLst>
          </p:cNvPr>
          <p:cNvSpPr/>
          <p:nvPr/>
        </p:nvSpPr>
        <p:spPr>
          <a:xfrm>
            <a:off x="1728733" y="3650033"/>
            <a:ext cx="5734963" cy="301314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[image pane]</a:t>
            </a:r>
          </a:p>
        </p:txBody>
      </p:sp>
      <p:sp>
        <p:nvSpPr>
          <p:cNvPr id="45" name="Rectangle 44">
            <a:extLst>
              <a:ext uri="{FF2B5EF4-FFF2-40B4-BE49-F238E27FC236}">
                <a16:creationId xmlns:a16="http://schemas.microsoft.com/office/drawing/2014/main" id="{1EDE913D-829A-48A3-9DEE-F30FFCFF262A}"/>
              </a:ext>
            </a:extLst>
          </p:cNvPr>
          <p:cNvSpPr/>
          <p:nvPr/>
        </p:nvSpPr>
        <p:spPr>
          <a:xfrm>
            <a:off x="9203765" y="101609"/>
            <a:ext cx="2880649" cy="663687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lumMod val="50000"/>
                    <a:lumOff val="50000"/>
                  </a:schemeClr>
                </a:solidFill>
              </a:rPr>
              <a:t>Notes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(1) should be templated across all pages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(2) should be templated across all </a:t>
            </a:r>
            <a:r>
              <a:rPr lang="en-GB" sz="1200" i="1" dirty="0">
                <a:solidFill>
                  <a:schemeClr val="tx1">
                    <a:lumMod val="50000"/>
                    <a:lumOff val="50000"/>
                  </a:schemeClr>
                </a:solidFill>
              </a:rPr>
              <a:t>app</a:t>
            </a:r>
            <a:r>
              <a:rPr lang="en-GB" sz="1200" dirty="0">
                <a:solidFill>
                  <a:schemeClr val="tx1">
                    <a:lumMod val="50000"/>
                    <a:lumOff val="50000"/>
                  </a:schemeClr>
                </a:solidFill>
              </a:rPr>
              <a:t> pages (i.e. steps 1, 2, 3 in the item)</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If the “Analyse text” button is clicked, information </a:t>
            </a:r>
            <a:r>
              <a:rPr lang="en-GB" sz="1200" i="1" dirty="0">
                <a:solidFill>
                  <a:schemeClr val="tx1">
                    <a:lumMod val="50000"/>
                    <a:lumOff val="50000"/>
                  </a:schemeClr>
                </a:solidFill>
              </a:rPr>
              <a:t>will </a:t>
            </a:r>
            <a:r>
              <a:rPr lang="en-GB" sz="1200" dirty="0">
                <a:solidFill>
                  <a:schemeClr val="tx1">
                    <a:lumMod val="50000"/>
                    <a:lumOff val="50000"/>
                  </a:schemeClr>
                </a:solidFill>
              </a:rPr>
              <a:t>need to be sent to the web server, and then onto the Azure OCR server.</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(5) will include the various box editing features (move, resize, delete), as JavaScript.</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(6) will probably require quite a detailed explanation around what it’s doing (or “?” button next to Item (3)?)</a:t>
            </a:r>
          </a:p>
          <a:p>
            <a:pPr marL="628650" lvl="1" indent="-171450">
              <a:spcAft>
                <a:spcPts val="400"/>
              </a:spcAft>
              <a:buFont typeface="Arial" panose="020B0604020202020204" pitchFamily="34" charset="0"/>
              <a:buChar char="•"/>
            </a:pPr>
            <a:r>
              <a:rPr lang="en-GB" sz="1200" b="1" dirty="0">
                <a:solidFill>
                  <a:schemeClr val="tx1">
                    <a:lumMod val="50000"/>
                    <a:lumOff val="50000"/>
                  </a:schemeClr>
                </a:solidFill>
              </a:rPr>
              <a:t>NOTE: </a:t>
            </a:r>
            <a:r>
              <a:rPr lang="en-GB" sz="1200" dirty="0">
                <a:solidFill>
                  <a:schemeClr val="tx1">
                    <a:lumMod val="50000"/>
                    <a:lumOff val="50000"/>
                  </a:schemeClr>
                </a:solidFill>
              </a:rPr>
              <a:t>method used should be consistent with Step 2.</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After item (6) is clicked, the results need to be displayed in some way. Tooltips on the SVG boxes, showing the extracted text? Also, colour the SVGs to show confidence in OCR results?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Items (7) and (8) will need some explanation, but probably not much(?).</a:t>
            </a:r>
          </a:p>
          <a:p>
            <a:pPr marL="628650" lvl="1" indent="-171450">
              <a:spcAft>
                <a:spcPts val="400"/>
              </a:spcAft>
              <a:buFont typeface="Arial" panose="020B0604020202020204" pitchFamily="34" charset="0"/>
              <a:buChar char="•"/>
            </a:pPr>
            <a:r>
              <a:rPr lang="en-GB" sz="1200" dirty="0">
                <a:solidFill>
                  <a:schemeClr val="tx1">
                    <a:lumMod val="50000"/>
                    <a:lumOff val="50000"/>
                  </a:schemeClr>
                </a:solidFill>
              </a:rPr>
              <a:t>Is some sort of preview useful for these two?</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If item (9) is clicked, the previous page should render and the currently-selected image should be displayed, together with the regions that the user specified.</a:t>
            </a:r>
          </a:p>
          <a:p>
            <a:pPr marL="171450" indent="-171450">
              <a:spcAft>
                <a:spcPts val="400"/>
              </a:spcAft>
              <a:buFont typeface="Arial" panose="020B0604020202020204" pitchFamily="34" charset="0"/>
              <a:buChar char="•"/>
            </a:pPr>
            <a:endParaRPr lang="en-GB" sz="1200" dirty="0">
              <a:solidFill>
                <a:schemeClr val="tx1">
                  <a:lumMod val="50000"/>
                  <a:lumOff val="50000"/>
                </a:schemeClr>
              </a:solidFill>
            </a:endParaRPr>
          </a:p>
        </p:txBody>
      </p:sp>
      <p:sp>
        <p:nvSpPr>
          <p:cNvPr id="46" name="Oval 45">
            <a:extLst>
              <a:ext uri="{FF2B5EF4-FFF2-40B4-BE49-F238E27FC236}">
                <a16:creationId xmlns:a16="http://schemas.microsoft.com/office/drawing/2014/main" id="{65F0A259-6623-4273-A4B5-437BDDE6F1A9}"/>
              </a:ext>
            </a:extLst>
          </p:cNvPr>
          <p:cNvSpPr>
            <a:spLocks noChangeAspect="1"/>
          </p:cNvSpPr>
          <p:nvPr/>
        </p:nvSpPr>
        <p:spPr>
          <a:xfrm>
            <a:off x="1667838" y="203209"/>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1</a:t>
            </a:r>
          </a:p>
        </p:txBody>
      </p:sp>
      <p:sp>
        <p:nvSpPr>
          <p:cNvPr id="47" name="Oval 46">
            <a:extLst>
              <a:ext uri="{FF2B5EF4-FFF2-40B4-BE49-F238E27FC236}">
                <a16:creationId xmlns:a16="http://schemas.microsoft.com/office/drawing/2014/main" id="{E419682C-8A2D-42B7-A0FB-EE2C43FEE65D}"/>
              </a:ext>
            </a:extLst>
          </p:cNvPr>
          <p:cNvSpPr>
            <a:spLocks noChangeAspect="1"/>
          </p:cNvSpPr>
          <p:nvPr/>
        </p:nvSpPr>
        <p:spPr>
          <a:xfrm>
            <a:off x="2274634" y="1324442"/>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2</a:t>
            </a:r>
          </a:p>
        </p:txBody>
      </p:sp>
      <p:sp>
        <p:nvSpPr>
          <p:cNvPr id="48" name="Oval 47">
            <a:extLst>
              <a:ext uri="{FF2B5EF4-FFF2-40B4-BE49-F238E27FC236}">
                <a16:creationId xmlns:a16="http://schemas.microsoft.com/office/drawing/2014/main" id="{A8123991-DFC5-456F-81EF-E1A12EF639BF}"/>
              </a:ext>
            </a:extLst>
          </p:cNvPr>
          <p:cNvSpPr>
            <a:spLocks noChangeAspect="1"/>
          </p:cNvSpPr>
          <p:nvPr/>
        </p:nvSpPr>
        <p:spPr>
          <a:xfrm>
            <a:off x="1347046" y="2308627"/>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3</a:t>
            </a:r>
          </a:p>
        </p:txBody>
      </p:sp>
      <p:sp>
        <p:nvSpPr>
          <p:cNvPr id="49" name="Oval 48">
            <a:extLst>
              <a:ext uri="{FF2B5EF4-FFF2-40B4-BE49-F238E27FC236}">
                <a16:creationId xmlns:a16="http://schemas.microsoft.com/office/drawing/2014/main" id="{A2B63347-3D06-4C06-BF60-723A9E9247F1}"/>
              </a:ext>
            </a:extLst>
          </p:cNvPr>
          <p:cNvSpPr>
            <a:spLocks noChangeAspect="1"/>
          </p:cNvSpPr>
          <p:nvPr/>
        </p:nvSpPr>
        <p:spPr>
          <a:xfrm>
            <a:off x="1824900" y="3719966"/>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5</a:t>
            </a:r>
          </a:p>
        </p:txBody>
      </p:sp>
      <p:grpSp>
        <p:nvGrpSpPr>
          <p:cNvPr id="33" name="Group 32">
            <a:extLst>
              <a:ext uri="{FF2B5EF4-FFF2-40B4-BE49-F238E27FC236}">
                <a16:creationId xmlns:a16="http://schemas.microsoft.com/office/drawing/2014/main" id="{23A7B3C7-F897-4E2D-A48D-391CA0117703}"/>
              </a:ext>
            </a:extLst>
          </p:cNvPr>
          <p:cNvGrpSpPr/>
          <p:nvPr/>
        </p:nvGrpSpPr>
        <p:grpSpPr>
          <a:xfrm>
            <a:off x="222433" y="3086143"/>
            <a:ext cx="813100" cy="793561"/>
            <a:chOff x="7895215" y="3116023"/>
            <a:chExt cx="813100" cy="793561"/>
          </a:xfrm>
        </p:grpSpPr>
        <p:sp>
          <p:nvSpPr>
            <p:cNvPr id="37" name="Oval 36">
              <a:extLst>
                <a:ext uri="{FF2B5EF4-FFF2-40B4-BE49-F238E27FC236}">
                  <a16:creationId xmlns:a16="http://schemas.microsoft.com/office/drawing/2014/main" id="{7457C48D-0895-43E3-8308-8F7122CAD1D7}"/>
                </a:ext>
              </a:extLst>
            </p:cNvPr>
            <p:cNvSpPr>
              <a:spLocks noChangeAspect="1"/>
            </p:cNvSpPr>
            <p:nvPr/>
          </p:nvSpPr>
          <p:spPr>
            <a:xfrm>
              <a:off x="8049310" y="3116023"/>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accent6">
                      <a:lumMod val="60000"/>
                      <a:lumOff val="40000"/>
                    </a:schemeClr>
                  </a:solidFill>
                </a:rPr>
                <a:t>←</a:t>
              </a:r>
              <a:endParaRPr lang="en-GB" b="1" dirty="0">
                <a:solidFill>
                  <a:schemeClr val="accent6">
                    <a:lumMod val="60000"/>
                    <a:lumOff val="40000"/>
                  </a:schemeClr>
                </a:solidFill>
              </a:endParaRPr>
            </a:p>
          </p:txBody>
        </p:sp>
        <p:sp>
          <p:nvSpPr>
            <p:cNvPr id="38" name="TextBox 37">
              <a:extLst>
                <a:ext uri="{FF2B5EF4-FFF2-40B4-BE49-F238E27FC236}">
                  <a16:creationId xmlns:a16="http://schemas.microsoft.com/office/drawing/2014/main" id="{3B294505-3BFC-4F01-A6BB-078FED574ECF}"/>
                </a:ext>
              </a:extLst>
            </p:cNvPr>
            <p:cNvSpPr txBox="1"/>
            <p:nvPr/>
          </p:nvSpPr>
          <p:spPr>
            <a:xfrm>
              <a:off x="7895215" y="3632585"/>
              <a:ext cx="813100" cy="276999"/>
            </a:xfrm>
            <a:prstGeom prst="rect">
              <a:avLst/>
            </a:prstGeom>
            <a:noFill/>
          </p:spPr>
          <p:txBody>
            <a:bodyPr wrap="square" lIns="36000" rIns="36000" rtlCol="0">
              <a:spAutoFit/>
            </a:bodyPr>
            <a:lstStyle/>
            <a:p>
              <a:pPr algn="ctr"/>
              <a:r>
                <a:rPr lang="en-GB" sz="1200" dirty="0">
                  <a:solidFill>
                    <a:schemeClr val="bg1">
                      <a:lumMod val="75000"/>
                    </a:schemeClr>
                  </a:solidFill>
                </a:rPr>
                <a:t>PREVIOUS</a:t>
              </a:r>
            </a:p>
          </p:txBody>
        </p:sp>
      </p:grpSp>
      <p:sp>
        <p:nvSpPr>
          <p:cNvPr id="41" name="Oval 40">
            <a:extLst>
              <a:ext uri="{FF2B5EF4-FFF2-40B4-BE49-F238E27FC236}">
                <a16:creationId xmlns:a16="http://schemas.microsoft.com/office/drawing/2014/main" id="{2BDF28B4-BA4D-47F9-BB76-ACD7C50E0289}"/>
              </a:ext>
            </a:extLst>
          </p:cNvPr>
          <p:cNvSpPr>
            <a:spLocks noChangeAspect="1"/>
          </p:cNvSpPr>
          <p:nvPr/>
        </p:nvSpPr>
        <p:spPr>
          <a:xfrm>
            <a:off x="983457" y="3213901"/>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b="1" dirty="0">
                <a:solidFill>
                  <a:schemeClr val="tx1">
                    <a:lumMod val="75000"/>
                    <a:lumOff val="25000"/>
                  </a:schemeClr>
                </a:solidFill>
              </a:rPr>
              <a:t>9</a:t>
            </a:r>
          </a:p>
        </p:txBody>
      </p:sp>
      <p:sp>
        <p:nvSpPr>
          <p:cNvPr id="52" name="Rectangle: Rounded Corners 51">
            <a:extLst>
              <a:ext uri="{FF2B5EF4-FFF2-40B4-BE49-F238E27FC236}">
                <a16:creationId xmlns:a16="http://schemas.microsoft.com/office/drawing/2014/main" id="{C183F4CC-DD98-43FE-89A7-9FDE372807CA}"/>
              </a:ext>
            </a:extLst>
          </p:cNvPr>
          <p:cNvSpPr/>
          <p:nvPr/>
        </p:nvSpPr>
        <p:spPr>
          <a:xfrm>
            <a:off x="3683788" y="3184843"/>
            <a:ext cx="1835030" cy="404119"/>
          </a:xfrm>
          <a:prstGeom prst="round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accent6">
                    <a:lumMod val="60000"/>
                    <a:lumOff val="40000"/>
                  </a:schemeClr>
                </a:solidFill>
              </a:rPr>
              <a:t>Save as JSON</a:t>
            </a:r>
          </a:p>
        </p:txBody>
      </p:sp>
      <p:sp>
        <p:nvSpPr>
          <p:cNvPr id="53" name="Rectangle: Rounded Corners 52">
            <a:extLst>
              <a:ext uri="{FF2B5EF4-FFF2-40B4-BE49-F238E27FC236}">
                <a16:creationId xmlns:a16="http://schemas.microsoft.com/office/drawing/2014/main" id="{815774A4-DD3E-4B4B-A38B-031A82FC0E26}"/>
              </a:ext>
            </a:extLst>
          </p:cNvPr>
          <p:cNvSpPr/>
          <p:nvPr/>
        </p:nvSpPr>
        <p:spPr>
          <a:xfrm>
            <a:off x="5628666" y="3184843"/>
            <a:ext cx="1835030" cy="404119"/>
          </a:xfrm>
          <a:prstGeom prst="round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600" b="1" dirty="0">
                <a:solidFill>
                  <a:schemeClr val="accent6">
                    <a:lumMod val="60000"/>
                    <a:lumOff val="40000"/>
                  </a:schemeClr>
                </a:solidFill>
              </a:rPr>
              <a:t>Save as PowerPoint</a:t>
            </a:r>
          </a:p>
        </p:txBody>
      </p:sp>
      <p:sp>
        <p:nvSpPr>
          <p:cNvPr id="50" name="Oval 49">
            <a:extLst>
              <a:ext uri="{FF2B5EF4-FFF2-40B4-BE49-F238E27FC236}">
                <a16:creationId xmlns:a16="http://schemas.microsoft.com/office/drawing/2014/main" id="{2C4D7EF8-CDE3-4696-B3BE-E86529E13F96}"/>
              </a:ext>
            </a:extLst>
          </p:cNvPr>
          <p:cNvSpPr>
            <a:spLocks noChangeAspect="1"/>
          </p:cNvSpPr>
          <p:nvPr/>
        </p:nvSpPr>
        <p:spPr>
          <a:xfrm>
            <a:off x="1781259" y="324465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6</a:t>
            </a:r>
          </a:p>
        </p:txBody>
      </p:sp>
      <p:sp>
        <p:nvSpPr>
          <p:cNvPr id="54" name="Oval 53">
            <a:extLst>
              <a:ext uri="{FF2B5EF4-FFF2-40B4-BE49-F238E27FC236}">
                <a16:creationId xmlns:a16="http://schemas.microsoft.com/office/drawing/2014/main" id="{831761C6-D0CD-4F0B-B0BE-E9EEF95A6128}"/>
              </a:ext>
            </a:extLst>
          </p:cNvPr>
          <p:cNvSpPr>
            <a:spLocks noChangeAspect="1"/>
          </p:cNvSpPr>
          <p:nvPr/>
        </p:nvSpPr>
        <p:spPr>
          <a:xfrm>
            <a:off x="3727761" y="324465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7</a:t>
            </a:r>
          </a:p>
        </p:txBody>
      </p:sp>
      <p:sp>
        <p:nvSpPr>
          <p:cNvPr id="55" name="Oval 54">
            <a:extLst>
              <a:ext uri="{FF2B5EF4-FFF2-40B4-BE49-F238E27FC236}">
                <a16:creationId xmlns:a16="http://schemas.microsoft.com/office/drawing/2014/main" id="{99F960F3-A0C9-41C7-BB61-416A5454A91F}"/>
              </a:ext>
            </a:extLst>
          </p:cNvPr>
          <p:cNvSpPr>
            <a:spLocks noChangeAspect="1"/>
          </p:cNvSpPr>
          <p:nvPr/>
        </p:nvSpPr>
        <p:spPr>
          <a:xfrm>
            <a:off x="5677369" y="324465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8</a:t>
            </a:r>
          </a:p>
        </p:txBody>
      </p:sp>
    </p:spTree>
    <p:extLst>
      <p:ext uri="{BB962C8B-B14F-4D97-AF65-F5344CB8AC3E}">
        <p14:creationId xmlns:p14="http://schemas.microsoft.com/office/powerpoint/2010/main" val="113508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4C4A-CB03-40AC-8092-97E516FEED2D}"/>
              </a:ext>
            </a:extLst>
          </p:cNvPr>
          <p:cNvSpPr>
            <a:spLocks noGrp="1"/>
          </p:cNvSpPr>
          <p:nvPr>
            <p:ph type="title"/>
          </p:nvPr>
        </p:nvSpPr>
        <p:spPr/>
        <p:txBody>
          <a:bodyPr/>
          <a:lstStyle/>
          <a:p>
            <a:r>
              <a:rPr lang="en-GB" dirty="0"/>
              <a:t>Intro</a:t>
            </a:r>
          </a:p>
        </p:txBody>
      </p:sp>
      <p:sp>
        <p:nvSpPr>
          <p:cNvPr id="3" name="Content Placeholder 2">
            <a:extLst>
              <a:ext uri="{FF2B5EF4-FFF2-40B4-BE49-F238E27FC236}">
                <a16:creationId xmlns:a16="http://schemas.microsoft.com/office/drawing/2014/main" id="{5349F2B2-CEE2-497D-A524-048091B0F4E2}"/>
              </a:ext>
            </a:extLst>
          </p:cNvPr>
          <p:cNvSpPr>
            <a:spLocks noGrp="1"/>
          </p:cNvSpPr>
          <p:nvPr>
            <p:ph idx="1"/>
          </p:nvPr>
        </p:nvSpPr>
        <p:spPr/>
        <p:txBody>
          <a:bodyPr/>
          <a:lstStyle/>
          <a:p>
            <a:r>
              <a:rPr lang="en-GB" dirty="0"/>
              <a:t>The Design Thinking Toolkit is a simple(</a:t>
            </a:r>
            <a:r>
              <a:rPr lang="en-GB" dirty="0" err="1"/>
              <a:t>ish</a:t>
            </a:r>
            <a:r>
              <a:rPr lang="en-GB" dirty="0"/>
              <a:t>) series of applications, designed to support Design Thinking workshops.</a:t>
            </a:r>
          </a:p>
          <a:p>
            <a:endParaRPr lang="en-GB" dirty="0"/>
          </a:p>
          <a:p>
            <a:r>
              <a:rPr lang="en-GB" dirty="0"/>
              <a:t>The initial focus is on image processing; taking the walls of post-its generated in Design Thinking workshops and digitising the output.</a:t>
            </a:r>
          </a:p>
          <a:p>
            <a:endParaRPr lang="en-GB" dirty="0"/>
          </a:p>
          <a:p>
            <a:r>
              <a:rPr lang="en-GB" dirty="0"/>
              <a:t>If successful, it is likely that other applications will be identified</a:t>
            </a:r>
          </a:p>
        </p:txBody>
      </p:sp>
    </p:spTree>
    <p:extLst>
      <p:ext uri="{BB962C8B-B14F-4D97-AF65-F5344CB8AC3E}">
        <p14:creationId xmlns:p14="http://schemas.microsoft.com/office/powerpoint/2010/main" val="3494737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A724-9D49-488C-A0FE-3B562E31594D}"/>
              </a:ext>
            </a:extLst>
          </p:cNvPr>
          <p:cNvSpPr>
            <a:spLocks noGrp="1"/>
          </p:cNvSpPr>
          <p:nvPr>
            <p:ph type="title"/>
          </p:nvPr>
        </p:nvSpPr>
        <p:spPr/>
        <p:txBody>
          <a:bodyPr/>
          <a:lstStyle/>
          <a:p>
            <a:r>
              <a:rPr lang="en-GB" dirty="0"/>
              <a:t>About page</a:t>
            </a:r>
          </a:p>
        </p:txBody>
      </p:sp>
      <p:sp>
        <p:nvSpPr>
          <p:cNvPr id="3" name="Content Placeholder 2">
            <a:extLst>
              <a:ext uri="{FF2B5EF4-FFF2-40B4-BE49-F238E27FC236}">
                <a16:creationId xmlns:a16="http://schemas.microsoft.com/office/drawing/2014/main" id="{3B87FDD8-A6DB-473E-A932-CB818BA5EBF9}"/>
              </a:ext>
            </a:extLst>
          </p:cNvPr>
          <p:cNvSpPr>
            <a:spLocks noGrp="1"/>
          </p:cNvSpPr>
          <p:nvPr>
            <p:ph idx="1"/>
          </p:nvPr>
        </p:nvSpPr>
        <p:spPr/>
        <p:txBody>
          <a:bodyPr>
            <a:normAutofit/>
          </a:bodyPr>
          <a:lstStyle/>
          <a:p>
            <a:r>
              <a:rPr lang="en-GB" dirty="0"/>
              <a:t>Largely static text content (potentially some images)</a:t>
            </a:r>
          </a:p>
          <a:p>
            <a:r>
              <a:rPr lang="en-GB" dirty="0"/>
              <a:t>Provides the following information:</a:t>
            </a:r>
          </a:p>
          <a:p>
            <a:pPr marL="914405" lvl="1" indent="-457200">
              <a:buFont typeface="+mj-lt"/>
              <a:buAutoNum type="arabicPeriod"/>
            </a:pPr>
            <a:r>
              <a:rPr lang="en-GB" dirty="0"/>
              <a:t>Navbar, with icon, “About”, “FAQ”</a:t>
            </a:r>
          </a:p>
          <a:p>
            <a:pPr marL="914405" lvl="1" indent="-457200">
              <a:buFont typeface="+mj-lt"/>
              <a:buAutoNum type="arabicPeriod"/>
            </a:pPr>
            <a:r>
              <a:rPr lang="en-GB" dirty="0">
                <a:sym typeface="Wingdings" panose="05000000000000000000" pitchFamily="2" charset="2"/>
              </a:rPr>
              <a:t>Introduction to the tool – what it’s for, how it works (briefly), known limitations etc.</a:t>
            </a:r>
          </a:p>
          <a:p>
            <a:pPr marL="914405" lvl="1" indent="-457200">
              <a:buFont typeface="+mj-lt"/>
              <a:buAutoNum type="arabicPeriod"/>
            </a:pPr>
            <a:r>
              <a:rPr lang="en-GB" dirty="0">
                <a:sym typeface="Wingdings" panose="05000000000000000000" pitchFamily="2" charset="2"/>
              </a:rPr>
              <a:t>Bit about the architecture / technologies used? [E.g. arch diagram?]</a:t>
            </a:r>
          </a:p>
          <a:p>
            <a:pPr marL="914405" lvl="1" indent="-457200">
              <a:buFont typeface="+mj-lt"/>
              <a:buAutoNum type="arabicPeriod"/>
            </a:pPr>
            <a:r>
              <a:rPr lang="en-GB" dirty="0">
                <a:sym typeface="Wingdings" panose="05000000000000000000" pitchFamily="2" charset="2"/>
              </a:rPr>
              <a:t>Link </a:t>
            </a:r>
            <a:r>
              <a:rPr lang="en-GB" dirty="0" err="1">
                <a:sym typeface="Wingdings" panose="05000000000000000000" pitchFamily="2" charset="2"/>
              </a:rPr>
              <a:t>github</a:t>
            </a:r>
            <a:r>
              <a:rPr lang="en-GB" dirty="0">
                <a:sym typeface="Wingdings" panose="05000000000000000000" pitchFamily="2" charset="2"/>
              </a:rPr>
              <a:t> repo(?)</a:t>
            </a:r>
          </a:p>
          <a:p>
            <a:pPr marL="914405" lvl="1" indent="-457200">
              <a:buFont typeface="+mj-lt"/>
              <a:buAutoNum type="arabicPeriod"/>
            </a:pPr>
            <a:r>
              <a:rPr lang="en-GB" dirty="0">
                <a:sym typeface="Wingdings" panose="05000000000000000000" pitchFamily="2" charset="2"/>
              </a:rPr>
              <a:t>Version information (e.g. log for future changes)</a:t>
            </a:r>
          </a:p>
        </p:txBody>
      </p:sp>
    </p:spTree>
    <p:extLst>
      <p:ext uri="{BB962C8B-B14F-4D97-AF65-F5344CB8AC3E}">
        <p14:creationId xmlns:p14="http://schemas.microsoft.com/office/powerpoint/2010/main" val="1167404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4646F2-29B2-4E0F-A49B-9B66535E2303}"/>
              </a:ext>
            </a:extLst>
          </p:cNvPr>
          <p:cNvSpPr/>
          <p:nvPr/>
        </p:nvSpPr>
        <p:spPr>
          <a:xfrm>
            <a:off x="107586" y="101609"/>
            <a:ext cx="8977256" cy="795468"/>
          </a:xfrm>
          <a:prstGeom prst="rect">
            <a:avLst/>
          </a:prstGeom>
          <a:solidFill>
            <a:schemeClr val="accent6">
              <a:lumMod val="40000"/>
              <a:lumOff val="60000"/>
            </a:schemeClr>
          </a:solidFill>
          <a:ln>
            <a:solidFill>
              <a:schemeClr val="bg1">
                <a:lumMod val="50000"/>
              </a:schemeClr>
            </a:solidFill>
          </a:ln>
          <a:effectLst>
            <a:outerShdw blurRad="88900" dist="38100" dir="5400000" sx="99000" sy="99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F52F8045-7215-4A92-A8C2-1DB0609EAFF5}"/>
              </a:ext>
            </a:extLst>
          </p:cNvPr>
          <p:cNvSpPr/>
          <p:nvPr/>
        </p:nvSpPr>
        <p:spPr>
          <a:xfrm>
            <a:off x="193647" y="203209"/>
            <a:ext cx="1253266" cy="613186"/>
          </a:xfrm>
          <a:prstGeom prst="rect">
            <a:avLst/>
          </a:prstGeom>
          <a:solidFill>
            <a:schemeClr val="bg1">
              <a:lumMod val="95000"/>
            </a:schemeClr>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[icon]</a:t>
            </a:r>
          </a:p>
        </p:txBody>
      </p:sp>
      <p:sp>
        <p:nvSpPr>
          <p:cNvPr id="7" name="Rectangle 6">
            <a:extLst>
              <a:ext uri="{FF2B5EF4-FFF2-40B4-BE49-F238E27FC236}">
                <a16:creationId xmlns:a16="http://schemas.microsoft.com/office/drawing/2014/main" id="{E6B2752D-9635-4126-9309-1A87DE85C2CE}"/>
              </a:ext>
            </a:extLst>
          </p:cNvPr>
          <p:cNvSpPr/>
          <p:nvPr/>
        </p:nvSpPr>
        <p:spPr>
          <a:xfrm>
            <a:off x="107586" y="897078"/>
            <a:ext cx="8977256" cy="584140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6D1ABD3C-5A69-4200-8E8D-EED6CCB5736A}"/>
              </a:ext>
            </a:extLst>
          </p:cNvPr>
          <p:cNvSpPr txBox="1"/>
          <p:nvPr/>
        </p:nvSpPr>
        <p:spPr>
          <a:xfrm>
            <a:off x="1656657" y="436289"/>
            <a:ext cx="760144" cy="369332"/>
          </a:xfrm>
          <a:prstGeom prst="rect">
            <a:avLst/>
          </a:prstGeom>
          <a:noFill/>
        </p:spPr>
        <p:txBody>
          <a:bodyPr wrap="none" rtlCol="0">
            <a:spAutoFit/>
          </a:bodyPr>
          <a:lstStyle/>
          <a:p>
            <a:r>
              <a:rPr lang="en-GB" u="sng" dirty="0"/>
              <a:t>About</a:t>
            </a:r>
          </a:p>
        </p:txBody>
      </p:sp>
      <p:sp>
        <p:nvSpPr>
          <p:cNvPr id="9" name="TextBox 8">
            <a:extLst>
              <a:ext uri="{FF2B5EF4-FFF2-40B4-BE49-F238E27FC236}">
                <a16:creationId xmlns:a16="http://schemas.microsoft.com/office/drawing/2014/main" id="{7EE3AC39-F564-43EA-B006-A393596474BE}"/>
              </a:ext>
            </a:extLst>
          </p:cNvPr>
          <p:cNvSpPr txBox="1"/>
          <p:nvPr/>
        </p:nvSpPr>
        <p:spPr>
          <a:xfrm>
            <a:off x="2400158" y="438081"/>
            <a:ext cx="563488" cy="369332"/>
          </a:xfrm>
          <a:prstGeom prst="rect">
            <a:avLst/>
          </a:prstGeom>
          <a:noFill/>
        </p:spPr>
        <p:txBody>
          <a:bodyPr wrap="none" rtlCol="0">
            <a:spAutoFit/>
          </a:bodyPr>
          <a:lstStyle/>
          <a:p>
            <a:r>
              <a:rPr lang="en-GB" dirty="0"/>
              <a:t>FAQ</a:t>
            </a:r>
          </a:p>
        </p:txBody>
      </p:sp>
      <p:sp>
        <p:nvSpPr>
          <p:cNvPr id="36" name="Rectangle 35">
            <a:extLst>
              <a:ext uri="{FF2B5EF4-FFF2-40B4-BE49-F238E27FC236}">
                <a16:creationId xmlns:a16="http://schemas.microsoft.com/office/drawing/2014/main" id="{B589E5E6-C441-44DB-8ED4-D16C34A04601}"/>
              </a:ext>
            </a:extLst>
          </p:cNvPr>
          <p:cNvSpPr/>
          <p:nvPr/>
        </p:nvSpPr>
        <p:spPr>
          <a:xfrm>
            <a:off x="1728733" y="1231757"/>
            <a:ext cx="5734963" cy="543141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lnSpcReduction="10000"/>
          </a:bodyPr>
          <a:lstStyle/>
          <a:p>
            <a:r>
              <a:rPr lang="en-GB" b="1" dirty="0">
                <a:solidFill>
                  <a:schemeClr val="bg1">
                    <a:lumMod val="65000"/>
                  </a:schemeClr>
                </a:solidFill>
              </a:rPr>
              <a:t>Introduction</a:t>
            </a:r>
          </a:p>
          <a:p>
            <a:r>
              <a:rPr lang="en-GB" sz="1600" dirty="0">
                <a:solidFill>
                  <a:schemeClr val="bg1">
                    <a:lumMod val="65000"/>
                  </a:schemeClr>
                </a:solidFill>
              </a:rPr>
              <a:t>What the tool is for, bit on how it works (“uses AI and Machine Learning techniques”) etc.</a:t>
            </a:r>
          </a:p>
          <a:p>
            <a:endParaRPr lang="en-GB" dirty="0">
              <a:solidFill>
                <a:schemeClr val="bg1">
                  <a:lumMod val="65000"/>
                </a:schemeClr>
              </a:solidFill>
            </a:endParaRPr>
          </a:p>
          <a:p>
            <a:r>
              <a:rPr lang="en-GB" b="1" dirty="0">
                <a:solidFill>
                  <a:schemeClr val="bg1">
                    <a:lumMod val="65000"/>
                  </a:schemeClr>
                </a:solidFill>
              </a:rPr>
              <a:t>Technologies and Architecture</a:t>
            </a:r>
          </a:p>
          <a:p>
            <a:r>
              <a:rPr lang="en-GB" sz="1600" dirty="0">
                <a:solidFill>
                  <a:schemeClr val="bg1">
                    <a:lumMod val="65000"/>
                  </a:schemeClr>
                </a:solidFill>
              </a:rPr>
              <a:t>Related to earlier slide; Django for the server code, Python to access Azure APIs, Selenium for functional testing, d3.js for the image editor, Bootstrap for the web design, Travis CI for the CI/CD pipeline, </a:t>
            </a:r>
            <a:r>
              <a:rPr lang="en-GB" sz="1600" dirty="0" err="1">
                <a:solidFill>
                  <a:schemeClr val="bg1">
                    <a:lumMod val="65000"/>
                  </a:schemeClr>
                </a:solidFill>
              </a:rPr>
              <a:t>Heroku</a:t>
            </a:r>
            <a:r>
              <a:rPr lang="en-GB" sz="1600" dirty="0">
                <a:solidFill>
                  <a:schemeClr val="bg1">
                    <a:lumMod val="65000"/>
                  </a:schemeClr>
                </a:solidFill>
              </a:rPr>
              <a:t> for deployment, Azure for the </a:t>
            </a:r>
            <a:r>
              <a:rPr lang="en-GB" sz="1600" dirty="0" err="1">
                <a:solidFill>
                  <a:schemeClr val="bg1">
                    <a:lumMod val="65000"/>
                  </a:schemeClr>
                </a:solidFill>
              </a:rPr>
              <a:t>Obj</a:t>
            </a:r>
            <a:r>
              <a:rPr lang="en-GB" sz="1600" dirty="0">
                <a:solidFill>
                  <a:schemeClr val="bg1">
                    <a:lumMod val="65000"/>
                  </a:schemeClr>
                </a:solidFill>
              </a:rPr>
              <a:t> Detection and OCR – anything else??</a:t>
            </a:r>
          </a:p>
          <a:p>
            <a:endParaRPr lang="en-GB" dirty="0">
              <a:solidFill>
                <a:schemeClr val="bg1">
                  <a:lumMod val="65000"/>
                </a:schemeClr>
              </a:solidFill>
            </a:endParaRPr>
          </a:p>
          <a:p>
            <a:r>
              <a:rPr lang="en-GB" b="1" dirty="0">
                <a:solidFill>
                  <a:schemeClr val="bg1">
                    <a:lumMod val="65000"/>
                  </a:schemeClr>
                </a:solidFill>
              </a:rPr>
              <a:t>Limitations</a:t>
            </a:r>
          </a:p>
          <a:p>
            <a:r>
              <a:rPr lang="en-GB" sz="1600" dirty="0">
                <a:solidFill>
                  <a:schemeClr val="bg1">
                    <a:lumMod val="65000"/>
                  </a:schemeClr>
                </a:solidFill>
              </a:rPr>
              <a:t>Uses Azure’s Object Detection and OCR services; these are generally good, but I can’t influence their development. Also, bit about updates (i.e. they’ll be a bit ad-hoc, as it’s a personal project)</a:t>
            </a:r>
          </a:p>
          <a:p>
            <a:endParaRPr lang="en-GB" sz="1600" dirty="0">
              <a:solidFill>
                <a:schemeClr val="bg1">
                  <a:lumMod val="65000"/>
                </a:schemeClr>
              </a:solidFill>
            </a:endParaRPr>
          </a:p>
          <a:p>
            <a:r>
              <a:rPr lang="en-GB" b="1" dirty="0">
                <a:solidFill>
                  <a:schemeClr val="bg1">
                    <a:lumMod val="65000"/>
                  </a:schemeClr>
                </a:solidFill>
              </a:rPr>
              <a:t>Development and Feedback</a:t>
            </a:r>
          </a:p>
          <a:p>
            <a:r>
              <a:rPr lang="en-GB" sz="1600" dirty="0">
                <a:solidFill>
                  <a:schemeClr val="bg1">
                    <a:lumMod val="65000"/>
                  </a:schemeClr>
                </a:solidFill>
              </a:rPr>
              <a:t>Link to </a:t>
            </a:r>
            <a:r>
              <a:rPr lang="en-GB" sz="1600" dirty="0" err="1">
                <a:solidFill>
                  <a:schemeClr val="bg1">
                    <a:lumMod val="65000"/>
                  </a:schemeClr>
                </a:solidFill>
              </a:rPr>
              <a:t>Github</a:t>
            </a:r>
            <a:r>
              <a:rPr lang="en-GB" sz="1600" dirty="0">
                <a:solidFill>
                  <a:schemeClr val="bg1">
                    <a:lumMod val="65000"/>
                  </a:schemeClr>
                </a:solidFill>
              </a:rPr>
              <a:t> repo, instructions for feedback (bugs and issues, improvements)</a:t>
            </a:r>
            <a:endParaRPr lang="en-GB" dirty="0">
              <a:solidFill>
                <a:schemeClr val="bg1">
                  <a:lumMod val="65000"/>
                </a:schemeClr>
              </a:solidFill>
            </a:endParaRPr>
          </a:p>
          <a:p>
            <a:endParaRPr lang="en-GB" dirty="0">
              <a:solidFill>
                <a:schemeClr val="bg1">
                  <a:lumMod val="65000"/>
                </a:schemeClr>
              </a:solidFill>
            </a:endParaRPr>
          </a:p>
          <a:p>
            <a:r>
              <a:rPr lang="en-GB" b="1" dirty="0">
                <a:solidFill>
                  <a:schemeClr val="bg1">
                    <a:lumMod val="65000"/>
                  </a:schemeClr>
                </a:solidFill>
              </a:rPr>
              <a:t>Version information</a:t>
            </a:r>
          </a:p>
          <a:p>
            <a:r>
              <a:rPr lang="en-GB" sz="1600" dirty="0">
                <a:solidFill>
                  <a:schemeClr val="bg1">
                    <a:lumMod val="65000"/>
                  </a:schemeClr>
                </a:solidFill>
              </a:rPr>
              <a:t>Version </a:t>
            </a:r>
            <a:r>
              <a:rPr lang="en-GB" sz="1600" dirty="0" err="1">
                <a:solidFill>
                  <a:schemeClr val="bg1">
                    <a:lumMod val="65000"/>
                  </a:schemeClr>
                </a:solidFill>
              </a:rPr>
              <a:t>num</a:t>
            </a:r>
            <a:r>
              <a:rPr lang="en-GB" sz="1600" dirty="0">
                <a:solidFill>
                  <a:schemeClr val="bg1">
                    <a:lumMod val="65000"/>
                  </a:schemeClr>
                </a:solidFill>
              </a:rPr>
              <a:t>, date and release / change summary</a:t>
            </a:r>
          </a:p>
        </p:txBody>
      </p:sp>
      <p:sp>
        <p:nvSpPr>
          <p:cNvPr id="45" name="Rectangle 44">
            <a:extLst>
              <a:ext uri="{FF2B5EF4-FFF2-40B4-BE49-F238E27FC236}">
                <a16:creationId xmlns:a16="http://schemas.microsoft.com/office/drawing/2014/main" id="{1EDE913D-829A-48A3-9DEE-F30FFCFF262A}"/>
              </a:ext>
            </a:extLst>
          </p:cNvPr>
          <p:cNvSpPr/>
          <p:nvPr/>
        </p:nvSpPr>
        <p:spPr>
          <a:xfrm>
            <a:off x="9203765" y="101609"/>
            <a:ext cx="2880649" cy="663687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lumMod val="50000"/>
                    <a:lumOff val="50000"/>
                  </a:schemeClr>
                </a:solidFill>
              </a:rPr>
              <a:t>Notes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(1) should be templated across all pages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Put collapses on each of the headers?  Or a list of items at the top, with links to each paragraph?</a:t>
            </a:r>
          </a:p>
          <a:p>
            <a:pPr marL="628650" lvl="1" indent="-171450">
              <a:spcAft>
                <a:spcPts val="400"/>
              </a:spcAft>
              <a:buFont typeface="Arial" panose="020B0604020202020204" pitchFamily="34" charset="0"/>
              <a:buChar char="•"/>
            </a:pPr>
            <a:r>
              <a:rPr lang="en-GB" sz="1200" dirty="0">
                <a:solidFill>
                  <a:schemeClr val="tx1">
                    <a:lumMod val="50000"/>
                    <a:lumOff val="50000"/>
                  </a:schemeClr>
                </a:solidFill>
              </a:rPr>
              <a:t>May not be useful if the text is visible easily on one page</a:t>
            </a:r>
          </a:p>
        </p:txBody>
      </p:sp>
      <p:sp>
        <p:nvSpPr>
          <p:cNvPr id="46" name="Oval 45">
            <a:extLst>
              <a:ext uri="{FF2B5EF4-FFF2-40B4-BE49-F238E27FC236}">
                <a16:creationId xmlns:a16="http://schemas.microsoft.com/office/drawing/2014/main" id="{65F0A259-6623-4273-A4B5-437BDDE6F1A9}"/>
              </a:ext>
            </a:extLst>
          </p:cNvPr>
          <p:cNvSpPr>
            <a:spLocks noChangeAspect="1"/>
          </p:cNvSpPr>
          <p:nvPr/>
        </p:nvSpPr>
        <p:spPr>
          <a:xfrm>
            <a:off x="1667838" y="203209"/>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1</a:t>
            </a:r>
          </a:p>
        </p:txBody>
      </p:sp>
      <p:sp>
        <p:nvSpPr>
          <p:cNvPr id="47" name="Oval 46">
            <a:extLst>
              <a:ext uri="{FF2B5EF4-FFF2-40B4-BE49-F238E27FC236}">
                <a16:creationId xmlns:a16="http://schemas.microsoft.com/office/drawing/2014/main" id="{E419682C-8A2D-42B7-A0FB-EE2C43FEE65D}"/>
              </a:ext>
            </a:extLst>
          </p:cNvPr>
          <p:cNvSpPr>
            <a:spLocks noChangeAspect="1"/>
          </p:cNvSpPr>
          <p:nvPr/>
        </p:nvSpPr>
        <p:spPr>
          <a:xfrm>
            <a:off x="1441720" y="1276817"/>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2</a:t>
            </a:r>
          </a:p>
        </p:txBody>
      </p:sp>
      <p:sp>
        <p:nvSpPr>
          <p:cNvPr id="42" name="Oval 41">
            <a:extLst>
              <a:ext uri="{FF2B5EF4-FFF2-40B4-BE49-F238E27FC236}">
                <a16:creationId xmlns:a16="http://schemas.microsoft.com/office/drawing/2014/main" id="{E419682C-8A2D-42B7-A0FB-EE2C43FEE65D}"/>
              </a:ext>
            </a:extLst>
          </p:cNvPr>
          <p:cNvSpPr>
            <a:spLocks noChangeAspect="1"/>
          </p:cNvSpPr>
          <p:nvPr/>
        </p:nvSpPr>
        <p:spPr>
          <a:xfrm>
            <a:off x="1441720" y="2201369"/>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3</a:t>
            </a:r>
          </a:p>
        </p:txBody>
      </p:sp>
      <p:sp>
        <p:nvSpPr>
          <p:cNvPr id="43" name="Oval 42">
            <a:extLst>
              <a:ext uri="{FF2B5EF4-FFF2-40B4-BE49-F238E27FC236}">
                <a16:creationId xmlns:a16="http://schemas.microsoft.com/office/drawing/2014/main" id="{E419682C-8A2D-42B7-A0FB-EE2C43FEE65D}"/>
              </a:ext>
            </a:extLst>
          </p:cNvPr>
          <p:cNvSpPr>
            <a:spLocks noChangeAspect="1"/>
          </p:cNvSpPr>
          <p:nvPr/>
        </p:nvSpPr>
        <p:spPr>
          <a:xfrm>
            <a:off x="1441720" y="3780630"/>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4</a:t>
            </a:r>
          </a:p>
        </p:txBody>
      </p:sp>
      <p:sp>
        <p:nvSpPr>
          <p:cNvPr id="44" name="Oval 43">
            <a:extLst>
              <a:ext uri="{FF2B5EF4-FFF2-40B4-BE49-F238E27FC236}">
                <a16:creationId xmlns:a16="http://schemas.microsoft.com/office/drawing/2014/main" id="{E419682C-8A2D-42B7-A0FB-EE2C43FEE65D}"/>
              </a:ext>
            </a:extLst>
          </p:cNvPr>
          <p:cNvSpPr>
            <a:spLocks noChangeAspect="1"/>
          </p:cNvSpPr>
          <p:nvPr/>
        </p:nvSpPr>
        <p:spPr>
          <a:xfrm>
            <a:off x="1441720" y="4894728"/>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5</a:t>
            </a:r>
          </a:p>
        </p:txBody>
      </p:sp>
      <p:sp>
        <p:nvSpPr>
          <p:cNvPr id="51" name="Oval 50">
            <a:extLst>
              <a:ext uri="{FF2B5EF4-FFF2-40B4-BE49-F238E27FC236}">
                <a16:creationId xmlns:a16="http://schemas.microsoft.com/office/drawing/2014/main" id="{E419682C-8A2D-42B7-A0FB-EE2C43FEE65D}"/>
              </a:ext>
            </a:extLst>
          </p:cNvPr>
          <p:cNvSpPr>
            <a:spLocks noChangeAspect="1"/>
          </p:cNvSpPr>
          <p:nvPr/>
        </p:nvSpPr>
        <p:spPr>
          <a:xfrm>
            <a:off x="1441720" y="5838330"/>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6</a:t>
            </a:r>
          </a:p>
        </p:txBody>
      </p:sp>
    </p:spTree>
    <p:extLst>
      <p:ext uri="{BB962C8B-B14F-4D97-AF65-F5344CB8AC3E}">
        <p14:creationId xmlns:p14="http://schemas.microsoft.com/office/powerpoint/2010/main" val="873542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EA39-C85F-4DD6-9557-338622D09926}"/>
              </a:ext>
            </a:extLst>
          </p:cNvPr>
          <p:cNvSpPr>
            <a:spLocks noGrp="1"/>
          </p:cNvSpPr>
          <p:nvPr>
            <p:ph type="title"/>
          </p:nvPr>
        </p:nvSpPr>
        <p:spPr/>
        <p:txBody>
          <a:bodyPr/>
          <a:lstStyle/>
          <a:p>
            <a:r>
              <a:rPr lang="en-GB" dirty="0"/>
              <a:t>FAQ page</a:t>
            </a:r>
          </a:p>
        </p:txBody>
      </p:sp>
      <p:sp>
        <p:nvSpPr>
          <p:cNvPr id="3" name="Content Placeholder 2">
            <a:extLst>
              <a:ext uri="{FF2B5EF4-FFF2-40B4-BE49-F238E27FC236}">
                <a16:creationId xmlns:a16="http://schemas.microsoft.com/office/drawing/2014/main" id="{74E41E85-F90A-4D8C-A76B-20DADD54E48C}"/>
              </a:ext>
            </a:extLst>
          </p:cNvPr>
          <p:cNvSpPr>
            <a:spLocks noGrp="1"/>
          </p:cNvSpPr>
          <p:nvPr>
            <p:ph idx="1"/>
          </p:nvPr>
        </p:nvSpPr>
        <p:spPr>
          <a:xfrm>
            <a:off x="838202" y="1494430"/>
            <a:ext cx="10515600" cy="4682533"/>
          </a:xfrm>
        </p:spPr>
        <p:txBody>
          <a:bodyPr>
            <a:normAutofit fontScale="92500" lnSpcReduction="10000"/>
          </a:bodyPr>
          <a:lstStyle/>
          <a:p>
            <a:r>
              <a:rPr lang="en-GB" dirty="0"/>
              <a:t>Largely static text content</a:t>
            </a:r>
          </a:p>
          <a:p>
            <a:r>
              <a:rPr lang="en-GB" dirty="0"/>
              <a:t>Main questions list; either hyperlinked at top to more info, or collapsible paragraphs</a:t>
            </a:r>
          </a:p>
          <a:p>
            <a:r>
              <a:rPr lang="en-GB" dirty="0"/>
              <a:t>Some areas to cover:</a:t>
            </a:r>
          </a:p>
          <a:p>
            <a:pPr lvl="1"/>
            <a:r>
              <a:rPr lang="en-GB" dirty="0"/>
              <a:t>Storage of images – Heroku doesn’t, but Azure (probably) does</a:t>
            </a:r>
          </a:p>
          <a:p>
            <a:pPr lvl="1"/>
            <a:r>
              <a:rPr lang="en-GB" dirty="0"/>
              <a:t>Limitations on Azure services (e.g. number of images / day?)</a:t>
            </a:r>
          </a:p>
          <a:p>
            <a:pPr lvl="1"/>
            <a:r>
              <a:rPr lang="en-GB" dirty="0"/>
              <a:t>Slow load-time on Heroku</a:t>
            </a:r>
          </a:p>
          <a:p>
            <a:pPr lvl="1"/>
            <a:r>
              <a:rPr lang="en-GB" dirty="0"/>
              <a:t>Use on mobile devices (can be done, but not designed for this)</a:t>
            </a:r>
          </a:p>
          <a:p>
            <a:pPr lvl="1"/>
            <a:r>
              <a:rPr lang="en-GB" dirty="0"/>
              <a:t>Quality of Azure services (e.g. OCR is very good, Post-it finder is so-so)</a:t>
            </a:r>
          </a:p>
          <a:p>
            <a:pPr lvl="1"/>
            <a:r>
              <a:rPr lang="en-GB" dirty="0"/>
              <a:t>Cookies (i.e. there aren’t any)</a:t>
            </a:r>
          </a:p>
          <a:p>
            <a:pPr lvl="1"/>
            <a:r>
              <a:rPr lang="en-GB" dirty="0"/>
              <a:t>Browser compatibility (e.g. won’t work properly on older browsers)</a:t>
            </a:r>
          </a:p>
          <a:p>
            <a:pPr lvl="1"/>
            <a:r>
              <a:rPr lang="en-GB" dirty="0"/>
              <a:t>Support (e.g. “best effort”; how to raise a bug, provide feedback etc.)</a:t>
            </a:r>
          </a:p>
          <a:p>
            <a:pPr lvl="1"/>
            <a:r>
              <a:rPr lang="en-GB" dirty="0">
                <a:solidFill>
                  <a:srgbClr val="FF0000"/>
                </a:solidFill>
              </a:rPr>
              <a:t>…what else?</a:t>
            </a:r>
          </a:p>
          <a:p>
            <a:pPr lvl="1"/>
            <a:endParaRPr lang="en-GB" dirty="0"/>
          </a:p>
        </p:txBody>
      </p:sp>
    </p:spTree>
    <p:extLst>
      <p:ext uri="{BB962C8B-B14F-4D97-AF65-F5344CB8AC3E}">
        <p14:creationId xmlns:p14="http://schemas.microsoft.com/office/powerpoint/2010/main" val="4158538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4646F2-29B2-4E0F-A49B-9B66535E2303}"/>
              </a:ext>
            </a:extLst>
          </p:cNvPr>
          <p:cNvSpPr/>
          <p:nvPr/>
        </p:nvSpPr>
        <p:spPr>
          <a:xfrm>
            <a:off x="107586" y="101609"/>
            <a:ext cx="8977256" cy="795468"/>
          </a:xfrm>
          <a:prstGeom prst="rect">
            <a:avLst/>
          </a:prstGeom>
          <a:solidFill>
            <a:schemeClr val="accent6">
              <a:lumMod val="40000"/>
              <a:lumOff val="60000"/>
            </a:schemeClr>
          </a:solidFill>
          <a:ln>
            <a:solidFill>
              <a:schemeClr val="bg1">
                <a:lumMod val="50000"/>
              </a:schemeClr>
            </a:solidFill>
          </a:ln>
          <a:effectLst>
            <a:outerShdw blurRad="88900" dist="38100" dir="5400000" sx="99000" sy="99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F52F8045-7215-4A92-A8C2-1DB0609EAFF5}"/>
              </a:ext>
            </a:extLst>
          </p:cNvPr>
          <p:cNvSpPr/>
          <p:nvPr/>
        </p:nvSpPr>
        <p:spPr>
          <a:xfrm>
            <a:off x="193647" y="203209"/>
            <a:ext cx="1253266" cy="613186"/>
          </a:xfrm>
          <a:prstGeom prst="rect">
            <a:avLst/>
          </a:prstGeom>
          <a:solidFill>
            <a:schemeClr val="bg1">
              <a:lumMod val="95000"/>
            </a:schemeClr>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[icon]</a:t>
            </a:r>
          </a:p>
        </p:txBody>
      </p:sp>
      <p:sp>
        <p:nvSpPr>
          <p:cNvPr id="7" name="Rectangle 6">
            <a:extLst>
              <a:ext uri="{FF2B5EF4-FFF2-40B4-BE49-F238E27FC236}">
                <a16:creationId xmlns:a16="http://schemas.microsoft.com/office/drawing/2014/main" id="{E6B2752D-9635-4126-9309-1A87DE85C2CE}"/>
              </a:ext>
            </a:extLst>
          </p:cNvPr>
          <p:cNvSpPr/>
          <p:nvPr/>
        </p:nvSpPr>
        <p:spPr>
          <a:xfrm>
            <a:off x="107586" y="897078"/>
            <a:ext cx="8977256" cy="584140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6D1ABD3C-5A69-4200-8E8D-EED6CCB5736A}"/>
              </a:ext>
            </a:extLst>
          </p:cNvPr>
          <p:cNvSpPr txBox="1"/>
          <p:nvPr/>
        </p:nvSpPr>
        <p:spPr>
          <a:xfrm>
            <a:off x="1656657" y="436289"/>
            <a:ext cx="760144" cy="369332"/>
          </a:xfrm>
          <a:prstGeom prst="rect">
            <a:avLst/>
          </a:prstGeom>
          <a:noFill/>
        </p:spPr>
        <p:txBody>
          <a:bodyPr wrap="none" rtlCol="0">
            <a:spAutoFit/>
          </a:bodyPr>
          <a:lstStyle/>
          <a:p>
            <a:r>
              <a:rPr lang="en-GB" dirty="0"/>
              <a:t>About</a:t>
            </a:r>
          </a:p>
        </p:txBody>
      </p:sp>
      <p:sp>
        <p:nvSpPr>
          <p:cNvPr id="9" name="TextBox 8">
            <a:extLst>
              <a:ext uri="{FF2B5EF4-FFF2-40B4-BE49-F238E27FC236}">
                <a16:creationId xmlns:a16="http://schemas.microsoft.com/office/drawing/2014/main" id="{7EE3AC39-F564-43EA-B006-A393596474BE}"/>
              </a:ext>
            </a:extLst>
          </p:cNvPr>
          <p:cNvSpPr txBox="1"/>
          <p:nvPr/>
        </p:nvSpPr>
        <p:spPr>
          <a:xfrm>
            <a:off x="2400158" y="438081"/>
            <a:ext cx="563488" cy="369332"/>
          </a:xfrm>
          <a:prstGeom prst="rect">
            <a:avLst/>
          </a:prstGeom>
          <a:noFill/>
        </p:spPr>
        <p:txBody>
          <a:bodyPr wrap="none" rtlCol="0">
            <a:spAutoFit/>
          </a:bodyPr>
          <a:lstStyle/>
          <a:p>
            <a:r>
              <a:rPr lang="en-GB" u="sng" dirty="0"/>
              <a:t>FAQ</a:t>
            </a:r>
          </a:p>
        </p:txBody>
      </p:sp>
      <p:sp>
        <p:nvSpPr>
          <p:cNvPr id="36" name="Rectangle 35">
            <a:extLst>
              <a:ext uri="{FF2B5EF4-FFF2-40B4-BE49-F238E27FC236}">
                <a16:creationId xmlns:a16="http://schemas.microsoft.com/office/drawing/2014/main" id="{B589E5E6-C441-44DB-8ED4-D16C34A04601}"/>
              </a:ext>
            </a:extLst>
          </p:cNvPr>
          <p:cNvSpPr/>
          <p:nvPr/>
        </p:nvSpPr>
        <p:spPr>
          <a:xfrm>
            <a:off x="1728733" y="1231757"/>
            <a:ext cx="5734963" cy="543141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lnSpcReduction="10000"/>
          </a:bodyPr>
          <a:lstStyle/>
          <a:p>
            <a:r>
              <a:rPr lang="en-GB" b="1" dirty="0">
                <a:solidFill>
                  <a:srgbClr val="FF0000"/>
                </a:solidFill>
              </a:rPr>
              <a:t>Introduction</a:t>
            </a:r>
          </a:p>
          <a:p>
            <a:r>
              <a:rPr lang="en-GB" sz="1600" dirty="0">
                <a:solidFill>
                  <a:srgbClr val="FF0000"/>
                </a:solidFill>
              </a:rPr>
              <a:t>What the tool is for, bit on how it works (“uses AI and Machine Learning techniques”) etc.</a:t>
            </a:r>
          </a:p>
          <a:p>
            <a:endParaRPr lang="en-GB" dirty="0">
              <a:solidFill>
                <a:srgbClr val="FF0000"/>
              </a:solidFill>
            </a:endParaRPr>
          </a:p>
          <a:p>
            <a:r>
              <a:rPr lang="en-GB" b="1" dirty="0">
                <a:solidFill>
                  <a:srgbClr val="FF0000"/>
                </a:solidFill>
              </a:rPr>
              <a:t>Technologies and Architecture</a:t>
            </a:r>
          </a:p>
          <a:p>
            <a:r>
              <a:rPr lang="en-GB" sz="1600" dirty="0">
                <a:solidFill>
                  <a:srgbClr val="FF0000"/>
                </a:solidFill>
              </a:rPr>
              <a:t>Related to earlier slide; Django for the server code, Python to access Azure APIs, Selenium for functional testing, d3.js for the image editor, Bootstrap for the web design, Travis CI for the CI/CD pipeline, </a:t>
            </a:r>
            <a:r>
              <a:rPr lang="en-GB" sz="1600" dirty="0" err="1">
                <a:solidFill>
                  <a:srgbClr val="FF0000"/>
                </a:solidFill>
              </a:rPr>
              <a:t>Heroku</a:t>
            </a:r>
            <a:r>
              <a:rPr lang="en-GB" sz="1600" dirty="0">
                <a:solidFill>
                  <a:srgbClr val="FF0000"/>
                </a:solidFill>
              </a:rPr>
              <a:t> for deployment, Azure for the </a:t>
            </a:r>
            <a:r>
              <a:rPr lang="en-GB" sz="1600" dirty="0" err="1">
                <a:solidFill>
                  <a:srgbClr val="FF0000"/>
                </a:solidFill>
              </a:rPr>
              <a:t>Obj</a:t>
            </a:r>
            <a:r>
              <a:rPr lang="en-GB" sz="1600" dirty="0">
                <a:solidFill>
                  <a:srgbClr val="FF0000"/>
                </a:solidFill>
              </a:rPr>
              <a:t> Detection and OCR – anything else??</a:t>
            </a:r>
          </a:p>
          <a:p>
            <a:endParaRPr lang="en-GB" dirty="0">
              <a:solidFill>
                <a:srgbClr val="FF0000"/>
              </a:solidFill>
            </a:endParaRPr>
          </a:p>
          <a:p>
            <a:r>
              <a:rPr lang="en-GB" b="1" dirty="0">
                <a:solidFill>
                  <a:srgbClr val="FF0000"/>
                </a:solidFill>
              </a:rPr>
              <a:t>Limitations</a:t>
            </a:r>
          </a:p>
          <a:p>
            <a:r>
              <a:rPr lang="en-GB" sz="1600" dirty="0">
                <a:solidFill>
                  <a:srgbClr val="FF0000"/>
                </a:solidFill>
              </a:rPr>
              <a:t>Uses Azure’s Object Detection and OCR services; these are generally good, but I can’t influence their development. Also, bit about updates (i.e. they’ll be a bit ad-hoc, as it’s a personal project)</a:t>
            </a:r>
          </a:p>
          <a:p>
            <a:endParaRPr lang="en-GB" sz="1600" dirty="0">
              <a:solidFill>
                <a:srgbClr val="FF0000"/>
              </a:solidFill>
            </a:endParaRPr>
          </a:p>
          <a:p>
            <a:r>
              <a:rPr lang="en-GB" b="1" dirty="0">
                <a:solidFill>
                  <a:srgbClr val="FF0000"/>
                </a:solidFill>
              </a:rPr>
              <a:t>Development and Feedback</a:t>
            </a:r>
          </a:p>
          <a:p>
            <a:r>
              <a:rPr lang="en-GB" sz="1600" dirty="0">
                <a:solidFill>
                  <a:srgbClr val="FF0000"/>
                </a:solidFill>
              </a:rPr>
              <a:t>Link to </a:t>
            </a:r>
            <a:r>
              <a:rPr lang="en-GB" sz="1600" dirty="0" err="1">
                <a:solidFill>
                  <a:srgbClr val="FF0000"/>
                </a:solidFill>
              </a:rPr>
              <a:t>Github</a:t>
            </a:r>
            <a:r>
              <a:rPr lang="en-GB" sz="1600" dirty="0">
                <a:solidFill>
                  <a:srgbClr val="FF0000"/>
                </a:solidFill>
              </a:rPr>
              <a:t> repo, instructions for feedback (bugs and issues, improvements)</a:t>
            </a:r>
            <a:endParaRPr lang="en-GB" dirty="0">
              <a:solidFill>
                <a:srgbClr val="FF0000"/>
              </a:solidFill>
            </a:endParaRPr>
          </a:p>
          <a:p>
            <a:endParaRPr lang="en-GB" dirty="0">
              <a:solidFill>
                <a:srgbClr val="FF0000"/>
              </a:solidFill>
            </a:endParaRPr>
          </a:p>
          <a:p>
            <a:r>
              <a:rPr lang="en-GB" b="1" dirty="0">
                <a:solidFill>
                  <a:srgbClr val="FF0000"/>
                </a:solidFill>
              </a:rPr>
              <a:t>Version information</a:t>
            </a:r>
          </a:p>
          <a:p>
            <a:r>
              <a:rPr lang="en-GB" sz="1600" dirty="0">
                <a:solidFill>
                  <a:srgbClr val="FF0000"/>
                </a:solidFill>
              </a:rPr>
              <a:t>Version </a:t>
            </a:r>
            <a:r>
              <a:rPr lang="en-GB" sz="1600" dirty="0" err="1">
                <a:solidFill>
                  <a:srgbClr val="FF0000"/>
                </a:solidFill>
              </a:rPr>
              <a:t>num</a:t>
            </a:r>
            <a:r>
              <a:rPr lang="en-GB" sz="1600" dirty="0">
                <a:solidFill>
                  <a:srgbClr val="FF0000"/>
                </a:solidFill>
              </a:rPr>
              <a:t>, date and release / change summary</a:t>
            </a:r>
          </a:p>
        </p:txBody>
      </p:sp>
      <p:sp>
        <p:nvSpPr>
          <p:cNvPr id="45" name="Rectangle 44">
            <a:extLst>
              <a:ext uri="{FF2B5EF4-FFF2-40B4-BE49-F238E27FC236}">
                <a16:creationId xmlns:a16="http://schemas.microsoft.com/office/drawing/2014/main" id="{1EDE913D-829A-48A3-9DEE-F30FFCFF262A}"/>
              </a:ext>
            </a:extLst>
          </p:cNvPr>
          <p:cNvSpPr/>
          <p:nvPr/>
        </p:nvSpPr>
        <p:spPr>
          <a:xfrm>
            <a:off x="9203765" y="101609"/>
            <a:ext cx="2880649" cy="663687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lumMod val="50000"/>
                    <a:lumOff val="50000"/>
                  </a:schemeClr>
                </a:solidFill>
              </a:rPr>
              <a:t>Notes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(1) should be templated across all pages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Put collapses on each of the headers?  Or a list of items at the top, with links to each paragraph?</a:t>
            </a:r>
          </a:p>
          <a:p>
            <a:pPr marL="628650" lvl="1" indent="-171450">
              <a:spcAft>
                <a:spcPts val="400"/>
              </a:spcAft>
              <a:buFont typeface="Arial" panose="020B0604020202020204" pitchFamily="34" charset="0"/>
              <a:buChar char="•"/>
            </a:pPr>
            <a:r>
              <a:rPr lang="en-GB" sz="1200" dirty="0">
                <a:solidFill>
                  <a:schemeClr val="tx1">
                    <a:lumMod val="50000"/>
                    <a:lumOff val="50000"/>
                  </a:schemeClr>
                </a:solidFill>
              </a:rPr>
              <a:t>May not be useful if the text is visible easily on one page</a:t>
            </a:r>
          </a:p>
        </p:txBody>
      </p:sp>
      <p:sp>
        <p:nvSpPr>
          <p:cNvPr id="46" name="Oval 45">
            <a:extLst>
              <a:ext uri="{FF2B5EF4-FFF2-40B4-BE49-F238E27FC236}">
                <a16:creationId xmlns:a16="http://schemas.microsoft.com/office/drawing/2014/main" id="{65F0A259-6623-4273-A4B5-437BDDE6F1A9}"/>
              </a:ext>
            </a:extLst>
          </p:cNvPr>
          <p:cNvSpPr>
            <a:spLocks noChangeAspect="1"/>
          </p:cNvSpPr>
          <p:nvPr/>
        </p:nvSpPr>
        <p:spPr>
          <a:xfrm>
            <a:off x="1667838" y="203209"/>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1</a:t>
            </a:r>
          </a:p>
        </p:txBody>
      </p:sp>
      <p:sp>
        <p:nvSpPr>
          <p:cNvPr id="47" name="Oval 46">
            <a:extLst>
              <a:ext uri="{FF2B5EF4-FFF2-40B4-BE49-F238E27FC236}">
                <a16:creationId xmlns:a16="http://schemas.microsoft.com/office/drawing/2014/main" id="{E419682C-8A2D-42B7-A0FB-EE2C43FEE65D}"/>
              </a:ext>
            </a:extLst>
          </p:cNvPr>
          <p:cNvSpPr>
            <a:spLocks noChangeAspect="1"/>
          </p:cNvSpPr>
          <p:nvPr/>
        </p:nvSpPr>
        <p:spPr>
          <a:xfrm>
            <a:off x="1441720" y="1276817"/>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2</a:t>
            </a:r>
          </a:p>
        </p:txBody>
      </p:sp>
      <p:sp>
        <p:nvSpPr>
          <p:cNvPr id="42" name="Oval 41">
            <a:extLst>
              <a:ext uri="{FF2B5EF4-FFF2-40B4-BE49-F238E27FC236}">
                <a16:creationId xmlns:a16="http://schemas.microsoft.com/office/drawing/2014/main" id="{E419682C-8A2D-42B7-A0FB-EE2C43FEE65D}"/>
              </a:ext>
            </a:extLst>
          </p:cNvPr>
          <p:cNvSpPr>
            <a:spLocks noChangeAspect="1"/>
          </p:cNvSpPr>
          <p:nvPr/>
        </p:nvSpPr>
        <p:spPr>
          <a:xfrm>
            <a:off x="1441720" y="2201369"/>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3</a:t>
            </a:r>
          </a:p>
        </p:txBody>
      </p:sp>
      <p:sp>
        <p:nvSpPr>
          <p:cNvPr id="43" name="Oval 42">
            <a:extLst>
              <a:ext uri="{FF2B5EF4-FFF2-40B4-BE49-F238E27FC236}">
                <a16:creationId xmlns:a16="http://schemas.microsoft.com/office/drawing/2014/main" id="{E419682C-8A2D-42B7-A0FB-EE2C43FEE65D}"/>
              </a:ext>
            </a:extLst>
          </p:cNvPr>
          <p:cNvSpPr>
            <a:spLocks noChangeAspect="1"/>
          </p:cNvSpPr>
          <p:nvPr/>
        </p:nvSpPr>
        <p:spPr>
          <a:xfrm>
            <a:off x="1441720" y="3780630"/>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4</a:t>
            </a:r>
          </a:p>
        </p:txBody>
      </p:sp>
      <p:sp>
        <p:nvSpPr>
          <p:cNvPr id="44" name="Oval 43">
            <a:extLst>
              <a:ext uri="{FF2B5EF4-FFF2-40B4-BE49-F238E27FC236}">
                <a16:creationId xmlns:a16="http://schemas.microsoft.com/office/drawing/2014/main" id="{E419682C-8A2D-42B7-A0FB-EE2C43FEE65D}"/>
              </a:ext>
            </a:extLst>
          </p:cNvPr>
          <p:cNvSpPr>
            <a:spLocks noChangeAspect="1"/>
          </p:cNvSpPr>
          <p:nvPr/>
        </p:nvSpPr>
        <p:spPr>
          <a:xfrm>
            <a:off x="1441720" y="4894728"/>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5</a:t>
            </a:r>
          </a:p>
        </p:txBody>
      </p:sp>
      <p:sp>
        <p:nvSpPr>
          <p:cNvPr id="51" name="Oval 50">
            <a:extLst>
              <a:ext uri="{FF2B5EF4-FFF2-40B4-BE49-F238E27FC236}">
                <a16:creationId xmlns:a16="http://schemas.microsoft.com/office/drawing/2014/main" id="{E419682C-8A2D-42B7-A0FB-EE2C43FEE65D}"/>
              </a:ext>
            </a:extLst>
          </p:cNvPr>
          <p:cNvSpPr>
            <a:spLocks noChangeAspect="1"/>
          </p:cNvSpPr>
          <p:nvPr/>
        </p:nvSpPr>
        <p:spPr>
          <a:xfrm>
            <a:off x="1441720" y="5838330"/>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6</a:t>
            </a:r>
          </a:p>
        </p:txBody>
      </p:sp>
    </p:spTree>
    <p:extLst>
      <p:ext uri="{BB962C8B-B14F-4D97-AF65-F5344CB8AC3E}">
        <p14:creationId xmlns:p14="http://schemas.microsoft.com/office/powerpoint/2010/main" val="293446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C787-CA4C-45B2-9E97-2529BDA97A04}"/>
              </a:ext>
            </a:extLst>
          </p:cNvPr>
          <p:cNvSpPr>
            <a:spLocks noGrp="1"/>
          </p:cNvSpPr>
          <p:nvPr>
            <p:ph type="title"/>
          </p:nvPr>
        </p:nvSpPr>
        <p:spPr/>
        <p:txBody>
          <a:bodyPr/>
          <a:lstStyle/>
          <a:p>
            <a:r>
              <a:rPr lang="en-GB" dirty="0"/>
              <a:t>Architecture / technologies overview</a:t>
            </a:r>
          </a:p>
        </p:txBody>
      </p:sp>
      <p:sp>
        <p:nvSpPr>
          <p:cNvPr id="3" name="Content Placeholder 2">
            <a:extLst>
              <a:ext uri="{FF2B5EF4-FFF2-40B4-BE49-F238E27FC236}">
                <a16:creationId xmlns:a16="http://schemas.microsoft.com/office/drawing/2014/main" id="{B8B7C780-591A-4ABB-BAE3-357EE9246D31}"/>
              </a:ext>
            </a:extLst>
          </p:cNvPr>
          <p:cNvSpPr>
            <a:spLocks noGrp="1"/>
          </p:cNvSpPr>
          <p:nvPr>
            <p:ph idx="1"/>
          </p:nvPr>
        </p:nvSpPr>
        <p:spPr/>
        <p:txBody>
          <a:bodyPr>
            <a:normAutofit fontScale="77500" lnSpcReduction="20000"/>
          </a:bodyPr>
          <a:lstStyle/>
          <a:p>
            <a:r>
              <a:rPr lang="en-GB" dirty="0"/>
              <a:t>All apps are built as web apps, using Python’s Django framework for the web server code.</a:t>
            </a:r>
          </a:p>
          <a:p>
            <a:r>
              <a:rPr lang="en-GB" dirty="0"/>
              <a:t>The sticky-note search and text extraction are implemented using Azure services.</a:t>
            </a:r>
          </a:p>
          <a:p>
            <a:r>
              <a:rPr lang="en-GB" dirty="0" err="1"/>
              <a:t>Webdev</a:t>
            </a:r>
            <a:r>
              <a:rPr lang="en-GB" dirty="0"/>
              <a:t> libraries used include Bootstrap; jQuery (required for Bootstrap); d3.js (for the sticky-note editor).</a:t>
            </a:r>
          </a:p>
          <a:p>
            <a:r>
              <a:rPr lang="en-GB" dirty="0"/>
              <a:t>Each app includes a comprehensive test-set to ensure (as far as possible) that it works as expected.</a:t>
            </a:r>
          </a:p>
          <a:p>
            <a:r>
              <a:rPr lang="en-GB" dirty="0"/>
              <a:t>Tests are implemented using Django’s test runner, via Travis CI’s build process (i.e. on each </a:t>
            </a:r>
            <a:r>
              <a:rPr lang="en-GB" dirty="0" err="1"/>
              <a:t>Github</a:t>
            </a:r>
            <a:r>
              <a:rPr lang="en-GB" dirty="0"/>
              <a:t> commit, all tests are run). Functional tests are implemented in Selenium.</a:t>
            </a:r>
          </a:p>
          <a:p>
            <a:r>
              <a:rPr lang="en-GB" dirty="0"/>
              <a:t>Apps are deployed using Heroku as the web server. This also allows the Azure subscription keys to be hidden, as environment variables.</a:t>
            </a:r>
          </a:p>
          <a:p>
            <a:r>
              <a:rPr lang="en-GB" dirty="0"/>
              <a:t>Apps are developed to be responsive, but the best UX is likely to be on a laptop, desktop or tablet. </a:t>
            </a:r>
          </a:p>
          <a:p>
            <a:pPr lvl="1"/>
            <a:r>
              <a:rPr lang="en-GB" dirty="0"/>
              <a:t>Apps will work on a phone, but features like image editing are likely to be fiddly.</a:t>
            </a:r>
          </a:p>
        </p:txBody>
      </p:sp>
    </p:spTree>
    <p:extLst>
      <p:ext uri="{BB962C8B-B14F-4D97-AF65-F5344CB8AC3E}">
        <p14:creationId xmlns:p14="http://schemas.microsoft.com/office/powerpoint/2010/main" val="15873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D7277446-707D-4113-8ADE-19B4F3BD27E1}"/>
              </a:ext>
            </a:extLst>
          </p:cNvPr>
          <p:cNvGrpSpPr/>
          <p:nvPr/>
        </p:nvGrpSpPr>
        <p:grpSpPr>
          <a:xfrm>
            <a:off x="3882790" y="4925912"/>
            <a:ext cx="4401403" cy="1619122"/>
            <a:chOff x="3882788" y="4925911"/>
            <a:chExt cx="4401403" cy="1619121"/>
          </a:xfrm>
        </p:grpSpPr>
        <p:sp>
          <p:nvSpPr>
            <p:cNvPr id="16" name="Rectangle: Rounded Corners 15">
              <a:extLst>
                <a:ext uri="{FF2B5EF4-FFF2-40B4-BE49-F238E27FC236}">
                  <a16:creationId xmlns:a16="http://schemas.microsoft.com/office/drawing/2014/main" id="{E9343514-B2D0-46D9-A0B0-CE2958F33769}"/>
                </a:ext>
              </a:extLst>
            </p:cNvPr>
            <p:cNvSpPr/>
            <p:nvPr/>
          </p:nvSpPr>
          <p:spPr>
            <a:xfrm>
              <a:off x="3882788" y="4925911"/>
              <a:ext cx="4401403" cy="1619121"/>
            </a:xfrm>
            <a:prstGeom prst="roundRect">
              <a:avLst/>
            </a:prstGeom>
            <a:solidFill>
              <a:schemeClr val="accent1">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801" b="1" dirty="0">
                  <a:solidFill>
                    <a:schemeClr val="tx1">
                      <a:lumMod val="75000"/>
                      <a:lumOff val="25000"/>
                    </a:schemeClr>
                  </a:solidFill>
                </a:rPr>
                <a:t>User Devices</a:t>
              </a:r>
            </a:p>
          </p:txBody>
        </p:sp>
        <p:grpSp>
          <p:nvGrpSpPr>
            <p:cNvPr id="17" name="Group 16">
              <a:extLst>
                <a:ext uri="{FF2B5EF4-FFF2-40B4-BE49-F238E27FC236}">
                  <a16:creationId xmlns:a16="http://schemas.microsoft.com/office/drawing/2014/main" id="{C970584B-229D-4D96-8E9D-2695AB3D276A}"/>
                </a:ext>
              </a:extLst>
            </p:cNvPr>
            <p:cNvGrpSpPr/>
            <p:nvPr/>
          </p:nvGrpSpPr>
          <p:grpSpPr>
            <a:xfrm>
              <a:off x="4140457" y="5387328"/>
              <a:ext cx="3886065" cy="914400"/>
              <a:chOff x="4188610" y="5387328"/>
              <a:chExt cx="3886065" cy="914400"/>
            </a:xfrm>
          </p:grpSpPr>
          <p:pic>
            <p:nvPicPr>
              <p:cNvPr id="5" name="Graphic 4" descr="Laptop">
                <a:extLst>
                  <a:ext uri="{FF2B5EF4-FFF2-40B4-BE49-F238E27FC236}">
                    <a16:creationId xmlns:a16="http://schemas.microsoft.com/office/drawing/2014/main" id="{586E0163-A2C0-4281-8AE1-E556E06F86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9165" y="5387328"/>
                <a:ext cx="914400" cy="914400"/>
              </a:xfrm>
              <a:prstGeom prst="rect">
                <a:avLst/>
              </a:prstGeom>
            </p:spPr>
          </p:pic>
          <p:pic>
            <p:nvPicPr>
              <p:cNvPr id="9" name="Graphic 8" descr="Smart Phone">
                <a:extLst>
                  <a:ext uri="{FF2B5EF4-FFF2-40B4-BE49-F238E27FC236}">
                    <a16:creationId xmlns:a16="http://schemas.microsoft.com/office/drawing/2014/main" id="{74693F10-6CE7-421F-8E72-4BC5CDA06F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60275" y="5387328"/>
                <a:ext cx="914400" cy="914400"/>
              </a:xfrm>
              <a:prstGeom prst="rect">
                <a:avLst/>
              </a:prstGeom>
            </p:spPr>
          </p:pic>
          <p:pic>
            <p:nvPicPr>
              <p:cNvPr id="11" name="Graphic 10" descr="Monitor">
                <a:extLst>
                  <a:ext uri="{FF2B5EF4-FFF2-40B4-BE49-F238E27FC236}">
                    <a16:creationId xmlns:a16="http://schemas.microsoft.com/office/drawing/2014/main" id="{4BF97FF1-4372-4CDA-A3DF-DCED1B4A86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88610" y="5387328"/>
                <a:ext cx="914400" cy="914400"/>
              </a:xfrm>
              <a:prstGeom prst="rect">
                <a:avLst/>
              </a:prstGeom>
            </p:spPr>
          </p:pic>
          <p:pic>
            <p:nvPicPr>
              <p:cNvPr id="13" name="Graphic 12" descr="Tablet">
                <a:extLst>
                  <a:ext uri="{FF2B5EF4-FFF2-40B4-BE49-F238E27FC236}">
                    <a16:creationId xmlns:a16="http://schemas.microsoft.com/office/drawing/2014/main" id="{4626EE1B-6BC6-4CD1-85DB-1E4D71B421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69720" y="5387328"/>
                <a:ext cx="914400" cy="914400"/>
              </a:xfrm>
              <a:prstGeom prst="rect">
                <a:avLst/>
              </a:prstGeom>
            </p:spPr>
          </p:pic>
        </p:grpSp>
      </p:grpSp>
      <p:grpSp>
        <p:nvGrpSpPr>
          <p:cNvPr id="36" name="Group 35">
            <a:extLst>
              <a:ext uri="{FF2B5EF4-FFF2-40B4-BE49-F238E27FC236}">
                <a16:creationId xmlns:a16="http://schemas.microsoft.com/office/drawing/2014/main" id="{72030922-2CBA-4055-A0CE-54D33980425A}"/>
              </a:ext>
            </a:extLst>
          </p:cNvPr>
          <p:cNvGrpSpPr/>
          <p:nvPr/>
        </p:nvGrpSpPr>
        <p:grpSpPr>
          <a:xfrm>
            <a:off x="6715120" y="1269243"/>
            <a:ext cx="1708405" cy="2735131"/>
            <a:chOff x="6715119" y="1269241"/>
            <a:chExt cx="1708406" cy="2735131"/>
          </a:xfrm>
        </p:grpSpPr>
        <p:sp>
          <p:nvSpPr>
            <p:cNvPr id="30" name="Rectangle: Rounded Corners 29">
              <a:extLst>
                <a:ext uri="{FF2B5EF4-FFF2-40B4-BE49-F238E27FC236}">
                  <a16:creationId xmlns:a16="http://schemas.microsoft.com/office/drawing/2014/main" id="{85A9BB89-7505-4CCD-B439-58C67B706D81}"/>
                </a:ext>
              </a:extLst>
            </p:cNvPr>
            <p:cNvSpPr/>
            <p:nvPr/>
          </p:nvSpPr>
          <p:spPr>
            <a:xfrm>
              <a:off x="6715119" y="1269241"/>
              <a:ext cx="1708406" cy="2735131"/>
            </a:xfrm>
            <a:prstGeom prst="round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801" b="1" dirty="0">
                  <a:solidFill>
                    <a:schemeClr val="tx1">
                      <a:lumMod val="75000"/>
                      <a:lumOff val="25000"/>
                    </a:schemeClr>
                  </a:solidFill>
                </a:rPr>
                <a:t>Web Server</a:t>
              </a:r>
            </a:p>
          </p:txBody>
        </p:sp>
        <p:pic>
          <p:nvPicPr>
            <p:cNvPr id="14" name="Graphic 13" descr="Server">
              <a:extLst>
                <a:ext uri="{FF2B5EF4-FFF2-40B4-BE49-F238E27FC236}">
                  <a16:creationId xmlns:a16="http://schemas.microsoft.com/office/drawing/2014/main" id="{1D7A3CCE-4826-4C7D-80CD-C5B228B27D8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60789" y="1673927"/>
              <a:ext cx="1217066" cy="1217066"/>
            </a:xfrm>
            <a:prstGeom prst="rect">
              <a:avLst/>
            </a:prstGeom>
          </p:spPr>
        </p:pic>
        <p:pic>
          <p:nvPicPr>
            <p:cNvPr id="21" name="Picture 20">
              <a:extLst>
                <a:ext uri="{FF2B5EF4-FFF2-40B4-BE49-F238E27FC236}">
                  <a16:creationId xmlns:a16="http://schemas.microsoft.com/office/drawing/2014/main" id="{E8D6B975-C77A-4B96-9CAB-6C8B04BE24FE}"/>
                </a:ext>
              </a:extLst>
            </p:cNvPr>
            <p:cNvPicPr>
              <a:picLocks noChangeAspect="1"/>
            </p:cNvPicPr>
            <p:nvPr/>
          </p:nvPicPr>
          <p:blipFill>
            <a:blip r:embed="rId12"/>
            <a:stretch>
              <a:fillRect/>
            </a:stretch>
          </p:blipFill>
          <p:spPr>
            <a:xfrm>
              <a:off x="6880583" y="2900215"/>
              <a:ext cx="1377479" cy="417687"/>
            </a:xfrm>
            <a:prstGeom prst="rect">
              <a:avLst/>
            </a:prstGeom>
          </p:spPr>
        </p:pic>
        <p:pic>
          <p:nvPicPr>
            <p:cNvPr id="22" name="Picture 21">
              <a:extLst>
                <a:ext uri="{FF2B5EF4-FFF2-40B4-BE49-F238E27FC236}">
                  <a16:creationId xmlns:a16="http://schemas.microsoft.com/office/drawing/2014/main" id="{DF3CCE53-F1C5-465E-870E-C98423F49225}"/>
                </a:ext>
              </a:extLst>
            </p:cNvPr>
            <p:cNvPicPr>
              <a:picLocks noChangeAspect="1"/>
            </p:cNvPicPr>
            <p:nvPr/>
          </p:nvPicPr>
          <p:blipFill>
            <a:blip r:embed="rId13"/>
            <a:stretch>
              <a:fillRect/>
            </a:stretch>
          </p:blipFill>
          <p:spPr>
            <a:xfrm>
              <a:off x="7040547" y="3354419"/>
              <a:ext cx="1057550" cy="462123"/>
            </a:xfrm>
            <a:prstGeom prst="rect">
              <a:avLst/>
            </a:prstGeom>
          </p:spPr>
        </p:pic>
      </p:grpSp>
      <p:grpSp>
        <p:nvGrpSpPr>
          <p:cNvPr id="37" name="Group 36">
            <a:extLst>
              <a:ext uri="{FF2B5EF4-FFF2-40B4-BE49-F238E27FC236}">
                <a16:creationId xmlns:a16="http://schemas.microsoft.com/office/drawing/2014/main" id="{66DF90FF-8D8C-4822-8294-4DE301798F1A}"/>
              </a:ext>
            </a:extLst>
          </p:cNvPr>
          <p:cNvGrpSpPr/>
          <p:nvPr/>
        </p:nvGrpSpPr>
        <p:grpSpPr>
          <a:xfrm>
            <a:off x="2703950" y="1387522"/>
            <a:ext cx="1708405" cy="2735131"/>
            <a:chOff x="6715119" y="1269241"/>
            <a:chExt cx="1708406" cy="2735131"/>
          </a:xfrm>
        </p:grpSpPr>
        <p:sp>
          <p:nvSpPr>
            <p:cNvPr id="38" name="Rectangle: Rounded Corners 37">
              <a:extLst>
                <a:ext uri="{FF2B5EF4-FFF2-40B4-BE49-F238E27FC236}">
                  <a16:creationId xmlns:a16="http://schemas.microsoft.com/office/drawing/2014/main" id="{51CB6715-CA3A-4264-917A-7F984C9769FD}"/>
                </a:ext>
              </a:extLst>
            </p:cNvPr>
            <p:cNvSpPr/>
            <p:nvPr/>
          </p:nvSpPr>
          <p:spPr>
            <a:xfrm>
              <a:off x="6715119" y="1269241"/>
              <a:ext cx="1708406" cy="2735131"/>
            </a:xfrm>
            <a:prstGeom prst="round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801" b="1" dirty="0">
                  <a:solidFill>
                    <a:schemeClr val="tx1">
                      <a:lumMod val="75000"/>
                      <a:lumOff val="25000"/>
                    </a:schemeClr>
                  </a:solidFill>
                </a:rPr>
                <a:t>Web Server</a:t>
              </a:r>
            </a:p>
          </p:txBody>
        </p:sp>
        <p:pic>
          <p:nvPicPr>
            <p:cNvPr id="39" name="Graphic 38" descr="Server">
              <a:extLst>
                <a:ext uri="{FF2B5EF4-FFF2-40B4-BE49-F238E27FC236}">
                  <a16:creationId xmlns:a16="http://schemas.microsoft.com/office/drawing/2014/main" id="{E91F1960-8B8F-4CB4-8920-88265D1048C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60789" y="1673927"/>
              <a:ext cx="1217066" cy="1217066"/>
            </a:xfrm>
            <a:prstGeom prst="rect">
              <a:avLst/>
            </a:prstGeom>
          </p:spPr>
        </p:pic>
        <p:pic>
          <p:nvPicPr>
            <p:cNvPr id="40" name="Picture 39">
              <a:extLst>
                <a:ext uri="{FF2B5EF4-FFF2-40B4-BE49-F238E27FC236}">
                  <a16:creationId xmlns:a16="http://schemas.microsoft.com/office/drawing/2014/main" id="{0C0D360A-2D01-48C1-9653-C6B7CDBBE8B1}"/>
                </a:ext>
              </a:extLst>
            </p:cNvPr>
            <p:cNvPicPr>
              <a:picLocks noChangeAspect="1"/>
            </p:cNvPicPr>
            <p:nvPr/>
          </p:nvPicPr>
          <p:blipFill>
            <a:blip r:embed="rId12"/>
            <a:stretch>
              <a:fillRect/>
            </a:stretch>
          </p:blipFill>
          <p:spPr>
            <a:xfrm>
              <a:off x="6880583" y="2900215"/>
              <a:ext cx="1377479" cy="417687"/>
            </a:xfrm>
            <a:prstGeom prst="rect">
              <a:avLst/>
            </a:prstGeom>
          </p:spPr>
        </p:pic>
        <p:pic>
          <p:nvPicPr>
            <p:cNvPr id="41" name="Picture 40">
              <a:extLst>
                <a:ext uri="{FF2B5EF4-FFF2-40B4-BE49-F238E27FC236}">
                  <a16:creationId xmlns:a16="http://schemas.microsoft.com/office/drawing/2014/main" id="{00298865-C5AD-44FA-914D-51DEB1933A29}"/>
                </a:ext>
              </a:extLst>
            </p:cNvPr>
            <p:cNvPicPr>
              <a:picLocks noChangeAspect="1"/>
            </p:cNvPicPr>
            <p:nvPr/>
          </p:nvPicPr>
          <p:blipFill>
            <a:blip r:embed="rId13"/>
            <a:stretch>
              <a:fillRect/>
            </a:stretch>
          </p:blipFill>
          <p:spPr>
            <a:xfrm>
              <a:off x="7040547" y="3354419"/>
              <a:ext cx="1057550" cy="462123"/>
            </a:xfrm>
            <a:prstGeom prst="rect">
              <a:avLst/>
            </a:prstGeom>
          </p:spPr>
        </p:pic>
      </p:grpSp>
      <p:pic>
        <p:nvPicPr>
          <p:cNvPr id="3" name="Picture 2">
            <a:extLst>
              <a:ext uri="{FF2B5EF4-FFF2-40B4-BE49-F238E27FC236}">
                <a16:creationId xmlns:a16="http://schemas.microsoft.com/office/drawing/2014/main" id="{FCC354A4-0A02-4856-B473-817E3E05246C}"/>
              </a:ext>
            </a:extLst>
          </p:cNvPr>
          <p:cNvPicPr>
            <a:picLocks noChangeAspect="1"/>
          </p:cNvPicPr>
          <p:nvPr/>
        </p:nvPicPr>
        <p:blipFill>
          <a:blip r:embed="rId14"/>
          <a:stretch>
            <a:fillRect/>
          </a:stretch>
        </p:blipFill>
        <p:spPr>
          <a:xfrm>
            <a:off x="8489857" y="2898409"/>
            <a:ext cx="1057275" cy="952500"/>
          </a:xfrm>
          <a:prstGeom prst="rect">
            <a:avLst/>
          </a:prstGeom>
        </p:spPr>
      </p:pic>
    </p:spTree>
    <p:extLst>
      <p:ext uri="{BB962C8B-B14F-4D97-AF65-F5344CB8AC3E}">
        <p14:creationId xmlns:p14="http://schemas.microsoft.com/office/powerpoint/2010/main" val="204898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2653-7E58-4D73-9B27-2BBA92ACA281}"/>
              </a:ext>
            </a:extLst>
          </p:cNvPr>
          <p:cNvSpPr>
            <a:spLocks noGrp="1"/>
          </p:cNvSpPr>
          <p:nvPr>
            <p:ph type="title"/>
          </p:nvPr>
        </p:nvSpPr>
        <p:spPr>
          <a:xfrm>
            <a:off x="7948" y="-81343"/>
            <a:ext cx="10515600" cy="756836"/>
          </a:xfrm>
        </p:spPr>
        <p:txBody>
          <a:bodyPr>
            <a:normAutofit/>
          </a:bodyPr>
          <a:lstStyle/>
          <a:p>
            <a:r>
              <a:rPr lang="en-GB" sz="3600" dirty="0"/>
              <a:t>Overall Design</a:t>
            </a:r>
          </a:p>
        </p:txBody>
      </p:sp>
      <p:grpSp>
        <p:nvGrpSpPr>
          <p:cNvPr id="44" name="Group 43">
            <a:extLst>
              <a:ext uri="{FF2B5EF4-FFF2-40B4-BE49-F238E27FC236}">
                <a16:creationId xmlns:a16="http://schemas.microsoft.com/office/drawing/2014/main" id="{F48F8E52-7605-4F1B-BDB2-D12B3EC06971}"/>
              </a:ext>
            </a:extLst>
          </p:cNvPr>
          <p:cNvGrpSpPr/>
          <p:nvPr/>
        </p:nvGrpSpPr>
        <p:grpSpPr>
          <a:xfrm>
            <a:off x="363079" y="543859"/>
            <a:ext cx="8689788" cy="6101977"/>
            <a:chOff x="358594" y="543859"/>
            <a:chExt cx="8689788" cy="6101976"/>
          </a:xfrm>
        </p:grpSpPr>
        <p:sp>
          <p:nvSpPr>
            <p:cNvPr id="7" name="Rectangle 6">
              <a:extLst>
                <a:ext uri="{FF2B5EF4-FFF2-40B4-BE49-F238E27FC236}">
                  <a16:creationId xmlns:a16="http://schemas.microsoft.com/office/drawing/2014/main" id="{6781EFA6-BC75-4410-B2A5-11ABFBB8AF1B}"/>
                </a:ext>
              </a:extLst>
            </p:cNvPr>
            <p:cNvSpPr/>
            <p:nvPr/>
          </p:nvSpPr>
          <p:spPr>
            <a:xfrm>
              <a:off x="358594" y="543859"/>
              <a:ext cx="8689788" cy="610197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8" name="Rectangle 7">
              <a:extLst>
                <a:ext uri="{FF2B5EF4-FFF2-40B4-BE49-F238E27FC236}">
                  <a16:creationId xmlns:a16="http://schemas.microsoft.com/office/drawing/2014/main" id="{61B9B2DD-46E8-4534-88BA-7DC5EA7B9A2C}"/>
                </a:ext>
              </a:extLst>
            </p:cNvPr>
            <p:cNvSpPr/>
            <p:nvPr/>
          </p:nvSpPr>
          <p:spPr>
            <a:xfrm>
              <a:off x="358594" y="543859"/>
              <a:ext cx="8689788" cy="756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801" dirty="0">
                  <a:solidFill>
                    <a:schemeClr val="tx1">
                      <a:lumMod val="65000"/>
                      <a:lumOff val="35000"/>
                    </a:schemeClr>
                  </a:solidFill>
                </a:rPr>
                <a:t>[Logo] Design Thinking Toolkit</a:t>
              </a:r>
            </a:p>
          </p:txBody>
        </p:sp>
      </p:grpSp>
      <p:grpSp>
        <p:nvGrpSpPr>
          <p:cNvPr id="45" name="Group 44">
            <a:extLst>
              <a:ext uri="{FF2B5EF4-FFF2-40B4-BE49-F238E27FC236}">
                <a16:creationId xmlns:a16="http://schemas.microsoft.com/office/drawing/2014/main" id="{71584A50-2983-4C24-8C07-727E01AC75D2}"/>
              </a:ext>
            </a:extLst>
          </p:cNvPr>
          <p:cNvGrpSpPr/>
          <p:nvPr/>
        </p:nvGrpSpPr>
        <p:grpSpPr>
          <a:xfrm>
            <a:off x="845685" y="1604835"/>
            <a:ext cx="7715609" cy="2169460"/>
            <a:chOff x="820279" y="1604835"/>
            <a:chExt cx="7715609" cy="2169459"/>
          </a:xfrm>
        </p:grpSpPr>
        <p:grpSp>
          <p:nvGrpSpPr>
            <p:cNvPr id="13" name="Group 12">
              <a:extLst>
                <a:ext uri="{FF2B5EF4-FFF2-40B4-BE49-F238E27FC236}">
                  <a16:creationId xmlns:a16="http://schemas.microsoft.com/office/drawing/2014/main" id="{15EC29FA-7557-49EE-9545-4C60FBE09AB3}"/>
                </a:ext>
              </a:extLst>
            </p:cNvPr>
            <p:cNvGrpSpPr/>
            <p:nvPr/>
          </p:nvGrpSpPr>
          <p:grpSpPr>
            <a:xfrm>
              <a:off x="820279" y="1604835"/>
              <a:ext cx="2163482" cy="2169459"/>
              <a:chOff x="1071285" y="1607669"/>
              <a:chExt cx="2163482" cy="2169459"/>
            </a:xfrm>
          </p:grpSpPr>
          <p:sp>
            <p:nvSpPr>
              <p:cNvPr id="9" name="Rectangle: Rounded Corners 8">
                <a:extLst>
                  <a:ext uri="{FF2B5EF4-FFF2-40B4-BE49-F238E27FC236}">
                    <a16:creationId xmlns:a16="http://schemas.microsoft.com/office/drawing/2014/main" id="{1631FC8C-17F3-4116-A936-A1267369FCD0}"/>
                  </a:ext>
                </a:extLst>
              </p:cNvPr>
              <p:cNvSpPr/>
              <p:nvPr/>
            </p:nvSpPr>
            <p:spPr>
              <a:xfrm>
                <a:off x="1071285" y="1607669"/>
                <a:ext cx="2163482" cy="2169459"/>
              </a:xfrm>
              <a:prstGeom prst="roundRect">
                <a:avLst>
                  <a:gd name="adj" fmla="val 9485"/>
                </a:avLst>
              </a:prstGeom>
              <a:solidFill>
                <a:schemeClr val="bg1">
                  <a:lumMod val="9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10" name="Rectangle: Rounded Corners 9">
                <a:extLst>
                  <a:ext uri="{FF2B5EF4-FFF2-40B4-BE49-F238E27FC236}">
                    <a16:creationId xmlns:a16="http://schemas.microsoft.com/office/drawing/2014/main" id="{FAAD94BE-6B6C-4FBD-AEA2-125A6D9EEF83}"/>
                  </a:ext>
                </a:extLst>
              </p:cNvPr>
              <p:cNvSpPr/>
              <p:nvPr/>
            </p:nvSpPr>
            <p:spPr>
              <a:xfrm>
                <a:off x="1093695" y="3242531"/>
                <a:ext cx="2117167" cy="519351"/>
              </a:xfrm>
              <a:prstGeom prst="roundRect">
                <a:avLst>
                  <a:gd name="adj" fmla="val 4194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11" name="Rectangle 10">
                <a:extLst>
                  <a:ext uri="{FF2B5EF4-FFF2-40B4-BE49-F238E27FC236}">
                    <a16:creationId xmlns:a16="http://schemas.microsoft.com/office/drawing/2014/main" id="{73B86230-640A-4744-A96D-73E123F406EF}"/>
                  </a:ext>
                </a:extLst>
              </p:cNvPr>
              <p:cNvSpPr/>
              <p:nvPr/>
            </p:nvSpPr>
            <p:spPr>
              <a:xfrm>
                <a:off x="1093695" y="3060555"/>
                <a:ext cx="2117167" cy="519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App#1 Name</a:t>
                </a:r>
              </a:p>
              <a:p>
                <a:pPr algn="ctr"/>
                <a:r>
                  <a:rPr lang="en-GB" sz="1200" dirty="0">
                    <a:solidFill>
                      <a:schemeClr val="bg1">
                        <a:lumMod val="65000"/>
                      </a:schemeClr>
                    </a:solidFill>
                  </a:rPr>
                  <a:t>App#1 Description</a:t>
                </a:r>
              </a:p>
            </p:txBody>
          </p:sp>
          <p:sp>
            <p:nvSpPr>
              <p:cNvPr id="12" name="Rectangle 11">
                <a:extLst>
                  <a:ext uri="{FF2B5EF4-FFF2-40B4-BE49-F238E27FC236}">
                    <a16:creationId xmlns:a16="http://schemas.microsoft.com/office/drawing/2014/main" id="{458BFA5E-9D72-4FE7-974B-22430F34A70F}"/>
                  </a:ext>
                </a:extLst>
              </p:cNvPr>
              <p:cNvSpPr/>
              <p:nvPr/>
            </p:nvSpPr>
            <p:spPr>
              <a:xfrm>
                <a:off x="1398494" y="2002118"/>
                <a:ext cx="1529977" cy="75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App#1 Icon</a:t>
                </a:r>
              </a:p>
            </p:txBody>
          </p:sp>
        </p:grpSp>
        <p:grpSp>
          <p:nvGrpSpPr>
            <p:cNvPr id="14" name="Group 13">
              <a:extLst>
                <a:ext uri="{FF2B5EF4-FFF2-40B4-BE49-F238E27FC236}">
                  <a16:creationId xmlns:a16="http://schemas.microsoft.com/office/drawing/2014/main" id="{EB33DCEA-5439-4882-9940-D5374F5F54C7}"/>
                </a:ext>
              </a:extLst>
            </p:cNvPr>
            <p:cNvGrpSpPr/>
            <p:nvPr/>
          </p:nvGrpSpPr>
          <p:grpSpPr>
            <a:xfrm>
              <a:off x="3596343" y="1604835"/>
              <a:ext cx="2163482" cy="2169459"/>
              <a:chOff x="1071285" y="1607669"/>
              <a:chExt cx="2163482" cy="2169459"/>
            </a:xfrm>
          </p:grpSpPr>
          <p:sp>
            <p:nvSpPr>
              <p:cNvPr id="15" name="Rectangle: Rounded Corners 14">
                <a:extLst>
                  <a:ext uri="{FF2B5EF4-FFF2-40B4-BE49-F238E27FC236}">
                    <a16:creationId xmlns:a16="http://schemas.microsoft.com/office/drawing/2014/main" id="{24BE0AE7-3E21-41F3-AE8C-9A17780D25FD}"/>
                  </a:ext>
                </a:extLst>
              </p:cNvPr>
              <p:cNvSpPr/>
              <p:nvPr/>
            </p:nvSpPr>
            <p:spPr>
              <a:xfrm>
                <a:off x="1071285" y="1607669"/>
                <a:ext cx="2163482" cy="2169459"/>
              </a:xfrm>
              <a:prstGeom prst="roundRect">
                <a:avLst>
                  <a:gd name="adj" fmla="val 9485"/>
                </a:avLst>
              </a:prstGeom>
              <a:solidFill>
                <a:schemeClr val="bg1">
                  <a:lumMod val="9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16" name="Rectangle: Rounded Corners 15">
                <a:extLst>
                  <a:ext uri="{FF2B5EF4-FFF2-40B4-BE49-F238E27FC236}">
                    <a16:creationId xmlns:a16="http://schemas.microsoft.com/office/drawing/2014/main" id="{180A1D25-ACF3-483F-A745-A4522830B476}"/>
                  </a:ext>
                </a:extLst>
              </p:cNvPr>
              <p:cNvSpPr/>
              <p:nvPr/>
            </p:nvSpPr>
            <p:spPr>
              <a:xfrm>
                <a:off x="1093695" y="3242531"/>
                <a:ext cx="2117167" cy="519351"/>
              </a:xfrm>
              <a:prstGeom prst="roundRect">
                <a:avLst>
                  <a:gd name="adj" fmla="val 4194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17" name="Rectangle 16">
                <a:extLst>
                  <a:ext uri="{FF2B5EF4-FFF2-40B4-BE49-F238E27FC236}">
                    <a16:creationId xmlns:a16="http://schemas.microsoft.com/office/drawing/2014/main" id="{E9330690-F1A6-43E5-9A78-1DB88C69FF05}"/>
                  </a:ext>
                </a:extLst>
              </p:cNvPr>
              <p:cNvSpPr/>
              <p:nvPr/>
            </p:nvSpPr>
            <p:spPr>
              <a:xfrm>
                <a:off x="1093695" y="3060555"/>
                <a:ext cx="2117167" cy="519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App#2 Name</a:t>
                </a:r>
              </a:p>
              <a:p>
                <a:pPr algn="ctr"/>
                <a:r>
                  <a:rPr lang="en-GB" sz="1200" dirty="0">
                    <a:solidFill>
                      <a:schemeClr val="bg1">
                        <a:lumMod val="65000"/>
                      </a:schemeClr>
                    </a:solidFill>
                  </a:rPr>
                  <a:t>App#2 Description</a:t>
                </a:r>
              </a:p>
            </p:txBody>
          </p:sp>
          <p:sp>
            <p:nvSpPr>
              <p:cNvPr id="18" name="Rectangle 17">
                <a:extLst>
                  <a:ext uri="{FF2B5EF4-FFF2-40B4-BE49-F238E27FC236}">
                    <a16:creationId xmlns:a16="http://schemas.microsoft.com/office/drawing/2014/main" id="{7C43C424-FEDB-4B4D-8379-D90710DC0D25}"/>
                  </a:ext>
                </a:extLst>
              </p:cNvPr>
              <p:cNvSpPr/>
              <p:nvPr/>
            </p:nvSpPr>
            <p:spPr>
              <a:xfrm>
                <a:off x="1398494" y="2002118"/>
                <a:ext cx="1529977" cy="75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App#2 Icon</a:t>
                </a:r>
              </a:p>
            </p:txBody>
          </p:sp>
        </p:grpSp>
        <p:grpSp>
          <p:nvGrpSpPr>
            <p:cNvPr id="19" name="Group 18">
              <a:extLst>
                <a:ext uri="{FF2B5EF4-FFF2-40B4-BE49-F238E27FC236}">
                  <a16:creationId xmlns:a16="http://schemas.microsoft.com/office/drawing/2014/main" id="{1A94ACA9-D9BE-4868-AE43-141BAE774832}"/>
                </a:ext>
              </a:extLst>
            </p:cNvPr>
            <p:cNvGrpSpPr/>
            <p:nvPr/>
          </p:nvGrpSpPr>
          <p:grpSpPr>
            <a:xfrm>
              <a:off x="6372406" y="1604835"/>
              <a:ext cx="2163482" cy="2169459"/>
              <a:chOff x="1071285" y="1607669"/>
              <a:chExt cx="2163482" cy="2169459"/>
            </a:xfrm>
          </p:grpSpPr>
          <p:sp>
            <p:nvSpPr>
              <p:cNvPr id="20" name="Rectangle: Rounded Corners 19">
                <a:extLst>
                  <a:ext uri="{FF2B5EF4-FFF2-40B4-BE49-F238E27FC236}">
                    <a16:creationId xmlns:a16="http://schemas.microsoft.com/office/drawing/2014/main" id="{488806C8-BEF0-4D56-ABEF-79DBF432C519}"/>
                  </a:ext>
                </a:extLst>
              </p:cNvPr>
              <p:cNvSpPr/>
              <p:nvPr/>
            </p:nvSpPr>
            <p:spPr>
              <a:xfrm>
                <a:off x="1071285" y="1607669"/>
                <a:ext cx="2163482" cy="2169459"/>
              </a:xfrm>
              <a:prstGeom prst="roundRect">
                <a:avLst>
                  <a:gd name="adj" fmla="val 9485"/>
                </a:avLst>
              </a:prstGeom>
              <a:solidFill>
                <a:schemeClr val="bg1">
                  <a:lumMod val="9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21" name="Rectangle: Rounded Corners 20">
                <a:extLst>
                  <a:ext uri="{FF2B5EF4-FFF2-40B4-BE49-F238E27FC236}">
                    <a16:creationId xmlns:a16="http://schemas.microsoft.com/office/drawing/2014/main" id="{369BB05C-D629-4E8B-83B5-9AC15D008DA7}"/>
                  </a:ext>
                </a:extLst>
              </p:cNvPr>
              <p:cNvSpPr/>
              <p:nvPr/>
            </p:nvSpPr>
            <p:spPr>
              <a:xfrm>
                <a:off x="1093695" y="3242531"/>
                <a:ext cx="2117167" cy="519351"/>
              </a:xfrm>
              <a:prstGeom prst="roundRect">
                <a:avLst>
                  <a:gd name="adj" fmla="val 4194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22" name="Rectangle 21">
                <a:extLst>
                  <a:ext uri="{FF2B5EF4-FFF2-40B4-BE49-F238E27FC236}">
                    <a16:creationId xmlns:a16="http://schemas.microsoft.com/office/drawing/2014/main" id="{F07465F0-062C-4F36-B4B2-90B23B85C18F}"/>
                  </a:ext>
                </a:extLst>
              </p:cNvPr>
              <p:cNvSpPr/>
              <p:nvPr/>
            </p:nvSpPr>
            <p:spPr>
              <a:xfrm>
                <a:off x="1093695" y="3060555"/>
                <a:ext cx="2117167" cy="519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App#3 Name</a:t>
                </a:r>
              </a:p>
              <a:p>
                <a:pPr algn="ctr"/>
                <a:r>
                  <a:rPr lang="en-GB" sz="1200" dirty="0">
                    <a:solidFill>
                      <a:schemeClr val="bg1">
                        <a:lumMod val="65000"/>
                      </a:schemeClr>
                    </a:solidFill>
                  </a:rPr>
                  <a:t>App#3 Description</a:t>
                </a:r>
              </a:p>
            </p:txBody>
          </p:sp>
          <p:sp>
            <p:nvSpPr>
              <p:cNvPr id="23" name="Rectangle 22">
                <a:extLst>
                  <a:ext uri="{FF2B5EF4-FFF2-40B4-BE49-F238E27FC236}">
                    <a16:creationId xmlns:a16="http://schemas.microsoft.com/office/drawing/2014/main" id="{8E57A27E-8910-4851-9881-6AFB88325F2B}"/>
                  </a:ext>
                </a:extLst>
              </p:cNvPr>
              <p:cNvSpPr/>
              <p:nvPr/>
            </p:nvSpPr>
            <p:spPr>
              <a:xfrm>
                <a:off x="1398494" y="2002118"/>
                <a:ext cx="1529977" cy="75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App#3 Icon</a:t>
                </a:r>
              </a:p>
            </p:txBody>
          </p:sp>
        </p:grpSp>
      </p:grpSp>
      <p:grpSp>
        <p:nvGrpSpPr>
          <p:cNvPr id="47" name="Group 46">
            <a:extLst>
              <a:ext uri="{FF2B5EF4-FFF2-40B4-BE49-F238E27FC236}">
                <a16:creationId xmlns:a16="http://schemas.microsoft.com/office/drawing/2014/main" id="{3987695F-2A26-4328-A410-619C9B0C4B36}"/>
              </a:ext>
            </a:extLst>
          </p:cNvPr>
          <p:cNvGrpSpPr/>
          <p:nvPr/>
        </p:nvGrpSpPr>
        <p:grpSpPr>
          <a:xfrm>
            <a:off x="868094" y="4202275"/>
            <a:ext cx="7715609" cy="2169460"/>
            <a:chOff x="820279" y="1604835"/>
            <a:chExt cx="7715609" cy="2169459"/>
          </a:xfrm>
        </p:grpSpPr>
        <p:grpSp>
          <p:nvGrpSpPr>
            <p:cNvPr id="48" name="Group 47">
              <a:extLst>
                <a:ext uri="{FF2B5EF4-FFF2-40B4-BE49-F238E27FC236}">
                  <a16:creationId xmlns:a16="http://schemas.microsoft.com/office/drawing/2014/main" id="{3AF9444D-9D90-463F-8648-8CAC234CFABB}"/>
                </a:ext>
              </a:extLst>
            </p:cNvPr>
            <p:cNvGrpSpPr/>
            <p:nvPr/>
          </p:nvGrpSpPr>
          <p:grpSpPr>
            <a:xfrm>
              <a:off x="820279" y="1604835"/>
              <a:ext cx="2163482" cy="2169459"/>
              <a:chOff x="1071285" y="1607669"/>
              <a:chExt cx="2163482" cy="2169459"/>
            </a:xfrm>
          </p:grpSpPr>
          <p:sp>
            <p:nvSpPr>
              <p:cNvPr id="59" name="Rectangle: Rounded Corners 58">
                <a:extLst>
                  <a:ext uri="{FF2B5EF4-FFF2-40B4-BE49-F238E27FC236}">
                    <a16:creationId xmlns:a16="http://schemas.microsoft.com/office/drawing/2014/main" id="{0AD12763-2EF9-4E81-8C82-8D1301A85CF8}"/>
                  </a:ext>
                </a:extLst>
              </p:cNvPr>
              <p:cNvSpPr/>
              <p:nvPr/>
            </p:nvSpPr>
            <p:spPr>
              <a:xfrm>
                <a:off x="1071285" y="1607669"/>
                <a:ext cx="2163482" cy="2169459"/>
              </a:xfrm>
              <a:prstGeom prst="roundRect">
                <a:avLst>
                  <a:gd name="adj" fmla="val 9485"/>
                </a:avLst>
              </a:prstGeom>
              <a:solidFill>
                <a:schemeClr val="bg1">
                  <a:lumMod val="9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60" name="Rectangle: Rounded Corners 59">
                <a:extLst>
                  <a:ext uri="{FF2B5EF4-FFF2-40B4-BE49-F238E27FC236}">
                    <a16:creationId xmlns:a16="http://schemas.microsoft.com/office/drawing/2014/main" id="{0A60FD4A-E22C-4CBC-8F78-F2CA38D69E42}"/>
                  </a:ext>
                </a:extLst>
              </p:cNvPr>
              <p:cNvSpPr/>
              <p:nvPr/>
            </p:nvSpPr>
            <p:spPr>
              <a:xfrm>
                <a:off x="1093695" y="3242531"/>
                <a:ext cx="2117167" cy="519351"/>
              </a:xfrm>
              <a:prstGeom prst="roundRect">
                <a:avLst>
                  <a:gd name="adj" fmla="val 4194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61" name="Rectangle 60">
                <a:extLst>
                  <a:ext uri="{FF2B5EF4-FFF2-40B4-BE49-F238E27FC236}">
                    <a16:creationId xmlns:a16="http://schemas.microsoft.com/office/drawing/2014/main" id="{F9763462-D762-410D-B981-300690BA862C}"/>
                  </a:ext>
                </a:extLst>
              </p:cNvPr>
              <p:cNvSpPr/>
              <p:nvPr/>
            </p:nvSpPr>
            <p:spPr>
              <a:xfrm>
                <a:off x="1093695" y="3060555"/>
                <a:ext cx="2117167" cy="519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App#4 Name</a:t>
                </a:r>
              </a:p>
              <a:p>
                <a:pPr algn="ctr"/>
                <a:r>
                  <a:rPr lang="en-GB" sz="1200" dirty="0">
                    <a:solidFill>
                      <a:schemeClr val="bg1">
                        <a:lumMod val="65000"/>
                      </a:schemeClr>
                    </a:solidFill>
                  </a:rPr>
                  <a:t>App#4 Description</a:t>
                </a:r>
              </a:p>
            </p:txBody>
          </p:sp>
          <p:sp>
            <p:nvSpPr>
              <p:cNvPr id="62" name="Rectangle 61">
                <a:extLst>
                  <a:ext uri="{FF2B5EF4-FFF2-40B4-BE49-F238E27FC236}">
                    <a16:creationId xmlns:a16="http://schemas.microsoft.com/office/drawing/2014/main" id="{522844A7-623A-426C-B9BA-879B83316BCC}"/>
                  </a:ext>
                </a:extLst>
              </p:cNvPr>
              <p:cNvSpPr/>
              <p:nvPr/>
            </p:nvSpPr>
            <p:spPr>
              <a:xfrm>
                <a:off x="1398494" y="2002118"/>
                <a:ext cx="1529977" cy="75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App#4 Icon</a:t>
                </a:r>
              </a:p>
            </p:txBody>
          </p:sp>
        </p:grpSp>
        <p:grpSp>
          <p:nvGrpSpPr>
            <p:cNvPr id="49" name="Group 48">
              <a:extLst>
                <a:ext uri="{FF2B5EF4-FFF2-40B4-BE49-F238E27FC236}">
                  <a16:creationId xmlns:a16="http://schemas.microsoft.com/office/drawing/2014/main" id="{F1E1F3D8-B72E-446D-B491-5005C96BAAB9}"/>
                </a:ext>
              </a:extLst>
            </p:cNvPr>
            <p:cNvGrpSpPr/>
            <p:nvPr/>
          </p:nvGrpSpPr>
          <p:grpSpPr>
            <a:xfrm>
              <a:off x="3596343" y="1604835"/>
              <a:ext cx="2163482" cy="2169459"/>
              <a:chOff x="1071285" y="1607669"/>
              <a:chExt cx="2163482" cy="2169459"/>
            </a:xfrm>
          </p:grpSpPr>
          <p:sp>
            <p:nvSpPr>
              <p:cNvPr id="55" name="Rectangle: Rounded Corners 54">
                <a:extLst>
                  <a:ext uri="{FF2B5EF4-FFF2-40B4-BE49-F238E27FC236}">
                    <a16:creationId xmlns:a16="http://schemas.microsoft.com/office/drawing/2014/main" id="{D48D3095-88AB-4257-A6C8-C8D2F327EA4E}"/>
                  </a:ext>
                </a:extLst>
              </p:cNvPr>
              <p:cNvSpPr/>
              <p:nvPr/>
            </p:nvSpPr>
            <p:spPr>
              <a:xfrm>
                <a:off x="1071285" y="1607669"/>
                <a:ext cx="2163482" cy="2169459"/>
              </a:xfrm>
              <a:prstGeom prst="roundRect">
                <a:avLst>
                  <a:gd name="adj" fmla="val 9485"/>
                </a:avLst>
              </a:prstGeom>
              <a:solidFill>
                <a:schemeClr val="bg1">
                  <a:lumMod val="9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56" name="Rectangle: Rounded Corners 55">
                <a:extLst>
                  <a:ext uri="{FF2B5EF4-FFF2-40B4-BE49-F238E27FC236}">
                    <a16:creationId xmlns:a16="http://schemas.microsoft.com/office/drawing/2014/main" id="{465DFE3E-879C-4EA5-831F-7FA3C4AA77E1}"/>
                  </a:ext>
                </a:extLst>
              </p:cNvPr>
              <p:cNvSpPr/>
              <p:nvPr/>
            </p:nvSpPr>
            <p:spPr>
              <a:xfrm>
                <a:off x="1093695" y="3242531"/>
                <a:ext cx="2117167" cy="519351"/>
              </a:xfrm>
              <a:prstGeom prst="roundRect">
                <a:avLst>
                  <a:gd name="adj" fmla="val 4194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57" name="Rectangle 56">
                <a:extLst>
                  <a:ext uri="{FF2B5EF4-FFF2-40B4-BE49-F238E27FC236}">
                    <a16:creationId xmlns:a16="http://schemas.microsoft.com/office/drawing/2014/main" id="{2B0C46B6-9812-4F11-9B17-F853A67015FA}"/>
                  </a:ext>
                </a:extLst>
              </p:cNvPr>
              <p:cNvSpPr/>
              <p:nvPr/>
            </p:nvSpPr>
            <p:spPr>
              <a:xfrm>
                <a:off x="1093695" y="3060555"/>
                <a:ext cx="2117167" cy="519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App#5 Name</a:t>
                </a:r>
              </a:p>
              <a:p>
                <a:pPr algn="ctr"/>
                <a:r>
                  <a:rPr lang="en-GB" sz="1200" dirty="0">
                    <a:solidFill>
                      <a:schemeClr val="bg1">
                        <a:lumMod val="65000"/>
                      </a:schemeClr>
                    </a:solidFill>
                  </a:rPr>
                  <a:t>App#5 Description</a:t>
                </a:r>
              </a:p>
            </p:txBody>
          </p:sp>
          <p:sp>
            <p:nvSpPr>
              <p:cNvPr id="58" name="Rectangle 57">
                <a:extLst>
                  <a:ext uri="{FF2B5EF4-FFF2-40B4-BE49-F238E27FC236}">
                    <a16:creationId xmlns:a16="http://schemas.microsoft.com/office/drawing/2014/main" id="{7A2A01FA-8CC1-43AB-9566-4C58B4B768CD}"/>
                  </a:ext>
                </a:extLst>
              </p:cNvPr>
              <p:cNvSpPr/>
              <p:nvPr/>
            </p:nvSpPr>
            <p:spPr>
              <a:xfrm>
                <a:off x="1398494" y="2002118"/>
                <a:ext cx="1529977" cy="75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App#5 Icon</a:t>
                </a:r>
              </a:p>
            </p:txBody>
          </p:sp>
        </p:grpSp>
        <p:grpSp>
          <p:nvGrpSpPr>
            <p:cNvPr id="50" name="Group 49">
              <a:extLst>
                <a:ext uri="{FF2B5EF4-FFF2-40B4-BE49-F238E27FC236}">
                  <a16:creationId xmlns:a16="http://schemas.microsoft.com/office/drawing/2014/main" id="{F086D444-FD28-4CA8-BD0C-CB25D31D10A5}"/>
                </a:ext>
              </a:extLst>
            </p:cNvPr>
            <p:cNvGrpSpPr/>
            <p:nvPr/>
          </p:nvGrpSpPr>
          <p:grpSpPr>
            <a:xfrm>
              <a:off x="6372406" y="1604835"/>
              <a:ext cx="2163482" cy="2169459"/>
              <a:chOff x="1071285" y="1607669"/>
              <a:chExt cx="2163482" cy="2169459"/>
            </a:xfrm>
          </p:grpSpPr>
          <p:sp>
            <p:nvSpPr>
              <p:cNvPr id="51" name="Rectangle: Rounded Corners 50">
                <a:extLst>
                  <a:ext uri="{FF2B5EF4-FFF2-40B4-BE49-F238E27FC236}">
                    <a16:creationId xmlns:a16="http://schemas.microsoft.com/office/drawing/2014/main" id="{5C72F2A3-3816-47A9-ADAE-3EB9F38D317E}"/>
                  </a:ext>
                </a:extLst>
              </p:cNvPr>
              <p:cNvSpPr/>
              <p:nvPr/>
            </p:nvSpPr>
            <p:spPr>
              <a:xfrm>
                <a:off x="1071285" y="1607669"/>
                <a:ext cx="2163482" cy="2169459"/>
              </a:xfrm>
              <a:prstGeom prst="roundRect">
                <a:avLst>
                  <a:gd name="adj" fmla="val 9485"/>
                </a:avLst>
              </a:prstGeom>
              <a:solidFill>
                <a:schemeClr val="bg1">
                  <a:lumMod val="9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52" name="Rectangle: Rounded Corners 51">
                <a:extLst>
                  <a:ext uri="{FF2B5EF4-FFF2-40B4-BE49-F238E27FC236}">
                    <a16:creationId xmlns:a16="http://schemas.microsoft.com/office/drawing/2014/main" id="{5797EC74-DBAC-4050-B056-E11FAC4AF7A0}"/>
                  </a:ext>
                </a:extLst>
              </p:cNvPr>
              <p:cNvSpPr/>
              <p:nvPr/>
            </p:nvSpPr>
            <p:spPr>
              <a:xfrm>
                <a:off x="1093695" y="3242531"/>
                <a:ext cx="2117167" cy="519351"/>
              </a:xfrm>
              <a:prstGeom prst="roundRect">
                <a:avLst>
                  <a:gd name="adj" fmla="val 4194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53" name="Rectangle 52">
                <a:extLst>
                  <a:ext uri="{FF2B5EF4-FFF2-40B4-BE49-F238E27FC236}">
                    <a16:creationId xmlns:a16="http://schemas.microsoft.com/office/drawing/2014/main" id="{67DF3ADE-F8C3-4C07-9A5D-DF54A3527764}"/>
                  </a:ext>
                </a:extLst>
              </p:cNvPr>
              <p:cNvSpPr/>
              <p:nvPr/>
            </p:nvSpPr>
            <p:spPr>
              <a:xfrm>
                <a:off x="1093695" y="3060555"/>
                <a:ext cx="2117167" cy="519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App#6 Name</a:t>
                </a:r>
              </a:p>
              <a:p>
                <a:pPr algn="ctr"/>
                <a:r>
                  <a:rPr lang="en-GB" sz="1200" dirty="0">
                    <a:solidFill>
                      <a:schemeClr val="bg1">
                        <a:lumMod val="65000"/>
                      </a:schemeClr>
                    </a:solidFill>
                  </a:rPr>
                  <a:t>App#6 Description</a:t>
                </a:r>
              </a:p>
            </p:txBody>
          </p:sp>
          <p:sp>
            <p:nvSpPr>
              <p:cNvPr id="54" name="Rectangle 53">
                <a:extLst>
                  <a:ext uri="{FF2B5EF4-FFF2-40B4-BE49-F238E27FC236}">
                    <a16:creationId xmlns:a16="http://schemas.microsoft.com/office/drawing/2014/main" id="{D7CF644C-50D2-44DA-BA60-512F73EA8AEA}"/>
                  </a:ext>
                </a:extLst>
              </p:cNvPr>
              <p:cNvSpPr/>
              <p:nvPr/>
            </p:nvSpPr>
            <p:spPr>
              <a:xfrm>
                <a:off x="1398494" y="2002118"/>
                <a:ext cx="1529977" cy="75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App#6 Icon</a:t>
                </a:r>
              </a:p>
            </p:txBody>
          </p:sp>
        </p:grpSp>
      </p:grpSp>
      <p:sp>
        <p:nvSpPr>
          <p:cNvPr id="63" name="Rectangle 62">
            <a:extLst>
              <a:ext uri="{FF2B5EF4-FFF2-40B4-BE49-F238E27FC236}">
                <a16:creationId xmlns:a16="http://schemas.microsoft.com/office/drawing/2014/main" id="{8D8DCD7C-1F5B-44C0-8533-4D43A55F7A06}"/>
              </a:ext>
            </a:extLst>
          </p:cNvPr>
          <p:cNvSpPr/>
          <p:nvPr/>
        </p:nvSpPr>
        <p:spPr>
          <a:xfrm>
            <a:off x="363079" y="1093701"/>
            <a:ext cx="8689788" cy="2219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lumMod val="65000"/>
                    <a:lumOff val="35000"/>
                  </a:schemeClr>
                </a:solidFill>
              </a:rPr>
              <a:t>Home    About    [Other options?]</a:t>
            </a:r>
          </a:p>
        </p:txBody>
      </p:sp>
      <p:sp>
        <p:nvSpPr>
          <p:cNvPr id="64" name="Oval 63">
            <a:extLst>
              <a:ext uri="{FF2B5EF4-FFF2-40B4-BE49-F238E27FC236}">
                <a16:creationId xmlns:a16="http://schemas.microsoft.com/office/drawing/2014/main" id="{E9427450-9CCC-4DA8-B3C8-425A4BDFB02E}"/>
              </a:ext>
            </a:extLst>
          </p:cNvPr>
          <p:cNvSpPr>
            <a:spLocks noChangeAspect="1"/>
          </p:cNvSpPr>
          <p:nvPr/>
        </p:nvSpPr>
        <p:spPr>
          <a:xfrm>
            <a:off x="3282249" y="777309"/>
            <a:ext cx="273337" cy="25191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1" dirty="0">
                <a:solidFill>
                  <a:schemeClr val="tx1">
                    <a:lumMod val="75000"/>
                    <a:lumOff val="25000"/>
                  </a:schemeClr>
                </a:solidFill>
              </a:rPr>
              <a:t>1</a:t>
            </a:r>
          </a:p>
        </p:txBody>
      </p:sp>
      <p:sp>
        <p:nvSpPr>
          <p:cNvPr id="65" name="Oval 64">
            <a:extLst>
              <a:ext uri="{FF2B5EF4-FFF2-40B4-BE49-F238E27FC236}">
                <a16:creationId xmlns:a16="http://schemas.microsoft.com/office/drawing/2014/main" id="{E5ADB606-5F45-42F2-9DED-D47C4C7F6DF2}"/>
              </a:ext>
            </a:extLst>
          </p:cNvPr>
          <p:cNvSpPr>
            <a:spLocks noChangeAspect="1"/>
          </p:cNvSpPr>
          <p:nvPr/>
        </p:nvSpPr>
        <p:spPr>
          <a:xfrm>
            <a:off x="2568073" y="1067163"/>
            <a:ext cx="273337" cy="25191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1" dirty="0">
                <a:solidFill>
                  <a:schemeClr val="tx1">
                    <a:lumMod val="75000"/>
                    <a:lumOff val="25000"/>
                  </a:schemeClr>
                </a:solidFill>
              </a:rPr>
              <a:t>2</a:t>
            </a:r>
          </a:p>
        </p:txBody>
      </p:sp>
      <p:sp>
        <p:nvSpPr>
          <p:cNvPr id="66" name="Oval 65">
            <a:extLst>
              <a:ext uri="{FF2B5EF4-FFF2-40B4-BE49-F238E27FC236}">
                <a16:creationId xmlns:a16="http://schemas.microsoft.com/office/drawing/2014/main" id="{707EE7DB-929D-4529-B02D-8EF79B6DFB07}"/>
              </a:ext>
            </a:extLst>
          </p:cNvPr>
          <p:cNvSpPr>
            <a:spLocks noChangeAspect="1"/>
          </p:cNvSpPr>
          <p:nvPr/>
        </p:nvSpPr>
        <p:spPr>
          <a:xfrm>
            <a:off x="2639792" y="1682737"/>
            <a:ext cx="273337" cy="25191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1" dirty="0">
                <a:solidFill>
                  <a:schemeClr val="tx1">
                    <a:lumMod val="75000"/>
                    <a:lumOff val="25000"/>
                  </a:schemeClr>
                </a:solidFill>
              </a:rPr>
              <a:t>3</a:t>
            </a:r>
          </a:p>
        </p:txBody>
      </p:sp>
      <p:grpSp>
        <p:nvGrpSpPr>
          <p:cNvPr id="77" name="Group 76">
            <a:extLst>
              <a:ext uri="{FF2B5EF4-FFF2-40B4-BE49-F238E27FC236}">
                <a16:creationId xmlns:a16="http://schemas.microsoft.com/office/drawing/2014/main" id="{0C5B828E-00FC-4F03-8803-21B36C501A17}"/>
              </a:ext>
            </a:extLst>
          </p:cNvPr>
          <p:cNvGrpSpPr/>
          <p:nvPr/>
        </p:nvGrpSpPr>
        <p:grpSpPr>
          <a:xfrm>
            <a:off x="9167619" y="704102"/>
            <a:ext cx="3024382" cy="1323439"/>
            <a:chOff x="9167617" y="704101"/>
            <a:chExt cx="3024383" cy="1323438"/>
          </a:xfrm>
        </p:grpSpPr>
        <p:sp>
          <p:nvSpPr>
            <p:cNvPr id="67" name="Oval 66">
              <a:extLst>
                <a:ext uri="{FF2B5EF4-FFF2-40B4-BE49-F238E27FC236}">
                  <a16:creationId xmlns:a16="http://schemas.microsoft.com/office/drawing/2014/main" id="{99A8F44D-74EC-467A-9CA0-E2A45E256DEB}"/>
                </a:ext>
              </a:extLst>
            </p:cNvPr>
            <p:cNvSpPr>
              <a:spLocks noChangeAspect="1"/>
            </p:cNvSpPr>
            <p:nvPr/>
          </p:nvSpPr>
          <p:spPr>
            <a:xfrm>
              <a:off x="9167617" y="747421"/>
              <a:ext cx="273337" cy="251914"/>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1" dirty="0">
                  <a:solidFill>
                    <a:schemeClr val="tx1">
                      <a:lumMod val="75000"/>
                      <a:lumOff val="25000"/>
                    </a:schemeClr>
                  </a:solidFill>
                </a:rPr>
                <a:t>1</a:t>
              </a:r>
            </a:p>
          </p:txBody>
        </p:sp>
        <p:sp>
          <p:nvSpPr>
            <p:cNvPr id="70" name="TextBox 69">
              <a:extLst>
                <a:ext uri="{FF2B5EF4-FFF2-40B4-BE49-F238E27FC236}">
                  <a16:creationId xmlns:a16="http://schemas.microsoft.com/office/drawing/2014/main" id="{821B0373-39C5-4B22-8381-F40876489DAF}"/>
                </a:ext>
              </a:extLst>
            </p:cNvPr>
            <p:cNvSpPr txBox="1"/>
            <p:nvPr/>
          </p:nvSpPr>
          <p:spPr>
            <a:xfrm>
              <a:off x="9505679" y="704101"/>
              <a:ext cx="2686321" cy="1323438"/>
            </a:xfrm>
            <a:prstGeom prst="rect">
              <a:avLst/>
            </a:prstGeom>
            <a:noFill/>
          </p:spPr>
          <p:txBody>
            <a:bodyPr wrap="square" rtlCol="0">
              <a:spAutoFit/>
            </a:bodyPr>
            <a:lstStyle/>
            <a:p>
              <a:r>
                <a:rPr lang="en-GB" sz="1600" b="1" dirty="0">
                  <a:solidFill>
                    <a:schemeClr val="tx1">
                      <a:lumMod val="75000"/>
                      <a:lumOff val="25000"/>
                    </a:schemeClr>
                  </a:solidFill>
                </a:rPr>
                <a:t>Logo and title bar</a:t>
              </a:r>
            </a:p>
            <a:p>
              <a:r>
                <a:rPr lang="en-GB" sz="1600" u="sng" dirty="0">
                  <a:solidFill>
                    <a:schemeClr val="tx1">
                      <a:lumMod val="75000"/>
                      <a:lumOff val="25000"/>
                    </a:schemeClr>
                  </a:solidFill>
                </a:rPr>
                <a:t>TODO</a:t>
              </a:r>
              <a:r>
                <a:rPr lang="en-GB" sz="1600" dirty="0">
                  <a:solidFill>
                    <a:schemeClr val="tx1">
                      <a:lumMod val="75000"/>
                      <a:lumOff val="25000"/>
                    </a:schemeClr>
                  </a:solidFill>
                </a:rPr>
                <a:t>: decide on logo design, title font, back-colour / image</a:t>
              </a:r>
            </a:p>
            <a:p>
              <a:r>
                <a:rPr lang="en-GB" sz="1600" u="sng" dirty="0">
                  <a:solidFill>
                    <a:schemeClr val="tx1">
                      <a:lumMod val="75000"/>
                      <a:lumOff val="25000"/>
                    </a:schemeClr>
                  </a:solidFill>
                </a:rPr>
                <a:t>Events</a:t>
              </a:r>
              <a:r>
                <a:rPr lang="en-GB" sz="1600" dirty="0">
                  <a:solidFill>
                    <a:schemeClr val="tx1">
                      <a:lumMod val="75000"/>
                      <a:lumOff val="25000"/>
                    </a:schemeClr>
                  </a:solidFill>
                </a:rPr>
                <a:t>: clicking on logo / title takes user to home page</a:t>
              </a:r>
            </a:p>
          </p:txBody>
        </p:sp>
      </p:grpSp>
      <p:grpSp>
        <p:nvGrpSpPr>
          <p:cNvPr id="76" name="Group 75">
            <a:extLst>
              <a:ext uri="{FF2B5EF4-FFF2-40B4-BE49-F238E27FC236}">
                <a16:creationId xmlns:a16="http://schemas.microsoft.com/office/drawing/2014/main" id="{C08A97CD-AE2C-433B-B3B1-3B94EAC72324}"/>
              </a:ext>
            </a:extLst>
          </p:cNvPr>
          <p:cNvGrpSpPr/>
          <p:nvPr/>
        </p:nvGrpSpPr>
        <p:grpSpPr>
          <a:xfrm>
            <a:off x="9167619" y="2426420"/>
            <a:ext cx="3024382" cy="1569660"/>
            <a:chOff x="9167617" y="1186258"/>
            <a:chExt cx="3024383" cy="1569660"/>
          </a:xfrm>
        </p:grpSpPr>
        <p:sp>
          <p:nvSpPr>
            <p:cNvPr id="68" name="Oval 67">
              <a:extLst>
                <a:ext uri="{FF2B5EF4-FFF2-40B4-BE49-F238E27FC236}">
                  <a16:creationId xmlns:a16="http://schemas.microsoft.com/office/drawing/2014/main" id="{D7EFCDB8-5D92-4724-AF67-531BF1D440BD}"/>
                </a:ext>
              </a:extLst>
            </p:cNvPr>
            <p:cNvSpPr>
              <a:spLocks noChangeAspect="1"/>
            </p:cNvSpPr>
            <p:nvPr/>
          </p:nvSpPr>
          <p:spPr>
            <a:xfrm>
              <a:off x="9167617" y="1229578"/>
              <a:ext cx="273337" cy="251914"/>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1" dirty="0">
                  <a:solidFill>
                    <a:schemeClr val="tx1">
                      <a:lumMod val="75000"/>
                      <a:lumOff val="25000"/>
                    </a:schemeClr>
                  </a:solidFill>
                </a:rPr>
                <a:t>2</a:t>
              </a:r>
            </a:p>
          </p:txBody>
        </p:sp>
        <p:sp>
          <p:nvSpPr>
            <p:cNvPr id="71" name="TextBox 70">
              <a:extLst>
                <a:ext uri="{FF2B5EF4-FFF2-40B4-BE49-F238E27FC236}">
                  <a16:creationId xmlns:a16="http://schemas.microsoft.com/office/drawing/2014/main" id="{55BBC38B-15D4-4170-B217-E50E4EDA5CC2}"/>
                </a:ext>
              </a:extLst>
            </p:cNvPr>
            <p:cNvSpPr txBox="1"/>
            <p:nvPr/>
          </p:nvSpPr>
          <p:spPr>
            <a:xfrm>
              <a:off x="9505679" y="1186258"/>
              <a:ext cx="2686321" cy="1569660"/>
            </a:xfrm>
            <a:prstGeom prst="rect">
              <a:avLst/>
            </a:prstGeom>
            <a:noFill/>
          </p:spPr>
          <p:txBody>
            <a:bodyPr wrap="square" rtlCol="0">
              <a:spAutoFit/>
            </a:bodyPr>
            <a:lstStyle/>
            <a:p>
              <a:r>
                <a:rPr lang="en-GB" sz="1600" b="1" dirty="0">
                  <a:solidFill>
                    <a:schemeClr val="tx1">
                      <a:lumMod val="75000"/>
                      <a:lumOff val="25000"/>
                    </a:schemeClr>
                  </a:solidFill>
                </a:rPr>
                <a:t>Navigation bar</a:t>
              </a:r>
            </a:p>
            <a:p>
              <a:r>
                <a:rPr lang="en-GB" sz="1600" u="sng" dirty="0">
                  <a:solidFill>
                    <a:schemeClr val="tx1">
                      <a:lumMod val="75000"/>
                      <a:lumOff val="25000"/>
                    </a:schemeClr>
                  </a:solidFill>
                </a:rPr>
                <a:t>TODO</a:t>
              </a:r>
              <a:r>
                <a:rPr lang="en-GB" sz="1600" dirty="0">
                  <a:solidFill>
                    <a:schemeClr val="tx1">
                      <a:lumMod val="75000"/>
                      <a:lumOff val="25000"/>
                    </a:schemeClr>
                  </a:solidFill>
                </a:rPr>
                <a:t>: decide on navbar options. E.g. “Home” and “About” only, or others?</a:t>
              </a:r>
            </a:p>
            <a:p>
              <a:r>
                <a:rPr lang="en-GB" sz="1600" u="sng" dirty="0">
                  <a:solidFill>
                    <a:schemeClr val="tx1">
                      <a:lumMod val="75000"/>
                      <a:lumOff val="25000"/>
                    </a:schemeClr>
                  </a:solidFill>
                </a:rPr>
                <a:t>Events</a:t>
              </a:r>
              <a:r>
                <a:rPr lang="en-GB" sz="1600" dirty="0">
                  <a:solidFill>
                    <a:schemeClr val="tx1">
                      <a:lumMod val="75000"/>
                      <a:lumOff val="25000"/>
                    </a:schemeClr>
                  </a:solidFill>
                </a:rPr>
                <a:t>: clicking on options takes user to relevant page</a:t>
              </a:r>
            </a:p>
          </p:txBody>
        </p:sp>
      </p:grpSp>
      <p:grpSp>
        <p:nvGrpSpPr>
          <p:cNvPr id="75" name="Group 74">
            <a:extLst>
              <a:ext uri="{FF2B5EF4-FFF2-40B4-BE49-F238E27FC236}">
                <a16:creationId xmlns:a16="http://schemas.microsoft.com/office/drawing/2014/main" id="{645C3095-E4DB-416F-A8E7-496FCD906244}"/>
              </a:ext>
            </a:extLst>
          </p:cNvPr>
          <p:cNvGrpSpPr/>
          <p:nvPr/>
        </p:nvGrpSpPr>
        <p:grpSpPr>
          <a:xfrm>
            <a:off x="9167619" y="4394957"/>
            <a:ext cx="3024382" cy="1569660"/>
            <a:chOff x="9167617" y="1776428"/>
            <a:chExt cx="3024383" cy="1569659"/>
          </a:xfrm>
        </p:grpSpPr>
        <p:sp>
          <p:nvSpPr>
            <p:cNvPr id="69" name="Oval 68">
              <a:extLst>
                <a:ext uri="{FF2B5EF4-FFF2-40B4-BE49-F238E27FC236}">
                  <a16:creationId xmlns:a16="http://schemas.microsoft.com/office/drawing/2014/main" id="{8157F6B3-DD43-46B9-9303-DC39CD610237}"/>
                </a:ext>
              </a:extLst>
            </p:cNvPr>
            <p:cNvSpPr>
              <a:spLocks noChangeAspect="1"/>
            </p:cNvSpPr>
            <p:nvPr/>
          </p:nvSpPr>
          <p:spPr>
            <a:xfrm>
              <a:off x="9167617" y="1819748"/>
              <a:ext cx="273337" cy="251914"/>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1" dirty="0">
                  <a:solidFill>
                    <a:schemeClr val="tx1">
                      <a:lumMod val="75000"/>
                      <a:lumOff val="25000"/>
                    </a:schemeClr>
                  </a:solidFill>
                </a:rPr>
                <a:t>3</a:t>
              </a:r>
            </a:p>
          </p:txBody>
        </p:sp>
        <p:sp>
          <p:nvSpPr>
            <p:cNvPr id="72" name="TextBox 71">
              <a:extLst>
                <a:ext uri="{FF2B5EF4-FFF2-40B4-BE49-F238E27FC236}">
                  <a16:creationId xmlns:a16="http://schemas.microsoft.com/office/drawing/2014/main" id="{6892F2B3-3D82-45E4-BC2C-E81126A52869}"/>
                </a:ext>
              </a:extLst>
            </p:cNvPr>
            <p:cNvSpPr txBox="1"/>
            <p:nvPr/>
          </p:nvSpPr>
          <p:spPr>
            <a:xfrm>
              <a:off x="9505679" y="1776428"/>
              <a:ext cx="2686321" cy="1569659"/>
            </a:xfrm>
            <a:prstGeom prst="rect">
              <a:avLst/>
            </a:prstGeom>
            <a:noFill/>
          </p:spPr>
          <p:txBody>
            <a:bodyPr wrap="square" rtlCol="0">
              <a:spAutoFit/>
            </a:bodyPr>
            <a:lstStyle/>
            <a:p>
              <a:r>
                <a:rPr lang="en-GB" sz="1600" b="1" dirty="0">
                  <a:solidFill>
                    <a:schemeClr val="tx1">
                      <a:lumMod val="75000"/>
                      <a:lumOff val="25000"/>
                    </a:schemeClr>
                  </a:solidFill>
                </a:rPr>
                <a:t>Application summary cards</a:t>
              </a:r>
            </a:p>
            <a:p>
              <a:r>
                <a:rPr lang="en-GB" sz="1600" u="sng" dirty="0">
                  <a:solidFill>
                    <a:schemeClr val="tx1">
                      <a:lumMod val="75000"/>
                      <a:lumOff val="25000"/>
                    </a:schemeClr>
                  </a:solidFill>
                </a:rPr>
                <a:t>TODO</a:t>
              </a:r>
              <a:r>
                <a:rPr lang="en-GB" sz="1600" dirty="0">
                  <a:solidFill>
                    <a:schemeClr val="tx1">
                      <a:lumMod val="75000"/>
                      <a:lumOff val="25000"/>
                    </a:schemeClr>
                  </a:solidFill>
                </a:rPr>
                <a:t>: work out how many apps, what each will do, names and logos.</a:t>
              </a:r>
            </a:p>
            <a:p>
              <a:r>
                <a:rPr lang="en-GB" sz="1600" u="sng" dirty="0">
                  <a:solidFill>
                    <a:schemeClr val="tx1">
                      <a:lumMod val="75000"/>
                      <a:lumOff val="25000"/>
                    </a:schemeClr>
                  </a:solidFill>
                </a:rPr>
                <a:t>Events</a:t>
              </a:r>
              <a:r>
                <a:rPr lang="en-GB" sz="1600" dirty="0">
                  <a:solidFill>
                    <a:schemeClr val="tx1">
                      <a:lumMod val="75000"/>
                      <a:lumOff val="25000"/>
                    </a:schemeClr>
                  </a:solidFill>
                </a:rPr>
                <a:t>: clicking on each card takes user to relevant app</a:t>
              </a:r>
            </a:p>
          </p:txBody>
        </p:sp>
      </p:grpSp>
    </p:spTree>
    <p:extLst>
      <p:ext uri="{BB962C8B-B14F-4D97-AF65-F5344CB8AC3E}">
        <p14:creationId xmlns:p14="http://schemas.microsoft.com/office/powerpoint/2010/main" val="368047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96EE38-2796-407B-BDBB-B3CEF18EBBEC}"/>
              </a:ext>
            </a:extLst>
          </p:cNvPr>
          <p:cNvSpPr>
            <a:spLocks noGrp="1"/>
          </p:cNvSpPr>
          <p:nvPr>
            <p:ph type="title"/>
          </p:nvPr>
        </p:nvSpPr>
        <p:spPr/>
        <p:txBody>
          <a:bodyPr/>
          <a:lstStyle/>
          <a:p>
            <a:r>
              <a:rPr lang="en-GB" dirty="0"/>
              <a:t>App#1: Sticky Note Information Processor (SNIP)</a:t>
            </a:r>
          </a:p>
        </p:txBody>
      </p:sp>
      <p:sp>
        <p:nvSpPr>
          <p:cNvPr id="5" name="Text Placeholder 4">
            <a:extLst>
              <a:ext uri="{FF2B5EF4-FFF2-40B4-BE49-F238E27FC236}">
                <a16:creationId xmlns:a16="http://schemas.microsoft.com/office/drawing/2014/main" id="{FA50264A-1C3F-4718-BB97-063E8796CDC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53017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84BF7-621A-48F8-B443-2F02D6DD43EF}"/>
              </a:ext>
            </a:extLst>
          </p:cNvPr>
          <p:cNvSpPr>
            <a:spLocks noGrp="1"/>
          </p:cNvSpPr>
          <p:nvPr>
            <p:ph type="title"/>
          </p:nvPr>
        </p:nvSpPr>
        <p:spPr/>
        <p:txBody>
          <a:bodyPr/>
          <a:lstStyle/>
          <a:p>
            <a:r>
              <a:rPr lang="en-GB" dirty="0"/>
              <a:t>Overview</a:t>
            </a:r>
          </a:p>
        </p:txBody>
      </p:sp>
      <p:sp>
        <p:nvSpPr>
          <p:cNvPr id="5" name="Content Placeholder 4">
            <a:extLst>
              <a:ext uri="{FF2B5EF4-FFF2-40B4-BE49-F238E27FC236}">
                <a16:creationId xmlns:a16="http://schemas.microsoft.com/office/drawing/2014/main" id="{668A6F9F-67E3-47D5-9D39-7F119ED6F12D}"/>
              </a:ext>
            </a:extLst>
          </p:cNvPr>
          <p:cNvSpPr>
            <a:spLocks noGrp="1"/>
          </p:cNvSpPr>
          <p:nvPr>
            <p:ph idx="1"/>
          </p:nvPr>
        </p:nvSpPr>
        <p:spPr/>
        <p:txBody>
          <a:bodyPr>
            <a:normAutofit fontScale="92500"/>
          </a:bodyPr>
          <a:lstStyle/>
          <a:p>
            <a:r>
              <a:rPr lang="en-GB" dirty="0"/>
              <a:t>The Sticky Note Information Processor (SNIP) is the first app in the Design Thinking Toolkit</a:t>
            </a:r>
          </a:p>
          <a:p>
            <a:r>
              <a:rPr lang="en-GB" dirty="0"/>
              <a:t>It works in the following way:</a:t>
            </a:r>
          </a:p>
          <a:p>
            <a:pPr marL="914411" lvl="1" indent="-457206">
              <a:buFont typeface="+mj-lt"/>
              <a:buAutoNum type="arabicPeriod"/>
            </a:pPr>
            <a:r>
              <a:rPr lang="en-GB" dirty="0"/>
              <a:t>The user selects an image from their local computer filesystem</a:t>
            </a:r>
          </a:p>
          <a:p>
            <a:pPr marL="914411" lvl="1" indent="-457206">
              <a:buFont typeface="+mj-lt"/>
              <a:buAutoNum type="arabicPeriod"/>
            </a:pPr>
            <a:r>
              <a:rPr lang="en-GB" dirty="0"/>
              <a:t>The image is processed to identify believed sticky notes (if the user wishes)</a:t>
            </a:r>
          </a:p>
          <a:p>
            <a:pPr marL="914411" lvl="1" indent="-457206">
              <a:buFont typeface="+mj-lt"/>
              <a:buAutoNum type="arabicPeriod"/>
            </a:pPr>
            <a:r>
              <a:rPr lang="en-GB" dirty="0"/>
              <a:t>The results are displayed to the user, who can then edit; create more regions, update (move, resize) existing regions, delete wrong regions.</a:t>
            </a:r>
          </a:p>
          <a:p>
            <a:pPr marL="1428755" lvl="2" indent="-514350">
              <a:buFont typeface="+mj-lt"/>
              <a:buAutoNum type="romanLcPeriod"/>
            </a:pPr>
            <a:r>
              <a:rPr lang="en-GB" dirty="0"/>
              <a:t>If the user didn’t want to discover </a:t>
            </a:r>
            <a:r>
              <a:rPr lang="en-GB" dirty="0" err="1"/>
              <a:t>stickies</a:t>
            </a:r>
            <a:r>
              <a:rPr lang="en-GB" dirty="0"/>
              <a:t>, they can assign regions manually in this way</a:t>
            </a:r>
          </a:p>
          <a:p>
            <a:pPr marL="914411" lvl="1" indent="-457206">
              <a:buFont typeface="+mj-lt"/>
              <a:buAutoNum type="arabicPeriod"/>
            </a:pPr>
            <a:r>
              <a:rPr lang="en-GB" dirty="0"/>
              <a:t>The image is then analysed to find text (printed and/or handwritten). The text found is matched to the boxes provided by the user</a:t>
            </a:r>
          </a:p>
          <a:p>
            <a:pPr marL="914411" lvl="1" indent="-457206">
              <a:buFont typeface="+mj-lt"/>
              <a:buAutoNum type="arabicPeriod"/>
            </a:pPr>
            <a:r>
              <a:rPr lang="en-GB" dirty="0"/>
              <a:t>The result is outputted in some way (e.g. printed JSON; JSON file; PowerPoint slide)</a:t>
            </a:r>
          </a:p>
        </p:txBody>
      </p:sp>
    </p:spTree>
    <p:extLst>
      <p:ext uri="{BB962C8B-B14F-4D97-AF65-F5344CB8AC3E}">
        <p14:creationId xmlns:p14="http://schemas.microsoft.com/office/powerpoint/2010/main" val="3925559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2534-E5B8-474A-8006-FB104CD907B7}"/>
              </a:ext>
            </a:extLst>
          </p:cNvPr>
          <p:cNvSpPr>
            <a:spLocks noGrp="1"/>
          </p:cNvSpPr>
          <p:nvPr>
            <p:ph type="title"/>
          </p:nvPr>
        </p:nvSpPr>
        <p:spPr/>
        <p:txBody>
          <a:bodyPr/>
          <a:lstStyle/>
          <a:p>
            <a:r>
              <a:rPr lang="en-GB" dirty="0"/>
              <a:t>User Workflow</a:t>
            </a:r>
          </a:p>
        </p:txBody>
      </p:sp>
      <p:sp>
        <p:nvSpPr>
          <p:cNvPr id="8" name="Content Placeholder 7">
            <a:extLst>
              <a:ext uri="{FF2B5EF4-FFF2-40B4-BE49-F238E27FC236}">
                <a16:creationId xmlns:a16="http://schemas.microsoft.com/office/drawing/2014/main" id="{C69EA603-8066-44AD-83FB-B3F90CFCCBCA}"/>
              </a:ext>
            </a:extLst>
          </p:cNvPr>
          <p:cNvSpPr>
            <a:spLocks noGrp="1"/>
          </p:cNvSpPr>
          <p:nvPr>
            <p:ph idx="1"/>
          </p:nvPr>
        </p:nvSpPr>
        <p:spPr/>
        <p:txBody>
          <a:bodyPr/>
          <a:lstStyle/>
          <a:p>
            <a:pPr marL="0" indent="0">
              <a:buNone/>
            </a:pPr>
            <a:r>
              <a:rPr lang="en-GB" b="1" dirty="0"/>
              <a:t>Summary</a:t>
            </a:r>
          </a:p>
          <a:p>
            <a:pPr marL="514350" indent="-514350">
              <a:buFont typeface="+mj-lt"/>
              <a:buAutoNum type="arabicPeriod"/>
            </a:pPr>
            <a:r>
              <a:rPr lang="en-GB" dirty="0"/>
              <a:t>User browses to app homepage, selects image from local machine.</a:t>
            </a:r>
          </a:p>
          <a:p>
            <a:pPr marL="514350" indent="-514350">
              <a:buFont typeface="+mj-lt"/>
              <a:buAutoNum type="arabicPeriod"/>
            </a:pPr>
            <a:r>
              <a:rPr lang="en-GB" dirty="0"/>
              <a:t>User has option to discover post-its via Azure service, displayed as boxes on-screen. User can add, change or delete boxes to create regions.</a:t>
            </a:r>
          </a:p>
          <a:p>
            <a:pPr marL="514350" indent="-514350">
              <a:buFont typeface="+mj-lt"/>
              <a:buAutoNum type="arabicPeriod"/>
            </a:pPr>
            <a:r>
              <a:rPr lang="en-GB" dirty="0"/>
              <a:t>User sends image for text extraction, results are displayed, options to download output as JSON and/or PowerPoint.</a:t>
            </a:r>
          </a:p>
          <a:p>
            <a:pPr marL="0" indent="0">
              <a:buNone/>
            </a:pPr>
            <a:r>
              <a:rPr lang="en-GB" b="1" dirty="0"/>
              <a:t>Detail: </a:t>
            </a:r>
            <a:r>
              <a:rPr lang="en-GB" dirty="0"/>
              <a:t>see Workflow.pub, </a:t>
            </a:r>
            <a:r>
              <a:rPr lang="en-GB" sz="1800" dirty="0">
                <a:solidFill>
                  <a:schemeClr val="accent1">
                    <a:lumMod val="60000"/>
                    <a:lumOff val="40000"/>
                  </a:schemeClr>
                </a:solidFill>
                <a:hlinkClick r:id="rId2"/>
              </a:rPr>
              <a:t>https://1drv.ms/u/s!Ai4BesQlrm_xiINv9I3qeD7yHmkq3Q?e=e371y1</a:t>
            </a:r>
            <a:r>
              <a:rPr lang="en-GB" sz="1800" dirty="0">
                <a:solidFill>
                  <a:schemeClr val="accent1">
                    <a:lumMod val="60000"/>
                    <a:lumOff val="40000"/>
                  </a:schemeClr>
                </a:solidFill>
              </a:rPr>
              <a:t> </a:t>
            </a:r>
            <a:endParaRPr lang="en-GB" b="1" dirty="0">
              <a:solidFill>
                <a:schemeClr val="accent1">
                  <a:lumMod val="60000"/>
                  <a:lumOff val="40000"/>
                </a:schemeClr>
              </a:solidFill>
            </a:endParaRPr>
          </a:p>
        </p:txBody>
      </p:sp>
    </p:spTree>
    <p:extLst>
      <p:ext uri="{BB962C8B-B14F-4D97-AF65-F5344CB8AC3E}">
        <p14:creationId xmlns:p14="http://schemas.microsoft.com/office/powerpoint/2010/main" val="251875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AE76-F1C3-4248-BB09-09A4D0E636D4}"/>
              </a:ext>
            </a:extLst>
          </p:cNvPr>
          <p:cNvSpPr>
            <a:spLocks noGrp="1"/>
          </p:cNvSpPr>
          <p:nvPr>
            <p:ph type="title"/>
          </p:nvPr>
        </p:nvSpPr>
        <p:spPr/>
        <p:txBody>
          <a:bodyPr/>
          <a:lstStyle/>
          <a:p>
            <a:r>
              <a:rPr lang="en-GB" dirty="0"/>
              <a:t>Results of workflow</a:t>
            </a:r>
          </a:p>
        </p:txBody>
      </p:sp>
      <p:sp>
        <p:nvSpPr>
          <p:cNvPr id="3" name="Content Placeholder 2">
            <a:extLst>
              <a:ext uri="{FF2B5EF4-FFF2-40B4-BE49-F238E27FC236}">
                <a16:creationId xmlns:a16="http://schemas.microsoft.com/office/drawing/2014/main" id="{9C0291AE-CD63-4EFA-9CDB-925831D0855F}"/>
              </a:ext>
            </a:extLst>
          </p:cNvPr>
          <p:cNvSpPr>
            <a:spLocks noGrp="1"/>
          </p:cNvSpPr>
          <p:nvPr>
            <p:ph idx="1"/>
          </p:nvPr>
        </p:nvSpPr>
        <p:spPr>
          <a:xfrm>
            <a:off x="838202" y="1402772"/>
            <a:ext cx="10515600" cy="5197044"/>
          </a:xfrm>
        </p:spPr>
        <p:txBody>
          <a:bodyPr>
            <a:normAutofit fontScale="85000" lnSpcReduction="20000"/>
          </a:bodyPr>
          <a:lstStyle/>
          <a:p>
            <a:r>
              <a:rPr lang="en-GB" dirty="0"/>
              <a:t>Three ‘app’ pages required:</a:t>
            </a:r>
          </a:p>
          <a:p>
            <a:pPr lvl="1"/>
            <a:r>
              <a:rPr lang="en-GB" dirty="0"/>
              <a:t>“Home”; user browses to this, and uploads image</a:t>
            </a:r>
          </a:p>
          <a:p>
            <a:pPr lvl="1"/>
            <a:r>
              <a:rPr lang="en-GB" dirty="0"/>
              <a:t>“Set Regions” page; user discovers post-its, sets regions on the image</a:t>
            </a:r>
          </a:p>
          <a:p>
            <a:pPr lvl="1"/>
            <a:r>
              <a:rPr lang="en-GB" dirty="0"/>
              <a:t>“Text Analysis &amp; Output” page; user views text output, can download as files</a:t>
            </a:r>
          </a:p>
          <a:p>
            <a:r>
              <a:rPr lang="en-GB" dirty="0"/>
              <a:t>Two </a:t>
            </a:r>
            <a:r>
              <a:rPr lang="en-GB" dirty="0">
                <a:solidFill>
                  <a:srgbClr val="FF0000"/>
                </a:solidFill>
              </a:rPr>
              <a:t>(four?) </a:t>
            </a:r>
            <a:r>
              <a:rPr lang="en-GB" dirty="0"/>
              <a:t>‘other’ pages to include:</a:t>
            </a:r>
          </a:p>
          <a:p>
            <a:pPr lvl="1"/>
            <a:r>
              <a:rPr lang="en-GB" dirty="0"/>
              <a:t>“About”; contains information about the app / project (what?)</a:t>
            </a:r>
          </a:p>
          <a:p>
            <a:pPr lvl="1"/>
            <a:r>
              <a:rPr lang="en-GB" dirty="0"/>
              <a:t>“FAQ”; contains info about how the app works, if / where the images are stored, accuracy of the prediction, files that can be analysed, cookies / privacy etc.</a:t>
            </a:r>
          </a:p>
          <a:p>
            <a:pPr lvl="1"/>
            <a:r>
              <a:rPr lang="en-GB" dirty="0">
                <a:solidFill>
                  <a:srgbClr val="FF0000"/>
                </a:solidFill>
              </a:rPr>
              <a:t>Overall “Home” page, explaining what the app is for?!</a:t>
            </a:r>
          </a:p>
          <a:p>
            <a:pPr lvl="1"/>
            <a:r>
              <a:rPr lang="en-GB" dirty="0">
                <a:solidFill>
                  <a:srgbClr val="FF0000"/>
                </a:solidFill>
              </a:rPr>
              <a:t>“How to use” page, with some instructions?</a:t>
            </a:r>
          </a:p>
          <a:p>
            <a:r>
              <a:rPr lang="en-GB" dirty="0"/>
              <a:t>Considerations:</a:t>
            </a:r>
          </a:p>
          <a:p>
            <a:pPr lvl="1"/>
            <a:r>
              <a:rPr lang="en-GB" dirty="0"/>
              <a:t>Pages should use a very consistent look-and-feel throughout (i.e. templating)</a:t>
            </a:r>
          </a:p>
          <a:p>
            <a:pPr lvl="1"/>
            <a:r>
              <a:rPr lang="en-GB" dirty="0"/>
              <a:t>For app pages, should be very clear to users where they are in the process</a:t>
            </a:r>
          </a:p>
          <a:p>
            <a:pPr lvl="1"/>
            <a:r>
              <a:rPr lang="en-GB" dirty="0"/>
              <a:t>When using the app, need to consider – if a user leaves the main app flow, and then comes back again, what happens?</a:t>
            </a:r>
          </a:p>
          <a:p>
            <a:pPr lvl="2"/>
            <a:r>
              <a:rPr lang="en-GB" dirty="0"/>
              <a:t>Cases: stays “within” overall app (e.g. FAQ page); leaves app altogether (e.g. browse to Google)</a:t>
            </a:r>
          </a:p>
          <a:p>
            <a:pPr lvl="1"/>
            <a:r>
              <a:rPr lang="en-GB" dirty="0"/>
              <a:t>Overall: what behaviour is catered-for, in terms of going back and forth between pages?</a:t>
            </a:r>
          </a:p>
          <a:p>
            <a:pPr lvl="2"/>
            <a:r>
              <a:rPr lang="en-GB" dirty="0"/>
              <a:t>E.g. going back steps in the flow – what happens? Warning to users that results will be binned?</a:t>
            </a:r>
          </a:p>
        </p:txBody>
      </p:sp>
    </p:spTree>
    <p:extLst>
      <p:ext uri="{BB962C8B-B14F-4D97-AF65-F5344CB8AC3E}">
        <p14:creationId xmlns:p14="http://schemas.microsoft.com/office/powerpoint/2010/main" val="4257750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2990</Words>
  <Application>Microsoft Office PowerPoint</Application>
  <PresentationFormat>Widescreen</PresentationFormat>
  <Paragraphs>323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Design Thinking Toolkit</vt:lpstr>
      <vt:lpstr>Intro</vt:lpstr>
      <vt:lpstr>Architecture / technologies overview</vt:lpstr>
      <vt:lpstr>PowerPoint Presentation</vt:lpstr>
      <vt:lpstr>Overall Design</vt:lpstr>
      <vt:lpstr>App#1: Sticky Note Information Processor (SNIP)</vt:lpstr>
      <vt:lpstr>Overview</vt:lpstr>
      <vt:lpstr>User Workflow</vt:lpstr>
      <vt:lpstr>Results of workflow</vt:lpstr>
      <vt:lpstr>Pages and Wireframes</vt:lpstr>
      <vt:lpstr>Home Page</vt:lpstr>
      <vt:lpstr>Home page</vt:lpstr>
      <vt:lpstr>PowerPoint Presentation</vt:lpstr>
      <vt:lpstr>PowerPoint Presentation</vt:lpstr>
      <vt:lpstr>Set Regions page</vt:lpstr>
      <vt:lpstr>PowerPoint Presentation</vt:lpstr>
      <vt:lpstr>PowerPoint Presentation</vt:lpstr>
      <vt:lpstr>Text Analysis page</vt:lpstr>
      <vt:lpstr>PowerPoint Presentation</vt:lpstr>
      <vt:lpstr>About page</vt:lpstr>
      <vt:lpstr>PowerPoint Presentation</vt:lpstr>
      <vt:lpstr>FAQ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 Toolkit</dc:title>
  <dc:creator>Alasdair Vincent</dc:creator>
  <cp:lastModifiedBy>Alasdair Vincent</cp:lastModifiedBy>
  <cp:revision>48</cp:revision>
  <dcterms:created xsi:type="dcterms:W3CDTF">2020-02-16T07:46:56Z</dcterms:created>
  <dcterms:modified xsi:type="dcterms:W3CDTF">2020-05-10T20:22:29Z</dcterms:modified>
</cp:coreProperties>
</file>