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61" r:id="rId11"/>
    <p:sldId id="276" r:id="rId12"/>
    <p:sldId id="265" r:id="rId13"/>
    <p:sldId id="266" r:id="rId14"/>
    <p:sldId id="260" r:id="rId15"/>
    <p:sldId id="267" r:id="rId16"/>
    <p:sldId id="268" r:id="rId17"/>
    <p:sldId id="269" r:id="rId18"/>
    <p:sldId id="277" r:id="rId19"/>
    <p:sldId id="263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559" autoAdjust="0"/>
    <p:restoredTop sz="94660"/>
  </p:normalViewPr>
  <p:slideViewPr>
    <p:cSldViewPr snapToGrid="0">
      <p:cViewPr>
        <p:scale>
          <a:sx n="100" d="100"/>
          <a:sy n="100" d="100"/>
        </p:scale>
        <p:origin x="48" y="66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svg"  /><Relationship Id="rId5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41766" y="3051854"/>
            <a:ext cx="3383974" cy="756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ExtraBold"/>
                <a:ea typeface="Pretendard Variable ExtraBold"/>
                <a:cs typeface="Pretendard Variable ExtraBold"/>
              </a:rPr>
              <a:t>빅데이터 분석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76013" y="4070150"/>
            <a:ext cx="2261743" cy="298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76013" y="4019385"/>
            <a:ext cx="2261743" cy="388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Pretendard Variable Light"/>
                <a:ea typeface="Pretendard Variable Light"/>
                <a:cs typeface="Pretendard Variable"/>
              </a:rPr>
              <a:t>박준희 </a:t>
            </a:r>
            <a:r>
              <a:rPr lang="en-US" altLang="ko-KR" sz="2000">
                <a:solidFill>
                  <a:schemeClr val="bg1"/>
                </a:solidFill>
                <a:latin typeface="Pretendard Variable Light"/>
                <a:ea typeface="Pretendard Variable Light"/>
                <a:cs typeface="Pretendard Variable"/>
              </a:rPr>
              <a:t>&amp;</a:t>
            </a:r>
            <a:r>
              <a:rPr lang="ko-KR" altLang="en-US" sz="2000">
                <a:solidFill>
                  <a:schemeClr val="bg1"/>
                </a:solidFill>
                <a:latin typeface="Pretendard Variable Light"/>
                <a:ea typeface="Pretendard Variable Light"/>
                <a:cs typeface="Pretendard Variable"/>
              </a:rPr>
              <a:t> 김재우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데이터 분석 결과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plot</a:t>
              </a:r>
              <a:endPara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04</a:t>
              </a:r>
              <a:endParaRPr lang="en-US" altLang="ko-KR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0" b="1220"/>
          <a:stretch>
            <a:fillRect/>
          </a:stretch>
        </p:blipFill>
        <p:spPr>
          <a:xfrm>
            <a:off x="557400" y="2208273"/>
            <a:ext cx="4811099" cy="3702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7824" y="1695626"/>
            <a:ext cx="118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건수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/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면적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Pretendard Variable SemiBold"/>
              <a:ea typeface="Pretendard Variable SemiBold"/>
              <a:cs typeface="Pretendard Variable Semi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r="910"/>
          <a:stretch>
            <a:fillRect/>
          </a:stretch>
        </p:blipFill>
        <p:spPr>
          <a:xfrm>
            <a:off x="6081763" y="2208273"/>
            <a:ext cx="5549770" cy="18002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740"/>
          <a:stretch>
            <a:fillRect/>
          </a:stretch>
        </p:blipFill>
        <p:spPr>
          <a:xfrm>
            <a:off x="6081763" y="4008498"/>
            <a:ext cx="5549770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36750" y="1695626"/>
            <a:ext cx="118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CO2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Pretendard Variable SemiBold"/>
              <a:ea typeface="Pretendard Variable SemiBold"/>
              <a:cs typeface="Pretendard Variable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데이터 분석 결과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plot</a:t>
              </a:r>
              <a:endPara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91388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04</a:t>
              </a:r>
              <a:endParaRPr lang="en-US" altLang="ko-KR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5675" y="2228850"/>
            <a:ext cx="2095500" cy="45720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5675" y="2676525"/>
            <a:ext cx="5200650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7486" y="1832159"/>
            <a:ext cx="319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YoLo</a:t>
            </a:r>
            <a:r>
              <a: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 모델이란</a:t>
            </a:r>
            <a:r>
              <a:rPr lang="en-US" altLang="ko-KR" sz="36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?</a:t>
            </a: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  <a:latin typeface="Pretendard Variable SemiBold"/>
              <a:ea typeface="Pretendard Variable SemiBold"/>
              <a:cs typeface="Pretendard Variable Semi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72123" y="2692310"/>
            <a:ext cx="58467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You Only Look Once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의 약자로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 다른 모델들에 비해 빠른 처리 속도를 보여 실시간에서 안정적으로 객체 탐지가 가능하다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.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Pretendard Variable SemiBold"/>
              <a:ea typeface="Pretendard Variable SemiBold"/>
              <a:cs typeface="Pretendard Variable SemiBold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86319" y="4201486"/>
            <a:ext cx="155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선택 이유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Pretendard Variable SemiBold"/>
              <a:ea typeface="Pretendard Variable SemiBold"/>
              <a:cs typeface="Pretendard Variable SemiBold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19" y="4663151"/>
            <a:ext cx="2106705" cy="4571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77486" y="4940150"/>
            <a:ext cx="22002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1400">
                <a:solidFill>
                  <a:srgbClr val="595959"/>
                </a:solidFill>
              </a:rPr>
              <a:t>Background Error</a:t>
            </a:r>
            <a:r>
              <a:rPr kumimoji="1" lang="ko-KR" altLang="en-US" sz="1400">
                <a:solidFill>
                  <a:srgbClr val="595959"/>
                </a:solidFill>
              </a:rPr>
              <a:t>가 적다</a:t>
            </a:r>
            <a:endParaRPr kumimoji="1" lang="ko-KR" altLang="en-US" sz="1400">
              <a:solidFill>
                <a:srgbClr val="59595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77486" y="5431733"/>
            <a:ext cx="259410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1400">
                <a:solidFill>
                  <a:srgbClr val="595959"/>
                </a:solidFill>
              </a:rPr>
              <a:t>실시간 객체 </a:t>
            </a:r>
            <a:r>
              <a:rPr kumimoji="1" lang="en-US" altLang="ko-KR" sz="1400">
                <a:solidFill>
                  <a:srgbClr val="595959"/>
                </a:solidFill>
              </a:rPr>
              <a:t>Detection</a:t>
            </a:r>
            <a:r>
              <a:rPr kumimoji="1" lang="ko-KR" altLang="en-US" sz="1400">
                <a:solidFill>
                  <a:srgbClr val="595959"/>
                </a:solidFill>
              </a:rPr>
              <a:t>이 좋다</a:t>
            </a:r>
            <a:endParaRPr kumimoji="1" lang="ko-KR" altLang="en-US" sz="1400">
              <a:solidFill>
                <a:srgbClr val="59595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7486" y="5923317"/>
            <a:ext cx="340990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1400">
                <a:solidFill>
                  <a:srgbClr val="595959"/>
                </a:solidFill>
              </a:rPr>
              <a:t>다른 분야에서도 좋은 서능을 내고 있다</a:t>
            </a:r>
            <a:r>
              <a:rPr kumimoji="1" lang="en-US" altLang="ko-KR" sz="1400">
                <a:solidFill>
                  <a:srgbClr val="595959"/>
                </a:solidFill>
              </a:rPr>
              <a:t>.</a:t>
            </a:r>
            <a:endParaRPr kumimoji="1" lang="ko-KR" altLang="en-US" sz="1400">
              <a:solidFill>
                <a:srgbClr val="595959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45043" y="4201486"/>
            <a:ext cx="155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rPr>
              <a:t>장점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Pretendard Variable SemiBold"/>
              <a:ea typeface="Pretendard Variable SemiBold"/>
              <a:cs typeface="Pretendard Variable SemiBold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45043" y="4663151"/>
            <a:ext cx="2106705" cy="4571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407731" y="4862794"/>
            <a:ext cx="29482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1400">
                <a:solidFill>
                  <a:srgbClr val="595959"/>
                </a:solidFill>
              </a:rPr>
              <a:t>이중 신경망 구조에 비해 단순하며</a:t>
            </a:r>
            <a:endParaRPr kumimoji="1" lang="ko-KR" altLang="en-US" sz="1400">
              <a:solidFill>
                <a:srgbClr val="595959"/>
              </a:solidFill>
            </a:endParaRPr>
          </a:p>
          <a:p>
            <a:pPr lvl="0">
              <a:defRPr/>
            </a:pPr>
            <a:r>
              <a:rPr kumimoji="1" lang="ko-KR" altLang="en-US" sz="1400">
                <a:solidFill>
                  <a:srgbClr val="595959"/>
                </a:solidFill>
              </a:rPr>
              <a:t>학습 속도가 빠르다</a:t>
            </a:r>
            <a:endParaRPr kumimoji="1" lang="ko-KR" altLang="en-US" sz="1400">
              <a:solidFill>
                <a:srgbClr val="59595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7731" y="5431733"/>
            <a:ext cx="61180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1400">
                <a:solidFill>
                  <a:srgbClr val="595959"/>
                </a:solidFill>
              </a:rPr>
              <a:t>Yolo </a:t>
            </a:r>
            <a:r>
              <a:rPr kumimoji="1" lang="ko-KR" altLang="en-US" sz="1400">
                <a:solidFill>
                  <a:srgbClr val="595959"/>
                </a:solidFill>
              </a:rPr>
              <a:t>모델은 주변 정보까지 함께 학습하여 이미지 전체를 처리하기 때문에</a:t>
            </a:r>
            <a:endParaRPr kumimoji="1" lang="ko-KR" altLang="en-US" sz="1400">
              <a:solidFill>
                <a:srgbClr val="595959"/>
              </a:solidFill>
            </a:endParaRPr>
          </a:p>
          <a:p>
            <a:pPr lvl="0">
              <a:defRPr/>
            </a:pPr>
            <a:r>
              <a:rPr kumimoji="1" lang="en-US" altLang="ko-KR" sz="1400">
                <a:solidFill>
                  <a:srgbClr val="595959"/>
                </a:solidFill>
              </a:rPr>
              <a:t>BackGround</a:t>
            </a:r>
            <a:r>
              <a:rPr kumimoji="1" lang="ko-KR" altLang="en-US" sz="1400">
                <a:solidFill>
                  <a:srgbClr val="595959"/>
                </a:solidFill>
              </a:rPr>
              <a:t> </a:t>
            </a:r>
            <a:r>
              <a:rPr kumimoji="1" lang="en-US" altLang="ko-KR" sz="1400">
                <a:solidFill>
                  <a:srgbClr val="595959"/>
                </a:solidFill>
              </a:rPr>
              <a:t>Error</a:t>
            </a:r>
            <a:r>
              <a:rPr kumimoji="1" lang="ko-KR" altLang="en-US" sz="1400">
                <a:solidFill>
                  <a:srgbClr val="595959"/>
                </a:solidFill>
              </a:rPr>
              <a:t>가 적다</a:t>
            </a:r>
            <a:endParaRPr kumimoji="1" lang="ko-KR" altLang="en-US" sz="1400">
              <a:solidFill>
                <a:srgbClr val="59595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07731" y="6055174"/>
            <a:ext cx="5357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1400">
                <a:solidFill>
                  <a:srgbClr val="595959"/>
                </a:solidFill>
              </a:rPr>
              <a:t>다른 모델에 비하여 실시간에서도 꾸준한 </a:t>
            </a:r>
            <a:r>
              <a:rPr kumimoji="1" lang="en-US" altLang="ko-KR" sz="1400">
                <a:solidFill>
                  <a:srgbClr val="595959"/>
                </a:solidFill>
              </a:rPr>
              <a:t>Detection</a:t>
            </a:r>
            <a:r>
              <a:rPr kumimoji="1" lang="ko-KR" altLang="en-US" sz="1400">
                <a:solidFill>
                  <a:srgbClr val="595959"/>
                </a:solidFill>
              </a:rPr>
              <a:t> 성능이 좋다</a:t>
            </a:r>
            <a:r>
              <a:rPr kumimoji="1" lang="en-US" altLang="ko-KR" sz="1400">
                <a:solidFill>
                  <a:srgbClr val="595959"/>
                </a:solidFill>
              </a:rPr>
              <a:t>.</a:t>
            </a:r>
            <a:endParaRPr kumimoji="1" lang="ko-KR" altLang="en-US" sz="140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3"/>
          <p:cNvGrpSpPr/>
          <p:nvPr/>
        </p:nvGrpSpPr>
        <p:grpSpPr>
          <a:xfrm rot="0">
            <a:off x="152400" y="2000236"/>
            <a:ext cx="5577920" cy="2857527"/>
            <a:chOff x="4033014" y="3021145"/>
            <a:chExt cx="10506464" cy="6717629"/>
          </a:xfrm>
        </p:grpSpPr>
        <p:pic>
          <p:nvPicPr>
            <p:cNvPr id="5" name="Object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33014" y="3021145"/>
              <a:ext cx="10506464" cy="6717629"/>
            </a:xfrm>
            <a:prstGeom prst="rect">
              <a:avLst/>
            </a:prstGeom>
          </p:spPr>
        </p:pic>
      </p:grp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56626" y="1911002"/>
            <a:ext cx="6173449" cy="3035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코드 분석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머신러닝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3" name="그림 2" descr="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3084" y="1750241"/>
            <a:ext cx="7772400" cy="1032271"/>
          </a:xfrm>
          <a:prstGeom prst="rect">
            <a:avLst/>
          </a:prstGeom>
        </p:spPr>
      </p:pic>
      <p:pic>
        <p:nvPicPr>
          <p:cNvPr id="7" name="그림 6" descr="텍스트, 스크린샷, 폰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3084" y="3124744"/>
            <a:ext cx="4744573" cy="1000195"/>
          </a:xfrm>
          <a:prstGeom prst="rect">
            <a:avLst/>
          </a:prstGeom>
        </p:spPr>
      </p:pic>
      <p:pic>
        <p:nvPicPr>
          <p:cNvPr id="9" name="그림 8" descr="텍스트, 스크린샷, 폰트, 그래픽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3084" y="4554402"/>
            <a:ext cx="3771900" cy="151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코드 분석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머신러닝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3" name="그림 2" descr="텍스트, 스크린샷, 폰트, 그래픽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6167" y="2034358"/>
            <a:ext cx="3517900" cy="977900"/>
          </a:xfrm>
          <a:prstGeom prst="rect">
            <a:avLst/>
          </a:prstGeom>
        </p:spPr>
      </p:pic>
      <p:pic>
        <p:nvPicPr>
          <p:cNvPr id="9" name="그림 8" descr="텍스트, 스크린샷, 폰트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15800"/>
          <a:stretch>
            <a:fillRect/>
          </a:stretch>
        </p:blipFill>
        <p:spPr>
          <a:xfrm>
            <a:off x="1136167" y="3012258"/>
            <a:ext cx="3517900" cy="2053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코드 분석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머신러닝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3" name="그림 2" descr="텍스트, 스크린샷, 폰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7980" y="1405440"/>
            <a:ext cx="3431126" cy="2199710"/>
          </a:xfrm>
          <a:prstGeom prst="rect">
            <a:avLst/>
          </a:prstGeom>
        </p:spPr>
      </p:pic>
      <p:pic>
        <p:nvPicPr>
          <p:cNvPr id="7" name="그림 6" descr="텍스트, 스크린샷, 폰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7980" y="4164886"/>
            <a:ext cx="7166771" cy="1900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코드 분석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머신러닝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3" name="그림 2" descr="스크린샷, 텍스트, 폰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1694" y="4834618"/>
            <a:ext cx="8216226" cy="1022220"/>
          </a:xfrm>
          <a:prstGeom prst="rect">
            <a:avLst/>
          </a:prstGeom>
        </p:spPr>
      </p:pic>
      <p:pic>
        <p:nvPicPr>
          <p:cNvPr id="7" name="그림 6" descr="스크린샷, 라인, 도표, 다채로움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808" y="1456832"/>
            <a:ext cx="3585729" cy="2791118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5921" y="2037412"/>
            <a:ext cx="4610281" cy="1629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데이터 분석 결과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인공지능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04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5200" y="1238248"/>
            <a:ext cx="6881601" cy="5403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spc="600">
                <a:solidFill>
                  <a:schemeClr val="bg1"/>
                </a:solidFill>
                <a:latin typeface="Pretendard Light"/>
                <a:ea typeface="Pretendard Light"/>
                <a:cs typeface="KoPubWorld돋움체 Light"/>
              </a:rPr>
              <a:t>CONTENTS</a:t>
            </a:r>
            <a:endParaRPr lang="ko-KR" altLang="en-US" sz="2800" spc="600">
              <a:solidFill>
                <a:schemeClr val="bg1"/>
              </a:solidFill>
              <a:latin typeface="Pretendard Light"/>
              <a:ea typeface="Pretendard Light"/>
              <a:cs typeface="KoPubWorld돋움체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chemeClr val="bg2">
                    <a:lumMod val="50000"/>
                    <a:alpha val="16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CONTENTS</a:t>
            </a:r>
            <a:endParaRPr lang="ko-KR" altLang="en-US" sz="6000" b="1">
              <a:solidFill>
                <a:schemeClr val="bg2">
                  <a:lumMod val="50000"/>
                  <a:alpha val="16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3430943" y="2598003"/>
            <a:ext cx="4794847" cy="830997"/>
            <a:chOff x="3403338" y="2598003"/>
            <a:chExt cx="4794847" cy="830997"/>
          </a:xfrm>
        </p:grpSpPr>
        <p:grpSp>
          <p:nvGrpSpPr>
            <p:cNvPr id="2" name="그룹 1"/>
            <p:cNvGrpSpPr/>
            <p:nvPr/>
          </p:nvGrpSpPr>
          <p:grpSpPr>
            <a:xfrm rot="0">
              <a:off x="3403338" y="2598003"/>
              <a:ext cx="1737225" cy="830997"/>
              <a:chOff x="3403338" y="2598003"/>
              <a:chExt cx="1737225" cy="83099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chemeClr val="bg2">
                        <a:lumMod val="50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01</a:t>
                </a:r>
                <a:endParaRPr lang="ko-KR" altLang="en-US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72402" y="2744953"/>
                <a:ext cx="968161" cy="5686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SemiBold"/>
                    <a:ea typeface="Pretendard SemiBold"/>
                    <a:cs typeface="Pretendard Variable SemiBold"/>
                  </a:rPr>
                  <a:t>주제 선정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SemiBold"/>
                  <a:ea typeface="Pretendard SemiBold"/>
                  <a:cs typeface="Pretendard Variable SemiBold"/>
                </a:endParaRPr>
              </a:p>
              <a:p>
                <a:pPr lvl="0">
                  <a:defRPr/>
                </a:pP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SemiBold"/>
                  <a:ea typeface="Pretendard SemiBold"/>
                  <a:cs typeface="Pretendard Variable SemiBold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 rot="0">
              <a:off x="6454034" y="2598003"/>
              <a:ext cx="1744151" cy="830997"/>
              <a:chOff x="6454034" y="2598003"/>
              <a:chExt cx="1744151" cy="83099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chemeClr val="bg2">
                        <a:lumMod val="50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02</a:t>
                </a:r>
                <a:endParaRPr lang="ko-KR" altLang="en-US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32720" y="2754575"/>
                <a:ext cx="96546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SemiBold"/>
                    <a:ea typeface="Pretendard SemiBold"/>
                    <a:cs typeface="Pretendard Variable SemiBold"/>
                  </a:rPr>
                  <a:t>사용 기술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SemiBold"/>
                  <a:ea typeface="Pretendard SemiBold"/>
                  <a:cs typeface="Pretendard Variable SemiBold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 rot="0">
            <a:off x="3430943" y="3975509"/>
            <a:ext cx="4928197" cy="830997"/>
            <a:chOff x="3403338" y="2598003"/>
            <a:chExt cx="4928197" cy="830997"/>
          </a:xfrm>
        </p:grpSpPr>
        <p:grpSp>
          <p:nvGrpSpPr>
            <p:cNvPr id="17" name="그룹 16"/>
            <p:cNvGrpSpPr/>
            <p:nvPr/>
          </p:nvGrpSpPr>
          <p:grpSpPr>
            <a:xfrm rot="0">
              <a:off x="3403338" y="2598003"/>
              <a:ext cx="1880197" cy="830997"/>
              <a:chOff x="3403338" y="2598003"/>
              <a:chExt cx="1880197" cy="83099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chemeClr val="bg2">
                        <a:lumMod val="50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03</a:t>
                </a:r>
                <a:endParaRPr lang="ko-KR" altLang="en-US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82024" y="2744184"/>
                <a:ext cx="1101511" cy="5722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SemiBold"/>
                    <a:ea typeface="Pretendard SemiBold"/>
                    <a:cs typeface="Pretendard Variable SemiBold"/>
                  </a:rPr>
                  <a:t>코드 분석</a:t>
                </a:r>
                <a:endParaRPr lang="en-US" altLang="ko-KR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endParaRPr>
              </a:p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Variable"/>
                    <a:ea typeface="Pretendard Variable"/>
                    <a:cs typeface="Pretendard Variable"/>
                  </a:rPr>
                  <a:t>빅분</a:t>
                </a:r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Variable"/>
                    <a:ea typeface="Pretendard Variable"/>
                    <a:cs typeface="Pretendard Variable"/>
                  </a:rPr>
                  <a:t>, CNN</a:t>
                </a:r>
                <a:endParaRPr lang="en-US" altLang="ko-KR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0">
              <a:off x="6454034" y="2598003"/>
              <a:ext cx="1877501" cy="830997"/>
              <a:chOff x="6454034" y="2598003"/>
              <a:chExt cx="1877501" cy="83099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chemeClr val="bg2">
                        <a:lumMod val="50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04</a:t>
                </a:r>
                <a:endParaRPr lang="ko-KR" altLang="en-US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232720" y="2763234"/>
                <a:ext cx="1098815" cy="5722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SemiBold"/>
                    <a:ea typeface="Pretendard SemiBold"/>
                    <a:cs typeface="Pretendard Variable SemiBold"/>
                  </a:rPr>
                  <a:t>구현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SemiBold"/>
                  <a:ea typeface="Pretendard SemiBold"/>
                  <a:cs typeface="Pretendard Variable SemiBold"/>
                </a:endParaRPr>
              </a:p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Variable"/>
                    <a:ea typeface="Pretendard Variable"/>
                    <a:cs typeface="Pretendard Variable"/>
                  </a:rPr>
                  <a:t>빅분</a:t>
                </a:r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Variable"/>
                    <a:ea typeface="Pretendard Variable"/>
                    <a:cs typeface="Pretendard Variable"/>
                  </a:rPr>
                  <a:t>, CNN</a:t>
                </a:r>
                <a:endParaRPr lang="en-US" altLang="ko-KR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704898" y="3005007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808253" y="3728729"/>
            <a:ext cx="257549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704898" y="3905196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주제 선정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/>
                <a:ea typeface="Pretendard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bg2">
                      <a:lumMod val="50000"/>
                    </a:schemeClr>
                  </a:solidFill>
                  <a:latin typeface="Pretendard Medium"/>
                  <a:ea typeface="Pretendard Medium"/>
                  <a:cs typeface="Pretendard Variable"/>
                </a:rPr>
                <a:t>다룰 문제를 정의하는 단계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11" name="그림 10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656000" y="2565930"/>
            <a:ext cx="2880000" cy="1800000"/>
          </a:xfrm>
          <a:prstGeom prst="rect">
            <a:avLst/>
          </a:prstGeom>
        </p:spPr>
      </p:pic>
      <p:pic>
        <p:nvPicPr>
          <p:cNvPr id="26" name="그림 2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06704" y="2565930"/>
            <a:ext cx="2880000" cy="1800000"/>
          </a:xfrm>
          <a:prstGeom prst="rect">
            <a:avLst/>
          </a:prstGeom>
        </p:spPr>
      </p:pic>
      <p:pic>
        <p:nvPicPr>
          <p:cNvPr id="28" name="그림 27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505296" y="2565930"/>
            <a:ext cx="2880000" cy="1800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83161" y="2267484"/>
            <a:ext cx="2124270" cy="2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  <a:latin typeface="Pretendard Variable SemiBold"/>
                <a:ea typeface="Pretendard Variable SemiBold"/>
                <a:cs typeface="Pretendard Variable"/>
              </a:rPr>
              <a:t>산불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752502" y="4581198"/>
            <a:ext cx="2387063" cy="5127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건조한 날씨 또는 부주의로 인해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산불이 발생한다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33865" y="2258152"/>
            <a:ext cx="2124270" cy="292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  <a:latin typeface="Pretendard SemiBold"/>
                <a:ea typeface="Pretendard SemiBold"/>
                <a:cs typeface="Pretendard Variable"/>
              </a:rPr>
              <a:t>이산화탄소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84569" y="2267484"/>
            <a:ext cx="2124270" cy="2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  <a:latin typeface="Pretendard SemiBold"/>
                <a:ea typeface="Pretendard SemiBold"/>
                <a:cs typeface="Pretendard Variable"/>
              </a:rPr>
              <a:t>지구온난화</a:t>
            </a:r>
          </a:p>
        </p:txBody>
      </p:sp>
      <p:pic>
        <p:nvPicPr>
          <p:cNvPr id="1030" name="Picture 6" descr="북극에서 발생하거나, 끌 수 없거나...지구온난화 부추기는 산불&quot; : 동아사이언스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505295" y="2561265"/>
            <a:ext cx="2880000" cy="1800000"/>
          </a:xfrm>
          <a:prstGeom prst="rect">
            <a:avLst/>
          </a:prstGeom>
          <a:noFill/>
        </p:spPr>
      </p:pic>
      <p:pic>
        <p:nvPicPr>
          <p:cNvPr id="1032" name="Picture 8" descr="전기에너지로 이산화탄소 업사이클링!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55998" y="2561265"/>
            <a:ext cx="2880000" cy="1800000"/>
          </a:xfrm>
          <a:prstGeom prst="rect">
            <a:avLst/>
          </a:prstGeom>
          <a:noFill/>
        </p:spPr>
      </p:pic>
      <p:pic>
        <p:nvPicPr>
          <p:cNvPr id="1036" name="Picture 12" descr="폭염으로 펄펄 끓는 지구, 한국은 온실가스 펑펑 | 환경운동연합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806698" y="2584922"/>
            <a:ext cx="2879999" cy="1800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654341" y="4581197"/>
            <a:ext cx="2809449" cy="722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산불이 일어나게 되어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엄청난 양의 이산화탄소가 대기중으로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직접 배출되게 된다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6887" y="4548406"/>
            <a:ext cx="2194878" cy="7265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지구온난화의 주요 원인인 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이산화탄소가 대기중에 쌓여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,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지구온난화를 가속시킨다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 panose="02000003000000020004" pitchFamily="2" charset="-127"/>
                  <a:ea typeface="Pretendard Variable SemiBold" panose="02000003000000020004" pitchFamily="2" charset="-127"/>
                  <a:cs typeface="Pretendard Variable SemiBold" panose="02000003000000020004" pitchFamily="2" charset="-127"/>
                </a:rPr>
                <a:t>사용 기술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</a:rPr>
                <a:t>정의한 문제 해결을 위해 사용할 기술을 선택한다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 panose="02000003000000020004" pitchFamily="2" charset="-127"/>
                  <a:ea typeface="Pretendard Variable" panose="02000003000000020004" pitchFamily="2" charset="-127"/>
                  <a:cs typeface="Pretendard Variable" panose="02000003000000020004" pitchFamily="2" charset="-127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2">
                      <a:lumMod val="50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B62B34A-3BE8-28BB-D2D3-C98E6029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18" y="1605286"/>
            <a:ext cx="2716306" cy="109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134542-5E30-DE83-4804-A425DE9E4213}"/>
              </a:ext>
            </a:extLst>
          </p:cNvPr>
          <p:cNvSpPr txBox="1"/>
          <p:nvPr/>
        </p:nvSpPr>
        <p:spPr>
          <a:xfrm>
            <a:off x="1295027" y="2730387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 시각화 및</a:t>
            </a:r>
            <a:r>
              <a:rPr kumimoji="1" lang="en-US" altLang="ko-KR" dirty="0"/>
              <a:t> Data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Frame</a:t>
            </a:r>
            <a:r>
              <a:rPr kumimoji="1" lang="ko-KR" altLang="en-US" dirty="0"/>
              <a:t> 이용</a:t>
            </a: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EB4A782E-A9BB-BD8C-3202-4F0FD437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1606" y="1605286"/>
            <a:ext cx="3589148" cy="1192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825A1-4C56-87D6-A97D-E79771BDAF30}"/>
              </a:ext>
            </a:extLst>
          </p:cNvPr>
          <p:cNvSpPr txBox="1"/>
          <p:nvPr/>
        </p:nvSpPr>
        <p:spPr>
          <a:xfrm>
            <a:off x="7749025" y="277127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수학 식을 이용한 시각화 </a:t>
            </a:r>
          </a:p>
        </p:txBody>
      </p:sp>
      <p:pic>
        <p:nvPicPr>
          <p:cNvPr id="18" name="그림 1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9BA093F0-8756-AA94-7274-6F2FD1703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4706">
            <a:off x="4298950" y="3045042"/>
            <a:ext cx="3594100" cy="279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6AED63-F2C0-8DCA-2F57-23006E4B6867}"/>
              </a:ext>
            </a:extLst>
          </p:cNvPr>
          <p:cNvSpPr txBox="1"/>
          <p:nvPr/>
        </p:nvSpPr>
        <p:spPr>
          <a:xfrm>
            <a:off x="4616824" y="5145741"/>
            <a:ext cx="310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Torch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Python </a:t>
            </a:r>
            <a:r>
              <a:rPr kumimoji="1" lang="ko-KR" altLang="en-US" dirty="0"/>
              <a:t>언어로</a:t>
            </a:r>
            <a:endParaRPr kumimoji="1" lang="en-US" altLang="ko-KR" dirty="0"/>
          </a:p>
          <a:p>
            <a:r>
              <a:rPr kumimoji="1" lang="ko-KR" altLang="en-US" dirty="0"/>
              <a:t>인공지능 학습에 사용</a:t>
            </a: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코드 분석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데이터 읽어오기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rcRect t="8840" r="-3550"/>
          <a:stretch>
            <a:fillRect/>
          </a:stretch>
        </p:blipFill>
        <p:spPr>
          <a:xfrm>
            <a:off x="2857519" y="1949580"/>
            <a:ext cx="6476962" cy="490842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0764" y="1228474"/>
            <a:ext cx="4906773" cy="713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코드 분석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전처리 과정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3590" y="1636606"/>
            <a:ext cx="9444818" cy="54737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78795" y="2388867"/>
            <a:ext cx="2026072" cy="3802906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2029" y="2379132"/>
            <a:ext cx="199644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코드 분석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데이터 읽어오기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6665" y="1463683"/>
            <a:ext cx="7746753" cy="832053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07497" y="2356273"/>
            <a:ext cx="3863339" cy="419862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88617" y="2385060"/>
            <a:ext cx="3848100" cy="2087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코드 분석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데이터 전처리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0965" y="1945852"/>
            <a:ext cx="7950070" cy="53043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2806" y="2494068"/>
            <a:ext cx="3719769" cy="513503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4498" y="3022388"/>
            <a:ext cx="4698626" cy="813223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36655" y="2480519"/>
            <a:ext cx="2832274" cy="224254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25493" y="3854662"/>
            <a:ext cx="5083390" cy="87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 SemiBold"/>
                  <a:ea typeface="Pretendard Variable SemiBold"/>
                  <a:cs typeface="Pretendard Variable SemiBold"/>
                </a:rPr>
                <a:t>코드 분석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SemiBold"/>
                <a:ea typeface="Pretendard Variable SemiBold"/>
                <a:cs typeface="Pretendard Variable SemiBold"/>
              </a:endParaRP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Variable"/>
                  <a:ea typeface="Pretendard Variable"/>
                  <a:cs typeface="Pretendard Variable"/>
                </a:rPr>
                <a:t>그래프 그리기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"/>
                <a:ea typeface="Pretendard Variable"/>
                <a:cs typeface="Pretendard Variab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2">
                      <a:lumMod val="50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ko-KR" altLang="en-US" sz="4800" b="1">
                <a:solidFill>
                  <a:schemeClr val="bg2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4185" y="2094129"/>
            <a:ext cx="5531815" cy="308727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090420"/>
            <a:ext cx="5430791" cy="2108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195</ep:Words>
  <ep:PresentationFormat>와이드스크린</ep:PresentationFormat>
  <ep:Paragraphs>37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2020-01-03T14:16:53.000</dcterms:created>
  <dc:creator>서 유진</dc:creator>
  <cp:lastModifiedBy>qkrcj</cp:lastModifiedBy>
  <dcterms:modified xsi:type="dcterms:W3CDTF">2023-06-12T04:35:46.263</dcterms:modified>
  <cp:revision>39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