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77" r:id="rId4"/>
    <p:sldId id="258" r:id="rId5"/>
    <p:sldId id="278" r:id="rId6"/>
    <p:sldId id="260" r:id="rId7"/>
    <p:sldId id="276" r:id="rId8"/>
    <p:sldId id="259" r:id="rId9"/>
    <p:sldId id="271" r:id="rId10"/>
    <p:sldId id="269" r:id="rId11"/>
    <p:sldId id="270" r:id="rId12"/>
    <p:sldId id="272" r:id="rId13"/>
    <p:sldId id="268" r:id="rId14"/>
    <p:sldId id="273" r:id="rId15"/>
    <p:sldId id="275" r:id="rId16"/>
    <p:sldId id="274" r:id="rId17"/>
    <p:sldId id="261" r:id="rId18"/>
    <p:sldId id="263" r:id="rId19"/>
    <p:sldId id="264" r:id="rId20"/>
    <p:sldId id="265" r:id="rId21"/>
    <p:sldId id="267" r:id="rId22"/>
    <p:sldId id="266" r:id="rId23"/>
    <p:sldId id="262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300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5058D-6400-47BA-B0A6-B29BC025E3A9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498CC-81E8-4650-B212-4C4658DED9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54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시연은 화면 공유를 통한 실시간 시연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498CC-81E8-4650-B212-4C4658DED90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965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498CC-81E8-4650-B212-4C4658DED90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541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498CC-81E8-4650-B212-4C4658DED90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989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A379291-2302-488C-A12E-390CBAFCC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38C49762-5118-4B8D-AAE2-A9A06D9E2C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A689302-1CFA-4033-82D8-F0BFF33BAF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ADE331-FDB9-45B8-8247-10E54FA6DC10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836F51A-49C9-4828-B545-635D6852E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84FEC33-63A6-475D-BDF1-D7FE688E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7879" y="6368164"/>
            <a:ext cx="2743200" cy="365125"/>
          </a:xfrm>
          <a:prstGeom prst="rect">
            <a:avLst/>
          </a:prstGeom>
        </p:spPr>
        <p:txBody>
          <a:bodyPr/>
          <a:lstStyle/>
          <a:p>
            <a:fld id="{CD426FD6-19AE-4F86-AF36-10C9BC8586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474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CCC29FA-AD36-4C3C-9094-213AE8022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26ADB2C-CB0E-4217-8019-A3F673F68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79B4C6E-C979-4E76-A3C0-4478D0BBC8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ADE331-FDB9-45B8-8247-10E54FA6DC10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1D0EE2A-6BFF-4C49-A0F7-73C3F78F8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6D643DF-5B47-4854-ABE0-9CC63F89A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7879" y="6368164"/>
            <a:ext cx="2743200" cy="365125"/>
          </a:xfrm>
          <a:prstGeom prst="rect">
            <a:avLst/>
          </a:prstGeom>
        </p:spPr>
        <p:txBody>
          <a:bodyPr/>
          <a:lstStyle/>
          <a:p>
            <a:fld id="{CD426FD6-19AE-4F86-AF36-10C9BC85862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C10DBF0A-48F6-485E-8DCA-BBDDD08B9370}"/>
              </a:ext>
            </a:extLst>
          </p:cNvPr>
          <p:cNvSpPr/>
          <p:nvPr/>
        </p:nvSpPr>
        <p:spPr>
          <a:xfrm>
            <a:off x="607219" y="365125"/>
            <a:ext cx="230980" cy="1325563"/>
          </a:xfrm>
          <a:prstGeom prst="rect">
            <a:avLst/>
          </a:prstGeom>
          <a:solidFill>
            <a:srgbClr val="C87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4283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3184E06B-A59A-4762-931F-3E8F26E57F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39159316-0AF9-4294-AC0A-F02A2386D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7A364CE-97BE-4A44-BAE4-6FF6AFD46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ADE331-FDB9-45B8-8247-10E54FA6DC10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211806D-27E5-45F5-BD64-2516975F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CC60B8A-481E-4332-929F-777B0E445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7879" y="6368164"/>
            <a:ext cx="2743200" cy="365125"/>
          </a:xfrm>
          <a:prstGeom prst="rect">
            <a:avLst/>
          </a:prstGeom>
        </p:spPr>
        <p:txBody>
          <a:bodyPr/>
          <a:lstStyle/>
          <a:p>
            <a:fld id="{CD426FD6-19AE-4F86-AF36-10C9BC8586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246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D3BD830-BD23-4819-BDFC-85F0EF3C7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57D60FA-61A3-4435-ABD4-84B24C589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CD48281-9EF8-461C-8D7C-C97040A9C4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ADE331-FDB9-45B8-8247-10E54FA6DC10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47F96F4-3ED9-4B8C-BF68-37A82AEAC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8A8DBBC-B0EA-4B0D-A190-FE74C9886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7879" y="6368164"/>
            <a:ext cx="2743200" cy="365125"/>
          </a:xfrm>
          <a:prstGeom prst="rect">
            <a:avLst/>
          </a:prstGeom>
        </p:spPr>
        <p:txBody>
          <a:bodyPr/>
          <a:lstStyle/>
          <a:p>
            <a:fld id="{CD426FD6-19AE-4F86-AF36-10C9BC85862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28932B67-99D3-4139-B6B0-2FFA0D70A876}"/>
              </a:ext>
            </a:extLst>
          </p:cNvPr>
          <p:cNvSpPr/>
          <p:nvPr/>
        </p:nvSpPr>
        <p:spPr>
          <a:xfrm>
            <a:off x="607219" y="365125"/>
            <a:ext cx="230980" cy="1325563"/>
          </a:xfrm>
          <a:prstGeom prst="rect">
            <a:avLst/>
          </a:prstGeom>
          <a:solidFill>
            <a:srgbClr val="C87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1472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B326E06-3A7D-4CD3-BE4E-080EC1FED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7BABD81-8E7F-4E90-BB1B-79481BF4F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358EE6A-AD1C-4854-9D2E-F266DC70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ADE331-FDB9-45B8-8247-10E54FA6DC10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EBCE926-1FEA-441F-8B5C-B5850CB5D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FF33A30-5624-43CE-A8A3-BA1673847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7879" y="6368164"/>
            <a:ext cx="2743200" cy="365125"/>
          </a:xfrm>
          <a:prstGeom prst="rect">
            <a:avLst/>
          </a:prstGeom>
        </p:spPr>
        <p:txBody>
          <a:bodyPr/>
          <a:lstStyle/>
          <a:p>
            <a:fld id="{CD426FD6-19AE-4F86-AF36-10C9BC8586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60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AA015D0-0863-4A3A-899E-96F4C8ED3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56833A9-E3E3-4B59-A89A-B0661381AD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06149019-0CCB-4692-BBF1-E6D94E46B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1EE2CB57-8B99-4237-B73E-C7382230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ADE331-FDB9-45B8-8247-10E54FA6DC10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DE8BAE9E-9B49-4095-87D2-CDC182193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987A4F9B-09D7-4DD9-8CC5-458FC815FD97}"/>
              </a:ext>
            </a:extLst>
          </p:cNvPr>
          <p:cNvSpPr/>
          <p:nvPr/>
        </p:nvSpPr>
        <p:spPr>
          <a:xfrm>
            <a:off x="607219" y="365125"/>
            <a:ext cx="230980" cy="1325563"/>
          </a:xfrm>
          <a:prstGeom prst="rect">
            <a:avLst/>
          </a:prstGeom>
          <a:solidFill>
            <a:srgbClr val="C87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5868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FFD308B-9CB7-4BFD-BD95-CEC50BD38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13469A8-61DC-4E88-A6C7-B297D71BE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6F69338B-1C8E-4D34-BB77-AB3D90A7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60411F8A-1A4B-48F5-8259-6CBE7C7DF0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57E47B02-17C8-4D72-B6FA-2905D310FA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495601FE-1253-4F3F-8ACE-20C69046E7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ADE331-FDB9-45B8-8247-10E54FA6DC10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890BFA76-95C0-401A-9C2A-B398ADFEA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346269C6-3AAA-4D0D-AA98-A100A6EE1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7879" y="6368164"/>
            <a:ext cx="2743200" cy="365125"/>
          </a:xfrm>
          <a:prstGeom prst="rect">
            <a:avLst/>
          </a:prstGeom>
        </p:spPr>
        <p:txBody>
          <a:bodyPr/>
          <a:lstStyle/>
          <a:p>
            <a:fld id="{CD426FD6-19AE-4F86-AF36-10C9BC85862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5FD03D1C-F43A-4DE6-94D1-C82F62D0C498}"/>
              </a:ext>
            </a:extLst>
          </p:cNvPr>
          <p:cNvSpPr/>
          <p:nvPr/>
        </p:nvSpPr>
        <p:spPr>
          <a:xfrm>
            <a:off x="607219" y="365125"/>
            <a:ext cx="230980" cy="1325563"/>
          </a:xfrm>
          <a:prstGeom prst="rect">
            <a:avLst/>
          </a:prstGeom>
          <a:solidFill>
            <a:srgbClr val="C87609"/>
          </a:solidFill>
          <a:ln>
            <a:solidFill>
              <a:srgbClr val="989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1735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A7B8E47-7CCB-4BA2-8BEC-FBEB99B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3106C2AA-2091-457A-80D3-1641FE90EF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ADE331-FDB9-45B8-8247-10E54FA6DC10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44A9E256-593A-4421-A02B-1CD540515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373B2086-90FF-41AE-8B21-77848F248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7879" y="6368164"/>
            <a:ext cx="2743200" cy="365125"/>
          </a:xfrm>
          <a:prstGeom prst="rect">
            <a:avLst/>
          </a:prstGeom>
        </p:spPr>
        <p:txBody>
          <a:bodyPr/>
          <a:lstStyle/>
          <a:p>
            <a:fld id="{CD426FD6-19AE-4F86-AF36-10C9BC85862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9688C2C3-A621-4701-8C14-73CEC30FA59D}"/>
              </a:ext>
            </a:extLst>
          </p:cNvPr>
          <p:cNvSpPr/>
          <p:nvPr/>
        </p:nvSpPr>
        <p:spPr>
          <a:xfrm>
            <a:off x="607219" y="365125"/>
            <a:ext cx="230980" cy="1325563"/>
          </a:xfrm>
          <a:prstGeom prst="rect">
            <a:avLst/>
          </a:prstGeom>
          <a:solidFill>
            <a:srgbClr val="C87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829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94802A7D-0180-4B0D-A685-2CE628D6CE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ADE331-FDB9-45B8-8247-10E54FA6DC10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6A4D9FC9-8150-42D9-B2CD-B3DE0A81C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27A030E6-7A2C-4679-8A35-FCC6FE4A2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7879" y="6368164"/>
            <a:ext cx="2743200" cy="365125"/>
          </a:xfrm>
          <a:prstGeom prst="rect">
            <a:avLst/>
          </a:prstGeom>
        </p:spPr>
        <p:txBody>
          <a:bodyPr/>
          <a:lstStyle/>
          <a:p>
            <a:fld id="{CD426FD6-19AE-4F86-AF36-10C9BC8586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461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D6EFA30-CDF6-4E9B-9492-3FFB38E9E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6586A65-384B-430B-8AB5-7D69DC786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59A1A60-118C-4992-9A8C-ED79136D9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A4E95FF-B4A5-4DE4-A532-6059FFFC15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ADE331-FDB9-45B8-8247-10E54FA6DC10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AB4F53A0-BA53-4A0E-A7D0-56BAD702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9C168F3E-0B40-497E-99D8-8B77D3BC3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7879" y="6368164"/>
            <a:ext cx="2743200" cy="365125"/>
          </a:xfrm>
          <a:prstGeom prst="rect">
            <a:avLst/>
          </a:prstGeom>
        </p:spPr>
        <p:txBody>
          <a:bodyPr/>
          <a:lstStyle/>
          <a:p>
            <a:fld id="{CD426FD6-19AE-4F86-AF36-10C9BC8586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689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F130DD0-184A-4DDF-943F-11E436B86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B62E53E7-05DB-4205-A660-4132EB3AAE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AF424894-9E1D-4758-8974-428F655AF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1E8E60CB-D975-4F6A-9F8E-1A65D8EA93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ADE331-FDB9-45B8-8247-10E54FA6DC10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EC1F0167-24B3-4FC1-B2C3-3A5D3A1A3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63F048A-E048-4EAE-A7B4-94F8E5541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7879" y="6368164"/>
            <a:ext cx="2743200" cy="365125"/>
          </a:xfrm>
          <a:prstGeom prst="rect">
            <a:avLst/>
          </a:prstGeom>
        </p:spPr>
        <p:txBody>
          <a:bodyPr/>
          <a:lstStyle/>
          <a:p>
            <a:fld id="{CD426FD6-19AE-4F86-AF36-10C9BC8586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189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B3A24ED-CC85-4A97-850F-EE8BA5FF3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F553279-0F18-49E9-BB07-5D230CCAB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D8A9AFB-E82F-4E6E-AA64-B6D475202942}"/>
              </a:ext>
            </a:extLst>
          </p:cNvPr>
          <p:cNvSpPr txBox="1"/>
          <p:nvPr/>
        </p:nvSpPr>
        <p:spPr>
          <a:xfrm>
            <a:off x="9524835" y="6338986"/>
            <a:ext cx="2001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C8760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Network</a:t>
            </a:r>
            <a:r>
              <a:rPr lang="ko-KR" altLang="en-US" sz="1400" dirty="0">
                <a:solidFill>
                  <a:srgbClr val="C8760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sz="1400" dirty="0">
                <a:solidFill>
                  <a:srgbClr val="C8760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Server Build</a:t>
            </a:r>
            <a:endParaRPr lang="ko-KR" altLang="en-US" sz="1400" dirty="0">
              <a:solidFill>
                <a:srgbClr val="C87609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5C5B17E3-10BE-48A4-B466-AC29018345F4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6537" y="6184583"/>
            <a:ext cx="536875" cy="53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52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85000"/>
            </a:schemeClr>
          </a:solidFill>
          <a:latin typeface="배달의민족 도현" panose="020B0600000101010101" pitchFamily="50" charset="-127"/>
          <a:ea typeface="배달의민족 도현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85000"/>
            </a:schemeClr>
          </a:solidFill>
          <a:latin typeface="배달의민족 한나체 Air" panose="020B0600000101010101" pitchFamily="50" charset="-127"/>
          <a:ea typeface="배달의민족 한나체 Air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85000"/>
            </a:schemeClr>
          </a:solidFill>
          <a:latin typeface="배달의민족 한나체 Air" panose="020B0600000101010101" pitchFamily="50" charset="-127"/>
          <a:ea typeface="배달의민족 한나체 Air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85000"/>
            </a:schemeClr>
          </a:solidFill>
          <a:latin typeface="배달의민족 한나체 Air" panose="020B0600000101010101" pitchFamily="50" charset="-127"/>
          <a:ea typeface="배달의민족 한나체 Air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배달의민족 한나체 Air" panose="020B0600000101010101" pitchFamily="50" charset="-127"/>
          <a:ea typeface="배달의민족 한나체 Air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배달의민족 한나체 Air" panose="020B0600000101010101" pitchFamily="50" charset="-127"/>
          <a:ea typeface="배달의민족 한나체 Air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게시판 개발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김재우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303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678978" cy="1325563"/>
          </a:xfrm>
        </p:spPr>
        <p:txBody>
          <a:bodyPr/>
          <a:lstStyle/>
          <a:p>
            <a:r>
              <a:rPr lang="en-US" altLang="ko-KR" dirty="0" smtClean="0"/>
              <a:t>Register Page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0581" y="2318270"/>
            <a:ext cx="5554286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ea typeface="배달의민족 한나는 열한살" panose="020B0600000101010101"/>
              </a:rPr>
              <a:t>Register </a:t>
            </a:r>
            <a:r>
              <a:rPr lang="en-US" altLang="ko-KR" dirty="0">
                <a:solidFill>
                  <a:schemeClr val="bg1"/>
                </a:solidFill>
                <a:ea typeface="배달의민족 한나는 열한살" panose="020B0600000101010101"/>
              </a:rPr>
              <a:t>Page</a:t>
            </a:r>
            <a:r>
              <a:rPr lang="ko-KR" altLang="en-US" dirty="0">
                <a:solidFill>
                  <a:schemeClr val="bg1"/>
                </a:solidFill>
                <a:ea typeface="배달의민족 한나는 열한살" panose="020B0600000101010101"/>
              </a:rPr>
              <a:t>를 불러오기 위해 </a:t>
            </a:r>
            <a:r>
              <a:rPr lang="en-US" altLang="ko-KR" dirty="0" err="1" smtClean="0">
                <a:solidFill>
                  <a:schemeClr val="bg1"/>
                </a:solidFill>
                <a:ea typeface="배달의민족 한나는 열한살" panose="020B0600000101010101"/>
              </a:rPr>
              <a:t>ModelAndView</a:t>
            </a:r>
            <a:r>
              <a:rPr lang="ko-KR" altLang="en-US" dirty="0">
                <a:solidFill>
                  <a:schemeClr val="bg1"/>
                </a:solidFill>
                <a:ea typeface="배달의민족 한나는 열한살" panose="020B0600000101010101"/>
              </a:rPr>
              <a:t>를 </a:t>
            </a:r>
            <a:r>
              <a:rPr lang="en-US" altLang="ko-KR" dirty="0" smtClean="0">
                <a:solidFill>
                  <a:schemeClr val="bg1"/>
                </a:solidFill>
                <a:ea typeface="배달의민족 한나는 열한살" panose="020B0600000101010101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ea typeface="배달의민족 한나는 열한살" panose="020B0600000101010101"/>
              </a:rPr>
            </a:br>
            <a:r>
              <a:rPr lang="ko-KR" altLang="en-US" dirty="0" smtClean="0">
                <a:solidFill>
                  <a:schemeClr val="bg1"/>
                </a:solidFill>
                <a:ea typeface="배달의민족 한나는 열한살" panose="020B0600000101010101"/>
              </a:rPr>
              <a:t>사용하여 </a:t>
            </a:r>
            <a:r>
              <a:rPr lang="en-US" altLang="ko-KR" dirty="0" err="1" smtClean="0">
                <a:solidFill>
                  <a:schemeClr val="bg1"/>
                </a:solidFill>
                <a:ea typeface="배달의민족 한나는 열한살" panose="020B0600000101010101"/>
              </a:rPr>
              <a:t>register.jsp</a:t>
            </a:r>
            <a:r>
              <a:rPr lang="ko-KR" altLang="en-US" dirty="0">
                <a:solidFill>
                  <a:schemeClr val="bg1"/>
                </a:solidFill>
                <a:ea typeface="배달의민족 한나는 열한살" panose="020B0600000101010101"/>
              </a:rPr>
              <a:t>를 </a:t>
            </a:r>
            <a:r>
              <a:rPr lang="ko-KR" altLang="en-US" dirty="0" smtClean="0">
                <a:solidFill>
                  <a:schemeClr val="bg1"/>
                </a:solidFill>
                <a:ea typeface="배달의민족 한나는 열한살" panose="020B0600000101010101"/>
              </a:rPr>
              <a:t>불러왔습니다</a:t>
            </a:r>
            <a:r>
              <a:rPr lang="en-US" altLang="ko-KR" dirty="0" smtClean="0">
                <a:solidFill>
                  <a:schemeClr val="bg1"/>
                </a:solidFill>
                <a:ea typeface="배달의민족 한나는 열한살" panose="020B0600000101010101"/>
              </a:rPr>
              <a:t>.</a:t>
            </a:r>
            <a:endParaRPr lang="en-US" altLang="ko-KR" dirty="0">
              <a:solidFill>
                <a:schemeClr val="bg1"/>
              </a:solidFill>
              <a:ea typeface="배달의민족 한나는 열한살" panose="020B0600000101010101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  <a:ea typeface="배달의민족 한나는 열한살" panose="020B0600000101010101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ea typeface="배달의민족 한나는 열한살" panose="020B0600000101010101"/>
              </a:rPr>
              <a:t>데이터를 서버에 </a:t>
            </a:r>
            <a:r>
              <a:rPr lang="ko-KR" altLang="en-US" dirty="0" err="1" smtClean="0">
                <a:solidFill>
                  <a:schemeClr val="bg1"/>
                </a:solidFill>
                <a:ea typeface="배달의민족 한나는 열한살" panose="020B0600000101010101"/>
              </a:rPr>
              <a:t>넘기기위해</a:t>
            </a:r>
            <a:r>
              <a:rPr lang="ko-KR" altLang="en-US" dirty="0" smtClean="0">
                <a:solidFill>
                  <a:schemeClr val="bg1"/>
                </a:solidFill>
                <a:ea typeface="배달의민족 한나는 열한살" panose="020B0600000101010101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ea typeface="배달의민족 한나는 열한살" panose="020B0600000101010101"/>
              </a:rPr>
              <a:t>Post</a:t>
            </a:r>
            <a:r>
              <a:rPr lang="ko-KR" altLang="en-US" dirty="0" smtClean="0">
                <a:solidFill>
                  <a:schemeClr val="bg1"/>
                </a:solidFill>
                <a:ea typeface="배달의민족 한나는 열한살" panose="020B0600000101010101"/>
              </a:rPr>
              <a:t>를 사용하여</a:t>
            </a:r>
            <a:r>
              <a:rPr lang="en-US" altLang="ko-KR" dirty="0" smtClean="0">
                <a:solidFill>
                  <a:schemeClr val="bg1"/>
                </a:solidFill>
                <a:ea typeface="배달의민족 한나는 열한살" panose="020B0600000101010101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ea typeface="배달의민족 한나는 열한살" panose="020B0600000101010101"/>
              </a:rPr>
            </a:br>
            <a:r>
              <a:rPr lang="en-US" altLang="ko-KR" dirty="0" smtClean="0">
                <a:solidFill>
                  <a:schemeClr val="bg1"/>
                </a:solidFill>
                <a:ea typeface="배달의민족 한나는 열한살" panose="020B0600000101010101"/>
              </a:rPr>
              <a:t>board </a:t>
            </a:r>
            <a:r>
              <a:rPr lang="ko-KR" altLang="en-US" dirty="0" smtClean="0">
                <a:solidFill>
                  <a:schemeClr val="bg1"/>
                </a:solidFill>
                <a:ea typeface="배달의민족 한나는 열한살" panose="020B0600000101010101"/>
              </a:rPr>
              <a:t>데이터를 넘겼습니다</a:t>
            </a:r>
            <a:r>
              <a:rPr lang="en-US" altLang="ko-KR" dirty="0" smtClean="0">
                <a:solidFill>
                  <a:schemeClr val="bg1"/>
                </a:solidFill>
                <a:ea typeface="배달의민족 한나는 열한살" panose="020B0600000101010101"/>
              </a:rPr>
              <a:t>.</a:t>
            </a:r>
            <a:endParaRPr lang="en-US" altLang="ko-KR" dirty="0">
              <a:solidFill>
                <a:schemeClr val="bg1"/>
              </a:solidFill>
              <a:ea typeface="배달의민족 한나는 열한살" panose="020B0600000101010101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247" y="1206067"/>
            <a:ext cx="6329681" cy="406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42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678978" cy="1325563"/>
          </a:xfrm>
        </p:spPr>
        <p:txBody>
          <a:bodyPr/>
          <a:lstStyle/>
          <a:p>
            <a:r>
              <a:rPr lang="en-US" altLang="ko-KR" dirty="0" smtClean="0"/>
              <a:t>Detail Page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2374" y="1756042"/>
            <a:ext cx="4834847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ea typeface="배달의민족 한나는 열한살" panose="020B0600000101010101"/>
              </a:rPr>
              <a:t>Register Page</a:t>
            </a:r>
            <a:r>
              <a:rPr lang="ko-KR" altLang="en-US" dirty="0">
                <a:solidFill>
                  <a:schemeClr val="bg1"/>
                </a:solidFill>
                <a:ea typeface="배달의민족 한나는 열한살" panose="020B0600000101010101"/>
              </a:rPr>
              <a:t>를 불러오기 위해 </a:t>
            </a:r>
            <a:r>
              <a:rPr lang="en-US" altLang="ko-KR" dirty="0" err="1">
                <a:solidFill>
                  <a:schemeClr val="bg1"/>
                </a:solidFill>
                <a:ea typeface="배달의민족 한나는 열한살" panose="020B0600000101010101"/>
              </a:rPr>
              <a:t>ModelAndView</a:t>
            </a:r>
            <a:r>
              <a:rPr lang="ko-KR" altLang="en-US" dirty="0">
                <a:solidFill>
                  <a:schemeClr val="bg1"/>
                </a:solidFill>
                <a:ea typeface="배달의민족 한나는 열한살" panose="020B0600000101010101"/>
              </a:rPr>
              <a:t>를 </a:t>
            </a:r>
            <a:r>
              <a:rPr lang="ko-KR" altLang="en-US" dirty="0" smtClean="0">
                <a:solidFill>
                  <a:schemeClr val="bg1"/>
                </a:solidFill>
                <a:ea typeface="배달의민족 한나는 열한살" panose="020B0600000101010101"/>
              </a:rPr>
              <a:t>사용하여 </a:t>
            </a:r>
            <a:r>
              <a:rPr lang="en-US" altLang="ko-KR" dirty="0" smtClean="0">
                <a:solidFill>
                  <a:schemeClr val="bg1"/>
                </a:solidFill>
                <a:ea typeface="배달의민족 한나는 열한살" panose="020B0600000101010101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ea typeface="배달의민족 한나는 열한살" panose="020B0600000101010101"/>
              </a:rPr>
            </a:br>
            <a:r>
              <a:rPr lang="en-US" altLang="ko-KR" dirty="0" err="1" smtClean="0">
                <a:solidFill>
                  <a:schemeClr val="bg1"/>
                </a:solidFill>
                <a:ea typeface="배달의민족 한나는 열한살" panose="020B0600000101010101"/>
              </a:rPr>
              <a:t>detail.jsp</a:t>
            </a:r>
            <a:r>
              <a:rPr lang="ko-KR" altLang="en-US" dirty="0">
                <a:solidFill>
                  <a:schemeClr val="bg1"/>
                </a:solidFill>
                <a:ea typeface="배달의민족 한나는 열한살" panose="020B0600000101010101"/>
              </a:rPr>
              <a:t>를 </a:t>
            </a:r>
            <a:r>
              <a:rPr lang="ko-KR" altLang="en-US" dirty="0" smtClean="0">
                <a:solidFill>
                  <a:schemeClr val="bg1"/>
                </a:solidFill>
                <a:ea typeface="배달의민족 한나는 열한살" panose="020B0600000101010101"/>
              </a:rPr>
              <a:t>불러오면서 </a:t>
            </a:r>
            <a:r>
              <a:rPr lang="en-US" altLang="ko-KR" dirty="0" smtClean="0">
                <a:solidFill>
                  <a:schemeClr val="bg1"/>
                </a:solidFill>
                <a:ea typeface="배달의민족 한나는 열한살" panose="020B0600000101010101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ea typeface="배달의민족 한나는 열한살" panose="020B0600000101010101"/>
              </a:rPr>
            </a:br>
            <a:r>
              <a:rPr lang="ko-KR" altLang="en-US" dirty="0" smtClean="0">
                <a:solidFill>
                  <a:schemeClr val="bg1"/>
                </a:solidFill>
                <a:ea typeface="배달의민족 한나는 열한살" panose="020B0600000101010101"/>
              </a:rPr>
              <a:t>조회할 번호까지 같이 넘겨 줬습니다</a:t>
            </a:r>
            <a:r>
              <a:rPr lang="en-US" altLang="ko-KR" dirty="0" smtClean="0">
                <a:solidFill>
                  <a:schemeClr val="bg1"/>
                </a:solidFill>
                <a:ea typeface="배달의민족 한나는 열한살" panose="020B0600000101010101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  <a:ea typeface="배달의민족 한나는 열한살" panose="020B0600000101010101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ea typeface="배달의민족 한나는 열한살" panose="020B0600000101010101"/>
              </a:rPr>
              <a:t>Get</a:t>
            </a:r>
            <a:r>
              <a:rPr lang="ko-KR" altLang="en-US" dirty="0" smtClean="0">
                <a:solidFill>
                  <a:schemeClr val="bg1"/>
                </a:solidFill>
                <a:ea typeface="배달의민족 한나는 열한살" panose="020B0600000101010101"/>
              </a:rPr>
              <a:t>을 사용하여 번호에 해당하는 데이터를 가져왔습니다</a:t>
            </a:r>
            <a:r>
              <a:rPr lang="en-US" altLang="ko-KR" dirty="0" smtClean="0">
                <a:solidFill>
                  <a:schemeClr val="bg1"/>
                </a:solidFill>
                <a:ea typeface="배달의민족 한나는 열한살" panose="020B0600000101010101"/>
              </a:rPr>
              <a:t>.</a:t>
            </a:r>
            <a:endParaRPr lang="en-US" altLang="ko-KR" dirty="0">
              <a:solidFill>
                <a:schemeClr val="bg1"/>
              </a:solidFill>
              <a:ea typeface="배달의민족 한나는 열한살" panose="020B0600000101010101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511" y="4369258"/>
            <a:ext cx="2490355" cy="207403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395" y="365126"/>
            <a:ext cx="6848796" cy="535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28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678978" cy="1325563"/>
          </a:xfrm>
        </p:spPr>
        <p:txBody>
          <a:bodyPr/>
          <a:lstStyle/>
          <a:p>
            <a:r>
              <a:rPr lang="en-US" altLang="ko-KR" dirty="0" smtClean="0"/>
              <a:t>Modify Page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2574" y="2087599"/>
            <a:ext cx="54877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ea typeface="배달의민족 한나는 열한살" panose="020B0600000101010101"/>
              </a:rPr>
              <a:t>Modify Page</a:t>
            </a:r>
            <a:r>
              <a:rPr lang="ko-KR" altLang="en-US" dirty="0">
                <a:solidFill>
                  <a:schemeClr val="bg1"/>
                </a:solidFill>
                <a:ea typeface="배달의민족 한나는 열한살" panose="020B0600000101010101"/>
              </a:rPr>
              <a:t>를 불러오기 </a:t>
            </a:r>
            <a:r>
              <a:rPr lang="ko-KR" altLang="en-US" dirty="0" smtClean="0">
                <a:solidFill>
                  <a:schemeClr val="bg1"/>
                </a:solidFill>
                <a:ea typeface="배달의민족 한나는 열한살" panose="020B0600000101010101"/>
              </a:rPr>
              <a:t>위해 </a:t>
            </a:r>
            <a:r>
              <a:rPr lang="en-US" altLang="ko-KR" dirty="0" err="1" smtClean="0">
                <a:solidFill>
                  <a:schemeClr val="bg1"/>
                </a:solidFill>
                <a:ea typeface="배달의민족 한나는 열한살" panose="020B0600000101010101"/>
              </a:rPr>
              <a:t>ModelAndView</a:t>
            </a:r>
            <a:r>
              <a:rPr lang="ko-KR" altLang="en-US" dirty="0">
                <a:solidFill>
                  <a:schemeClr val="bg1"/>
                </a:solidFill>
                <a:ea typeface="배달의민족 한나는 열한살" panose="020B0600000101010101"/>
              </a:rPr>
              <a:t>를 </a:t>
            </a:r>
            <a:r>
              <a:rPr lang="en-US" altLang="ko-KR" dirty="0" smtClean="0">
                <a:solidFill>
                  <a:schemeClr val="bg1"/>
                </a:solidFill>
                <a:ea typeface="배달의민족 한나는 열한살" panose="020B0600000101010101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ea typeface="배달의민족 한나는 열한살" panose="020B0600000101010101"/>
              </a:rPr>
            </a:br>
            <a:r>
              <a:rPr lang="ko-KR" altLang="en-US" dirty="0" smtClean="0">
                <a:solidFill>
                  <a:schemeClr val="bg1"/>
                </a:solidFill>
                <a:ea typeface="배달의민족 한나는 열한살" panose="020B0600000101010101"/>
              </a:rPr>
              <a:t>사용하여 </a:t>
            </a:r>
            <a:r>
              <a:rPr lang="ko-KR" altLang="en-US" dirty="0" smtClean="0">
                <a:solidFill>
                  <a:schemeClr val="bg1"/>
                </a:solidFill>
                <a:ea typeface="배달의민족 한나는 열한살" panose="020B0600000101010101"/>
              </a:rPr>
              <a:t>불러오면서</a:t>
            </a:r>
            <a:r>
              <a:rPr lang="en-US" altLang="ko-KR" dirty="0" smtClean="0">
                <a:solidFill>
                  <a:schemeClr val="bg1"/>
                </a:solidFill>
                <a:ea typeface="배달의민족 한나는 열한살" panose="020B0600000101010101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ea typeface="배달의민족 한나는 열한살" panose="020B0600000101010101"/>
              </a:rPr>
            </a:br>
            <a:r>
              <a:rPr lang="ko-KR" altLang="en-US" dirty="0" err="1" smtClean="0">
                <a:solidFill>
                  <a:schemeClr val="bg1"/>
                </a:solidFill>
                <a:ea typeface="배달의민족 한나는 열한살" panose="020B0600000101010101"/>
              </a:rPr>
              <a:t>수정할때</a:t>
            </a:r>
            <a:r>
              <a:rPr lang="ko-KR" altLang="en-US" dirty="0" smtClean="0">
                <a:solidFill>
                  <a:schemeClr val="bg1"/>
                </a:solidFill>
                <a:ea typeface="배달의민족 한나는 열한살" panose="020B0600000101010101"/>
              </a:rPr>
              <a:t> 사용할 번호까지 함께 넘겨 줬습니다</a:t>
            </a:r>
            <a:r>
              <a:rPr lang="en-US" altLang="ko-KR" dirty="0" smtClean="0">
                <a:solidFill>
                  <a:schemeClr val="bg1"/>
                </a:solidFill>
                <a:ea typeface="배달의민족 한나는 열한살" panose="020B0600000101010101"/>
              </a:rPr>
              <a:t>.</a:t>
            </a:r>
            <a:r>
              <a:rPr lang="ko-KR" altLang="en-US" dirty="0" smtClean="0">
                <a:solidFill>
                  <a:schemeClr val="bg1"/>
                </a:solidFill>
                <a:ea typeface="배달의민족 한나는 열한살" panose="020B0600000101010101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ea typeface="배달의민족 한나는 열한살" panose="020B0600000101010101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ea typeface="배달의민족 한나는 열한살" panose="020B0600000101010101"/>
              </a:rPr>
            </a:br>
            <a:endParaRPr lang="en-US" altLang="ko-KR" dirty="0">
              <a:solidFill>
                <a:schemeClr val="bg1"/>
              </a:solidFill>
              <a:ea typeface="배달의민족 한나는 열한살" panose="020B0600000101010101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ea typeface="배달의민족 한나는 열한살" panose="020B0600000101010101"/>
              </a:rPr>
              <a:t>해당 페이지에서는 수정 및 삭제가 가능하여</a:t>
            </a:r>
            <a:r>
              <a:rPr lang="en-US" altLang="ko-KR" dirty="0" smtClean="0">
                <a:solidFill>
                  <a:schemeClr val="bg1"/>
                </a:solidFill>
                <a:ea typeface="배달의민족 한나는 열한살" panose="020B0600000101010101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ea typeface="배달의민족 한나는 열한살" panose="020B0600000101010101"/>
              </a:rPr>
            </a:br>
            <a:r>
              <a:rPr lang="en-US" altLang="ko-KR" dirty="0" smtClean="0">
                <a:solidFill>
                  <a:schemeClr val="bg1"/>
                </a:solidFill>
                <a:ea typeface="배달의민족 한나는 열한살" panose="020B0600000101010101"/>
              </a:rPr>
              <a:t>Put</a:t>
            </a:r>
            <a:r>
              <a:rPr lang="ko-KR" altLang="en-US" dirty="0" smtClean="0">
                <a:solidFill>
                  <a:schemeClr val="bg1"/>
                </a:solidFill>
                <a:ea typeface="배달의민족 한나는 열한살" panose="020B0600000101010101"/>
              </a:rPr>
              <a:t>및 </a:t>
            </a:r>
            <a:r>
              <a:rPr lang="en-US" altLang="ko-KR" dirty="0" smtClean="0">
                <a:solidFill>
                  <a:schemeClr val="bg1"/>
                </a:solidFill>
                <a:ea typeface="배달의민족 한나는 열한살" panose="020B0600000101010101"/>
              </a:rPr>
              <a:t>Delete</a:t>
            </a:r>
            <a:r>
              <a:rPr lang="ko-KR" altLang="en-US" dirty="0" smtClean="0">
                <a:solidFill>
                  <a:schemeClr val="bg1"/>
                </a:solidFill>
                <a:ea typeface="배달의민족 한나는 열한살" panose="020B0600000101010101"/>
              </a:rPr>
              <a:t>를 사용하여 데이터를 전송하였습니다</a:t>
            </a:r>
            <a:endParaRPr lang="en-US" altLang="ko-KR" dirty="0">
              <a:solidFill>
                <a:schemeClr val="bg1"/>
              </a:solidFill>
              <a:ea typeface="배달의민족 한나는 열한살" panose="020B0600000101010101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256" y="1975556"/>
            <a:ext cx="5922776" cy="257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68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Mapper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683" y="365125"/>
            <a:ext cx="6395165" cy="505477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28" y="1821897"/>
            <a:ext cx="4681093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01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File Upload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59225"/>
            <a:ext cx="5827489" cy="516777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694" y="3143111"/>
            <a:ext cx="4161956" cy="34005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3394" y="1948658"/>
            <a:ext cx="46506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 smtClean="0">
                <a:solidFill>
                  <a:schemeClr val="bg1"/>
                </a:solidFill>
                <a:ea typeface="배달의민족 한나는 열한살" panose="020B0600000101010101"/>
              </a:rPr>
              <a:t>MultipartFile</a:t>
            </a:r>
            <a:r>
              <a:rPr lang="ko-KR" altLang="en-US" sz="1600" dirty="0" smtClean="0">
                <a:solidFill>
                  <a:schemeClr val="bg1"/>
                </a:solidFill>
                <a:ea typeface="배달의민족 한나는 열한살" panose="020B0600000101010101"/>
              </a:rPr>
              <a:t>을 사용하여 파일을 받아 온 후</a:t>
            </a:r>
            <a:endParaRPr lang="en-US" altLang="ko-KR" sz="1600" dirty="0" smtClean="0">
              <a:solidFill>
                <a:schemeClr val="bg1"/>
              </a:solidFill>
              <a:ea typeface="배달의민족 한나는 열한살" panose="020B0600000101010101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bg1"/>
                </a:solidFill>
                <a:ea typeface="배달의민족 한나는 열한살" panose="020B0600000101010101"/>
              </a:rPr>
              <a:t>연도</a:t>
            </a:r>
            <a:r>
              <a:rPr lang="en-US" altLang="ko-KR" sz="1600" dirty="0" smtClean="0">
                <a:solidFill>
                  <a:schemeClr val="bg1"/>
                </a:solidFill>
                <a:ea typeface="배달의민족 한나는 열한살" panose="020B0600000101010101"/>
              </a:rPr>
              <a:t>/</a:t>
            </a:r>
            <a:r>
              <a:rPr lang="ko-KR" altLang="en-US" sz="1600" dirty="0" smtClean="0">
                <a:solidFill>
                  <a:schemeClr val="bg1"/>
                </a:solidFill>
                <a:ea typeface="배달의민족 한나는 열한살" panose="020B0600000101010101"/>
              </a:rPr>
              <a:t>월</a:t>
            </a:r>
            <a:r>
              <a:rPr lang="en-US" altLang="ko-KR" sz="1600" dirty="0" smtClean="0">
                <a:solidFill>
                  <a:schemeClr val="bg1"/>
                </a:solidFill>
                <a:ea typeface="배달의민족 한나는 열한살" panose="020B0600000101010101"/>
              </a:rPr>
              <a:t>/</a:t>
            </a:r>
            <a:r>
              <a:rPr lang="ko-KR" altLang="en-US" sz="1600" dirty="0" smtClean="0">
                <a:solidFill>
                  <a:schemeClr val="bg1"/>
                </a:solidFill>
                <a:ea typeface="배달의민족 한나는 열한살" panose="020B0600000101010101"/>
              </a:rPr>
              <a:t>일 순으로 파일을 생성하고</a:t>
            </a:r>
            <a:endParaRPr lang="en-US" altLang="ko-KR" sz="1600" dirty="0" smtClean="0">
              <a:solidFill>
                <a:schemeClr val="bg1"/>
              </a:solidFill>
              <a:ea typeface="배달의민족 한나는 열한살" panose="020B0600000101010101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bg1"/>
                </a:solidFill>
                <a:ea typeface="배달의민족 한나는 열한살" panose="020B0600000101010101"/>
              </a:rPr>
              <a:t>파일명을 연도</a:t>
            </a:r>
            <a:r>
              <a:rPr lang="en-US" altLang="ko-KR" sz="1600" dirty="0" smtClean="0">
                <a:solidFill>
                  <a:schemeClr val="bg1"/>
                </a:solidFill>
                <a:ea typeface="배달의민족 한나는 열한살" panose="020B0600000101010101"/>
              </a:rPr>
              <a:t>/</a:t>
            </a:r>
            <a:r>
              <a:rPr lang="ko-KR" altLang="en-US" sz="1600" dirty="0" smtClean="0">
                <a:solidFill>
                  <a:schemeClr val="bg1"/>
                </a:solidFill>
                <a:ea typeface="배달의민족 한나는 열한살" panose="020B0600000101010101"/>
              </a:rPr>
              <a:t>월</a:t>
            </a:r>
            <a:r>
              <a:rPr lang="en-US" altLang="ko-KR" sz="1600" dirty="0" smtClean="0">
                <a:solidFill>
                  <a:schemeClr val="bg1"/>
                </a:solidFill>
                <a:ea typeface="배달의민족 한나는 열한살" panose="020B0600000101010101"/>
              </a:rPr>
              <a:t>/</a:t>
            </a:r>
            <a:r>
              <a:rPr lang="ko-KR" altLang="en-US" sz="1600" dirty="0" smtClean="0">
                <a:solidFill>
                  <a:schemeClr val="bg1"/>
                </a:solidFill>
                <a:ea typeface="배달의민족 한나는 열한살" panose="020B0600000101010101"/>
              </a:rPr>
              <a:t>일</a:t>
            </a:r>
            <a:r>
              <a:rPr lang="en-US" altLang="ko-KR" sz="1600" dirty="0" smtClean="0">
                <a:solidFill>
                  <a:schemeClr val="bg1"/>
                </a:solidFill>
                <a:ea typeface="배달의민족 한나는 열한살" panose="020B0600000101010101"/>
              </a:rPr>
              <a:t>/</a:t>
            </a:r>
            <a:r>
              <a:rPr lang="ko-KR" altLang="en-US" sz="1600" dirty="0" smtClean="0">
                <a:solidFill>
                  <a:schemeClr val="bg1"/>
                </a:solidFill>
                <a:ea typeface="배달의민족 한나는 열한살" panose="020B0600000101010101"/>
              </a:rPr>
              <a:t>시간</a:t>
            </a:r>
            <a:r>
              <a:rPr lang="en-US" altLang="ko-KR" sz="1600" dirty="0" smtClean="0">
                <a:solidFill>
                  <a:schemeClr val="bg1"/>
                </a:solidFill>
                <a:ea typeface="배달의민족 한나는 열한살" panose="020B0600000101010101"/>
              </a:rPr>
              <a:t>/</a:t>
            </a:r>
            <a:r>
              <a:rPr lang="ko-KR" altLang="en-US" sz="1600" dirty="0" smtClean="0">
                <a:solidFill>
                  <a:schemeClr val="bg1"/>
                </a:solidFill>
                <a:ea typeface="배달의민족 한나는 열한살" panose="020B0600000101010101"/>
              </a:rPr>
              <a:t>분</a:t>
            </a:r>
            <a:r>
              <a:rPr lang="en-US" altLang="ko-KR" sz="1600" dirty="0" smtClean="0">
                <a:solidFill>
                  <a:schemeClr val="bg1"/>
                </a:solidFill>
                <a:ea typeface="배달의민족 한나는 열한살" panose="020B0600000101010101"/>
              </a:rPr>
              <a:t>/Second(Nano)</a:t>
            </a:r>
            <a:r>
              <a:rPr lang="ko-KR" altLang="en-US" sz="1600" dirty="0" smtClean="0">
                <a:solidFill>
                  <a:schemeClr val="bg1"/>
                </a:solidFill>
                <a:ea typeface="배달의민족 한나는 열한살" panose="020B0600000101010101"/>
              </a:rPr>
              <a:t>으로</a:t>
            </a:r>
            <a:r>
              <a:rPr lang="en-US" altLang="ko-KR" sz="1600" dirty="0" smtClean="0">
                <a:solidFill>
                  <a:schemeClr val="bg1"/>
                </a:solidFill>
                <a:ea typeface="배달의민족 한나는 열한살" panose="020B0600000101010101"/>
              </a:rPr>
              <a:t/>
            </a:r>
            <a:br>
              <a:rPr lang="en-US" altLang="ko-KR" sz="1600" dirty="0" smtClean="0">
                <a:solidFill>
                  <a:schemeClr val="bg1"/>
                </a:solidFill>
                <a:ea typeface="배달의민족 한나는 열한살" panose="020B0600000101010101"/>
              </a:rPr>
            </a:br>
            <a:r>
              <a:rPr lang="ko-KR" altLang="en-US" sz="1600" dirty="0" smtClean="0">
                <a:solidFill>
                  <a:schemeClr val="bg1"/>
                </a:solidFill>
                <a:ea typeface="배달의민족 한나는 열한살" panose="020B0600000101010101"/>
              </a:rPr>
              <a:t>저장 합니다</a:t>
            </a:r>
            <a:r>
              <a:rPr lang="en-US" altLang="ko-KR" sz="1600" dirty="0" smtClean="0">
                <a:solidFill>
                  <a:schemeClr val="bg1"/>
                </a:solidFill>
                <a:ea typeface="배달의민족 한나는 열한살" panose="020B0600000101010101"/>
              </a:rPr>
              <a:t>.</a:t>
            </a:r>
            <a:endParaRPr lang="ko-KR" altLang="en-US" sz="1600" dirty="0">
              <a:solidFill>
                <a:schemeClr val="bg1"/>
              </a:solidFill>
              <a:ea typeface="배달의민족 한나는 열한살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63651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File Get &amp; Remove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755" y="2231015"/>
            <a:ext cx="6704272" cy="31057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9857" y="2301413"/>
            <a:ext cx="451758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ea typeface="배달의민족 한나는 열한살" panose="020B0600000101010101"/>
              </a:rPr>
              <a:t>파일 번호를 사용하여 </a:t>
            </a:r>
            <a:endParaRPr lang="en-US" altLang="ko-KR" dirty="0" smtClean="0">
              <a:solidFill>
                <a:schemeClr val="bg1"/>
              </a:solidFill>
              <a:ea typeface="배달의민족 한나는 열한살" panose="020B0600000101010101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ea typeface="배달의민족 한나는 열한살" panose="020B0600000101010101"/>
              </a:rPr>
              <a:t>파일을 삭제합니다</a:t>
            </a:r>
            <a:r>
              <a:rPr lang="en-US" altLang="ko-KR" dirty="0" smtClean="0">
                <a:solidFill>
                  <a:schemeClr val="bg1"/>
                </a:solidFill>
                <a:ea typeface="배달의민족 한나는 열한살" panose="020B0600000101010101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ea typeface="배달의민족 한나는 열한살" panose="020B0600000101010101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ea typeface="배달의민족 한나는 열한살" panose="020B0600000101010101"/>
              </a:rPr>
              <a:t>파일을 가지고 올 때에는</a:t>
            </a:r>
            <a:endParaRPr lang="en-US" altLang="ko-KR" dirty="0" smtClean="0">
              <a:solidFill>
                <a:schemeClr val="bg1"/>
              </a:solidFill>
              <a:ea typeface="배달의민족 한나는 열한살" panose="020B0600000101010101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ea typeface="배달의민족 한나는 열한살" panose="020B0600000101010101"/>
              </a:rPr>
              <a:t>파일 번호가 아닌 게시물 번호를 사용하여</a:t>
            </a:r>
            <a:endParaRPr lang="en-US" altLang="ko-KR" dirty="0" smtClean="0">
              <a:solidFill>
                <a:schemeClr val="bg1"/>
              </a:solidFill>
              <a:ea typeface="배달의민족 한나는 열한살" panose="020B0600000101010101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ea typeface="배달의민족 한나는 열한살" panose="020B0600000101010101"/>
              </a:rPr>
              <a:t>데이터를 </a:t>
            </a:r>
            <a:r>
              <a:rPr lang="en-US" altLang="ko-KR" dirty="0" smtClean="0">
                <a:solidFill>
                  <a:schemeClr val="bg1"/>
                </a:solidFill>
                <a:ea typeface="배달의민족 한나는 열한살" panose="020B0600000101010101"/>
              </a:rPr>
              <a:t>List </a:t>
            </a:r>
            <a:r>
              <a:rPr lang="ko-KR" altLang="en-US" dirty="0" smtClean="0">
                <a:solidFill>
                  <a:schemeClr val="bg1"/>
                </a:solidFill>
                <a:ea typeface="배달의민족 한나는 열한살" panose="020B0600000101010101"/>
              </a:rPr>
              <a:t>형태로 가져옵니다</a:t>
            </a:r>
            <a:r>
              <a:rPr lang="en-US" altLang="ko-KR" dirty="0" smtClean="0">
                <a:solidFill>
                  <a:schemeClr val="bg1"/>
                </a:solidFill>
                <a:ea typeface="배달의민족 한나는 열한살" panose="020B0600000101010101"/>
              </a:rPr>
              <a:t>.</a:t>
            </a:r>
          </a:p>
          <a:p>
            <a:endParaRPr lang="ko-KR" altLang="en-US" dirty="0">
              <a:solidFill>
                <a:schemeClr val="bg1"/>
              </a:solidFill>
              <a:ea typeface="배달의민족 한나는 열한살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86882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File Download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723" y="1458473"/>
            <a:ext cx="6159525" cy="45266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6130" y="2069651"/>
            <a:ext cx="551965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chemeClr val="bg1"/>
                </a:solidFill>
                <a:ea typeface="배달의민족 한나는 열한살" panose="020B0600000101010101"/>
              </a:rPr>
              <a:t>serverName</a:t>
            </a:r>
            <a:r>
              <a:rPr lang="ko-KR" altLang="en-US" dirty="0" smtClean="0">
                <a:solidFill>
                  <a:schemeClr val="bg1"/>
                </a:solidFill>
                <a:ea typeface="배달의민족 한나는 열한살" panose="020B0600000101010101"/>
              </a:rPr>
              <a:t>으로 다운로드를 호출하기 때문에</a:t>
            </a:r>
            <a:endParaRPr lang="en-US" altLang="ko-KR" dirty="0" smtClean="0">
              <a:solidFill>
                <a:schemeClr val="bg1"/>
              </a:solidFill>
              <a:ea typeface="배달의민족 한나는 열한살" panose="020B0600000101010101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chemeClr val="bg1"/>
                </a:solidFill>
                <a:ea typeface="배달의민족 한나는 열한살" panose="020B0600000101010101"/>
              </a:rPr>
              <a:t>serverName</a:t>
            </a:r>
            <a:r>
              <a:rPr lang="ko-KR" altLang="en-US" dirty="0" smtClean="0">
                <a:solidFill>
                  <a:schemeClr val="bg1"/>
                </a:solidFill>
                <a:ea typeface="배달의민족 한나는 열한살" panose="020B0600000101010101"/>
              </a:rPr>
              <a:t>으로 파일 내용들을 </a:t>
            </a:r>
            <a:r>
              <a:rPr lang="en-US" altLang="ko-KR" dirty="0" smtClean="0">
                <a:solidFill>
                  <a:schemeClr val="bg1"/>
                </a:solidFill>
                <a:ea typeface="배달의민족 한나는 열한살" panose="020B0600000101010101"/>
              </a:rPr>
              <a:t>DB</a:t>
            </a:r>
            <a:r>
              <a:rPr lang="ko-KR" altLang="en-US" dirty="0" smtClean="0">
                <a:solidFill>
                  <a:schemeClr val="bg1"/>
                </a:solidFill>
                <a:ea typeface="배달의민족 한나는 열한살" panose="020B0600000101010101"/>
              </a:rPr>
              <a:t>에서 호출합니다</a:t>
            </a:r>
            <a:r>
              <a:rPr lang="en-US" altLang="ko-KR" dirty="0" smtClean="0">
                <a:solidFill>
                  <a:schemeClr val="bg1"/>
                </a:solidFill>
                <a:ea typeface="배달의민족 한나는 열한살" panose="020B0600000101010101"/>
              </a:rPr>
              <a:t>.</a:t>
            </a:r>
            <a:r>
              <a:rPr lang="ko-KR" altLang="en-US" dirty="0" smtClean="0">
                <a:solidFill>
                  <a:schemeClr val="bg1"/>
                </a:solidFill>
                <a:ea typeface="배달의민족 한나는 열한살" panose="020B0600000101010101"/>
              </a:rPr>
              <a:t> </a:t>
            </a:r>
            <a:endParaRPr lang="en-US" altLang="ko-KR" dirty="0" smtClean="0">
              <a:solidFill>
                <a:schemeClr val="bg1"/>
              </a:solidFill>
              <a:ea typeface="배달의민족 한나는 열한살" panose="020B0600000101010101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  <a:ea typeface="배달의민족 한나는 열한살" panose="020B0600000101010101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ea typeface="배달의민족 한나는 열한살" panose="020B0600000101010101"/>
              </a:rPr>
              <a:t>호출 후 </a:t>
            </a:r>
            <a:r>
              <a:rPr lang="en-US" altLang="ko-KR" dirty="0" err="1" smtClean="0">
                <a:solidFill>
                  <a:schemeClr val="bg1"/>
                </a:solidFill>
                <a:ea typeface="배달의민족 한나는 열한살" panose="020B0600000101010101"/>
              </a:rPr>
              <a:t>FileSystemResource</a:t>
            </a:r>
            <a:r>
              <a:rPr lang="ko-KR" altLang="en-US" dirty="0" smtClean="0">
                <a:solidFill>
                  <a:schemeClr val="bg1"/>
                </a:solidFill>
                <a:ea typeface="배달의민족 한나는 열한살" panose="020B0600000101010101"/>
              </a:rPr>
              <a:t>를 사용하여</a:t>
            </a:r>
            <a:endParaRPr lang="en-US" altLang="ko-KR" dirty="0" smtClean="0">
              <a:solidFill>
                <a:schemeClr val="bg1"/>
              </a:solidFill>
              <a:ea typeface="배달의민족 한나는 열한살" panose="020B0600000101010101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ea typeface="배달의민족 한나는 열한살" panose="020B0600000101010101"/>
              </a:rPr>
              <a:t>파일을 가져와 다운로드 합니다</a:t>
            </a:r>
            <a:r>
              <a:rPr lang="en-US" altLang="ko-KR" dirty="0" smtClean="0">
                <a:solidFill>
                  <a:schemeClr val="bg1"/>
                </a:solidFill>
                <a:ea typeface="배달의민족 한나는 열한살" panose="020B0600000101010101"/>
              </a:rPr>
              <a:t>.</a:t>
            </a:r>
            <a:endParaRPr lang="ko-KR" altLang="en-US" dirty="0">
              <a:solidFill>
                <a:schemeClr val="bg1"/>
              </a:solidFill>
              <a:ea typeface="배달의민족 한나는 열한살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291052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8329" y="2609972"/>
            <a:ext cx="9897763" cy="101566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bg1"/>
                </a:solidFill>
                <a:ea typeface="배달의민족 한나는 열한살" panose="020B0600000101010101"/>
              </a:rPr>
              <a:t>어려웠던 부분 및 해결 방안</a:t>
            </a:r>
          </a:p>
        </p:txBody>
      </p:sp>
    </p:spTree>
    <p:extLst>
      <p:ext uri="{BB962C8B-B14F-4D97-AF65-F5344CB8AC3E}">
        <p14:creationId xmlns:p14="http://schemas.microsoft.com/office/powerpoint/2010/main" val="25294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연결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1825625"/>
            <a:ext cx="10641676" cy="4351338"/>
          </a:xfrm>
        </p:spPr>
        <p:txBody>
          <a:bodyPr>
            <a:normAutofit fontScale="92500"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3600" dirty="0" smtClean="0">
                <a:ea typeface="배달의민족 한나는 열한살" panose="020B0600000101010101"/>
              </a:rPr>
              <a:t>문제</a:t>
            </a:r>
            <a:endParaRPr lang="en-US" altLang="ko-KR" sz="3600" dirty="0" smtClean="0">
              <a:ea typeface="배달의민족 한나는 열한살" panose="020B0600000101010101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ea typeface="배달의민족 한나는 열한살" panose="020B0600000101010101"/>
              </a:rPr>
              <a:t>Oracle </a:t>
            </a:r>
            <a:r>
              <a:rPr lang="en-US" altLang="ko-KR" dirty="0">
                <a:ea typeface="배달의민족 한나는 열한살" panose="020B0600000101010101"/>
              </a:rPr>
              <a:t>10g</a:t>
            </a:r>
            <a:r>
              <a:rPr lang="ko-KR" altLang="en-US" dirty="0">
                <a:ea typeface="배달의민족 한나는 열한살" panose="020B0600000101010101"/>
              </a:rPr>
              <a:t>는 대소문자를 구별 하지 않지만 </a:t>
            </a:r>
            <a:r>
              <a:rPr lang="en-US" altLang="ko-KR" dirty="0" smtClean="0">
                <a:ea typeface="배달의민족 한나는 열한살" panose="020B0600000101010101"/>
              </a:rPr>
              <a:t/>
            </a:r>
            <a:br>
              <a:rPr lang="en-US" altLang="ko-KR" dirty="0" smtClean="0">
                <a:ea typeface="배달의민족 한나는 열한살" panose="020B0600000101010101"/>
              </a:rPr>
            </a:br>
            <a:r>
              <a:rPr lang="en-US" altLang="ko-KR" dirty="0" smtClean="0">
                <a:ea typeface="배달의민족 한나는 열한살" panose="020B0600000101010101"/>
              </a:rPr>
              <a:t>11g</a:t>
            </a:r>
            <a:r>
              <a:rPr lang="ko-KR" altLang="en-US" dirty="0">
                <a:ea typeface="배달의민족 한나는 열한살" panose="020B0600000101010101"/>
              </a:rPr>
              <a:t>는 구별하여 연결에 문제가 </a:t>
            </a:r>
            <a:r>
              <a:rPr lang="ko-KR" altLang="en-US" dirty="0" smtClean="0">
                <a:ea typeface="배달의민족 한나는 열한살" panose="020B0600000101010101"/>
              </a:rPr>
              <a:t>생겼습니다</a:t>
            </a:r>
            <a:r>
              <a:rPr lang="en-US" altLang="ko-KR" dirty="0" smtClean="0">
                <a:ea typeface="배달의민족 한나는 열한살" panose="020B0600000101010101"/>
              </a:rPr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3600" dirty="0" smtClean="0">
                <a:ea typeface="배달의민족 한나는 열한살" panose="020B0600000101010101"/>
              </a:rPr>
              <a:t>해결 방법</a:t>
            </a:r>
            <a:endParaRPr lang="en-US" altLang="ko-KR" sz="3600" dirty="0">
              <a:ea typeface="배달의민족 한나는 열한살" panose="020B0600000101010101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ea typeface="배달의민족 한나는 열한살" panose="020B0600000101010101"/>
              </a:rPr>
              <a:t>DB </a:t>
            </a:r>
            <a:r>
              <a:rPr lang="ko-KR" altLang="en-US" dirty="0" smtClean="0">
                <a:ea typeface="배달의민족 한나는 열한살" panose="020B0600000101010101"/>
              </a:rPr>
              <a:t>설정으로</a:t>
            </a:r>
            <a:r>
              <a:rPr lang="en-US" altLang="ko-KR" dirty="0">
                <a:ea typeface="배달의민족 한나는 열한살" panose="020B0600000101010101"/>
              </a:rPr>
              <a:t/>
            </a:r>
            <a:br>
              <a:rPr lang="en-US" altLang="ko-KR" dirty="0">
                <a:ea typeface="배달의민족 한나는 열한살" panose="020B0600000101010101"/>
              </a:rPr>
            </a:br>
            <a:r>
              <a:rPr lang="en-US" altLang="ko-KR" dirty="0" smtClean="0">
                <a:ea typeface="배달의민족 한나는 열한살" panose="020B0600000101010101"/>
              </a:rPr>
              <a:t>“alter </a:t>
            </a:r>
            <a:r>
              <a:rPr lang="en-US" altLang="ko-KR" dirty="0">
                <a:ea typeface="배달의민족 한나는 열한살" panose="020B0600000101010101"/>
              </a:rPr>
              <a:t>system set </a:t>
            </a:r>
            <a:r>
              <a:rPr lang="en-US" altLang="ko-KR" dirty="0" err="1" smtClean="0">
                <a:ea typeface="배달의민족 한나는 열한살" panose="020B0600000101010101"/>
              </a:rPr>
              <a:t>sec_case_sensitive_logon</a:t>
            </a:r>
            <a:r>
              <a:rPr lang="en-US" altLang="ko-KR" dirty="0" smtClean="0">
                <a:ea typeface="배달의민족 한나는 열한살" panose="020B0600000101010101"/>
              </a:rPr>
              <a:t>=false”</a:t>
            </a:r>
            <a:br>
              <a:rPr lang="en-US" altLang="ko-KR" dirty="0" smtClean="0">
                <a:ea typeface="배달의민족 한나는 열한살" panose="020B0600000101010101"/>
              </a:rPr>
            </a:br>
            <a:r>
              <a:rPr lang="ko-KR" altLang="en-US" dirty="0" smtClean="0">
                <a:ea typeface="배달의민족 한나는 열한살" panose="020B0600000101010101"/>
              </a:rPr>
              <a:t>해당 쿼리를 사용하여 대소문자 구별을 사용하지 않게 해서 해결했습니다</a:t>
            </a:r>
            <a:r>
              <a:rPr lang="en-US" altLang="ko-KR" dirty="0" smtClean="0">
                <a:ea typeface="배달의민족 한나는 열한살" panose="020B0600000101010101"/>
              </a:rPr>
              <a:t>.</a:t>
            </a:r>
            <a:endParaRPr lang="ko-KR" altLang="en-US" dirty="0">
              <a:ea typeface="배달의민족 한나는 열한살" panose="020B0600000101010101"/>
            </a:endParaRPr>
          </a:p>
          <a:p>
            <a:endParaRPr lang="ko-KR" altLang="en-US" dirty="0">
              <a:ea typeface="배달의민족 한나는 열한살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48262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시퀀스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3600" dirty="0">
                <a:ea typeface="배달의민족 한나는 열한살" panose="020B0600000101010101"/>
              </a:rPr>
              <a:t>문제</a:t>
            </a:r>
            <a:endParaRPr lang="en-US" altLang="ko-KR" sz="3600" dirty="0">
              <a:ea typeface="배달의민족 한나는 열한살" panose="020B0600000101010101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ea typeface="배달의민족 한나는 열한살" panose="020B0600000101010101"/>
              </a:rPr>
              <a:t>시퀀스 사용시 번호를 하나씩 뛰어넘는 문제가 발생했습니다</a:t>
            </a:r>
            <a:r>
              <a:rPr lang="en-US" altLang="ko-KR" dirty="0" smtClean="0">
                <a:ea typeface="배달의민족 한나는 열한살" panose="020B0600000101010101"/>
              </a:rPr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3600" dirty="0" smtClean="0">
                <a:ea typeface="배달의민족 한나는 열한살" panose="020B0600000101010101"/>
              </a:rPr>
              <a:t>해결 </a:t>
            </a:r>
            <a:r>
              <a:rPr lang="ko-KR" altLang="en-US" sz="3600" dirty="0">
                <a:ea typeface="배달의민족 한나는 열한살" panose="020B0600000101010101"/>
              </a:rPr>
              <a:t>방법</a:t>
            </a:r>
            <a:endParaRPr lang="en-US" altLang="ko-KR" sz="3600" dirty="0">
              <a:ea typeface="배달의민족 한나는 열한살" panose="020B0600000101010101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ea typeface="배달의민족 한나는 열한살" panose="020B0600000101010101"/>
              </a:rPr>
              <a:t>시퀀스 </a:t>
            </a:r>
            <a:r>
              <a:rPr lang="ko-KR" altLang="en-US" dirty="0" err="1" smtClean="0">
                <a:ea typeface="배달의민족 한나는 열한살" panose="020B0600000101010101"/>
              </a:rPr>
              <a:t>구현시</a:t>
            </a:r>
            <a:r>
              <a:rPr lang="ko-KR" altLang="en-US" dirty="0" smtClean="0">
                <a:ea typeface="배달의민족 한나는 열한살" panose="020B0600000101010101"/>
              </a:rPr>
              <a:t> </a:t>
            </a:r>
            <a:r>
              <a:rPr lang="en-US" altLang="ko-KR" dirty="0" smtClean="0">
                <a:ea typeface="배달의민족 한나는 열한살" panose="020B0600000101010101"/>
              </a:rPr>
              <a:t>“ORDER” </a:t>
            </a:r>
            <a:r>
              <a:rPr lang="ko-KR" altLang="en-US" dirty="0" smtClean="0">
                <a:ea typeface="배달의민족 한나는 열한살" panose="020B0600000101010101"/>
              </a:rPr>
              <a:t>옵션을 사용해야 하지만 </a:t>
            </a:r>
            <a:r>
              <a:rPr lang="en-US" altLang="ko-KR" dirty="0" smtClean="0">
                <a:ea typeface="배달의민족 한나는 열한살" panose="020B0600000101010101"/>
              </a:rPr>
              <a:t/>
            </a:r>
            <a:br>
              <a:rPr lang="en-US" altLang="ko-KR" dirty="0" smtClean="0">
                <a:ea typeface="배달의민족 한나는 열한살" panose="020B0600000101010101"/>
              </a:rPr>
            </a:br>
            <a:r>
              <a:rPr lang="en-US" altLang="ko-KR" dirty="0" smtClean="0">
                <a:ea typeface="배달의민족 한나는 열한살" panose="020B0600000101010101"/>
              </a:rPr>
              <a:t>“NOORDER” </a:t>
            </a:r>
            <a:r>
              <a:rPr lang="ko-KR" altLang="en-US" dirty="0" err="1" smtClean="0">
                <a:ea typeface="배달의민족 한나는 열한살" panose="020B0600000101010101"/>
              </a:rPr>
              <a:t>명령를</a:t>
            </a:r>
            <a:r>
              <a:rPr lang="ko-KR" altLang="en-US" dirty="0" smtClean="0">
                <a:ea typeface="배달의민족 한나는 열한살" panose="020B0600000101010101"/>
              </a:rPr>
              <a:t> 사용한 것이 </a:t>
            </a:r>
            <a:r>
              <a:rPr lang="ko-KR" altLang="en-US" dirty="0" err="1" smtClean="0">
                <a:ea typeface="배달의민족 한나는 열한살" panose="020B0600000101010101"/>
              </a:rPr>
              <a:t>원인이였습니다</a:t>
            </a:r>
            <a:r>
              <a:rPr lang="en-US" altLang="ko-KR" dirty="0" smtClean="0">
                <a:ea typeface="배달의민족 한나는 열한살" panose="020B0600000101010101"/>
              </a:rPr>
              <a:t>.</a:t>
            </a:r>
            <a:endParaRPr lang="ko-KR" altLang="en-US" dirty="0">
              <a:ea typeface="배달의민족 한나는 열한살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860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7609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개발 </a:t>
            </a:r>
            <a:r>
              <a:rPr lang="ko-KR" altLang="en-US" dirty="0" smtClean="0"/>
              <a:t>환경</a:t>
            </a:r>
            <a:endParaRPr lang="en-US" altLang="ko-KR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게시판 </a:t>
            </a:r>
            <a:r>
              <a:rPr lang="ko-KR" altLang="en-US" dirty="0" smtClean="0"/>
              <a:t>기능 </a:t>
            </a:r>
            <a:r>
              <a:rPr lang="ko-KR" altLang="en-US" dirty="0" smtClean="0"/>
              <a:t>설명</a:t>
            </a:r>
            <a:endParaRPr lang="en-US" altLang="ko-KR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시스템 및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구성도</a:t>
            </a:r>
            <a:endParaRPr lang="en-US" altLang="ko-KR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시연</a:t>
            </a:r>
            <a:endParaRPr lang="en-US" altLang="ko-KR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소스 설명</a:t>
            </a:r>
            <a:endParaRPr lang="en-US" altLang="ko-KR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어려웠던 점 및 해결 방안</a:t>
            </a:r>
            <a:endParaRPr lang="en-US" altLang="ko-KR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err="1" smtClean="0"/>
              <a:t>QnA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4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등록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3600" dirty="0">
                <a:ea typeface="배달의민족 한나는 열한살" panose="020B0600000101010101"/>
              </a:rPr>
              <a:t>문제</a:t>
            </a:r>
            <a:endParaRPr lang="en-US" altLang="ko-KR" sz="3600" dirty="0">
              <a:ea typeface="배달의민족 한나는 열한살" panose="020B0600000101010101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ea typeface="배달의민족 한나는 열한살" panose="020B0600000101010101"/>
              </a:rPr>
              <a:t>글 </a:t>
            </a:r>
            <a:r>
              <a:rPr lang="ko-KR" altLang="en-US" dirty="0" err="1" smtClean="0">
                <a:ea typeface="배달의민족 한나는 열한살" panose="020B0600000101010101"/>
              </a:rPr>
              <a:t>등록시</a:t>
            </a:r>
            <a:r>
              <a:rPr lang="ko-KR" altLang="en-US" dirty="0" smtClean="0">
                <a:ea typeface="배달의민족 한나는 열한살" panose="020B0600000101010101"/>
              </a:rPr>
              <a:t> </a:t>
            </a:r>
            <a:r>
              <a:rPr lang="en-US" altLang="ko-KR" dirty="0" smtClean="0">
                <a:ea typeface="배달의민족 한나는 열한살" panose="020B0600000101010101"/>
              </a:rPr>
              <a:t>Title</a:t>
            </a:r>
            <a:r>
              <a:rPr lang="ko-KR" altLang="en-US" dirty="0" smtClean="0">
                <a:ea typeface="배달의민족 한나는 열한살" panose="020B0600000101010101"/>
              </a:rPr>
              <a:t>에 공백문자가 들어가게 된다면 </a:t>
            </a:r>
            <a:r>
              <a:rPr lang="en-US" altLang="ko-KR" dirty="0" smtClean="0">
                <a:ea typeface="배달의민족 한나는 열한살" panose="020B0600000101010101"/>
              </a:rPr>
              <a:t/>
            </a:r>
            <a:br>
              <a:rPr lang="en-US" altLang="ko-KR" dirty="0" smtClean="0">
                <a:ea typeface="배달의민족 한나는 열한살" panose="020B0600000101010101"/>
              </a:rPr>
            </a:br>
            <a:r>
              <a:rPr lang="en-US" altLang="ko-KR" dirty="0" smtClean="0">
                <a:ea typeface="배달의민족 한나는 열한살" panose="020B0600000101010101"/>
              </a:rPr>
              <a:t>SQL </a:t>
            </a:r>
            <a:r>
              <a:rPr lang="ko-KR" altLang="en-US" dirty="0" smtClean="0">
                <a:ea typeface="배달의민족 한나는 열한살" panose="020B0600000101010101"/>
              </a:rPr>
              <a:t>오류나 조회 페이지로 이동 못하는 상황이 발생했습니다</a:t>
            </a:r>
            <a:r>
              <a:rPr lang="en-US" altLang="ko-KR" dirty="0" smtClean="0">
                <a:ea typeface="배달의민족 한나는 열한살" panose="020B0600000101010101"/>
              </a:rPr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3600" dirty="0" smtClean="0">
                <a:ea typeface="배달의민족 한나는 열한살" panose="020B0600000101010101"/>
              </a:rPr>
              <a:t>해결 </a:t>
            </a:r>
            <a:r>
              <a:rPr lang="ko-KR" altLang="en-US" sz="3600" dirty="0">
                <a:ea typeface="배달의민족 한나는 열한살" panose="020B0600000101010101"/>
              </a:rPr>
              <a:t>방법</a:t>
            </a:r>
            <a:endParaRPr lang="en-US" altLang="ko-KR" sz="3600" dirty="0">
              <a:ea typeface="배달의민족 한나는 열한살" panose="020B0600000101010101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ea typeface="배달의민족 한나는 열한살" panose="020B0600000101010101"/>
              </a:rPr>
              <a:t>글 </a:t>
            </a:r>
            <a:r>
              <a:rPr lang="ko-KR" altLang="en-US" dirty="0" err="1" smtClean="0">
                <a:ea typeface="배달의민족 한나는 열한살" panose="020B0600000101010101"/>
              </a:rPr>
              <a:t>등록시</a:t>
            </a:r>
            <a:r>
              <a:rPr lang="ko-KR" altLang="en-US" dirty="0" smtClean="0">
                <a:ea typeface="배달의민족 한나는 열한살" panose="020B0600000101010101"/>
              </a:rPr>
              <a:t> </a:t>
            </a:r>
            <a:r>
              <a:rPr lang="en-US" altLang="ko-KR" dirty="0" smtClean="0">
                <a:ea typeface="배달의민족 한나는 열한살" panose="020B0600000101010101"/>
              </a:rPr>
              <a:t>“trim()” </a:t>
            </a:r>
            <a:r>
              <a:rPr lang="ko-KR" altLang="en-US" dirty="0" smtClean="0">
                <a:ea typeface="배달의민족 한나는 열한살" panose="020B0600000101010101"/>
              </a:rPr>
              <a:t>함수를 사용하여 공백을 방지했습니다</a:t>
            </a:r>
            <a:r>
              <a:rPr lang="en-US" altLang="ko-KR" dirty="0" smtClean="0">
                <a:ea typeface="배달의민족 한나는 열한살" panose="020B0600000101010101"/>
              </a:rPr>
              <a:t>.</a:t>
            </a:r>
            <a:endParaRPr lang="ko-KR" altLang="en-US" dirty="0">
              <a:ea typeface="배달의민족 한나는 열한살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54861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등록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3600" dirty="0">
                <a:ea typeface="배달의민족 한나는 열한살" panose="020B0600000101010101"/>
              </a:rPr>
              <a:t>문제</a:t>
            </a:r>
            <a:endParaRPr lang="en-US" altLang="ko-KR" sz="3600" dirty="0">
              <a:ea typeface="배달의민족 한나는 열한살" panose="020B0600000101010101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ea typeface="배달의민족 한나는 열한살" panose="020B0600000101010101"/>
              </a:rPr>
              <a:t>글 </a:t>
            </a:r>
            <a:r>
              <a:rPr lang="ko-KR" altLang="en-US" dirty="0" err="1" smtClean="0">
                <a:ea typeface="배달의민족 한나는 열한살" panose="020B0600000101010101"/>
              </a:rPr>
              <a:t>등록시</a:t>
            </a:r>
            <a:r>
              <a:rPr lang="ko-KR" altLang="en-US" dirty="0" smtClean="0">
                <a:ea typeface="배달의민족 한나는 열한살" panose="020B0600000101010101"/>
              </a:rPr>
              <a:t> </a:t>
            </a:r>
            <a:r>
              <a:rPr lang="en-US" altLang="ko-KR" dirty="0" smtClean="0">
                <a:ea typeface="배달의민족 한나는 열한살" panose="020B0600000101010101"/>
              </a:rPr>
              <a:t>DB</a:t>
            </a:r>
            <a:r>
              <a:rPr lang="ko-KR" altLang="en-US" dirty="0" smtClean="0">
                <a:ea typeface="배달의민족 한나는 열한살" panose="020B0600000101010101"/>
              </a:rPr>
              <a:t>에서 정의한 </a:t>
            </a:r>
            <a:r>
              <a:rPr lang="en-US" altLang="ko-KR" dirty="0" smtClean="0">
                <a:ea typeface="배달의민족 한나는 열한살" panose="020B0600000101010101"/>
              </a:rPr>
              <a:t>Byte</a:t>
            </a:r>
            <a:r>
              <a:rPr lang="ko-KR" altLang="en-US" dirty="0" smtClean="0">
                <a:ea typeface="배달의민족 한나는 열한살" panose="020B0600000101010101"/>
              </a:rPr>
              <a:t>보다 크면 </a:t>
            </a:r>
            <a:r>
              <a:rPr lang="en-US" altLang="ko-KR" dirty="0" smtClean="0">
                <a:ea typeface="배달의민족 한나는 열한살" panose="020B0600000101010101"/>
              </a:rPr>
              <a:t>SQL </a:t>
            </a:r>
            <a:r>
              <a:rPr lang="ko-KR" altLang="en-US" dirty="0" smtClean="0">
                <a:ea typeface="배달의민족 한나는 열한살" panose="020B0600000101010101"/>
              </a:rPr>
              <a:t>오류 발생했습니다</a:t>
            </a:r>
            <a:r>
              <a:rPr lang="en-US" altLang="ko-KR" dirty="0" smtClean="0">
                <a:ea typeface="배달의민족 한나는 열한살" panose="020B0600000101010101"/>
              </a:rPr>
              <a:t>.</a:t>
            </a:r>
            <a:r>
              <a:rPr lang="ko-KR" altLang="en-US" dirty="0" smtClean="0">
                <a:ea typeface="배달의민족 한나는 열한살" panose="020B0600000101010101"/>
              </a:rPr>
              <a:t> </a:t>
            </a:r>
            <a:endParaRPr lang="en-US" altLang="ko-KR" dirty="0" smtClean="0">
              <a:ea typeface="배달의민족 한나는 열한살" panose="020B0600000101010101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3600" dirty="0" smtClean="0">
                <a:ea typeface="배달의민족 한나는 열한살" panose="020B0600000101010101"/>
              </a:rPr>
              <a:t>해결 방법</a:t>
            </a:r>
            <a:endParaRPr lang="en-US" altLang="ko-KR" sz="3600" dirty="0" smtClean="0">
              <a:ea typeface="배달의민족 한나는 열한살" panose="020B0600000101010101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ea typeface="배달의민족 한나는 열한살" panose="020B0600000101010101"/>
              </a:rPr>
              <a:t>“Input” </a:t>
            </a:r>
            <a:r>
              <a:rPr lang="ko-KR" altLang="en-US" dirty="0" smtClean="0">
                <a:ea typeface="배달의민족 한나는 열한살" panose="020B0600000101010101"/>
              </a:rPr>
              <a:t>태그와 </a:t>
            </a:r>
            <a:r>
              <a:rPr lang="en-US" altLang="ko-KR" dirty="0" smtClean="0">
                <a:ea typeface="배달의민족 한나는 열한살" panose="020B0600000101010101"/>
              </a:rPr>
              <a:t>“</a:t>
            </a:r>
            <a:r>
              <a:rPr lang="en-US" altLang="ko-KR" dirty="0" err="1" smtClean="0">
                <a:ea typeface="배달의민족 한나는 열한살" panose="020B0600000101010101"/>
              </a:rPr>
              <a:t>Textarea</a:t>
            </a:r>
            <a:r>
              <a:rPr lang="en-US" altLang="ko-KR" dirty="0" smtClean="0">
                <a:ea typeface="배달의민족 한나는 열한살" panose="020B0600000101010101"/>
              </a:rPr>
              <a:t>” </a:t>
            </a:r>
            <a:r>
              <a:rPr lang="ko-KR" altLang="en-US" dirty="0" smtClean="0">
                <a:ea typeface="배달의민족 한나는 열한살" panose="020B0600000101010101"/>
              </a:rPr>
              <a:t>태그에 </a:t>
            </a:r>
            <a:r>
              <a:rPr lang="en-US" altLang="ko-KR" dirty="0" smtClean="0">
                <a:ea typeface="배달의민족 한나는 열한살" panose="020B0600000101010101"/>
              </a:rPr>
              <a:t>limit</a:t>
            </a:r>
            <a:r>
              <a:rPr lang="ko-KR" altLang="en-US" dirty="0" smtClean="0">
                <a:ea typeface="배달의민족 한나는 열한살" panose="020B0600000101010101"/>
              </a:rPr>
              <a:t>을 걸어 </a:t>
            </a:r>
            <a:r>
              <a:rPr lang="en-US" altLang="ko-KR" dirty="0" smtClean="0">
                <a:ea typeface="배달의민족 한나는 열한살" panose="020B0600000101010101"/>
              </a:rPr>
              <a:t/>
            </a:r>
            <a:br>
              <a:rPr lang="en-US" altLang="ko-KR" dirty="0" smtClean="0">
                <a:ea typeface="배달의민족 한나는 열한살" panose="020B0600000101010101"/>
              </a:rPr>
            </a:br>
            <a:r>
              <a:rPr lang="ko-KR" altLang="en-US" dirty="0" smtClean="0">
                <a:ea typeface="배달의민족 한나는 열한살" panose="020B0600000101010101"/>
              </a:rPr>
              <a:t>최대 글자수 지정해서 해결했습니다</a:t>
            </a:r>
            <a:r>
              <a:rPr lang="en-US" altLang="ko-KR" dirty="0" smtClean="0">
                <a:ea typeface="배달의민족 한나는 열한살" panose="020B0600000101010101"/>
              </a:rPr>
              <a:t>.</a:t>
            </a:r>
            <a:endParaRPr lang="ko-KR" altLang="en-US" dirty="0">
              <a:ea typeface="배달의민족 한나는 열한살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29916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Mapper </a:t>
            </a:r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3600" dirty="0" smtClean="0">
                <a:ea typeface="배달의민족 한나는 열한살" panose="020B0600000101010101"/>
              </a:rPr>
              <a:t>문제</a:t>
            </a:r>
            <a:endParaRPr lang="en-US" altLang="ko-KR" sz="3600" dirty="0" smtClean="0">
              <a:ea typeface="배달의민족 한나는 열한살" panose="020B0600000101010101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ea typeface="배달의민족 한나는 열한살" panose="020B0600000101010101"/>
              </a:rPr>
              <a:t>Mapper</a:t>
            </a:r>
            <a:r>
              <a:rPr lang="ko-KR" altLang="en-US" dirty="0" smtClean="0">
                <a:ea typeface="배달의민족 한나는 열한살" panose="020B0600000101010101"/>
              </a:rPr>
              <a:t>에서 </a:t>
            </a:r>
            <a:r>
              <a:rPr lang="en-US" altLang="ko-KR" dirty="0" smtClean="0">
                <a:ea typeface="배달의민족 한나는 열한살" panose="020B0600000101010101"/>
              </a:rPr>
              <a:t>DB</a:t>
            </a:r>
            <a:r>
              <a:rPr lang="ko-KR" altLang="en-US" dirty="0" smtClean="0">
                <a:ea typeface="배달의민족 한나는 열한살" panose="020B0600000101010101"/>
              </a:rPr>
              <a:t>로 값을 </a:t>
            </a:r>
            <a:r>
              <a:rPr lang="ko-KR" altLang="en-US" dirty="0" err="1" smtClean="0">
                <a:ea typeface="배달의민족 한나는 열한살" panose="020B0600000101010101"/>
              </a:rPr>
              <a:t>넘길때</a:t>
            </a:r>
            <a:r>
              <a:rPr lang="ko-KR" altLang="en-US" dirty="0" smtClean="0">
                <a:ea typeface="배달의민족 한나는 열한살" panose="020B0600000101010101"/>
              </a:rPr>
              <a:t> </a:t>
            </a:r>
            <a:r>
              <a:rPr lang="ko-KR" altLang="en-US" dirty="0" err="1" smtClean="0">
                <a:ea typeface="배달의민족 한나는 열한살" panose="020B0600000101010101"/>
              </a:rPr>
              <a:t>쿼리문에서</a:t>
            </a:r>
            <a:r>
              <a:rPr lang="en-US" altLang="ko-KR" dirty="0">
                <a:ea typeface="배달의민족 한나는 열한살" panose="020B0600000101010101"/>
              </a:rPr>
              <a:t/>
            </a:r>
            <a:br>
              <a:rPr lang="en-US" altLang="ko-KR" dirty="0">
                <a:ea typeface="배달의민족 한나는 열한살" panose="020B0600000101010101"/>
              </a:rPr>
            </a:br>
            <a:r>
              <a:rPr lang="en-US" altLang="ko-KR" dirty="0" smtClean="0">
                <a:ea typeface="배달의민족 한나는 열한살" panose="020B0600000101010101"/>
              </a:rPr>
              <a:t>“’</a:t>
            </a:r>
            <a:r>
              <a:rPr lang="en-US" altLang="ko-KR" dirty="0" err="1" smtClean="0">
                <a:ea typeface="배달의민족 한나는 열한살" panose="020B0600000101010101"/>
              </a:rPr>
              <a:t>java.sql.SQLException</a:t>
            </a:r>
            <a:r>
              <a:rPr lang="en-US" altLang="ko-KR" dirty="0" smtClean="0">
                <a:ea typeface="배달의민족 한나는 열한살" panose="020B0600000101010101"/>
              </a:rPr>
              <a:t>’: </a:t>
            </a:r>
            <a:r>
              <a:rPr lang="en-US" altLang="ko-KR" dirty="0">
                <a:ea typeface="배달의민족 한나는 열한살" panose="020B0600000101010101"/>
              </a:rPr>
              <a:t>ORA-17004: </a:t>
            </a:r>
            <a:r>
              <a:rPr lang="ko-KR" altLang="en-US" dirty="0">
                <a:ea typeface="배달의민족 한나는 열한살" panose="020B0600000101010101"/>
              </a:rPr>
              <a:t>열 유형이 </a:t>
            </a:r>
            <a:r>
              <a:rPr lang="ko-KR" altLang="en-US" dirty="0" smtClean="0">
                <a:ea typeface="배달의민족 한나는 열한살" panose="020B0600000101010101"/>
              </a:rPr>
              <a:t>부적합합니다</a:t>
            </a:r>
            <a:r>
              <a:rPr lang="en-US" altLang="ko-KR" dirty="0" smtClean="0">
                <a:ea typeface="배달의민족 한나는 열한살" panose="020B0600000101010101"/>
              </a:rPr>
              <a:t>.”</a:t>
            </a:r>
            <a:br>
              <a:rPr lang="en-US" altLang="ko-KR" dirty="0" smtClean="0">
                <a:ea typeface="배달의민족 한나는 열한살" panose="020B0600000101010101"/>
              </a:rPr>
            </a:br>
            <a:r>
              <a:rPr lang="ko-KR" altLang="en-US" dirty="0" smtClean="0">
                <a:ea typeface="배달의민족 한나는 열한살" panose="020B0600000101010101"/>
              </a:rPr>
              <a:t>문제 발생했습니다</a:t>
            </a:r>
            <a:r>
              <a:rPr lang="en-US" altLang="ko-KR" dirty="0" smtClean="0">
                <a:ea typeface="배달의민족 한나는 열한살" panose="020B0600000101010101"/>
              </a:rPr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3600" dirty="0" smtClean="0">
                <a:ea typeface="배달의민족 한나는 열한살" panose="020B0600000101010101"/>
              </a:rPr>
              <a:t>해결 방법</a:t>
            </a:r>
            <a:endParaRPr lang="en-US" altLang="ko-KR" sz="3600" dirty="0" smtClean="0">
              <a:ea typeface="배달의민족 한나는 열한살" panose="020B0600000101010101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ea typeface="배달의민족 한나는 열한살" panose="020B0600000101010101"/>
              </a:rPr>
              <a:t>쿼리문에</a:t>
            </a:r>
            <a:r>
              <a:rPr lang="ko-KR" altLang="en-US" dirty="0" smtClean="0">
                <a:ea typeface="배달의민족 한나는 열한살" panose="020B0600000101010101"/>
              </a:rPr>
              <a:t> </a:t>
            </a:r>
            <a:r>
              <a:rPr lang="en-US" altLang="ko-KR" dirty="0" smtClean="0">
                <a:ea typeface="배달의민족 한나는 열한살" panose="020B0600000101010101"/>
              </a:rPr>
              <a:t>“</a:t>
            </a:r>
            <a:r>
              <a:rPr lang="en-US" altLang="ko-KR" dirty="0" err="1" smtClean="0">
                <a:ea typeface="배달의민족 한나는 열한살" panose="020B0600000101010101"/>
              </a:rPr>
              <a:t>jdbcType</a:t>
            </a:r>
            <a:r>
              <a:rPr lang="en-US" altLang="ko-KR" dirty="0" smtClean="0">
                <a:ea typeface="배달의민족 한나는 열한살" panose="020B0600000101010101"/>
              </a:rPr>
              <a:t>”</a:t>
            </a:r>
            <a:r>
              <a:rPr lang="ko-KR" altLang="en-US" dirty="0" smtClean="0">
                <a:ea typeface="배달의민족 한나는 열한살" panose="020B0600000101010101"/>
              </a:rPr>
              <a:t>을 지정해서 타입 변환 후 입력하여 문제 해결했습니다</a:t>
            </a:r>
            <a:r>
              <a:rPr lang="en-US" altLang="ko-KR" dirty="0" smtClean="0">
                <a:ea typeface="배달의민족 한나는 열한살" panose="020B0600000101010101"/>
              </a:rPr>
              <a:t>.</a:t>
            </a:r>
            <a:endParaRPr lang="ko-KR" altLang="en-US" dirty="0">
              <a:ea typeface="배달의민족 한나는 열한살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44309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93524" y="2248930"/>
            <a:ext cx="464614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dirty="0" err="1" smtClean="0">
                <a:solidFill>
                  <a:schemeClr val="bg1"/>
                </a:solidFill>
              </a:rPr>
              <a:t>QnA</a:t>
            </a:r>
            <a:endParaRPr lang="ko-KR" altLang="en-US" sz="1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63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환경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93565"/>
              </p:ext>
            </p:extLst>
          </p:nvPr>
        </p:nvGraphicFramePr>
        <p:xfrm>
          <a:off x="627148" y="2107891"/>
          <a:ext cx="10726653" cy="29370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39754"/>
                <a:gridCol w="4511348"/>
                <a:gridCol w="3575551"/>
              </a:tblGrid>
              <a:tr h="8986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FrontEnd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986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BackEnd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97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DataBase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42" name="Picture 18" descr="JS] 자바스크립트 공식사이트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483" y="10305176"/>
            <a:ext cx="148635" cy="148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3548497" y="2218169"/>
            <a:ext cx="7670119" cy="2797103"/>
            <a:chOff x="3548497" y="2218169"/>
            <a:chExt cx="7670119" cy="2797103"/>
          </a:xfrm>
        </p:grpSpPr>
        <p:pic>
          <p:nvPicPr>
            <p:cNvPr id="1026" name="Picture 2" descr="JAVA] 클래스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8497" y="3078844"/>
              <a:ext cx="1255422" cy="7846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@projectlombok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4672" y="3078844"/>
              <a:ext cx="742834" cy="742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Spring Legacy &amp; Spring Boo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678" r="24005"/>
            <a:stretch/>
          </p:blipFill>
          <p:spPr bwMode="auto">
            <a:xfrm>
              <a:off x="5023514" y="3070253"/>
              <a:ext cx="980901" cy="7932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JSP] JSP파일 기본 구조 + page지시어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1653" y="2218169"/>
              <a:ext cx="356066" cy="652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 descr="Oracle]데이터베이스 유저(스키마) 생성 생성 명령어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7853" y="3953082"/>
              <a:ext cx="1844157" cy="1002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Picture 26" descr="Eclipse] 이클립스 내부 UI 아이콘 크기 조절하기 (ft. eclipse.ini)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2130" y="2299604"/>
              <a:ext cx="1390042" cy="1397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2" name="Picture 28" descr="Visual Studio Code 기능 - gaussian37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17357" y="2599886"/>
              <a:ext cx="1601259" cy="800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6" name="Picture 32" descr="DataGrip: JetBrains가 만든 데이터베이스 및 SQL용 크로스 플랫폼 IDE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14437" y="4009432"/>
              <a:ext cx="1005840" cy="1005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6321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게시판 기능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500" y="1825624"/>
            <a:ext cx="5143500" cy="47975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/>
              <a:t>게시물</a:t>
            </a:r>
            <a:endParaRPr lang="en-US" altLang="ko-KR" sz="24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등록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제목과 내용을 등록</a:t>
            </a:r>
            <a:r>
              <a:rPr lang="en-US" altLang="ko-KR" sz="20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조회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제목과 내용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및 작성일과 수정일</a:t>
            </a:r>
            <a:r>
              <a:rPr lang="en-US" altLang="ko-KR" sz="2000" dirty="0" smtClean="0"/>
              <a:t>) 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수정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제목과 내용을 수정</a:t>
            </a:r>
            <a:r>
              <a:rPr lang="en-US" altLang="ko-KR" sz="20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삭제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r>
              <a:rPr lang="ko-KR" altLang="en-US" sz="1800" dirty="0" smtClean="0"/>
              <a:t>특정 번호 삭제</a:t>
            </a:r>
            <a:endParaRPr lang="en-US" altLang="ko-KR" sz="1800" dirty="0" smtClean="0"/>
          </a:p>
          <a:p>
            <a:pPr lvl="2">
              <a:lnSpc>
                <a:spcPct val="150000"/>
              </a:lnSpc>
            </a:pPr>
            <a:r>
              <a:rPr lang="ko-KR" altLang="en-US" sz="1800" dirty="0" smtClean="0"/>
              <a:t>전부 삭제</a:t>
            </a:r>
            <a:endParaRPr lang="en-US" altLang="ko-KR" sz="1800" dirty="0" smtClean="0"/>
          </a:p>
          <a:p>
            <a:pPr lvl="1"/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648450" y="1690688"/>
            <a:ext cx="5143500" cy="4797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8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dirty="0"/>
              <a:t>첨부파일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업로드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수정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삭제</a:t>
            </a:r>
            <a:endParaRPr lang="en-US" altLang="ko-KR" sz="2000" dirty="0" smtClean="0"/>
          </a:p>
          <a:p>
            <a:pPr lvl="2">
              <a:lnSpc>
                <a:spcPct val="150000"/>
              </a:lnSpc>
            </a:pPr>
            <a:r>
              <a:rPr lang="ko-KR" altLang="en-US" sz="1600" dirty="0" smtClean="0"/>
              <a:t>특정 번호 삭제</a:t>
            </a: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r>
              <a:rPr lang="ko-KR" altLang="en-US" sz="1600" dirty="0" smtClean="0"/>
              <a:t>특정 파일 삭제</a:t>
            </a:r>
            <a:endParaRPr lang="en-US" altLang="ko-KR" sz="1600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116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및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구성도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16" y="1690688"/>
            <a:ext cx="3710989" cy="482947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632" y="365125"/>
            <a:ext cx="4666244" cy="568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65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93524" y="2248930"/>
            <a:ext cx="464614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500" dirty="0" smtClean="0">
                <a:solidFill>
                  <a:schemeClr val="bg1"/>
                </a:solidFill>
                <a:ea typeface="배달의민족 한나는 열한살" panose="020B0600000101010101"/>
              </a:rPr>
              <a:t>시연</a:t>
            </a:r>
            <a:endParaRPr lang="ko-KR" altLang="en-US" sz="11500" dirty="0">
              <a:solidFill>
                <a:schemeClr val="bg1"/>
              </a:solidFill>
              <a:ea typeface="배달의민족 한나는 열한살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11061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/>
        </p:nvSpPr>
        <p:spPr>
          <a:xfrm>
            <a:off x="2520000" y="2229880"/>
            <a:ext cx="7074501" cy="186204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ctr"/>
            <a:r>
              <a:rPr lang="ko-KR" altLang="en-US" sz="11500" dirty="0" smtClean="0">
                <a:solidFill>
                  <a:schemeClr val="bg1"/>
                </a:solidFill>
                <a:ea typeface="배달의민족 한나는 열한살" panose="020B0600000101010101"/>
              </a:rPr>
              <a:t>소스 설명</a:t>
            </a:r>
            <a:endParaRPr lang="ko-KR" altLang="en-US" sz="11500" dirty="0">
              <a:solidFill>
                <a:schemeClr val="bg1"/>
              </a:solidFill>
              <a:ea typeface="배달의민족 한나는 열한살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793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678978" cy="1325563"/>
          </a:xfrm>
        </p:spPr>
        <p:txBody>
          <a:bodyPr/>
          <a:lstStyle/>
          <a:p>
            <a:r>
              <a:rPr lang="en-US" altLang="ko-KR" dirty="0" smtClean="0"/>
              <a:t>List Page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7701" y="2334629"/>
            <a:ext cx="56789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ea typeface="배달의민족 한나는 열한살" panose="020B0600000101010101"/>
              </a:rPr>
              <a:t>List Page</a:t>
            </a:r>
            <a:r>
              <a:rPr lang="ko-KR" altLang="en-US" dirty="0" smtClean="0">
                <a:solidFill>
                  <a:schemeClr val="bg1"/>
                </a:solidFill>
                <a:ea typeface="배달의민족 한나는 열한살" panose="020B0600000101010101"/>
              </a:rPr>
              <a:t>를 불러오기 위해 </a:t>
            </a:r>
            <a:r>
              <a:rPr lang="en-US" altLang="ko-KR" dirty="0" smtClean="0">
                <a:solidFill>
                  <a:schemeClr val="bg1"/>
                </a:solidFill>
                <a:ea typeface="배달의민족 한나는 열한살" panose="020B0600000101010101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ea typeface="배달의민족 한나는 열한살" panose="020B0600000101010101"/>
              </a:rPr>
            </a:br>
            <a:r>
              <a:rPr lang="en-US" altLang="ko-KR" dirty="0" err="1" smtClean="0">
                <a:solidFill>
                  <a:schemeClr val="bg1"/>
                </a:solidFill>
                <a:ea typeface="배달의민족 한나는 열한살" panose="020B0600000101010101"/>
              </a:rPr>
              <a:t>ModelAndView</a:t>
            </a:r>
            <a:r>
              <a:rPr lang="ko-KR" altLang="en-US" dirty="0" smtClean="0">
                <a:solidFill>
                  <a:schemeClr val="bg1"/>
                </a:solidFill>
                <a:ea typeface="배달의민족 한나는 열한살" panose="020B0600000101010101"/>
              </a:rPr>
              <a:t>를 사용하여 </a:t>
            </a:r>
            <a:r>
              <a:rPr lang="en-US" altLang="ko-KR" dirty="0" err="1" smtClean="0">
                <a:solidFill>
                  <a:schemeClr val="bg1"/>
                </a:solidFill>
                <a:ea typeface="배달의민족 한나는 열한살" panose="020B0600000101010101"/>
              </a:rPr>
              <a:t>list.jsp</a:t>
            </a:r>
            <a:r>
              <a:rPr lang="ko-KR" altLang="en-US" dirty="0" smtClean="0">
                <a:solidFill>
                  <a:schemeClr val="bg1"/>
                </a:solidFill>
                <a:ea typeface="배달의민족 한나는 열한살" panose="020B0600000101010101"/>
              </a:rPr>
              <a:t>를 불러왔습니다</a:t>
            </a:r>
            <a:endParaRPr lang="en-US" altLang="ko-KR" dirty="0" smtClean="0">
              <a:solidFill>
                <a:schemeClr val="bg1"/>
              </a:solidFill>
              <a:ea typeface="배달의민족 한나는 열한살" panose="020B0600000101010101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  <a:ea typeface="배달의민족 한나는 열한살" panose="020B0600000101010101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solidFill>
                  <a:schemeClr val="bg1"/>
                </a:solidFill>
                <a:ea typeface="배달의민족 한나는 열한살" panose="020B0600000101010101"/>
              </a:rPr>
              <a:t>페이징</a:t>
            </a:r>
            <a:r>
              <a:rPr lang="ko-KR" altLang="en-US" dirty="0" smtClean="0">
                <a:solidFill>
                  <a:schemeClr val="bg1"/>
                </a:solidFill>
                <a:ea typeface="배달의민족 한나는 열한살" panose="020B0600000101010101"/>
              </a:rPr>
              <a:t> 처리 및 데이터를 가져오기 위해 </a:t>
            </a:r>
            <a:r>
              <a:rPr lang="en-US" altLang="ko-KR" dirty="0" smtClean="0">
                <a:solidFill>
                  <a:schemeClr val="bg1"/>
                </a:solidFill>
                <a:ea typeface="배달의민족 한나는 열한살" panose="020B0600000101010101"/>
              </a:rPr>
              <a:t>Get</a:t>
            </a:r>
            <a:r>
              <a:rPr lang="ko-KR" altLang="en-US" dirty="0" smtClean="0">
                <a:solidFill>
                  <a:schemeClr val="bg1"/>
                </a:solidFill>
                <a:ea typeface="배달의민족 한나는 열한살" panose="020B0600000101010101"/>
              </a:rPr>
              <a:t>을 </a:t>
            </a:r>
            <a:r>
              <a:rPr lang="en-US" altLang="ko-KR" dirty="0" smtClean="0">
                <a:solidFill>
                  <a:schemeClr val="bg1"/>
                </a:solidFill>
                <a:ea typeface="배달의민족 한나는 열한살" panose="020B0600000101010101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ea typeface="배달의민족 한나는 열한살" panose="020B0600000101010101"/>
              </a:rPr>
            </a:br>
            <a:r>
              <a:rPr lang="ko-KR" altLang="en-US" dirty="0" smtClean="0">
                <a:solidFill>
                  <a:schemeClr val="bg1"/>
                </a:solidFill>
                <a:ea typeface="배달의민족 한나는 열한살" panose="020B0600000101010101"/>
              </a:rPr>
              <a:t>사용하여 데이터를 가져왔습니다</a:t>
            </a:r>
            <a:r>
              <a:rPr lang="en-US" altLang="ko-KR" dirty="0" smtClean="0">
                <a:solidFill>
                  <a:schemeClr val="bg1"/>
                </a:solidFill>
                <a:ea typeface="배달의민족 한나는 열한살" panose="020B0600000101010101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  <a:ea typeface="배달의민족 한나는 열한살" panose="020B0600000101010101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ea typeface="배달의민족 한나는 열한살" panose="020B0600000101010101"/>
              </a:rPr>
              <a:t>List Page</a:t>
            </a:r>
            <a:r>
              <a:rPr lang="ko-KR" altLang="en-US" dirty="0" smtClean="0">
                <a:solidFill>
                  <a:schemeClr val="bg1"/>
                </a:solidFill>
                <a:ea typeface="배달의민족 한나는 열한살" panose="020B0600000101010101"/>
              </a:rPr>
              <a:t>에서 모든 데이터를 한번에 삭제 할 수 있기 때문에 </a:t>
            </a:r>
            <a:r>
              <a:rPr lang="en-US" altLang="ko-KR" dirty="0" smtClean="0">
                <a:solidFill>
                  <a:schemeClr val="bg1"/>
                </a:solidFill>
                <a:ea typeface="배달의민족 한나는 열한살" panose="020B0600000101010101"/>
              </a:rPr>
              <a:t>Delete</a:t>
            </a:r>
            <a:r>
              <a:rPr lang="ko-KR" altLang="en-US" dirty="0" smtClean="0">
                <a:solidFill>
                  <a:schemeClr val="bg1"/>
                </a:solidFill>
                <a:ea typeface="배달의민족 한나는 열한살" panose="020B0600000101010101"/>
              </a:rPr>
              <a:t>를 사용하였습니다</a:t>
            </a:r>
            <a:r>
              <a:rPr lang="en-US" altLang="ko-KR" dirty="0" smtClean="0">
                <a:solidFill>
                  <a:schemeClr val="bg1"/>
                </a:solidFill>
                <a:ea typeface="배달의민족 한나는 열한살" panose="020B0600000101010101"/>
              </a:rPr>
              <a:t>.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298" y="365125"/>
            <a:ext cx="5644615" cy="560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99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JSON </a:t>
            </a:r>
            <a:r>
              <a:rPr lang="ko-KR" altLang="en-US" dirty="0" smtClean="0"/>
              <a:t>데이터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763" y="403486"/>
            <a:ext cx="3068494" cy="58681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132" y="1588500"/>
            <a:ext cx="2134985" cy="349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08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배민체 테마 - NS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배민체 테마 - NSB" id="{5A7FA3E0-FBD4-436B-BF1B-74B4158101D1}" vid="{20FF0A13-872B-460D-BA40-1306DC632FB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배민체 테마 - NSB</Template>
  <TotalTime>575</TotalTime>
  <Words>288</Words>
  <Application>Microsoft Office PowerPoint</Application>
  <PresentationFormat>와이드스크린</PresentationFormat>
  <Paragraphs>98</Paragraphs>
  <Slides>23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맑은 고딕</vt:lpstr>
      <vt:lpstr>배달의민족 도현</vt:lpstr>
      <vt:lpstr>배달의민족 한나는 열한살</vt:lpstr>
      <vt:lpstr>배달의민족 한나체 Air</vt:lpstr>
      <vt:lpstr>Arial</vt:lpstr>
      <vt:lpstr>Wingdings</vt:lpstr>
      <vt:lpstr>배민체 테마 - NSB</vt:lpstr>
      <vt:lpstr>게시판 개발</vt:lpstr>
      <vt:lpstr>목차</vt:lpstr>
      <vt:lpstr>개발 환경</vt:lpstr>
      <vt:lpstr>게시판 기능 설명</vt:lpstr>
      <vt:lpstr>시스템 및 DB 구성도</vt:lpstr>
      <vt:lpstr>PowerPoint 프레젠테이션</vt:lpstr>
      <vt:lpstr>PowerPoint 프레젠테이션</vt:lpstr>
      <vt:lpstr>List Page </vt:lpstr>
      <vt:lpstr>JSON 데이터</vt:lpstr>
      <vt:lpstr>Register Page</vt:lpstr>
      <vt:lpstr>Detail Page</vt:lpstr>
      <vt:lpstr>Modify Page</vt:lpstr>
      <vt:lpstr>Mapper</vt:lpstr>
      <vt:lpstr>File Upload</vt:lpstr>
      <vt:lpstr>File Get &amp; Remove</vt:lpstr>
      <vt:lpstr>File Download</vt:lpstr>
      <vt:lpstr>PowerPoint 프레젠테이션</vt:lpstr>
      <vt:lpstr>DB 연결</vt:lpstr>
      <vt:lpstr>DB 시퀀스 문제</vt:lpstr>
      <vt:lpstr>등록 문제</vt:lpstr>
      <vt:lpstr>등록 문제</vt:lpstr>
      <vt:lpstr>Mapper 문제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게시판 개발</dc:title>
  <dc:creator>finotek</dc:creator>
  <cp:lastModifiedBy>finotek</cp:lastModifiedBy>
  <cp:revision>53</cp:revision>
  <dcterms:created xsi:type="dcterms:W3CDTF">2023-10-24T01:32:46Z</dcterms:created>
  <dcterms:modified xsi:type="dcterms:W3CDTF">2023-10-25T04:25:53Z</dcterms:modified>
</cp:coreProperties>
</file>