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Vidaloka"/>
      <p:regular r:id="rId28"/>
    </p:embeddedFont>
    <p:embeddedFont>
      <p:font typeface="Oswald"/>
      <p:regular r:id="rId29"/>
      <p:bold r:id="rId30"/>
    </p:embeddedFont>
    <p:embeddedFont>
      <p:font typeface="Crimson Tex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3DB6A7-500B-4DD5-9C53-BD9DBB6F27EC}">
  <a:tblStyle styleId="{993DB6A7-500B-4DD5-9C53-BD9DBB6F27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Vidaloka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rimsonText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33" Type="http://schemas.openxmlformats.org/officeDocument/2006/relationships/font" Target="fonts/CrimsonText-italic.fntdata"/><Relationship Id="rId10" Type="http://schemas.openxmlformats.org/officeDocument/2006/relationships/slide" Target="slides/slide5.xml"/><Relationship Id="rId32" Type="http://schemas.openxmlformats.org/officeDocument/2006/relationships/font" Target="fonts/CrimsonTex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CrimsonTex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В этой презентации мы рассмотрим текущее состояние стоматологической клиники “ЗубНой”, проанализируем эффективность работы докторов, оценим поведение клиентов и представим прогнозы развития для достижения устойчивой прибыльности.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c7554a049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c7554a049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Этот график иллюстрирует, как разные стратегии влияют на квартальную прибыль и итоговый баланс.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Мы видим, что без активных действий убытки сохраняются, тогда как рост посещаемости и максимальная загрузка клиники позволяют существенно улучшить финансовые показатели и приблизить клинику к положительному балансу.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06b94103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06b94103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Этот график демонстрирует, прогноз развития финансовых показателей клиники в зависимости от выбранной стратегии.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Только сценарии роста посещаемости и максимальной загрузки позволяют выйти из зоны убытков, тогда как при сохранении текущего положения клиника продолжит накапливать отрицательный баланс.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06b94103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06b94103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На этом графике показан прирост прибыли по сравнению с базовым сценарием.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Мы видим, что оптимизация расходов даёт постепенное улучшение результатов, но максимальный эффект достигается при росте клиентопотока и полной загрузке клиники, где прирост прибыли становится кратно выше.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06b94103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06b94103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Этот график показывает, через сколько кварталов клиника сможет выйти в плюс при разных сценариях.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Без изменений точка безубыточности недостижима даже через 51 квартал.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Оптимизация расходов ускоряет процесс до 7 кварталов, рост посещаемости — до 3 кварталов, а максимальная загрузка позволяет выйти в плюс уже через 2 квартала.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06b94103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06b94103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На этом слайде подведены ключевые выводы по прогнозам прибыльности.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Текущий сценарий без изменений оставляет клинику в состоянии хронических убытков.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Оптимизация расходов частично улучшает финансовые показатели, но требует почти 2 года для выхода на точку безубыточности.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Реальный прорыв возможен только за счёт роста клиентопотока: при увеличении числа клиентов до 450 в месяц и оптимизации расходов мы получаем устойчивую прибыль.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 при максимальной загрузке клиника выходит в плюс уже через 2 квартала.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084d92a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084d92a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В этом разделе мы подведём итоги проведённого анализа и сформулируем основные рекомендации для развития клиники, основанные на выявленных инсайтах и сценарных прогнозах.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5aad17dc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5aad17dc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На этом слайде представлены ключевые выводы по итогам анализа.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Мы определили профиль нашей основной аудитории и выявили проблему удержания клиентов.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Эффективность докторов напрямую влияет на финансовые результаты, и оптимизация расходов может частично улучшить ситуацию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Однако без роста клиентопотока устойчивой прибыльности добиться невозможно — требуется привлечение не менее 450 клиентов в месяц.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066ddc83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066ddc8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Основная рекомендация — максимальная загрузка клиники.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Для достижения безубыточности необходимо одновременно увеличивать клиентопоток, оптимизировать расходы и работать над качеством сервиса. При полной загрузке клиника может выйти на положительный баланс уже к концу 6-го квартала.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5aad17dc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5aad17dc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Спасибо за внимание!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Если у вас есть дополнительные вопросы или потребуется более детальная информация по анализу и прогнозам, я открыт для связи. Контактные данные указаны на слайде.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7a9a8b4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7a9a8b4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В первом разделе мы сосредоточимся на анализе клиентской базы клиники, чтобы лучше понять, кто наши пациенты, какие у них особенности и как эти знания помогут нам построить стратегию роста.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fe6995a5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fe6995a5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Структура клиентов: распределение по полу и возрастным группам: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Клиентская база клиники распределена довольно равномерно по возрастным группам от 20 до 69 лет, с незначительным преобладанием клиентов в возрасте 50–69 лет. Что может быть связано с естественными возрастными потребностями в стоматологических услугах, без существенного "пика" ("пиков").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🔸 Равномерное распределение по возрасту говорит о том, что клиника успешно охватывает все ключевые возрастные сегменты, от молодёжи до зрелых клиентов.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Распределение по полу практически равномерное: разница между мужчинами и женщинами минимальна — всего 14 человек.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🔸 Это говорит о равной привлекательности клиники для мужчин и женщин, что можно использовать как сильную сторону в позиционировании (универсальность сервиса).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Частота обращений клиентов: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Большинство клиентов (более половины) пришли в клинику только один раз, и лишь небольшая часть возвращается повторно. Среднее число визитов на клиента — 1.9, что указывает на низкий уровень удержания.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⚠️ Клиника сталкивается с высокой долей разовых визитов, что сигнализирует о необходимости усиления стратегии удержания клиентов.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Чувствительность клиентов к цене: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Прослеживается взаимосвязь между удовлетворённостью ценой и вероятностью повторного визита: Среди довольных ценой клиентов — почти 88% возвращаются. У нейтральных — только 71%. А среди недовольных — лишь 38% совершают повторный визит.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🔸 Удовлетворённость ценой напрямую влияет на возврат клиентов — чем выше восприятие справедливости цены, тем выше лояльность и повторные визиты.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Уровень лояльности клиентов: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Тренд: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Количество Promoter’ов стабильно и значительно растёт с каждым периодом. Количество Detractor’ов тоже растёт, но гораздо медленнее. Neutral остаются на стабильном уровне.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🔸 Уровень клиентской лояльности существенно улучшился со временем — доля Promoter’ов заметно выросла, что свидетельствует об усилении доверия и удовлетворённости клиентов.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c7554a04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c7554a04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⚠️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Типичный клиент — взрослый человек 40–59 лет, с одной или двумя посещениями, умеренно чувствителен к цене и демонстрирует средний уровень лояльности. Есть значительный потенциал для роста повторных визитов через стратегии повышения удовлетворённости ценой и (или) сервисом.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03fc3eb1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03fc3eb1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Во втором разделе мы рассмотрим, как индивидуальная эффективность докторов влияет на финансовые результаты клиники и какие управленческие решения помогут повысить общую прибыльность.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d8a80d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d8a80d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Финансовые показатели докторов: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🟩 Самая высокая маржинальность у Ксении Колесниковой - 68.2% Это связано с тем, что у неё такие же высокие средние доходы, как у Владимира Михайлова, но при этом наименьшие затраты среди всех докторов (€75).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🟨Пётр Айболитов - стабильный и эффективный доктор. У него хорошее соотношение доходов и расходов: доход чуть ниже (€229), но и затраты невысокие (€76), что даёт вторую по величине маржу - 66.9%.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🟥Зоя Ушакова показывает самую низкую маржинальность - 60.6% Несмотря на высокую суммарную выручку (в предыдущем анализе), её средний доход самый низкий, а затраты такие же, как у Михайлова. Это снижает эффективность её работы на визит.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🟧Владимир Михайлов — на среднем уровне Высокий средний чек (€236), но и высокие расходы (€88) - маржинальность хорошая, но не лучшая.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⚠️ Проверить, можно ли оптимизировать затраты или повысить средний чек у Зои Ушаковой.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По Владимиру Михайлову стоит обратить внимание на себестоимость визитов, возможна ли оптимизация по расходным материалам.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Оценка качества работы и удовлетворённости клиентов:</a:t>
            </a:r>
            <a:endParaRPr b="1"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🟩 Зоя Ушакова Лучший сервис . Лучшая по доле положительных отзывов — почти 25%. Отличается высокой удовлетворённостью пациентов. ⚠️ Ставить как образец по сервису, возможно, использовать для обучения других.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🟨 Ксения Колесникова. Лучшая по качеству лечения. Нейтральный / немного негативный сервис. Общая удовлетворенность низкая, но качество лечения — сильная сторона. ⚠️ Акцент в коммуникации на её профессионализме и качество лечения.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🟧 Пётр Айболитов. Хорошее лечение, но очень низкий сервис. Каждая четвертая оценка сервиса — негативная. ⚠️ Возможно, пройти тренинг по клиентскому сервису.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🟥 Владимир Михайлов. Самое низкое качество и особенно низкий сервис. Почти 44% его визитов — с отрицательными отзывами. Явно вызывает наибольшее недовольство у клиентов, особенно по сервису. ⚠️ Пересмотреть стиль общения и отношение к клиентам.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f7a3c5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f7a3c5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Общие рекомендации: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🟩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Зоя Ушакова — ориентир по удержанию.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🟨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Пётр Айболитов - можно подтянуться по показателям, особенно по сервису.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🟥 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Владимир Михайлов и Ксения Колесникова — нужны серьёзные изменения в подходе к пациенту. Удержание клиентов — это и деньги, и доверие.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03fc3eb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03fc3eb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В третьем разделе мы рассмотрим прогнозы развития клиники в 5-м квартале при разных стратегиях и определим наилучшие пути для выхода на устойчивую прибыльность.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7aaa41fe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7aaa41fe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На этом слайде представлены четыре сценария развития клиники в 5-м квартале.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Мы сравниваем влияние изменения клиентопотока и оптимизации расходов по </a:t>
            </a:r>
            <a:r>
              <a:rPr lang="en"/>
              <a:t>заработной</a:t>
            </a:r>
            <a:r>
              <a:rPr lang="en"/>
              <a:t> плате - на прибыль в квартал и итоговый финансовый результат.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Видно, что без изменений убыток сохраняется, а максимальная прибыль достигается при росте клиентской базы и снижении затрат.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ая страница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CUSTOM_14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87" name="Google Shape;87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Шмуцтитул">
  <p:cSld name="CUSTOM_15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2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8" name="Google Shape;98;p12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2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2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2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CUSTOM_16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н">
  <p:cSld name="CUSTOM_10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два столбца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772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4746425" y="1304850"/>
            <a:ext cx="36885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subTitle"/>
          </p:nvPr>
        </p:nvSpPr>
        <p:spPr>
          <a:xfrm>
            <a:off x="4746425" y="2571500"/>
            <a:ext cx="3688500" cy="18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3" type="subTitle"/>
          </p:nvPr>
        </p:nvSpPr>
        <p:spPr>
          <a:xfrm>
            <a:off x="713225" y="1304850"/>
            <a:ext cx="36885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4" type="subTitle"/>
          </p:nvPr>
        </p:nvSpPr>
        <p:spPr>
          <a:xfrm>
            <a:off x="713225" y="2571750"/>
            <a:ext cx="3688500" cy="18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4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екст с изображением">
  <p:cSld name="TITLE_ONLY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571500" y="445025"/>
            <a:ext cx="3903600" cy="13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71625" y="1958150"/>
            <a:ext cx="39036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/>
          <p:nvPr>
            <p:ph idx="2" type="pic"/>
          </p:nvPr>
        </p:nvSpPr>
        <p:spPr>
          <a:xfrm>
            <a:off x="4475100" y="445025"/>
            <a:ext cx="4081800" cy="4124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секции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subTitle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0" name="Google Shape;50;p7"/>
          <p:cNvSpPr txBox="1"/>
          <p:nvPr>
            <p:ph idx="4" type="subTitle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5" type="subTitle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2" name="Google Shape;52;p7"/>
          <p:cNvSpPr txBox="1"/>
          <p:nvPr>
            <p:ph idx="6" type="subTitle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7" type="subTitle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4" name="Google Shape;54;p7"/>
          <p:cNvSpPr txBox="1"/>
          <p:nvPr>
            <p:ph idx="8" type="subTitle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hasCustomPrompt="1" idx="9" type="title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7"/>
          <p:cNvSpPr txBox="1"/>
          <p:nvPr>
            <p:ph hasCustomPrompt="1" idx="13" type="title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7"/>
          <p:cNvSpPr txBox="1"/>
          <p:nvPr>
            <p:ph hasCustomPrompt="1" idx="14" type="title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7"/>
          <p:cNvSpPr txBox="1"/>
          <p:nvPr>
            <p:ph hasCustomPrompt="1" idx="15" type="title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59" name="Google Shape;59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н 1">
  <p:cSld name="CUSTOM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5" name="Google Shape;65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 (слева)">
  <p:cSld name="CUSTOM_1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1" name="Google Shape;71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 (по центру)">
  <p:cSld name="CUSTOM_1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9" name="Google Shape;79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idaloka"/>
              <a:buNone/>
              <a:defRPr sz="28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00">
          <p15:clr>
            <a:srgbClr val="E46962"/>
          </p15:clr>
        </p15:guide>
        <p15:guide id="2" pos="360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pos="2880">
          <p15:clr>
            <a:schemeClr val="dk1"/>
          </p15:clr>
        </p15:guide>
        <p15:guide id="6" orient="horz" pos="1620">
          <p15:clr>
            <a:schemeClr val="dk1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ctrTitle"/>
          </p:nvPr>
        </p:nvSpPr>
        <p:spPr>
          <a:xfrm>
            <a:off x="571500" y="748725"/>
            <a:ext cx="80010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Стратегия роста: стоматология в N-ске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>
            <a:off x="571500" y="3300900"/>
            <a:ext cx="80010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Анализ, эффективность, прогноз — путь к устойчивому развитию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2" name="Google Shape;122;p15" title="logo without backgroun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475" y="3222275"/>
            <a:ext cx="2307200" cy="2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Прогнозы роста Квартальной прибыли и Итогового баланса в 5 квартале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24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126" y="1333425"/>
            <a:ext cx="6767599" cy="337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Финансовые траектории развития клиники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25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170125"/>
            <a:ext cx="7859226" cy="36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Прирост прибыли по сравнению с базовым сценарием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26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170125"/>
            <a:ext cx="7859226" cy="36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swald"/>
                <a:ea typeface="Oswald"/>
                <a:cs typeface="Oswald"/>
                <a:sym typeface="Oswald"/>
              </a:rPr>
              <a:t>Достижение безубыточности: сценарный анализ</a:t>
            </a:r>
            <a:endParaRPr sz="2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27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062325"/>
            <a:ext cx="7859274" cy="375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571500" y="445025"/>
            <a:ext cx="78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Выводы: Прогноз прибыльности в 5-м квартале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571500" y="1083200"/>
            <a:ext cx="79854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Текущий сценарий без изменений приводит к дальнейшему накоплению убытков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➢"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При сохранении текущего объёма клиентов и расходов клиника не сможет выйти из убытков.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Оптимизация расходов даёт ощутимый, но недостаточный эффек</a:t>
            </a: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➢"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Оптимизация зарплаты увеличивает прибыль на €9 630 за квартал, однако полного выхода в плюс не обеспечивает — для достижения точки безубыточности потребуется почти 2 года.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Рост клиентского потока критичен для достижения устойчивой прибыли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➢"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Увеличение числа клиентов до 450 в месяц в сочетании с оптимизацией расходов позволит выйти на прибыль в €23 850 за квартал и значительно сократить убытки.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Максимальная загрузка клиники — единственный путь к скорейшему выходу в плюс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➢"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При полном использовании возможностей клиники возможно получение прибыли в €38 070 за квартал и выход на положительный итоговый баланс уже к концу 6-го квартала.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571500" y="1553450"/>
            <a:ext cx="40005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Общие выводы и рекомендации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Google Shape;243;p29"/>
          <p:cNvSpPr txBox="1"/>
          <p:nvPr>
            <p:ph idx="2" type="title"/>
          </p:nvPr>
        </p:nvSpPr>
        <p:spPr>
          <a:xfrm>
            <a:off x="571500" y="445025"/>
            <a:ext cx="1924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p29"/>
          <p:cNvSpPr txBox="1"/>
          <p:nvPr>
            <p:ph idx="1" type="subTitle"/>
          </p:nvPr>
        </p:nvSpPr>
        <p:spPr>
          <a:xfrm>
            <a:off x="571500" y="3581150"/>
            <a:ext cx="40005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Ключевые инсайты и основные рекомендации</a:t>
            </a:r>
            <a:r>
              <a:rPr lang="en" sz="2300">
                <a:latin typeface="Oswald"/>
                <a:ea typeface="Oswald"/>
                <a:cs typeface="Oswald"/>
                <a:sym typeface="Oswald"/>
              </a:rPr>
              <a:t>        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5" name="Google Shape;245;p29" title="logo without background.png"/>
          <p:cNvPicPr preferRelativeResize="0"/>
          <p:nvPr/>
        </p:nvPicPr>
        <p:blipFill rotWithShape="1">
          <a:blip r:embed="rId3">
            <a:alphaModFix/>
          </a:blip>
          <a:srcRect b="0" l="337" r="347" t="0"/>
          <a:stretch/>
        </p:blipFill>
        <p:spPr>
          <a:xfrm>
            <a:off x="5071050" y="994050"/>
            <a:ext cx="3133800" cy="3155400"/>
          </a:xfrm>
          <a:prstGeom prst="rect">
            <a:avLst/>
          </a:prstGeom>
          <a:noFill/>
          <a:ln cap="flat" cmpd="sng" w="28575">
            <a:solidFill>
              <a:srgbClr val="3F35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0"/>
          <p:cNvSpPr txBox="1"/>
          <p:nvPr>
            <p:ph type="title"/>
          </p:nvPr>
        </p:nvSpPr>
        <p:spPr>
          <a:xfrm>
            <a:off x="571500" y="445025"/>
            <a:ext cx="78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Общие выводы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3" name="Google Shape;253;p30"/>
          <p:cNvSpPr txBox="1"/>
          <p:nvPr>
            <p:ph idx="4294967295" type="body"/>
          </p:nvPr>
        </p:nvSpPr>
        <p:spPr>
          <a:xfrm>
            <a:off x="571500" y="1083200"/>
            <a:ext cx="79854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Клиентский профиль определён: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➢"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Основная аудитория — клиенты 30–59 лет, с нейтральной чувствительностью к цене и хорошим уровнем лояльности (NPS 8–9).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Проблемы удержания клиентов: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➢"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Только ~49% клиентов возвращаются после первого визита. Основной потенциал роста — увеличение доли возвратных клиентов.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Доктор — ключевой фактор операционной эффективности: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➢"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Неравномерная производительность сотрудников снижает общую прибыльность. Оптимизация расходов на наименее эффективных специалистов даёт позитивный эффект.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Финансовая устойчивость возможна только при росте клиентопотока: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➢"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Без увеличения числа пациентов даже оптимизация расходов не позволит выйти в прибыль.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Рост до 450 клиентов/месяц и выше — необходим для перехода в устойчивую прибыльность.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1"/>
          <p:cNvSpPr txBox="1"/>
          <p:nvPr>
            <p:ph type="title"/>
          </p:nvPr>
        </p:nvSpPr>
        <p:spPr>
          <a:xfrm>
            <a:off x="571500" y="445025"/>
            <a:ext cx="78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Рекомендации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Google Shape;260;p31"/>
          <p:cNvSpPr txBox="1"/>
          <p:nvPr>
            <p:ph idx="4294967295" type="body"/>
          </p:nvPr>
        </p:nvSpPr>
        <p:spPr>
          <a:xfrm>
            <a:off x="571500" y="1083200"/>
            <a:ext cx="79854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Максимальная загрузка клиники — оптимальная стратегия: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➢"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Сосредоточиться на привлечении клиентов, оптимизации затрат и повышении качества сервиса для ускоренного достижения безубыточности.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➢"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Полная загрузка и контроль расходов обеспечивают выход на положительный баланс к 6-му кварталу.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3742850" y="1294350"/>
            <a:ext cx="48138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Благодарим за внимание </a:t>
            </a:r>
            <a:endParaRPr sz="3500"/>
          </a:p>
        </p:txBody>
      </p:sp>
      <p:sp>
        <p:nvSpPr>
          <p:cNvPr id="266" name="Google Shape;266;p32"/>
          <p:cNvSpPr txBox="1"/>
          <p:nvPr>
            <p:ph idx="1" type="subTitle"/>
          </p:nvPr>
        </p:nvSpPr>
        <p:spPr>
          <a:xfrm>
            <a:off x="3877250" y="25855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Ваши вопросы?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zub_noi@gmail.com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+00 111 222 333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zub_noi</a:t>
            </a:r>
            <a:r>
              <a:rPr lang="en">
                <a:solidFill>
                  <a:schemeClr val="dk1"/>
                </a:solidFill>
              </a:rPr>
              <a:t>.com</a:t>
            </a:r>
            <a:endParaRPr/>
          </a:p>
        </p:txBody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Google Shape;268;p32" title="logo without background.png"/>
          <p:cNvPicPr preferRelativeResize="0"/>
          <p:nvPr/>
        </p:nvPicPr>
        <p:blipFill rotWithShape="1">
          <a:blip r:embed="rId3">
            <a:alphaModFix/>
          </a:blip>
          <a:srcRect b="0" l="337" r="347" t="0"/>
          <a:stretch/>
        </p:blipFill>
        <p:spPr>
          <a:xfrm>
            <a:off x="571500" y="1294350"/>
            <a:ext cx="2537400" cy="2554800"/>
          </a:xfrm>
          <a:prstGeom prst="rect">
            <a:avLst/>
          </a:prstGeom>
          <a:noFill/>
          <a:ln cap="flat" cmpd="sng" w="28575">
            <a:solidFill>
              <a:srgbClr val="3F35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9" name="Google Shape;269;p32"/>
          <p:cNvSpPr txBox="1"/>
          <p:nvPr>
            <p:ph idx="1" type="subTitle"/>
          </p:nvPr>
        </p:nvSpPr>
        <p:spPr>
          <a:xfrm>
            <a:off x="3877250" y="3849144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Презентацию подготовил: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Аналитик данных проекта — Детков Михаил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571500" y="1553450"/>
            <a:ext cx="40005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Знай своего клиента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8" name="Google Shape;128;p16"/>
          <p:cNvSpPr txBox="1"/>
          <p:nvPr>
            <p:ph idx="2" type="title"/>
          </p:nvPr>
        </p:nvSpPr>
        <p:spPr>
          <a:xfrm>
            <a:off x="571500" y="445025"/>
            <a:ext cx="1924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16"/>
          <p:cNvSpPr txBox="1"/>
          <p:nvPr>
            <p:ph idx="1" type="subTitle"/>
          </p:nvPr>
        </p:nvSpPr>
        <p:spPr>
          <a:xfrm>
            <a:off x="571500" y="3581150"/>
            <a:ext cx="40005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Понимание аудитории - первый шаг к росту         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0" name="Google Shape;130;p16" title="logo without background.png"/>
          <p:cNvPicPr preferRelativeResize="0"/>
          <p:nvPr/>
        </p:nvPicPr>
        <p:blipFill rotWithShape="1">
          <a:blip r:embed="rId3">
            <a:alphaModFix/>
          </a:blip>
          <a:srcRect b="0" l="337" r="347" t="0"/>
          <a:stretch/>
        </p:blipFill>
        <p:spPr>
          <a:xfrm>
            <a:off x="5071050" y="994050"/>
            <a:ext cx="3133800" cy="3155400"/>
          </a:xfrm>
          <a:prstGeom prst="rect">
            <a:avLst/>
          </a:prstGeom>
          <a:noFill/>
          <a:ln cap="flat" cmpd="sng" w="28575">
            <a:solidFill>
              <a:srgbClr val="3F35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17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263575"/>
            <a:ext cx="3853101" cy="10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 title="Диаграмма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725" y="263575"/>
            <a:ext cx="4049101" cy="8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 title="Диаграмма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00" y="1253075"/>
            <a:ext cx="8173349" cy="12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 title="Диаграмма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500" y="2368750"/>
            <a:ext cx="8831024" cy="10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 title="Диаграмма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1500" y="3383650"/>
            <a:ext cx="7985275" cy="1545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571500" y="445025"/>
            <a:ext cx="78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Сводный профиль типичного клиента: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571500" y="1083200"/>
            <a:ext cx="40005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Возраст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равномерно распределены по группам от 20 до 70 лет,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с доминирующей долей в сегменте 40–59 лет.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Частота посещений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среднее количество визитов: 1.9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большинство клиентов совершают только 1 визит.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Восприятие цены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- 69% - нейтральны к цене 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- 24% - удовлетворены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- 7%  -недовольны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Лояльность (NPS)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при 1 визите - 8.16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- при 5+ визитах - 9.25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4572000" y="1083200"/>
            <a:ext cx="4000500" cy="4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Повторные визиты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~49% клиентов НЕ возвращаются после первого визита.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Типичный клиент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➢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возраст - 40–59 лет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➢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разовый или редко возвращающийся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➢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чувствителен к цене, но не критично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➢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нейтрально-лояльный, NPS растёт с удержанием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➢"/>
            </a:pPr>
            <a:r>
              <a:rPr b="1"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NB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каждый второй клиент — не возвращается </a:t>
            </a:r>
            <a:r>
              <a:rPr lang="en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!</a:t>
            </a:r>
            <a:endParaRPr sz="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571500" y="1553450"/>
            <a:ext cx="40005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Эффективность работы докторов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19"/>
          <p:cNvSpPr txBox="1"/>
          <p:nvPr>
            <p:ph idx="2" type="title"/>
          </p:nvPr>
        </p:nvSpPr>
        <p:spPr>
          <a:xfrm>
            <a:off x="571500" y="445025"/>
            <a:ext cx="1924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19"/>
          <p:cNvSpPr txBox="1"/>
          <p:nvPr>
            <p:ph idx="1" type="subTitle"/>
          </p:nvPr>
        </p:nvSpPr>
        <p:spPr>
          <a:xfrm>
            <a:off x="571500" y="3581150"/>
            <a:ext cx="40005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От эффективности — к финансовому успеху</a:t>
            </a:r>
            <a:r>
              <a:rPr lang="en" sz="2300">
                <a:latin typeface="Oswald"/>
                <a:ea typeface="Oswald"/>
                <a:cs typeface="Oswald"/>
                <a:sym typeface="Oswald"/>
              </a:rPr>
              <a:t>         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7" name="Google Shape;157;p19" title="logo without background.png"/>
          <p:cNvPicPr preferRelativeResize="0"/>
          <p:nvPr/>
        </p:nvPicPr>
        <p:blipFill rotWithShape="1">
          <a:blip r:embed="rId3">
            <a:alphaModFix/>
          </a:blip>
          <a:srcRect b="0" l="337" r="347" t="0"/>
          <a:stretch/>
        </p:blipFill>
        <p:spPr>
          <a:xfrm>
            <a:off x="5071050" y="994050"/>
            <a:ext cx="3133800" cy="3155400"/>
          </a:xfrm>
          <a:prstGeom prst="rect">
            <a:avLst/>
          </a:prstGeom>
          <a:noFill/>
          <a:ln cap="flat" cmpd="sng" w="28575">
            <a:solidFill>
              <a:srgbClr val="3F35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0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445025"/>
            <a:ext cx="2691275" cy="14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 title="Диаграмма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925" y="445025"/>
            <a:ext cx="5409552" cy="162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 title="Диаграмма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00" y="2071700"/>
            <a:ext cx="5049401" cy="11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 title="Диаграмма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500" y="3451971"/>
            <a:ext cx="7933275" cy="1281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 title="Диаграмма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0899" y="2071701"/>
            <a:ext cx="2882776" cy="178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713225" y="445025"/>
            <a:ext cx="784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Общая оценка эффективности докторов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21"/>
          <p:cNvSpPr txBox="1"/>
          <p:nvPr>
            <p:ph idx="3" type="subTitle"/>
          </p:nvPr>
        </p:nvSpPr>
        <p:spPr>
          <a:xfrm>
            <a:off x="1618613" y="951100"/>
            <a:ext cx="27792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Зоя Ушакова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1"/>
          <p:cNvSpPr txBox="1"/>
          <p:nvPr>
            <p:ph idx="1" type="subTitle"/>
          </p:nvPr>
        </p:nvSpPr>
        <p:spPr>
          <a:xfrm>
            <a:off x="5618988" y="951100"/>
            <a:ext cx="27345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Пётр Айболитов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21"/>
          <p:cNvSpPr txBox="1"/>
          <p:nvPr>
            <p:ph idx="2" type="subTitle"/>
          </p:nvPr>
        </p:nvSpPr>
        <p:spPr>
          <a:xfrm>
            <a:off x="4580550" y="1518637"/>
            <a:ext cx="39762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Удержание чуть ниже 50%, но всё ещё приемлемо.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Однако, в сочетании с высокими негативными отзывами по сервису — стоит работать над улучшением показателя, чтобы поднять удержание выше 60%.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21"/>
          <p:cNvSpPr txBox="1"/>
          <p:nvPr>
            <p:ph idx="4" type="subTitle"/>
          </p:nvPr>
        </p:nvSpPr>
        <p:spPr>
          <a:xfrm>
            <a:off x="579425" y="1499438"/>
            <a:ext cx="3976200" cy="1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Лидер по удержанию клиентов: почти 60% вернулись.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Возможно, играет роль её высокий рейтинг по сервису.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Рекомендуется поддерживать и масштабировать подход, использовать её как внутреннего ментора.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8" name="Google Shape;178;p21"/>
          <p:cNvSpPr txBox="1"/>
          <p:nvPr>
            <p:ph idx="5" type="subTitle"/>
          </p:nvPr>
        </p:nvSpPr>
        <p:spPr>
          <a:xfrm>
            <a:off x="5618888" y="2716825"/>
            <a:ext cx="29457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Ксения Колесникова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9" name="Google Shape;179;p21"/>
          <p:cNvSpPr txBox="1"/>
          <p:nvPr>
            <p:ph idx="6" type="subTitle"/>
          </p:nvPr>
        </p:nvSpPr>
        <p:spPr>
          <a:xfrm>
            <a:off x="4580550" y="3287875"/>
            <a:ext cx="39918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Несмотря на хороший рейтинг по качеству лечения, удержание катастрофически низкое (83% потерь).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Возможные причины: (плохой сервис, неудобный стиль общения)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Рекомендация: исследовать причины оттока, изменить коммуникацию с пациентом, поработать над доверием.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0" name="Google Shape;180;p21"/>
          <p:cNvSpPr txBox="1"/>
          <p:nvPr>
            <p:ph idx="7" type="subTitle"/>
          </p:nvPr>
        </p:nvSpPr>
        <p:spPr>
          <a:xfrm>
            <a:off x="1618613" y="2716825"/>
            <a:ext cx="3103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Владимир Михайлов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21"/>
          <p:cNvSpPr txBox="1"/>
          <p:nvPr>
            <p:ph idx="8" type="subTitle"/>
          </p:nvPr>
        </p:nvSpPr>
        <p:spPr>
          <a:xfrm>
            <a:off x="579425" y="3287825"/>
            <a:ext cx="39762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Критически низкое удержание: почти 3 из 4 клиентов не возвращаются.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Это подтверждает другие метрики — низкое качество сервиса, плохие отзывы.</a:t>
            </a:r>
            <a:endParaRPr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Нужно срочно: разобраться в причине оттока (жалобы, стиль общения, навязчивость?).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2" name="Google Shape;182;p21"/>
          <p:cNvSpPr txBox="1"/>
          <p:nvPr>
            <p:ph idx="9" type="title"/>
          </p:nvPr>
        </p:nvSpPr>
        <p:spPr>
          <a:xfrm>
            <a:off x="579413" y="949665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>
              <a:solidFill>
                <a:srgbClr val="6AA84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3" name="Google Shape;183;p21"/>
          <p:cNvSpPr txBox="1"/>
          <p:nvPr>
            <p:ph idx="13" type="title"/>
          </p:nvPr>
        </p:nvSpPr>
        <p:spPr>
          <a:xfrm>
            <a:off x="4579788" y="949676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>
              <a:solidFill>
                <a:srgbClr val="F6B26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4" name="Google Shape;184;p21"/>
          <p:cNvSpPr txBox="1"/>
          <p:nvPr>
            <p:ph idx="14" type="title"/>
          </p:nvPr>
        </p:nvSpPr>
        <p:spPr>
          <a:xfrm>
            <a:off x="579413" y="270852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>
              <a:solidFill>
                <a:srgbClr val="E0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21"/>
          <p:cNvSpPr txBox="1"/>
          <p:nvPr>
            <p:ph idx="15" type="title"/>
          </p:nvPr>
        </p:nvSpPr>
        <p:spPr>
          <a:xfrm>
            <a:off x="4579788" y="270853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>
              <a:solidFill>
                <a:srgbClr val="E06666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571500" y="1553450"/>
            <a:ext cx="40005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Прогноз прибыльности в 5-м квартале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22"/>
          <p:cNvSpPr txBox="1"/>
          <p:nvPr>
            <p:ph idx="2" type="title"/>
          </p:nvPr>
        </p:nvSpPr>
        <p:spPr>
          <a:xfrm>
            <a:off x="571500" y="445025"/>
            <a:ext cx="19242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22"/>
          <p:cNvSpPr txBox="1"/>
          <p:nvPr>
            <p:ph idx="1" type="subTitle"/>
          </p:nvPr>
        </p:nvSpPr>
        <p:spPr>
          <a:xfrm>
            <a:off x="571500" y="3581150"/>
            <a:ext cx="40005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Oswald"/>
                <a:ea typeface="Oswald"/>
                <a:cs typeface="Oswald"/>
                <a:sym typeface="Oswald"/>
              </a:rPr>
              <a:t>Прогноз прибыльности и стратегии развития</a:t>
            </a:r>
            <a:r>
              <a:rPr lang="en" sz="2300">
                <a:latin typeface="Oswald"/>
                <a:ea typeface="Oswald"/>
                <a:cs typeface="Oswald"/>
                <a:sym typeface="Oswald"/>
              </a:rPr>
              <a:t>          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4" name="Google Shape;194;p22" title="logo without background.png"/>
          <p:cNvPicPr preferRelativeResize="0"/>
          <p:nvPr/>
        </p:nvPicPr>
        <p:blipFill rotWithShape="1">
          <a:blip r:embed="rId3">
            <a:alphaModFix/>
          </a:blip>
          <a:srcRect b="0" l="337" r="347" t="0"/>
          <a:stretch/>
        </p:blipFill>
        <p:spPr>
          <a:xfrm>
            <a:off x="5071050" y="994050"/>
            <a:ext cx="3133800" cy="3155400"/>
          </a:xfrm>
          <a:prstGeom prst="rect">
            <a:avLst/>
          </a:prstGeom>
          <a:noFill/>
          <a:ln cap="flat" cmpd="sng" w="28575">
            <a:solidFill>
              <a:srgbClr val="3F35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Сравнение сценариев развития клиники в 5 квартале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201" name="Google Shape;201;p23"/>
          <p:cNvGraphicFramePr/>
          <p:nvPr/>
        </p:nvGraphicFramePr>
        <p:xfrm>
          <a:off x="859488" y="119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{993DB6A7-500B-4DD5-9C53-BD9DBB6F27EC}</a:tableStyleId>
              </a:tblPr>
              <a:tblGrid>
                <a:gridCol w="1864600"/>
                <a:gridCol w="1208100"/>
                <a:gridCol w="1573925"/>
                <a:gridCol w="1389175"/>
                <a:gridCol w="1389175"/>
              </a:tblGrid>
              <a:tr h="67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Сценарий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Объём клиентов</a:t>
                      </a:r>
                      <a:endParaRPr sz="20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Корректировка зарплат</a:t>
                      </a:r>
                      <a:endParaRPr sz="20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Квартальная прибыль</a:t>
                      </a:r>
                      <a:endParaRPr sz="20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Итоговый баланс</a:t>
                      </a:r>
                      <a:endParaRPr sz="2000">
                        <a:solidFill>
                          <a:schemeClr val="dk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Текущий сценарий</a:t>
                      </a:r>
                      <a:endParaRPr sz="200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1260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0,00 €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1 380,00 €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- 69 178,00 €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Оптимизация расходов</a:t>
                      </a:r>
                      <a:endParaRPr sz="200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1260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- 8 250,00 €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9 630,00 €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- 60 928,00 €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Рост посещаемости</a:t>
                      </a:r>
                      <a:endParaRPr sz="200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1350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- 8 250,00 €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23 850,00 €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- 46 708,00 €</a:t>
                      </a:r>
                      <a:endParaRPr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7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Максимальная загрузка</a:t>
                      </a:r>
                      <a:endParaRPr sz="2000">
                        <a:solidFill>
                          <a:schemeClr val="lt1"/>
                        </a:solidFill>
                        <a:latin typeface="Vidaloka"/>
                        <a:ea typeface="Vidaloka"/>
                        <a:cs typeface="Vidaloka"/>
                        <a:sym typeface="Vidalok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1440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- 8 250,00 €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38 070,00 €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- 32 488,00 €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556775" y="4814575"/>
            <a:ext cx="548700" cy="2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_theme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