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2"/>
  </p:normalViewPr>
  <p:slideViewPr>
    <p:cSldViewPr>
      <p:cViewPr varScale="1">
        <p:scale>
          <a:sx n="105" d="100"/>
          <a:sy n="105" d="100"/>
        </p:scale>
        <p:origin x="184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2B3-8731-453F-B2B8-E9FA0FB8070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8FC4B2E-B986-4493-B4B5-939AF2B68D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2BBEAD-50AD-4947-A90B-E8206E912542}"/>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5" name="Footer Placeholder 4">
            <a:extLst>
              <a:ext uri="{FF2B5EF4-FFF2-40B4-BE49-F238E27FC236}">
                <a16:creationId xmlns:a16="http://schemas.microsoft.com/office/drawing/2014/main" id="{6744C438-8DDE-47BE-AC9A-3E2FD9EF6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DB549-D714-4CF3-BF28-EA53299FD090}"/>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203764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7194-7336-4FFB-9441-ED1E1DD861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E51704-6118-43F7-90E1-7C594ECE5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A4553-9973-4ABF-9EED-85B73ACE63DA}"/>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5" name="Footer Placeholder 4">
            <a:extLst>
              <a:ext uri="{FF2B5EF4-FFF2-40B4-BE49-F238E27FC236}">
                <a16:creationId xmlns:a16="http://schemas.microsoft.com/office/drawing/2014/main" id="{5EF28D55-3BFC-4107-A82D-B2A81B4A8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95DEA-EB70-4E7F-B18E-F73ADDEFE0AE}"/>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372787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70FDF-3C9D-49C5-85D2-34A2C13F0F5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6C9B77-F529-4A1D-80FC-88B9884A89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E22AB-E4A5-4402-9F57-AF62ECE15BCC}"/>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5" name="Footer Placeholder 4">
            <a:extLst>
              <a:ext uri="{FF2B5EF4-FFF2-40B4-BE49-F238E27FC236}">
                <a16:creationId xmlns:a16="http://schemas.microsoft.com/office/drawing/2014/main" id="{7943CC62-8D7D-4D4F-80C6-84F723046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582F8-EBAE-4E55-A9BB-49B951175F6D}"/>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420049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5845-4C0E-43E1-920A-F16DF6A996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7A32F3-C355-4C5A-A5D6-CFAF28113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F3BFC-0D62-4ACF-B3D5-77850A012750}"/>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5" name="Footer Placeholder 4">
            <a:extLst>
              <a:ext uri="{FF2B5EF4-FFF2-40B4-BE49-F238E27FC236}">
                <a16:creationId xmlns:a16="http://schemas.microsoft.com/office/drawing/2014/main" id="{8992E5CE-994A-4AD6-BFD0-E3D0F2269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CA93B-BC9C-40D7-817A-D3438C798252}"/>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270142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DFE9-5A00-402A-9C6E-407E3F326C0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77B689-DB80-4E55-8581-7D174BF7D4C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10AA5-42EB-440A-9E28-FDE6B4144242}"/>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5" name="Footer Placeholder 4">
            <a:extLst>
              <a:ext uri="{FF2B5EF4-FFF2-40B4-BE49-F238E27FC236}">
                <a16:creationId xmlns:a16="http://schemas.microsoft.com/office/drawing/2014/main" id="{10DFC51B-B514-402B-B2C3-9AF51B74F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F7BCD-40B8-4739-AE7F-02E599A7377C}"/>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245760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E887-64DB-4360-946E-13680EA6B4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BBC15-73EC-4B2B-AB22-5230BD46869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18546A-1A85-44E9-8C2E-1A042720CB7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8A336F-D44E-401E-AB0D-37F43F6C831D}"/>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6" name="Footer Placeholder 5">
            <a:extLst>
              <a:ext uri="{FF2B5EF4-FFF2-40B4-BE49-F238E27FC236}">
                <a16:creationId xmlns:a16="http://schemas.microsoft.com/office/drawing/2014/main" id="{5D6DBD57-44FF-48BD-99FD-E2765C8C4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B7939-C7C2-4AE3-BD56-255F7652E07D}"/>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54683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76BD-E30F-48B4-88EF-0C5BAB82CCC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EBE9D2-D5B3-46E4-80D4-B0BD1548CD4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EB767-44DA-4010-90AA-F6148CE0050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6BC7D8-7921-49A4-9AAD-4DC41B6122D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76B20F7-8FDC-48C8-8FB3-074B2D8B0FB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A31264-B8D9-46CB-BC74-70446DE6D3A2}"/>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8" name="Footer Placeholder 7">
            <a:extLst>
              <a:ext uri="{FF2B5EF4-FFF2-40B4-BE49-F238E27FC236}">
                <a16:creationId xmlns:a16="http://schemas.microsoft.com/office/drawing/2014/main" id="{A4071C6A-F21B-4B48-A77B-E3C62F0195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3E6150-1E69-47FC-9166-831B315C7E15}"/>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349676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7F46-BE5C-4A0F-913F-8D415EF851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0282BB-DACF-42F4-8033-FE9CEFE51D3C}"/>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4" name="Footer Placeholder 3">
            <a:extLst>
              <a:ext uri="{FF2B5EF4-FFF2-40B4-BE49-F238E27FC236}">
                <a16:creationId xmlns:a16="http://schemas.microsoft.com/office/drawing/2014/main" id="{C06BEC21-CAE5-4AD8-955C-4C5943A636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E823D4-CB55-43E6-BF8E-92660B937D76}"/>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426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D4CDE-3DF5-4EED-814C-E4E661E72116}"/>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3" name="Footer Placeholder 2">
            <a:extLst>
              <a:ext uri="{FF2B5EF4-FFF2-40B4-BE49-F238E27FC236}">
                <a16:creationId xmlns:a16="http://schemas.microsoft.com/office/drawing/2014/main" id="{6BAAA494-54FF-447B-90E8-883BE4D37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8597B6-C19E-4C59-8C08-6027AC63953C}"/>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168257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66F2-13AD-4D49-A455-DE7B1AC8280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5854C9-96DB-441D-B156-02C0E934A66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0D4A47-A7F2-4BD0-881E-BBC1E66A22E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4D2BD5-B766-4EC3-9F5E-1369742BE50B}"/>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6" name="Footer Placeholder 5">
            <a:extLst>
              <a:ext uri="{FF2B5EF4-FFF2-40B4-BE49-F238E27FC236}">
                <a16:creationId xmlns:a16="http://schemas.microsoft.com/office/drawing/2014/main" id="{20DC9160-F91C-4322-B0FD-B2CF398CC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7D91EC-E6A5-4724-8287-7B2C125F5B24}"/>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126086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5BBB-BE09-448B-ACEA-14DB8CB350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C123EA-D433-48D0-817D-471BCC4D633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12B2586-CC91-49B2-855D-4A80F4F8D9B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0860CC7-71CD-41B7-A03F-11B0087CF22E}"/>
              </a:ext>
            </a:extLst>
          </p:cNvPr>
          <p:cNvSpPr>
            <a:spLocks noGrp="1"/>
          </p:cNvSpPr>
          <p:nvPr>
            <p:ph type="dt" sz="half" idx="10"/>
          </p:nvPr>
        </p:nvSpPr>
        <p:spPr/>
        <p:txBody>
          <a:bodyPr/>
          <a:lstStyle/>
          <a:p>
            <a:fld id="{BDCFC7F2-DCC0-4701-954D-E0B99C8D6B2B}" type="datetimeFigureOut">
              <a:rPr lang="en-IN" smtClean="0"/>
              <a:t>07/09/22</a:t>
            </a:fld>
            <a:endParaRPr lang="en-IN"/>
          </a:p>
        </p:txBody>
      </p:sp>
      <p:sp>
        <p:nvSpPr>
          <p:cNvPr id="6" name="Footer Placeholder 5">
            <a:extLst>
              <a:ext uri="{FF2B5EF4-FFF2-40B4-BE49-F238E27FC236}">
                <a16:creationId xmlns:a16="http://schemas.microsoft.com/office/drawing/2014/main" id="{6B224822-82B7-4304-9E22-F2235C95B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9206FD-0DBA-46D7-81E0-71AFD57B4881}"/>
              </a:ext>
            </a:extLst>
          </p:cNvPr>
          <p:cNvSpPr>
            <a:spLocks noGrp="1"/>
          </p:cNvSpPr>
          <p:nvPr>
            <p:ph type="sldNum" sz="quarter" idx="12"/>
          </p:nvPr>
        </p:nvSpPr>
        <p:spPr/>
        <p:txBody>
          <a:bodyPr/>
          <a:lstStyle/>
          <a:p>
            <a:fld id="{F23114F6-9EC7-4B04-93AC-9693DA2DC233}" type="slidenum">
              <a:rPr lang="en-IN" smtClean="0"/>
              <a:t>‹#›</a:t>
            </a:fld>
            <a:endParaRPr lang="en-IN"/>
          </a:p>
        </p:txBody>
      </p:sp>
    </p:spTree>
    <p:extLst>
      <p:ext uri="{BB962C8B-B14F-4D97-AF65-F5344CB8AC3E}">
        <p14:creationId xmlns:p14="http://schemas.microsoft.com/office/powerpoint/2010/main" val="235250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BA9C4-C826-4314-BC2C-ECEDBDFC8A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4159A9-278A-421C-8425-585A5092678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B0F69A-6BC3-4001-A0FB-F3AB4EDC28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FC7F2-DCC0-4701-954D-E0B99C8D6B2B}" type="datetimeFigureOut">
              <a:rPr lang="en-IN" smtClean="0"/>
              <a:t>07/09/22</a:t>
            </a:fld>
            <a:endParaRPr lang="en-IN"/>
          </a:p>
        </p:txBody>
      </p:sp>
      <p:sp>
        <p:nvSpPr>
          <p:cNvPr id="5" name="Footer Placeholder 4">
            <a:extLst>
              <a:ext uri="{FF2B5EF4-FFF2-40B4-BE49-F238E27FC236}">
                <a16:creationId xmlns:a16="http://schemas.microsoft.com/office/drawing/2014/main" id="{CE581F59-8E5B-43E6-9573-B1B7291D1CC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68762B-EB70-446B-9862-7254F64887D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3114F6-9EC7-4B04-93AC-9693DA2DC233}" type="slidenum">
              <a:rPr lang="en-IN" smtClean="0"/>
              <a:t>‹#›</a:t>
            </a:fld>
            <a:endParaRPr lang="en-IN"/>
          </a:p>
        </p:txBody>
      </p:sp>
    </p:spTree>
    <p:extLst>
      <p:ext uri="{BB962C8B-B14F-4D97-AF65-F5344CB8AC3E}">
        <p14:creationId xmlns:p14="http://schemas.microsoft.com/office/powerpoint/2010/main" val="22753791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circuitdigest.com/internet-of-things-iot-projects" TargetMode="External"/><Relationship Id="rId2" Type="http://schemas.openxmlformats.org/officeDocument/2006/relationships/hyperlink" Target="https://reolink.com/home-burglary-crime-statistic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ircuitdigest.com/microcontroller-projects/iot-based-door-security-alarm-controlled-by-google-assistant" TargetMode="External"/><Relationship Id="rId2" Type="http://schemas.openxmlformats.org/officeDocument/2006/relationships/hyperlink" Target="https://www.boltiot.com/blo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7360" y="3448412"/>
            <a:ext cx="6400800" cy="1752600"/>
          </a:xfrm>
        </p:spPr>
        <p:txBody>
          <a:bodyPr>
            <a:normAutofit/>
          </a:bodyPr>
          <a:lstStyle/>
          <a:p>
            <a:r>
              <a:rPr lang="en-IN" sz="2000" dirty="0">
                <a:solidFill>
                  <a:schemeClr val="tx1"/>
                </a:solidFill>
              </a:rPr>
              <a:t>Aditya Kumar Gupta - 20BPS1030</a:t>
            </a:r>
          </a:p>
          <a:p>
            <a:r>
              <a:rPr lang="en-IN" sz="2000" dirty="0">
                <a:solidFill>
                  <a:schemeClr val="tx1"/>
                </a:solidFill>
              </a:rPr>
              <a:t>Ankit Kumar Jha - 20BPS1050</a:t>
            </a:r>
          </a:p>
          <a:p>
            <a:r>
              <a:rPr lang="en-IN" sz="2000" dirty="0">
                <a:solidFill>
                  <a:schemeClr val="tx1"/>
                </a:solidFill>
              </a:rPr>
              <a:t>Mugdha Kondhare - 20BPS1095</a:t>
            </a:r>
          </a:p>
        </p:txBody>
      </p:sp>
      <p:sp>
        <p:nvSpPr>
          <p:cNvPr id="5" name="TextBox 4">
            <a:extLst>
              <a:ext uri="{FF2B5EF4-FFF2-40B4-BE49-F238E27FC236}">
                <a16:creationId xmlns:a16="http://schemas.microsoft.com/office/drawing/2014/main" id="{D12E1098-C834-42D9-9242-68FA6905C466}"/>
              </a:ext>
            </a:extLst>
          </p:cNvPr>
          <p:cNvSpPr txBox="1"/>
          <p:nvPr/>
        </p:nvSpPr>
        <p:spPr>
          <a:xfrm>
            <a:off x="427484" y="1052736"/>
            <a:ext cx="8289032" cy="2308324"/>
          </a:xfrm>
          <a:prstGeom prst="rect">
            <a:avLst/>
          </a:prstGeom>
          <a:noFill/>
        </p:spPr>
        <p:txBody>
          <a:bodyPr wrap="square">
            <a:spAutoFit/>
          </a:bodyPr>
          <a:lstStyle/>
          <a:p>
            <a:pPr algn="ctr" rtl="0">
              <a:spcBef>
                <a:spcPts val="0"/>
              </a:spcBef>
              <a:spcAft>
                <a:spcPts val="0"/>
              </a:spcAft>
            </a:pPr>
            <a:r>
              <a:rPr lang="en-US" sz="4000" b="1" i="0" u="none" strike="noStrike" dirty="0">
                <a:solidFill>
                  <a:srgbClr val="000000"/>
                </a:solidFill>
                <a:effectLst/>
                <a:latin typeface="Arial" panose="020B0604020202020204" pitchFamily="34" charset="0"/>
              </a:rPr>
              <a:t>Google Assistant-controlled</a:t>
            </a:r>
            <a:endParaRPr lang="en-US" sz="4000" b="1" dirty="0">
              <a:effectLst/>
            </a:endParaRPr>
          </a:p>
          <a:p>
            <a:pPr algn="ctr" rtl="0">
              <a:spcBef>
                <a:spcPts val="0"/>
              </a:spcBef>
              <a:spcAft>
                <a:spcPts val="0"/>
              </a:spcAft>
            </a:pPr>
            <a:r>
              <a:rPr lang="en-US" sz="4000" b="1" i="0" u="none" strike="noStrike" dirty="0">
                <a:solidFill>
                  <a:srgbClr val="000000"/>
                </a:solidFill>
                <a:effectLst/>
                <a:latin typeface="Arial" panose="020B0604020202020204" pitchFamily="34" charset="0"/>
              </a:rPr>
              <a:t>IoT-based Door Security Alarm</a:t>
            </a:r>
            <a:endParaRPr lang="en-US" sz="4000" b="1" dirty="0">
              <a:effectLst/>
            </a:endParaRPr>
          </a:p>
          <a:p>
            <a:br>
              <a:rPr lang="en-US" sz="3200" dirty="0"/>
            </a:br>
            <a:endParaRPr lang="en-IN" sz="3200" dirty="0"/>
          </a:p>
        </p:txBody>
      </p:sp>
    </p:spTree>
    <p:extLst>
      <p:ext uri="{BB962C8B-B14F-4D97-AF65-F5344CB8AC3E}">
        <p14:creationId xmlns:p14="http://schemas.microsoft.com/office/powerpoint/2010/main" val="168423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1470025"/>
          </a:xfrm>
        </p:spPr>
        <p:txBody>
          <a:bodyPr/>
          <a:lstStyle/>
          <a:p>
            <a:r>
              <a:rPr lang="en-IN" sz="4000" b="1" dirty="0"/>
              <a:t>Abstract</a:t>
            </a:r>
            <a:br>
              <a:rPr lang="en-IN" dirty="0"/>
            </a:br>
            <a:endParaRPr lang="en-IN" sz="3200" dirty="0"/>
          </a:p>
        </p:txBody>
      </p:sp>
      <p:sp>
        <p:nvSpPr>
          <p:cNvPr id="3" name="TextBox 2">
            <a:extLst>
              <a:ext uri="{FF2B5EF4-FFF2-40B4-BE49-F238E27FC236}">
                <a16:creationId xmlns:a16="http://schemas.microsoft.com/office/drawing/2014/main" id="{16E44B27-87F1-FAEF-B4B9-790AFB37FF8F}"/>
              </a:ext>
            </a:extLst>
          </p:cNvPr>
          <p:cNvSpPr txBox="1"/>
          <p:nvPr/>
        </p:nvSpPr>
        <p:spPr>
          <a:xfrm>
            <a:off x="467544" y="2188066"/>
            <a:ext cx="8208912" cy="3046988"/>
          </a:xfrm>
          <a:prstGeom prst="rect">
            <a:avLst/>
          </a:prstGeom>
          <a:noFill/>
        </p:spPr>
        <p:txBody>
          <a:bodyPr wrap="square" rtlCol="0">
            <a:spAutoFit/>
          </a:bodyPr>
          <a:lstStyle/>
          <a:p>
            <a:r>
              <a:rPr lang="en-US" sz="2400" dirty="0"/>
              <a:t>The project intends to apply the Human Computer Interaction concept to IoT. We're planning to build a door security alarm system here. This door security alarm system is controlled by Google Assistant.   When we say, "To, unlock the door," it is unlocked and a led glows to show it, and when we say, "To, lock the door," it is locked. If anyone tries to open the door now, the buzzer will sound and the owner will receive an email indicating that the security has been breached.</a:t>
            </a:r>
          </a:p>
        </p:txBody>
      </p:sp>
    </p:spTree>
    <p:extLst>
      <p:ext uri="{BB962C8B-B14F-4D97-AF65-F5344CB8AC3E}">
        <p14:creationId xmlns:p14="http://schemas.microsoft.com/office/powerpoint/2010/main" val="43002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1470025"/>
          </a:xfrm>
        </p:spPr>
        <p:txBody>
          <a:bodyPr/>
          <a:lstStyle/>
          <a:p>
            <a:r>
              <a:rPr lang="en-IN" b="1" dirty="0"/>
              <a:t>Problem Identified</a:t>
            </a:r>
            <a:br>
              <a:rPr lang="en-IN" b="1" dirty="0"/>
            </a:br>
            <a:r>
              <a:rPr lang="en-IN" sz="3200" b="1" dirty="0"/>
              <a:t>*References / Sources</a:t>
            </a:r>
            <a:endParaRPr lang="en-IN" b="1" dirty="0"/>
          </a:p>
        </p:txBody>
      </p:sp>
      <p:sp>
        <p:nvSpPr>
          <p:cNvPr id="3" name="TextBox 2">
            <a:extLst>
              <a:ext uri="{FF2B5EF4-FFF2-40B4-BE49-F238E27FC236}">
                <a16:creationId xmlns:a16="http://schemas.microsoft.com/office/drawing/2014/main" id="{8D1D83D2-B232-D9A8-ED03-5ADC9FAB95B8}"/>
              </a:ext>
            </a:extLst>
          </p:cNvPr>
          <p:cNvSpPr txBox="1"/>
          <p:nvPr/>
        </p:nvSpPr>
        <p:spPr>
          <a:xfrm>
            <a:off x="539552" y="2564904"/>
            <a:ext cx="8064896" cy="3416320"/>
          </a:xfrm>
          <a:prstGeom prst="rect">
            <a:avLst/>
          </a:prstGeom>
          <a:noFill/>
        </p:spPr>
        <p:txBody>
          <a:bodyPr wrap="square" rtlCol="0">
            <a:spAutoFit/>
          </a:bodyPr>
          <a:lstStyle/>
          <a:p>
            <a:r>
              <a:rPr lang="en-IN" sz="2400" dirty="0"/>
              <a:t>According to the FBI, home burglary occurs for every 13 seconds and 3 out of 4 homes in US will be broken into within the next 20 years says a </a:t>
            </a:r>
            <a:r>
              <a:rPr lang="en-IN" sz="2400" u="sng" dirty="0">
                <a:hlinkClick r:id="rId2"/>
              </a:rPr>
              <a:t>2017 Home burglary statistics report</a:t>
            </a:r>
            <a:r>
              <a:rPr lang="en-IN" sz="2400" dirty="0"/>
              <a:t>. In the world that is advancing rapidly with technology where cars could drive on their own and drones could capture your food, burglary should not be of much concern but the above statistics just proves it wrong. What is the point of all the buzz words like </a:t>
            </a:r>
            <a:r>
              <a:rPr lang="en-IN" sz="2400" u="sng" dirty="0">
                <a:hlinkClick r:id="rId3"/>
              </a:rPr>
              <a:t>IoT</a:t>
            </a:r>
            <a:r>
              <a:rPr lang="en-IN" sz="2400" dirty="0"/>
              <a:t>, AI, Machine learning etc if I simply can’t feel safe being at home?</a:t>
            </a:r>
            <a:endParaRPr lang="en-US" sz="2400" dirty="0"/>
          </a:p>
        </p:txBody>
      </p:sp>
    </p:spTree>
    <p:extLst>
      <p:ext uri="{BB962C8B-B14F-4D97-AF65-F5344CB8AC3E}">
        <p14:creationId xmlns:p14="http://schemas.microsoft.com/office/powerpoint/2010/main" val="243268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892" y="13624"/>
            <a:ext cx="5828184" cy="1470025"/>
          </a:xfrm>
        </p:spPr>
        <p:txBody>
          <a:bodyPr/>
          <a:lstStyle/>
          <a:p>
            <a:r>
              <a:rPr lang="en-IN" b="1" dirty="0"/>
              <a:t>Proposed Solution</a:t>
            </a:r>
            <a:br>
              <a:rPr lang="en-IN" b="1" dirty="0"/>
            </a:br>
            <a:r>
              <a:rPr lang="en-IN" b="1" dirty="0"/>
              <a:t>     *</a:t>
            </a:r>
            <a:r>
              <a:rPr lang="en-IN" sz="3200" b="1" dirty="0"/>
              <a:t>References / Sources</a:t>
            </a:r>
            <a:endParaRPr lang="en-IN" b="1" dirty="0"/>
          </a:p>
        </p:txBody>
      </p:sp>
      <p:sp>
        <p:nvSpPr>
          <p:cNvPr id="3" name="TextBox 2">
            <a:extLst>
              <a:ext uri="{FF2B5EF4-FFF2-40B4-BE49-F238E27FC236}">
                <a16:creationId xmlns:a16="http://schemas.microsoft.com/office/drawing/2014/main" id="{7978D62B-79AE-0B3A-5F6C-8DCD98D10F2E}"/>
              </a:ext>
            </a:extLst>
          </p:cNvPr>
          <p:cNvSpPr txBox="1"/>
          <p:nvPr/>
        </p:nvSpPr>
        <p:spPr>
          <a:xfrm>
            <a:off x="467544" y="1700808"/>
            <a:ext cx="7920880" cy="4524315"/>
          </a:xfrm>
          <a:prstGeom prst="rect">
            <a:avLst/>
          </a:prstGeom>
          <a:noFill/>
        </p:spPr>
        <p:txBody>
          <a:bodyPr wrap="square" rtlCol="0">
            <a:spAutoFit/>
          </a:bodyPr>
          <a:lstStyle/>
          <a:p>
            <a:r>
              <a:rPr lang="en-IN" sz="2400" dirty="0"/>
              <a:t>So, in this project we will build our own security system which can detect if a door/window is opened. </a:t>
            </a:r>
            <a:r>
              <a:rPr lang="en-IN" sz="2400" b="1" dirty="0"/>
              <a:t>The alarm can be activated or de-activated through voice commands via Google assistant and when an intrusion is detected it will also send a mail to the owner</a:t>
            </a:r>
            <a:r>
              <a:rPr lang="en-IN" sz="2400" dirty="0"/>
              <a:t> and the relatives warning them about it. Cool thing is that entire thing runs on cloud so it can be controlled from anywhere in the world. Intriguing right! </a:t>
            </a:r>
          </a:p>
          <a:p>
            <a:endParaRPr lang="en-IN" sz="2400" dirty="0"/>
          </a:p>
          <a:p>
            <a:r>
              <a:rPr lang="en-IN" sz="2400" dirty="0"/>
              <a:t>Links –</a:t>
            </a:r>
          </a:p>
          <a:p>
            <a:r>
              <a:rPr lang="en-IN" sz="2400" dirty="0"/>
              <a:t>(1) </a:t>
            </a:r>
            <a:r>
              <a:rPr lang="en-IN" sz="2400" dirty="0">
                <a:hlinkClick r:id="rId2"/>
              </a:rPr>
              <a:t>https://</a:t>
            </a:r>
            <a:r>
              <a:rPr lang="en-IN" sz="2400" dirty="0" err="1">
                <a:hlinkClick r:id="rId2"/>
              </a:rPr>
              <a:t>www.boltiot.com</a:t>
            </a:r>
            <a:r>
              <a:rPr lang="en-IN" sz="2400" dirty="0">
                <a:hlinkClick r:id="rId2"/>
              </a:rPr>
              <a:t>/blog</a:t>
            </a:r>
            <a:endParaRPr lang="en-IN" sz="2400" dirty="0"/>
          </a:p>
          <a:p>
            <a:r>
              <a:rPr lang="en-IN" sz="2400" dirty="0"/>
              <a:t>(2) </a:t>
            </a:r>
            <a:r>
              <a:rPr lang="en-IN" sz="2400" dirty="0">
                <a:hlinkClick r:id="rId3"/>
              </a:rPr>
              <a:t>https://circuitdigest.com/microcontroller-projects/iot-based-door-security-alarm-controlled-by-google-assistant</a:t>
            </a:r>
            <a:endParaRPr lang="en-US" sz="2400" dirty="0"/>
          </a:p>
        </p:txBody>
      </p:sp>
    </p:spTree>
    <p:extLst>
      <p:ext uri="{BB962C8B-B14F-4D97-AF65-F5344CB8AC3E}">
        <p14:creationId xmlns:p14="http://schemas.microsoft.com/office/powerpoint/2010/main" val="200006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E65E9F-3EE6-8453-28EA-78683FF5EB2B}"/>
              </a:ext>
            </a:extLst>
          </p:cNvPr>
          <p:cNvSpPr txBox="1">
            <a:spLocks/>
          </p:cNvSpPr>
          <p:nvPr/>
        </p:nvSpPr>
        <p:spPr>
          <a:xfrm>
            <a:off x="685800" y="0"/>
            <a:ext cx="7772400" cy="1470025"/>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Technologies / Software / Hardware</a:t>
            </a:r>
            <a:br>
              <a:rPr lang="en-IN" b="1" dirty="0"/>
            </a:br>
            <a:r>
              <a:rPr lang="en-IN" b="1" dirty="0"/>
              <a:t>*</a:t>
            </a:r>
            <a:r>
              <a:rPr lang="en-IN" sz="3600" b="1" dirty="0"/>
              <a:t>References / Sources</a:t>
            </a:r>
            <a:endParaRPr lang="en-IN" b="1" dirty="0"/>
          </a:p>
        </p:txBody>
      </p:sp>
      <p:sp>
        <p:nvSpPr>
          <p:cNvPr id="9" name="TextBox 8">
            <a:extLst>
              <a:ext uri="{FF2B5EF4-FFF2-40B4-BE49-F238E27FC236}">
                <a16:creationId xmlns:a16="http://schemas.microsoft.com/office/drawing/2014/main" id="{7ED77050-E05D-4BAF-989C-D0254DAD3B92}"/>
              </a:ext>
            </a:extLst>
          </p:cNvPr>
          <p:cNvSpPr txBox="1"/>
          <p:nvPr/>
        </p:nvSpPr>
        <p:spPr>
          <a:xfrm>
            <a:off x="467544" y="1485249"/>
            <a:ext cx="8784976" cy="4708981"/>
          </a:xfrm>
          <a:prstGeom prst="rect">
            <a:avLst/>
          </a:prstGeom>
          <a:noFill/>
        </p:spPr>
        <p:txBody>
          <a:bodyPr wrap="square">
            <a:spAutoFit/>
          </a:bodyPr>
          <a:lstStyle/>
          <a:p>
            <a:pPr rtl="0">
              <a:spcBef>
                <a:spcPts val="0"/>
              </a:spcBef>
              <a:spcAft>
                <a:spcPts val="0"/>
              </a:spcAft>
            </a:pPr>
            <a:r>
              <a:rPr lang="en-IN" sz="2000" b="1" i="0" u="none" strike="noStrike" dirty="0">
                <a:solidFill>
                  <a:srgbClr val="000000"/>
                </a:solidFill>
                <a:effectLst/>
                <a:latin typeface="Arial" panose="020B0604020202020204" pitchFamily="34" charset="0"/>
              </a:rPr>
              <a:t>Software components -</a:t>
            </a:r>
            <a:endParaRPr lang="en-IN" sz="2000" b="0" dirty="0">
              <a:effectLst/>
            </a:endParaRPr>
          </a:p>
          <a:p>
            <a:pPr rtl="0" fontAlgn="base">
              <a:spcBef>
                <a:spcPts val="0"/>
              </a:spcBef>
              <a:spcAft>
                <a:spcPts val="0"/>
              </a:spcAft>
              <a:buFont typeface="+mj-lt"/>
              <a:buAutoNum type="arabicPeriod"/>
            </a:pPr>
            <a:r>
              <a:rPr lang="en-IN" sz="2000" b="0" i="0" u="none" strike="noStrike" dirty="0">
                <a:solidFill>
                  <a:srgbClr val="000000"/>
                </a:solidFill>
                <a:effectLst/>
                <a:latin typeface="Arial" panose="020B0604020202020204" pitchFamily="34" charset="0"/>
              </a:rPr>
              <a:t>Bolt Cloud</a:t>
            </a:r>
          </a:p>
          <a:p>
            <a:pPr rtl="0" fontAlgn="base">
              <a:spcBef>
                <a:spcPts val="0"/>
              </a:spcBef>
              <a:spcAft>
                <a:spcPts val="0"/>
              </a:spcAft>
              <a:buFont typeface="+mj-lt"/>
              <a:buAutoNum type="arabicPeriod"/>
            </a:pPr>
            <a:r>
              <a:rPr lang="en-IN" sz="2000" b="0" i="0" u="none" strike="noStrike" dirty="0">
                <a:solidFill>
                  <a:srgbClr val="000000"/>
                </a:solidFill>
                <a:effectLst/>
                <a:latin typeface="Arial" panose="020B0604020202020204" pitchFamily="34" charset="0"/>
              </a:rPr>
              <a:t>Bolt Cloud API</a:t>
            </a:r>
          </a:p>
          <a:p>
            <a:pPr rtl="0" fontAlgn="base">
              <a:spcBef>
                <a:spcPts val="0"/>
              </a:spcBef>
              <a:spcAft>
                <a:spcPts val="0"/>
              </a:spcAft>
              <a:buFont typeface="+mj-lt"/>
              <a:buAutoNum type="arabicPeriod"/>
            </a:pPr>
            <a:r>
              <a:rPr lang="en-IN" sz="2000" dirty="0">
                <a:latin typeface="Arial" panose="020B0604020202020204" pitchFamily="34" charset="0"/>
              </a:rPr>
              <a:t>python3</a:t>
            </a:r>
            <a:r>
              <a:rPr lang="en-IN" sz="2000" b="0" i="0" u="none" strike="noStrike" dirty="0">
                <a:solidFill>
                  <a:srgbClr val="000000"/>
                </a:solidFill>
                <a:effectLst/>
                <a:latin typeface="Arial" panose="020B0604020202020204" pitchFamily="34" charset="0"/>
              </a:rPr>
              <a:t>, with</a:t>
            </a:r>
            <a:r>
              <a:rPr lang="en-IN" sz="2000" b="0" i="0" strike="noStrike" dirty="0">
                <a:solidFill>
                  <a:srgbClr val="000000"/>
                </a:solidFill>
                <a:effectLst/>
                <a:latin typeface="Arial" panose="020B0604020202020204" pitchFamily="34" charset="0"/>
              </a:rPr>
              <a:t> pip </a:t>
            </a:r>
            <a:r>
              <a:rPr lang="en-IN" sz="2000" b="0" i="0" u="none" strike="noStrike" dirty="0">
                <a:solidFill>
                  <a:srgbClr val="000000"/>
                </a:solidFill>
                <a:effectLst/>
                <a:latin typeface="Arial" panose="020B0604020202020204" pitchFamily="34" charset="0"/>
              </a:rPr>
              <a:t>packages</a:t>
            </a:r>
            <a:endParaRPr lang="en-IN"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mj-lt"/>
              <a:buAutoNum type="arabicPeriod"/>
            </a:pPr>
            <a:r>
              <a:rPr lang="en-IN" sz="2000" b="0" i="0" u="none" strike="noStrike" dirty="0">
                <a:solidFill>
                  <a:srgbClr val="000000"/>
                </a:solidFill>
                <a:effectLst/>
                <a:latin typeface="Arial" panose="020B0604020202020204" pitchFamily="34" charset="0"/>
              </a:rPr>
              <a:t>IFTTT applets</a:t>
            </a:r>
          </a:p>
          <a:p>
            <a:pPr rtl="0">
              <a:spcBef>
                <a:spcPts val="0"/>
              </a:spcBef>
              <a:spcAft>
                <a:spcPts val="0"/>
              </a:spcAft>
            </a:pPr>
            <a:br>
              <a:rPr lang="en-IN" sz="2000" b="0" dirty="0">
                <a:effectLst/>
              </a:rPr>
            </a:br>
            <a:r>
              <a:rPr lang="en-IN" sz="2000" b="1" i="0" u="none" strike="noStrike" dirty="0">
                <a:solidFill>
                  <a:srgbClr val="000000"/>
                </a:solidFill>
                <a:effectLst/>
                <a:latin typeface="Arial" panose="020B0604020202020204" pitchFamily="34" charset="0"/>
              </a:rPr>
              <a:t>Hardware components -</a:t>
            </a:r>
            <a:endParaRPr lang="en-IN" sz="2000" b="0" dirty="0">
              <a:effectLst/>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Bolt Development Board</a:t>
            </a:r>
            <a:endParaRPr lang="en-IN" sz="2000" b="0" i="0" u="none" strike="noStrike" dirty="0">
              <a:solidFill>
                <a:srgbClr val="595959"/>
              </a:solidFill>
              <a:effectLst/>
              <a:latin typeface="Arial" panose="020B0604020202020204" pitchFamily="34" charset="0"/>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Breadboard</a:t>
            </a:r>
            <a:endParaRPr lang="en-IN" sz="2000" b="0" i="0" u="none" strike="noStrike" dirty="0">
              <a:solidFill>
                <a:srgbClr val="595959"/>
              </a:solidFill>
              <a:effectLst/>
              <a:latin typeface="Arial" panose="020B0604020202020204" pitchFamily="34" charset="0"/>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Hall effect sensor (A3144)</a:t>
            </a:r>
            <a:endParaRPr lang="en-IN" sz="2000" b="0" i="0" u="none" strike="noStrike" dirty="0">
              <a:solidFill>
                <a:srgbClr val="595959"/>
              </a:solidFill>
              <a:effectLst/>
              <a:latin typeface="Arial" panose="020B0604020202020204" pitchFamily="34" charset="0"/>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LED</a:t>
            </a:r>
            <a:endParaRPr lang="en-IN" sz="2000" b="0" i="0" u="none" strike="noStrike" dirty="0">
              <a:solidFill>
                <a:srgbClr val="595959"/>
              </a:solidFill>
              <a:effectLst/>
              <a:latin typeface="Arial" panose="020B0604020202020204" pitchFamily="34" charset="0"/>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Capacitor (50V, 10uF)</a:t>
            </a:r>
            <a:endParaRPr lang="en-IN" sz="2000" b="0" i="0" u="none" strike="noStrike" dirty="0">
              <a:solidFill>
                <a:srgbClr val="595959"/>
              </a:solidFill>
              <a:effectLst/>
              <a:latin typeface="Arial" panose="020B0604020202020204" pitchFamily="34" charset="0"/>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Resistor 10K</a:t>
            </a:r>
            <a:endParaRPr lang="en-IN" sz="2000" b="0" i="0" u="none" strike="noStrike" dirty="0">
              <a:solidFill>
                <a:srgbClr val="595959"/>
              </a:solidFill>
              <a:effectLst/>
              <a:latin typeface="Arial" panose="020B0604020202020204" pitchFamily="34" charset="0"/>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Magnet</a:t>
            </a:r>
            <a:endParaRPr lang="en-IN" sz="2000" b="0" i="0" u="none" strike="noStrike" dirty="0">
              <a:solidFill>
                <a:srgbClr val="595959"/>
              </a:solidFill>
              <a:effectLst/>
              <a:latin typeface="Arial" panose="020B0604020202020204" pitchFamily="34" charset="0"/>
            </a:endParaRPr>
          </a:p>
          <a:p>
            <a:pPr algn="just" rtl="0" fontAlgn="base">
              <a:spcBef>
                <a:spcPts val="0"/>
              </a:spcBef>
              <a:spcAft>
                <a:spcPts val="0"/>
              </a:spcAft>
              <a:buFont typeface="+mj-lt"/>
              <a:buAutoNum type="arabicPeriod"/>
            </a:pPr>
            <a:r>
              <a:rPr lang="en-IN" sz="2000" b="0" i="0" u="none" strike="noStrike" dirty="0">
                <a:solidFill>
                  <a:srgbClr val="121212"/>
                </a:solidFill>
                <a:effectLst/>
                <a:latin typeface="Arial" panose="020B0604020202020204" pitchFamily="34" charset="0"/>
              </a:rPr>
              <a:t>Connecting wires</a:t>
            </a:r>
            <a:endParaRPr lang="en-IN" sz="2000" b="0" i="0" u="none" strike="noStrike" dirty="0">
              <a:solidFill>
                <a:srgbClr val="595959"/>
              </a:solidFill>
              <a:effectLst/>
              <a:latin typeface="Arial" panose="020B0604020202020204" pitchFamily="34" charset="0"/>
            </a:endParaRPr>
          </a:p>
        </p:txBody>
      </p:sp>
    </p:spTree>
    <p:extLst>
      <p:ext uri="{BB962C8B-B14F-4D97-AF65-F5344CB8AC3E}">
        <p14:creationId xmlns:p14="http://schemas.microsoft.com/office/powerpoint/2010/main" val="229147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normAutofit/>
          </a:bodyPr>
          <a:lstStyle/>
          <a:p>
            <a:r>
              <a:rPr lang="en-IN" b="1" dirty="0"/>
              <a:t>Why – As CCPS J Comp. Project</a:t>
            </a:r>
          </a:p>
        </p:txBody>
      </p:sp>
      <p:sp>
        <p:nvSpPr>
          <p:cNvPr id="3" name="TextBox 2">
            <a:extLst>
              <a:ext uri="{FF2B5EF4-FFF2-40B4-BE49-F238E27FC236}">
                <a16:creationId xmlns:a16="http://schemas.microsoft.com/office/drawing/2014/main" id="{B9FD7CBB-D9F4-CB08-F96F-B135C7E82C18}"/>
              </a:ext>
            </a:extLst>
          </p:cNvPr>
          <p:cNvSpPr txBox="1"/>
          <p:nvPr/>
        </p:nvSpPr>
        <p:spPr>
          <a:xfrm>
            <a:off x="359532" y="2492896"/>
            <a:ext cx="8424936" cy="3754874"/>
          </a:xfrm>
          <a:prstGeom prst="rect">
            <a:avLst/>
          </a:prstGeom>
          <a:noFill/>
        </p:spPr>
        <p:txBody>
          <a:bodyPr wrap="square" rtlCol="0">
            <a:spAutoFit/>
          </a:bodyPr>
          <a:lstStyle/>
          <a:p>
            <a:pPr marL="342900" indent="-342900">
              <a:buFont typeface="+mj-lt"/>
              <a:buAutoNum type="arabicPeriod"/>
            </a:pPr>
            <a:r>
              <a:rPr lang="en-US" sz="2000" dirty="0"/>
              <a:t>In this project, we aim to control system with our voice. (that is one of the human interaction).</a:t>
            </a:r>
          </a:p>
          <a:p>
            <a:pPr marL="342900" indent="-342900">
              <a:buFont typeface="+mj-lt"/>
              <a:buAutoNum type="arabicPeriod"/>
            </a:pPr>
            <a:r>
              <a:rPr lang="en-US" sz="2000" dirty="0"/>
              <a:t>Alarm and led light will be turned on if the security is breached</a:t>
            </a:r>
          </a:p>
          <a:p>
            <a:pPr marL="342900" indent="-342900">
              <a:buFont typeface="+mj-lt"/>
              <a:buAutoNum type="arabicPeriod"/>
            </a:pPr>
            <a:r>
              <a:rPr lang="en-US" sz="2000" dirty="0"/>
              <a:t>On this, the email is also sent to the owner and their relatives, that the security is hampered.</a:t>
            </a:r>
          </a:p>
          <a:p>
            <a:pPr marL="342900" indent="-342900">
              <a:buFont typeface="+mj-lt"/>
              <a:buAutoNum type="arabicPeriod"/>
            </a:pPr>
            <a:r>
              <a:rPr lang="en-US" sz="2000" dirty="0"/>
              <a:t>As a result, will try to capture the image of the person, who breaches the security.</a:t>
            </a:r>
          </a:p>
          <a:p>
            <a:pPr marL="342900" indent="-342900">
              <a:buFont typeface="+mj-lt"/>
              <a:buAutoNum type="arabicPeriod"/>
            </a:pPr>
            <a:r>
              <a:rPr lang="en-US" sz="2000" dirty="0"/>
              <a:t>Our project, follows the design rules and best practices, such as don’t reinvent the wheel, familiarity and learnability etc. </a:t>
            </a:r>
          </a:p>
          <a:p>
            <a:pPr marL="342900" indent="-342900">
              <a:buFont typeface="+mj-lt"/>
              <a:buAutoNum type="arabicPeriod"/>
            </a:pPr>
            <a:endParaRPr lang="en-US" sz="2000" dirty="0"/>
          </a:p>
          <a:p>
            <a:r>
              <a:rPr lang="en-US" sz="2000" dirty="0"/>
              <a:t>                                                                                                                                  - Aditya</a:t>
            </a:r>
          </a:p>
          <a:p>
            <a:pPr marL="342900" indent="-342900">
              <a:buFont typeface="+mj-lt"/>
              <a:buAutoNum type="arabicPeriod"/>
            </a:pPr>
            <a:endParaRPr lang="en-US" dirty="0"/>
          </a:p>
        </p:txBody>
      </p:sp>
    </p:spTree>
    <p:extLst>
      <p:ext uri="{BB962C8B-B14F-4D97-AF65-F5344CB8AC3E}">
        <p14:creationId xmlns:p14="http://schemas.microsoft.com/office/powerpoint/2010/main" val="207945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A779-27E1-488D-A4EB-3E34EDAA217B}"/>
              </a:ext>
            </a:extLst>
          </p:cNvPr>
          <p:cNvSpPr>
            <a:spLocks noGrp="1"/>
          </p:cNvSpPr>
          <p:nvPr>
            <p:ph idx="1"/>
          </p:nvPr>
        </p:nvSpPr>
        <p:spPr>
          <a:xfrm>
            <a:off x="628650" y="908720"/>
            <a:ext cx="7886700" cy="5556275"/>
          </a:xfrm>
        </p:spPr>
        <p:txBody>
          <a:bodyPr>
            <a:normAutofit lnSpcReduction="10000"/>
          </a:bodyPr>
          <a:lstStyle/>
          <a:p>
            <a:pPr marL="457200" indent="-457200">
              <a:buFont typeface="+mj-lt"/>
              <a:buAutoNum type="arabicPeriod"/>
            </a:pPr>
            <a:r>
              <a:rPr lang="en-US" sz="2000" b="0" i="0" dirty="0">
                <a:solidFill>
                  <a:srgbClr val="333333"/>
                </a:solidFill>
                <a:effectLst/>
                <a:latin typeface="Roboto" panose="02000000000000000000" pitchFamily="2" charset="0"/>
              </a:rPr>
              <a:t>The proposed system provides strengthened security functions that can send mail to a user's mobile device when an invalid user attempts an illegal operation</a:t>
            </a:r>
          </a:p>
          <a:p>
            <a:pPr marL="457200" indent="-457200">
              <a:buFont typeface="+mj-lt"/>
              <a:buAutoNum type="arabicPeriod"/>
            </a:pPr>
            <a:r>
              <a:rPr lang="en-US" sz="2000" b="0" i="0" dirty="0">
                <a:solidFill>
                  <a:srgbClr val="333333"/>
                </a:solidFill>
                <a:effectLst/>
                <a:latin typeface="Roboto" panose="02000000000000000000" pitchFamily="2" charset="0"/>
              </a:rPr>
              <a:t>It can also send mail to the mobile device when the door lock is physically damaged.</a:t>
            </a:r>
          </a:p>
          <a:p>
            <a:pPr marL="457200" indent="-457200">
              <a:buFont typeface="+mj-lt"/>
              <a:buAutoNum type="arabicPeriod"/>
            </a:pPr>
            <a:r>
              <a:rPr lang="en-US" sz="2000" b="0" i="0" dirty="0">
                <a:solidFill>
                  <a:srgbClr val="333333"/>
                </a:solidFill>
                <a:effectLst/>
                <a:latin typeface="Roboto" panose="02000000000000000000" pitchFamily="2" charset="0"/>
              </a:rPr>
              <a:t>House keys are often misplaced. To avoid tracking down keys or changing the locks when tenants move out, consider smart locks with voice assistant. </a:t>
            </a:r>
          </a:p>
          <a:p>
            <a:pPr marL="457200" indent="-457200">
              <a:buFont typeface="+mj-lt"/>
              <a:buAutoNum type="arabicPeriod"/>
            </a:pPr>
            <a:r>
              <a:rPr lang="en-US" sz="2000" b="0" i="0" dirty="0">
                <a:solidFill>
                  <a:srgbClr val="333333"/>
                </a:solidFill>
                <a:effectLst/>
                <a:latin typeface="Roboto" panose="02000000000000000000" pitchFamily="2" charset="0"/>
              </a:rPr>
              <a:t>Even if someone spies on you and wants to know the pin code or entrance pin, he will be disappointed because our door lock system only works by your voice command through your mobile phone. No need to worry if you leave something valuable at home; these locks will make you convenient.</a:t>
            </a:r>
            <a:endParaRPr lang="en-US" sz="2000" dirty="0">
              <a:solidFill>
                <a:srgbClr val="333333"/>
              </a:solidFill>
              <a:latin typeface="Roboto" panose="02000000000000000000" pitchFamily="2" charset="0"/>
            </a:endParaRPr>
          </a:p>
          <a:p>
            <a:pPr marL="457200" indent="-457200">
              <a:buFont typeface="+mj-lt"/>
              <a:buAutoNum type="arabicPeriod"/>
            </a:pPr>
            <a:r>
              <a:rPr lang="en-US" sz="2000" b="0" i="0" dirty="0">
                <a:solidFill>
                  <a:srgbClr val="333333"/>
                </a:solidFill>
                <a:effectLst/>
                <a:latin typeface="Roboto" panose="02000000000000000000" pitchFamily="2" charset="0"/>
              </a:rPr>
              <a:t>Depending on the smart door lock brand and model you get, and your home automation setup, your smart lock can connect with devices like smart lights, smart alarms, and smart speakers.</a:t>
            </a:r>
          </a:p>
          <a:p>
            <a:pPr marL="0" indent="0">
              <a:buNone/>
            </a:pPr>
            <a:r>
              <a:rPr lang="en-US" sz="2000" dirty="0">
                <a:solidFill>
                  <a:srgbClr val="333333"/>
                </a:solidFill>
                <a:latin typeface="Roboto" panose="02000000000000000000" pitchFamily="2" charset="0"/>
              </a:rPr>
              <a:t>   </a:t>
            </a:r>
          </a:p>
          <a:p>
            <a:pPr marL="0" indent="0">
              <a:buNone/>
            </a:pPr>
            <a:r>
              <a:rPr lang="en-US" sz="2000" b="0" i="0" dirty="0">
                <a:solidFill>
                  <a:srgbClr val="333333"/>
                </a:solidFill>
                <a:effectLst/>
                <a:latin typeface="Roboto" panose="02000000000000000000" pitchFamily="2" charset="0"/>
              </a:rPr>
              <a:t>                                                                                                        - Mugdha</a:t>
            </a:r>
          </a:p>
          <a:p>
            <a:endParaRPr lang="en-IN" dirty="0"/>
          </a:p>
        </p:txBody>
      </p:sp>
    </p:spTree>
    <p:extLst>
      <p:ext uri="{BB962C8B-B14F-4D97-AF65-F5344CB8AC3E}">
        <p14:creationId xmlns:p14="http://schemas.microsoft.com/office/powerpoint/2010/main" val="368915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405A9-C580-4EB4-83EA-1DF61EC11ED4}"/>
              </a:ext>
            </a:extLst>
          </p:cNvPr>
          <p:cNvSpPr>
            <a:spLocks noGrp="1"/>
          </p:cNvSpPr>
          <p:nvPr>
            <p:ph idx="1"/>
          </p:nvPr>
        </p:nvSpPr>
        <p:spPr>
          <a:xfrm>
            <a:off x="628650" y="1253331"/>
            <a:ext cx="7886700" cy="4351338"/>
          </a:xfrm>
        </p:spPr>
        <p:txBody>
          <a:bodyPr>
            <a:normAutofit fontScale="92500" lnSpcReduction="20000"/>
          </a:bodyPr>
          <a:lstStyle/>
          <a:p>
            <a:pPr marL="457200" indent="-457200">
              <a:buFont typeface="+mj-lt"/>
              <a:buAutoNum type="arabicPeriod"/>
            </a:pPr>
            <a:r>
              <a:rPr lang="en-US" sz="2200" dirty="0"/>
              <a:t>When the user intends to interact with the machine in a natural language, such as English, one essential scenario favours human-computer communication by voice.</a:t>
            </a:r>
          </a:p>
          <a:p>
            <a:pPr marL="457200" indent="-457200">
              <a:buFont typeface="+mj-lt"/>
              <a:buAutoNum type="arabicPeriod"/>
            </a:pPr>
            <a:r>
              <a:rPr lang="en-US" sz="2200" dirty="0"/>
              <a:t>This system can be enhanced with iris detection to unlock the door, which expands the field of human computer interaction.</a:t>
            </a:r>
          </a:p>
          <a:p>
            <a:pPr marL="457200" indent="-457200">
              <a:buFont typeface="+mj-lt"/>
              <a:buAutoNum type="arabicPeriod"/>
            </a:pPr>
            <a:r>
              <a:rPr lang="en-US" sz="2200" dirty="0"/>
              <a:t>IFTTT Applets are used to communicate with the Google Assistant system. We can experiment with the IFTT applets and code to create more interesting results.</a:t>
            </a:r>
          </a:p>
          <a:p>
            <a:pPr marL="457200" indent="-457200">
              <a:buFont typeface="+mj-lt"/>
              <a:buAutoNum type="arabicPeriod"/>
            </a:pPr>
            <a:r>
              <a:rPr lang="en-US" sz="2200" dirty="0"/>
              <a:t>When the door is opened, the alarm goes on with a buzzer sound, and a message is delivered to your Gmail inbox with the date and time of the breach.</a:t>
            </a:r>
          </a:p>
          <a:p>
            <a:pPr marL="457200" indent="-457200">
              <a:buFont typeface="+mj-lt"/>
              <a:buAutoNum type="arabicPeriod"/>
            </a:pPr>
            <a:r>
              <a:rPr lang="en-US" sz="2200" dirty="0"/>
              <a:t>In the future, if the security is breached, the web cam system will snap a picture of the intruder and send it combined with the date and time to the owner and related along with email.</a:t>
            </a:r>
          </a:p>
          <a:p>
            <a:pPr marL="457200" indent="-457200">
              <a:buFont typeface="+mj-lt"/>
              <a:buAutoNum type="arabicPeriod"/>
            </a:pPr>
            <a:endParaRPr lang="en-US" sz="2200" dirty="0"/>
          </a:p>
          <a:p>
            <a:pPr marL="0" indent="0">
              <a:buNone/>
            </a:pPr>
            <a:r>
              <a:rPr lang="en-US" sz="2200" dirty="0"/>
              <a:t>                                                                                                                         - Ankit</a:t>
            </a:r>
          </a:p>
          <a:p>
            <a:endParaRPr lang="en-US" dirty="0"/>
          </a:p>
          <a:p>
            <a:endParaRPr lang="en-US" dirty="0"/>
          </a:p>
          <a:p>
            <a:endParaRPr lang="en-IN" dirty="0"/>
          </a:p>
        </p:txBody>
      </p:sp>
    </p:spTree>
    <p:extLst>
      <p:ext uri="{BB962C8B-B14F-4D97-AF65-F5344CB8AC3E}">
        <p14:creationId xmlns:p14="http://schemas.microsoft.com/office/powerpoint/2010/main" val="897247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5FBE3911D57744ABD5543BF8CC7ABD" ma:contentTypeVersion="2" ma:contentTypeDescription="Create a new document." ma:contentTypeScope="" ma:versionID="79408edc45f33cfadf8708650e0a4afb">
  <xsd:schema xmlns:xsd="http://www.w3.org/2001/XMLSchema" xmlns:xs="http://www.w3.org/2001/XMLSchema" xmlns:p="http://schemas.microsoft.com/office/2006/metadata/properties" xmlns:ns2="90492725-765d-41cc-9a60-72654dfb5257" targetNamespace="http://schemas.microsoft.com/office/2006/metadata/properties" ma:root="true" ma:fieldsID="ee4fe3e9c350ad7918259174826f3656" ns2:_="">
    <xsd:import namespace="90492725-765d-41cc-9a60-72654dfb52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492725-765d-41cc-9a60-72654dfb52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7C18C0-B395-4742-90E8-108E6069641D}">
  <ds:schemaRefs>
    <ds:schemaRef ds:uri="http://schemas.microsoft.com/sharepoint/v3/contenttype/forms"/>
  </ds:schemaRefs>
</ds:datastoreItem>
</file>

<file path=customXml/itemProps2.xml><?xml version="1.0" encoding="utf-8"?>
<ds:datastoreItem xmlns:ds="http://schemas.openxmlformats.org/officeDocument/2006/customXml" ds:itemID="{1C740D91-18EF-4371-8CBB-A758900D9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492725-765d-41cc-9a60-72654dfb52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9E9430-78BF-4F68-97B1-F0B58FE1888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230</TotalTime>
  <Words>825</Words>
  <Application>Microsoft Macintosh PowerPoint</Application>
  <PresentationFormat>On-screen Show (4:3)</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PowerPoint Presentation</vt:lpstr>
      <vt:lpstr>Abstract </vt:lpstr>
      <vt:lpstr>Problem Identified *References / Sources</vt:lpstr>
      <vt:lpstr>Proposed Solution      *References / Sources</vt:lpstr>
      <vt:lpstr>PowerPoint Presentation</vt:lpstr>
      <vt:lpstr>Why – As CCPS J Comp.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Admin</dc:creator>
  <cp:lastModifiedBy>Aditya Gupta</cp:lastModifiedBy>
  <cp:revision>7</cp:revision>
  <dcterms:created xsi:type="dcterms:W3CDTF">2022-08-02T02:31:52Z</dcterms:created>
  <dcterms:modified xsi:type="dcterms:W3CDTF">2022-09-06T19:59:44Z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0x0101001A5FBE3911D57744ABD5543BF8CC7ABD</vt:lpwstr>
  </property>
</Properties>
</file>