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2" roundtripDataSignature="AMtx7miJ8vy5LVrKd+mpFbgTm1Mr7uH41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7489f0f32c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7489f0f32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5eb852aee7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5eb852aee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5eb852aee7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5eb852aee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5d4bb13c06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5d4bb13c0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7489f0f32c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7489f0f32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7489f0f32c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7489f0f32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1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1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1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1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1"/>
          <p:cNvSpPr/>
          <p:nvPr>
            <p:ph idx="2" type="pic"/>
          </p:nvPr>
        </p:nvSpPr>
        <p:spPr>
          <a:xfrm>
            <a:off x="1792288" y="612775"/>
            <a:ext cx="5486400" cy="4114800"/>
          </a:xfrm>
          <a:prstGeom prst="rect">
            <a:avLst/>
          </a:prstGeom>
          <a:noFill/>
          <a:ln>
            <a:noFill/>
          </a:ln>
        </p:spPr>
      </p:sp>
      <p:sp>
        <p:nvSpPr>
          <p:cNvPr id="64" name="Google Shape;64;p2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reolink.com/home-burglary-crime-statistics/" TargetMode="External"/><Relationship Id="rId4" Type="http://schemas.openxmlformats.org/officeDocument/2006/relationships/hyperlink" Target="http://circuitdigest.com/internet-of-things-iot-project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boltiot.com/blog" TargetMode="External"/><Relationship Id="rId4" Type="http://schemas.openxmlformats.org/officeDocument/2006/relationships/hyperlink" Target="https://circuitdigest.com/microcontroller-projects/iot-based-door-security-alarm-controlled-by-google-assistan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0" y="1659285"/>
            <a:ext cx="9144000" cy="3540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3200" u="none" cap="none" strike="noStrike">
                <a:solidFill>
                  <a:srgbClr val="000000"/>
                </a:solidFill>
                <a:latin typeface="Arial"/>
                <a:ea typeface="Arial"/>
                <a:cs typeface="Arial"/>
                <a:sym typeface="Arial"/>
              </a:rPr>
              <a:t>Google Assistant-controlled</a:t>
            </a:r>
            <a:endParaRPr b="1" i="0" sz="32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1" i="0" lang="en-IN" sz="3200" u="none" cap="none" strike="noStrike">
                <a:solidFill>
                  <a:srgbClr val="000000"/>
                </a:solidFill>
                <a:latin typeface="Arial"/>
                <a:ea typeface="Arial"/>
                <a:cs typeface="Arial"/>
                <a:sym typeface="Arial"/>
              </a:rPr>
              <a:t>IoT-based Door Security Alarm</a:t>
            </a:r>
            <a:endParaRPr/>
          </a:p>
          <a:p>
            <a:pPr indent="0" lvl="0" marL="0" marR="0" rtl="0" algn="ctr">
              <a:spcBef>
                <a:spcPts val="0"/>
              </a:spcBef>
              <a:spcAft>
                <a:spcPts val="0"/>
              </a:spcAft>
              <a:buNone/>
            </a:pPr>
            <a:r>
              <a:t/>
            </a:r>
            <a:endParaRPr b="1" i="0" sz="3200" u="none" cap="none" strike="noStrike">
              <a:solidFill>
                <a:srgbClr val="000000"/>
              </a:solidFill>
              <a:latin typeface="Arial"/>
              <a:ea typeface="Arial"/>
              <a:cs typeface="Arial"/>
              <a:sym typeface="Arial"/>
            </a:endParaRPr>
          </a:p>
          <a:p>
            <a:pPr indent="0" lvl="0" marL="0" marR="0" rtl="0" algn="ctr">
              <a:spcBef>
                <a:spcPts val="0"/>
              </a:spcBef>
              <a:spcAft>
                <a:spcPts val="0"/>
              </a:spcAft>
              <a:buNone/>
            </a:pPr>
            <a:r>
              <a:t/>
            </a:r>
            <a:endParaRPr b="1" i="0" sz="32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0" i="0" lang="en-IN" sz="3200" u="none" cap="none" strike="noStrike">
                <a:solidFill>
                  <a:schemeClr val="dk1"/>
                </a:solidFill>
                <a:latin typeface="Calibri"/>
                <a:ea typeface="Calibri"/>
                <a:cs typeface="Calibri"/>
                <a:sym typeface="Calibri"/>
              </a:rPr>
              <a:t>Aditya Kumar Gupta - 20BPS1030</a:t>
            </a:r>
            <a:endParaRPr/>
          </a:p>
          <a:p>
            <a:pPr indent="0" lvl="0" marL="0" marR="0" rtl="0" algn="ctr">
              <a:spcBef>
                <a:spcPts val="0"/>
              </a:spcBef>
              <a:spcAft>
                <a:spcPts val="0"/>
              </a:spcAft>
              <a:buNone/>
            </a:pPr>
            <a:r>
              <a:rPr b="0" i="0" lang="en-IN" sz="3200" u="none" cap="none" strike="noStrike">
                <a:solidFill>
                  <a:schemeClr val="dk1"/>
                </a:solidFill>
                <a:latin typeface="Calibri"/>
                <a:ea typeface="Calibri"/>
                <a:cs typeface="Calibri"/>
                <a:sym typeface="Calibri"/>
              </a:rPr>
              <a:t>Ankit Kumar Jha        - 20BPS1050</a:t>
            </a:r>
            <a:endParaRPr/>
          </a:p>
          <a:p>
            <a:pPr indent="0" lvl="0" marL="0" marR="0" rtl="0" algn="ctr">
              <a:spcBef>
                <a:spcPts val="0"/>
              </a:spcBef>
              <a:spcAft>
                <a:spcPts val="0"/>
              </a:spcAft>
              <a:buNone/>
            </a:pPr>
            <a:r>
              <a:rPr b="0" i="0" lang="en-IN" sz="3200" u="none" cap="none" strike="noStrike">
                <a:solidFill>
                  <a:schemeClr val="dk1"/>
                </a:solidFill>
                <a:latin typeface="Calibri"/>
                <a:ea typeface="Calibri"/>
                <a:cs typeface="Calibri"/>
                <a:sym typeface="Calibri"/>
              </a:rPr>
              <a:t>Mugdha Kondhare    - 20BPS1095</a:t>
            </a:r>
            <a:endParaRPr b="1" i="0" sz="3200" u="none" cap="none" strike="noStrike">
              <a:solidFill>
                <a:schemeClr val="dk1"/>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8"/>
          <p:cNvSpPr txBox="1"/>
          <p:nvPr>
            <p:ph type="title"/>
          </p:nvPr>
        </p:nvSpPr>
        <p:spPr>
          <a:xfrm>
            <a:off x="457200" y="27454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mbria"/>
              <a:buNone/>
            </a:pPr>
            <a:r>
              <a:rPr b="1" lang="en-IN" sz="4400">
                <a:latin typeface="Cambria"/>
                <a:ea typeface="Cambria"/>
                <a:cs typeface="Cambria"/>
                <a:sym typeface="Cambria"/>
              </a:rPr>
              <a:t>Demo</a:t>
            </a:r>
            <a:br>
              <a:rPr b="1" lang="en-IN" sz="4400">
                <a:latin typeface="Cambria"/>
                <a:ea typeface="Cambria"/>
                <a:cs typeface="Cambria"/>
                <a:sym typeface="Cambria"/>
              </a:rPr>
            </a:b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9"/>
          <p:cNvSpPr txBox="1"/>
          <p:nvPr/>
        </p:nvSpPr>
        <p:spPr>
          <a:xfrm>
            <a:off x="881250" y="2536200"/>
            <a:ext cx="7381500" cy="1785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dk1"/>
                </a:solidFill>
                <a:latin typeface="Cambria"/>
                <a:ea typeface="Cambria"/>
                <a:cs typeface="Cambria"/>
                <a:sym typeface="Cambria"/>
              </a:rPr>
              <a:t>Contributions :</a:t>
            </a:r>
            <a:endParaRPr/>
          </a:p>
          <a:p>
            <a:pPr indent="0" lvl="0" marL="0" marR="0" rtl="0" algn="l">
              <a:spcBef>
                <a:spcPts val="0"/>
              </a:spcBef>
              <a:spcAft>
                <a:spcPts val="0"/>
              </a:spcAft>
              <a:buClr>
                <a:schemeClr val="dk1"/>
              </a:buClr>
              <a:buSzPts val="1100"/>
              <a:buFont typeface="Arial"/>
              <a:buNone/>
            </a:pPr>
            <a:r>
              <a:rPr lang="en-IN" sz="3200">
                <a:solidFill>
                  <a:schemeClr val="dk1"/>
                </a:solidFill>
                <a:latin typeface="Cambria"/>
                <a:ea typeface="Cambria"/>
                <a:cs typeface="Cambria"/>
                <a:sym typeface="Cambria"/>
              </a:rPr>
              <a:t>     </a:t>
            </a:r>
            <a:endParaRPr b="1" sz="3200">
              <a:solidFill>
                <a:schemeClr val="dk1"/>
              </a:solidFill>
              <a:latin typeface="Cambria"/>
              <a:ea typeface="Cambria"/>
              <a:cs typeface="Cambria"/>
              <a:sym typeface="Cambria"/>
            </a:endParaRPr>
          </a:p>
          <a:p>
            <a:pPr indent="0" lvl="0" marL="0" marR="0" rtl="0" algn="ctr">
              <a:spcBef>
                <a:spcPts val="0"/>
              </a:spcBef>
              <a:spcAft>
                <a:spcPts val="0"/>
              </a:spcAft>
              <a:buNone/>
            </a:pPr>
            <a:r>
              <a:t/>
            </a:r>
            <a:endParaRPr b="1" sz="3200">
              <a:solidFill>
                <a:schemeClr val="dk1"/>
              </a:solidFill>
              <a:latin typeface="Cambria"/>
              <a:ea typeface="Cambria"/>
              <a:cs typeface="Cambria"/>
              <a:sym typeface="Cambria"/>
            </a:endParaRPr>
          </a:p>
          <a:p>
            <a:pPr indent="0" lvl="0" marL="0" marR="0" rtl="0" algn="ct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7489f0f32c_0_21"/>
          <p:cNvSpPr txBox="1"/>
          <p:nvPr>
            <p:ph type="ctrTitle"/>
          </p:nvPr>
        </p:nvSpPr>
        <p:spPr>
          <a:xfrm>
            <a:off x="685800" y="655000"/>
            <a:ext cx="7772400" cy="1470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IN"/>
              <a:t>Aditya:-</a:t>
            </a:r>
            <a:endParaRPr b="1"/>
          </a:p>
        </p:txBody>
      </p:sp>
      <p:sp>
        <p:nvSpPr>
          <p:cNvPr id="148" name="Google Shape;148;g17489f0f32c_0_21"/>
          <p:cNvSpPr txBox="1"/>
          <p:nvPr>
            <p:ph idx="1" type="subTitle"/>
          </p:nvPr>
        </p:nvSpPr>
        <p:spPr>
          <a:xfrm>
            <a:off x="1371600" y="2308750"/>
            <a:ext cx="6400800" cy="1752600"/>
          </a:xfrm>
          <a:prstGeom prst="rect">
            <a:avLst/>
          </a:prstGeom>
        </p:spPr>
        <p:txBody>
          <a:bodyPr anchorCtr="0" anchor="t" bIns="45700" lIns="91425" spcFirstLastPara="1" rIns="91425" wrap="square" tIns="45700">
            <a:normAutofit fontScale="70000" lnSpcReduction="20000"/>
          </a:bodyPr>
          <a:lstStyle/>
          <a:p>
            <a:pPr indent="0" lvl="0" marL="0" rtl="0" algn="l">
              <a:spcBef>
                <a:spcPts val="0"/>
              </a:spcBef>
              <a:spcAft>
                <a:spcPts val="0"/>
              </a:spcAft>
              <a:buNone/>
            </a:pPr>
            <a:r>
              <a:rPr lang="en-IN">
                <a:solidFill>
                  <a:schemeClr val="dk1"/>
                </a:solidFill>
                <a:latin typeface="Cambria"/>
                <a:ea typeface="Cambria"/>
                <a:cs typeface="Cambria"/>
                <a:sym typeface="Cambria"/>
              </a:rPr>
              <a:t>1)IFTTT applet configuration with Google Assistant V2 , webhooks services.</a:t>
            </a:r>
            <a:endParaRPr>
              <a:solidFill>
                <a:schemeClr val="dk1"/>
              </a:solidFill>
              <a:latin typeface="Cambria"/>
              <a:ea typeface="Cambria"/>
              <a:cs typeface="Cambria"/>
              <a:sym typeface="Cambria"/>
            </a:endParaRPr>
          </a:p>
          <a:p>
            <a:pPr indent="0" lvl="0" marL="0" rtl="0" algn="l">
              <a:spcBef>
                <a:spcPts val="0"/>
              </a:spcBef>
              <a:spcAft>
                <a:spcPts val="0"/>
              </a:spcAft>
              <a:buClr>
                <a:schemeClr val="dk1"/>
              </a:buClr>
              <a:buSzPct val="34375"/>
              <a:buFont typeface="Arial"/>
              <a:buNone/>
            </a:pPr>
            <a:r>
              <a:rPr lang="en-IN">
                <a:solidFill>
                  <a:schemeClr val="dk1"/>
                </a:solidFill>
                <a:latin typeface="Cambria"/>
                <a:ea typeface="Cambria"/>
                <a:cs typeface="Cambria"/>
                <a:sym typeface="Cambria"/>
              </a:rPr>
              <a:t>2) Created the custom service routines, so that they get activated on the voice command action.</a:t>
            </a:r>
            <a:endParaRPr>
              <a:solidFill>
                <a:schemeClr val="dk1"/>
              </a:solidFill>
              <a:latin typeface="Cambria"/>
              <a:ea typeface="Cambria"/>
              <a:cs typeface="Cambria"/>
              <a:sym typeface="Cambria"/>
            </a:endParaRPr>
          </a:p>
          <a:p>
            <a:pPr indent="0" lvl="0" marL="0" rtl="0" algn="l">
              <a:spcBef>
                <a:spcPts val="0"/>
              </a:spcBef>
              <a:spcAft>
                <a:spcPts val="0"/>
              </a:spcAft>
              <a:buClr>
                <a:schemeClr val="dk1"/>
              </a:buClr>
              <a:buSzPct val="34375"/>
              <a:buFont typeface="Arial"/>
              <a:buNone/>
            </a:pPr>
            <a:r>
              <a:rPr lang="en-IN">
                <a:solidFill>
                  <a:schemeClr val="dk1"/>
                </a:solidFill>
                <a:latin typeface="Cambria"/>
                <a:ea typeface="Cambria"/>
                <a:cs typeface="Cambria"/>
                <a:sym typeface="Cambria"/>
              </a:rPr>
              <a:t>3) Integrated with hardware, and helped to deploy it with software.</a:t>
            </a:r>
            <a:endParaRPr>
              <a:solidFill>
                <a:schemeClr val="dk1"/>
              </a:solidFill>
              <a:latin typeface="Cambria"/>
              <a:ea typeface="Cambria"/>
              <a:cs typeface="Cambria"/>
              <a:sym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15eb852aee7_0_6"/>
          <p:cNvSpPr txBox="1"/>
          <p:nvPr>
            <p:ph type="ctrTitle"/>
          </p:nvPr>
        </p:nvSpPr>
        <p:spPr>
          <a:xfrm>
            <a:off x="685800" y="655000"/>
            <a:ext cx="7772400" cy="1470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IN"/>
              <a:t>Ankit:-</a:t>
            </a:r>
            <a:endParaRPr b="1"/>
          </a:p>
        </p:txBody>
      </p:sp>
      <p:sp>
        <p:nvSpPr>
          <p:cNvPr id="154" name="Google Shape;154;g15eb852aee7_0_6"/>
          <p:cNvSpPr txBox="1"/>
          <p:nvPr>
            <p:ph idx="1" type="subTitle"/>
          </p:nvPr>
        </p:nvSpPr>
        <p:spPr>
          <a:xfrm>
            <a:off x="1371600" y="2308750"/>
            <a:ext cx="6400800" cy="1752600"/>
          </a:xfrm>
          <a:prstGeom prst="rect">
            <a:avLst/>
          </a:prstGeom>
        </p:spPr>
        <p:txBody>
          <a:bodyPr anchorCtr="0" anchor="t" bIns="45700" lIns="91425" spcFirstLastPara="1" rIns="91425" wrap="square" tIns="45700">
            <a:normAutofit fontScale="70000" lnSpcReduction="10000"/>
          </a:bodyPr>
          <a:lstStyle/>
          <a:p>
            <a:pPr indent="0" lvl="0" marL="0" rtl="0" algn="l">
              <a:spcBef>
                <a:spcPts val="0"/>
              </a:spcBef>
              <a:spcAft>
                <a:spcPts val="0"/>
              </a:spcAft>
              <a:buNone/>
            </a:pPr>
            <a:r>
              <a:rPr lang="en-IN">
                <a:solidFill>
                  <a:schemeClr val="dk1"/>
                </a:solidFill>
                <a:latin typeface="Cambria"/>
                <a:ea typeface="Cambria"/>
                <a:cs typeface="Cambria"/>
                <a:sym typeface="Cambria"/>
              </a:rPr>
              <a:t>1)</a:t>
            </a:r>
            <a:r>
              <a:rPr lang="en-IN">
                <a:solidFill>
                  <a:schemeClr val="dk1"/>
                </a:solidFill>
                <a:latin typeface="Cambria"/>
                <a:ea typeface="Cambria"/>
                <a:cs typeface="Cambria"/>
                <a:sym typeface="Cambria"/>
              </a:rPr>
              <a:t>IFTTT applet configuration with Gmail services.</a:t>
            </a:r>
            <a:endParaRPr>
              <a:solidFill>
                <a:schemeClr val="dk1"/>
              </a:solidFill>
              <a:latin typeface="Cambria"/>
              <a:ea typeface="Cambria"/>
              <a:cs typeface="Cambria"/>
              <a:sym typeface="Cambria"/>
            </a:endParaRPr>
          </a:p>
          <a:p>
            <a:pPr indent="0" lvl="0" marL="0" rtl="0" algn="l">
              <a:spcBef>
                <a:spcPts val="0"/>
              </a:spcBef>
              <a:spcAft>
                <a:spcPts val="0"/>
              </a:spcAft>
              <a:buClr>
                <a:schemeClr val="dk1"/>
              </a:buClr>
              <a:buSzPct val="34375"/>
              <a:buFont typeface="Arial"/>
              <a:buNone/>
            </a:pPr>
            <a:r>
              <a:rPr lang="en-IN">
                <a:solidFill>
                  <a:schemeClr val="dk1"/>
                </a:solidFill>
                <a:latin typeface="Cambria"/>
                <a:ea typeface="Cambria"/>
                <a:cs typeface="Cambria"/>
                <a:sym typeface="Cambria"/>
              </a:rPr>
              <a:t>2) Configured with requests package in python, to trigger the required services.</a:t>
            </a:r>
            <a:endParaRPr>
              <a:solidFill>
                <a:schemeClr val="dk1"/>
              </a:solidFill>
              <a:latin typeface="Cambria"/>
              <a:ea typeface="Cambria"/>
              <a:cs typeface="Cambria"/>
              <a:sym typeface="Cambria"/>
            </a:endParaRPr>
          </a:p>
          <a:p>
            <a:pPr indent="0" lvl="0" marL="0" rtl="0" algn="l">
              <a:spcBef>
                <a:spcPts val="0"/>
              </a:spcBef>
              <a:spcAft>
                <a:spcPts val="0"/>
              </a:spcAft>
              <a:buClr>
                <a:schemeClr val="dk1"/>
              </a:buClr>
              <a:buSzPct val="34375"/>
              <a:buFont typeface="Arial"/>
              <a:buNone/>
            </a:pPr>
            <a:r>
              <a:rPr lang="en-IN">
                <a:solidFill>
                  <a:schemeClr val="dk1"/>
                </a:solidFill>
                <a:latin typeface="Cambria"/>
                <a:ea typeface="Cambria"/>
                <a:cs typeface="Cambria"/>
                <a:sym typeface="Cambria"/>
              </a:rPr>
              <a:t>3) Did coding in python, to detect when the intrusion is detected.</a:t>
            </a:r>
            <a:endParaRPr>
              <a:solidFill>
                <a:schemeClr val="dk1"/>
              </a:solidFill>
              <a:latin typeface="Cambria"/>
              <a:ea typeface="Cambria"/>
              <a:cs typeface="Cambria"/>
              <a:sym typeface="Cambr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15eb852aee7_0_1"/>
          <p:cNvSpPr txBox="1"/>
          <p:nvPr>
            <p:ph type="ctrTitle"/>
          </p:nvPr>
        </p:nvSpPr>
        <p:spPr>
          <a:xfrm>
            <a:off x="514350" y="968600"/>
            <a:ext cx="7772400" cy="1470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IN"/>
              <a:t>Mugdha:-</a:t>
            </a:r>
            <a:endParaRPr b="1"/>
          </a:p>
        </p:txBody>
      </p:sp>
      <p:sp>
        <p:nvSpPr>
          <p:cNvPr id="160" name="Google Shape;160;g15eb852aee7_0_1"/>
          <p:cNvSpPr txBox="1"/>
          <p:nvPr>
            <p:ph idx="1" type="subTitle"/>
          </p:nvPr>
        </p:nvSpPr>
        <p:spPr>
          <a:xfrm>
            <a:off x="1371600" y="2642400"/>
            <a:ext cx="6400800" cy="1752600"/>
          </a:xfrm>
          <a:prstGeom prst="rect">
            <a:avLst/>
          </a:prstGeom>
        </p:spPr>
        <p:txBody>
          <a:bodyPr anchorCtr="0" anchor="t" bIns="45700" lIns="91425" spcFirstLastPara="1" rIns="91425" wrap="square" tIns="45700">
            <a:normAutofit fontScale="70000" lnSpcReduction="20000"/>
          </a:bodyPr>
          <a:lstStyle/>
          <a:p>
            <a:pPr indent="0" lvl="0" marL="0" rtl="0" algn="l">
              <a:spcBef>
                <a:spcPts val="0"/>
              </a:spcBef>
              <a:spcAft>
                <a:spcPts val="0"/>
              </a:spcAft>
              <a:buClr>
                <a:schemeClr val="dk1"/>
              </a:buClr>
              <a:buSzPct val="34375"/>
              <a:buFont typeface="Arial"/>
              <a:buNone/>
            </a:pPr>
            <a:r>
              <a:rPr lang="en-IN">
                <a:solidFill>
                  <a:schemeClr val="dk1"/>
                </a:solidFill>
                <a:latin typeface="Cambria"/>
                <a:ea typeface="Cambria"/>
                <a:cs typeface="Cambria"/>
                <a:sym typeface="Cambria"/>
              </a:rPr>
              <a:t>1</a:t>
            </a:r>
            <a:r>
              <a:rPr lang="en-IN">
                <a:solidFill>
                  <a:schemeClr val="dk1"/>
                </a:solidFill>
                <a:latin typeface="Cambria"/>
                <a:ea typeface="Cambria"/>
                <a:cs typeface="Cambria"/>
                <a:sym typeface="Cambria"/>
              </a:rPr>
              <a:t>) Enabled Google assistant with Google Home to work with voice commands.</a:t>
            </a:r>
            <a:endParaRPr>
              <a:solidFill>
                <a:schemeClr val="dk1"/>
              </a:solidFill>
              <a:latin typeface="Cambria"/>
              <a:ea typeface="Cambria"/>
              <a:cs typeface="Cambria"/>
              <a:sym typeface="Cambria"/>
            </a:endParaRPr>
          </a:p>
          <a:p>
            <a:pPr indent="0" lvl="0" marL="0" rtl="0" algn="l">
              <a:spcBef>
                <a:spcPts val="0"/>
              </a:spcBef>
              <a:spcAft>
                <a:spcPts val="0"/>
              </a:spcAft>
              <a:buClr>
                <a:schemeClr val="dk1"/>
              </a:buClr>
              <a:buFont typeface="Arial"/>
              <a:buNone/>
            </a:pPr>
            <a:r>
              <a:rPr lang="en-IN">
                <a:solidFill>
                  <a:schemeClr val="dk1"/>
                </a:solidFill>
                <a:latin typeface="Cambria"/>
                <a:ea typeface="Cambria"/>
                <a:cs typeface="Cambria"/>
                <a:sym typeface="Cambria"/>
              </a:rPr>
              <a:t>2) Did hardware connection.</a:t>
            </a:r>
            <a:endParaRPr>
              <a:solidFill>
                <a:schemeClr val="dk1"/>
              </a:solidFill>
              <a:latin typeface="Cambria"/>
              <a:ea typeface="Cambria"/>
              <a:cs typeface="Cambria"/>
              <a:sym typeface="Cambria"/>
            </a:endParaRPr>
          </a:p>
          <a:p>
            <a:pPr indent="0" lvl="0" marL="0" rtl="0" algn="l">
              <a:spcBef>
                <a:spcPts val="0"/>
              </a:spcBef>
              <a:spcAft>
                <a:spcPts val="0"/>
              </a:spcAft>
              <a:buClr>
                <a:schemeClr val="dk1"/>
              </a:buClr>
              <a:buFont typeface="Arial"/>
              <a:buNone/>
            </a:pPr>
            <a:r>
              <a:rPr lang="en-IN">
                <a:solidFill>
                  <a:schemeClr val="dk1"/>
                </a:solidFill>
                <a:latin typeface="Cambria"/>
                <a:ea typeface="Cambria"/>
                <a:cs typeface="Cambria"/>
                <a:sym typeface="Cambria"/>
              </a:rPr>
              <a:t>3) Bolt iot cloud configuration with the hotspot to air the data and did python coding to activate the office security system.</a:t>
            </a:r>
            <a:endParaRPr>
              <a:solidFill>
                <a:schemeClr val="dk1"/>
              </a:solidFill>
              <a:latin typeface="Cambria"/>
              <a:ea typeface="Cambria"/>
              <a:cs typeface="Cambria"/>
              <a:sym typeface="Cambr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0"/>
          <p:cNvSpPr txBox="1"/>
          <p:nvPr/>
        </p:nvSpPr>
        <p:spPr>
          <a:xfrm>
            <a:off x="28512" y="1988840"/>
            <a:ext cx="9144000" cy="2555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dk1"/>
                </a:solidFill>
                <a:latin typeface="Cambria"/>
                <a:ea typeface="Cambria"/>
                <a:cs typeface="Cambria"/>
                <a:sym typeface="Cambria"/>
              </a:rPr>
              <a:t>Remaining Work :</a:t>
            </a:r>
            <a:endParaRPr/>
          </a:p>
          <a:p>
            <a:pPr indent="0" lvl="0" marL="0" marR="0" rtl="0" algn="l">
              <a:spcBef>
                <a:spcPts val="0"/>
              </a:spcBef>
              <a:spcAft>
                <a:spcPts val="0"/>
              </a:spcAft>
              <a:buNone/>
            </a:pPr>
            <a:r>
              <a:rPr lang="en-IN" sz="3200">
                <a:solidFill>
                  <a:schemeClr val="dk1"/>
                </a:solidFill>
                <a:latin typeface="Cambria"/>
                <a:ea typeface="Cambria"/>
                <a:cs typeface="Cambria"/>
                <a:sym typeface="Cambria"/>
              </a:rPr>
              <a:t>Aditya</a:t>
            </a:r>
            <a:r>
              <a:rPr lang="en-IN" sz="3200">
                <a:solidFill>
                  <a:schemeClr val="dk1"/>
                </a:solidFill>
                <a:latin typeface="Cambria"/>
                <a:ea typeface="Cambria"/>
                <a:cs typeface="Cambria"/>
                <a:sym typeface="Cambria"/>
              </a:rPr>
              <a:t> - Webcam integration</a:t>
            </a:r>
            <a:endParaRPr/>
          </a:p>
          <a:p>
            <a:pPr indent="0" lvl="0" marL="0" marR="0" rtl="0" algn="l">
              <a:spcBef>
                <a:spcPts val="0"/>
              </a:spcBef>
              <a:spcAft>
                <a:spcPts val="0"/>
              </a:spcAft>
              <a:buNone/>
            </a:pPr>
            <a:r>
              <a:rPr lang="en-IN" sz="3200">
                <a:solidFill>
                  <a:schemeClr val="dk1"/>
                </a:solidFill>
                <a:latin typeface="Cambria"/>
                <a:ea typeface="Cambria"/>
                <a:cs typeface="Cambria"/>
                <a:sym typeface="Cambria"/>
              </a:rPr>
              <a:t>Ankit</a:t>
            </a:r>
            <a:r>
              <a:rPr lang="en-IN" sz="3200">
                <a:solidFill>
                  <a:schemeClr val="dk1"/>
                </a:solidFill>
                <a:latin typeface="Cambria"/>
                <a:ea typeface="Cambria"/>
                <a:cs typeface="Cambria"/>
                <a:sym typeface="Cambria"/>
              </a:rPr>
              <a:t> - Fingerprint integration</a:t>
            </a:r>
            <a:endParaRPr/>
          </a:p>
          <a:p>
            <a:pPr indent="0" lvl="0" marL="0" marR="0" rtl="0" algn="l">
              <a:spcBef>
                <a:spcPts val="0"/>
              </a:spcBef>
              <a:spcAft>
                <a:spcPts val="0"/>
              </a:spcAft>
              <a:buNone/>
            </a:pPr>
            <a:r>
              <a:rPr lang="en-IN" sz="3200">
                <a:solidFill>
                  <a:schemeClr val="dk1"/>
                </a:solidFill>
                <a:latin typeface="Cambria"/>
                <a:ea typeface="Cambria"/>
                <a:cs typeface="Cambria"/>
                <a:sym typeface="Cambria"/>
              </a:rPr>
              <a:t>Mugdha</a:t>
            </a:r>
            <a:r>
              <a:rPr lang="en-IN" sz="3200">
                <a:solidFill>
                  <a:schemeClr val="dk1"/>
                </a:solidFill>
                <a:latin typeface="Cambria"/>
                <a:ea typeface="Cambria"/>
                <a:cs typeface="Cambria"/>
                <a:sym typeface="Cambria"/>
              </a:rPr>
              <a:t> - Sending captured picture via email and security message to the user.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1"/>
          <p:cNvSpPr txBox="1"/>
          <p:nvPr/>
        </p:nvSpPr>
        <p:spPr>
          <a:xfrm>
            <a:off x="0" y="2844216"/>
            <a:ext cx="91440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dk1"/>
                </a:solidFill>
                <a:latin typeface="Cambria"/>
                <a:ea typeface="Cambria"/>
                <a:cs typeface="Cambria"/>
                <a:sym typeface="Cambria"/>
              </a:rPr>
              <a:t>Partial - Working Model / Demo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nvSpPr>
        <p:spPr>
          <a:xfrm>
            <a:off x="0" y="980728"/>
            <a:ext cx="914400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3200" u="none" cap="none" strike="noStrike">
                <a:solidFill>
                  <a:schemeClr val="dk1"/>
                </a:solidFill>
                <a:latin typeface="Cambria"/>
                <a:ea typeface="Cambria"/>
                <a:cs typeface="Cambria"/>
                <a:sym typeface="Cambria"/>
              </a:rPr>
              <a:t>Abstract</a:t>
            </a:r>
            <a:endParaRPr/>
          </a:p>
        </p:txBody>
      </p:sp>
      <p:sp>
        <p:nvSpPr>
          <p:cNvPr id="90" name="Google Shape;90;p2"/>
          <p:cNvSpPr txBox="1"/>
          <p:nvPr/>
        </p:nvSpPr>
        <p:spPr>
          <a:xfrm>
            <a:off x="881590" y="1988840"/>
            <a:ext cx="7380820"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400" u="none" cap="none" strike="noStrike">
                <a:solidFill>
                  <a:schemeClr val="dk1"/>
                </a:solidFill>
                <a:latin typeface="Calibri"/>
                <a:ea typeface="Calibri"/>
                <a:cs typeface="Calibri"/>
                <a:sym typeface="Calibri"/>
              </a:rPr>
              <a:t>The project intends to apply the Human Computer Interaction concept to IoT. We're planning to build a door security alarm system here. This door security alarm system is controlled by Google Assistant.   When we say, "To, unlock the door," it is unlocked and a led glows to show it, and when we say, "To, lock the door," it is locked. If anyone tries to open the door now, the buzzer will sound and the owner will receive an email indicating that the security has been breached.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ph type="title"/>
          </p:nvPr>
        </p:nvSpPr>
        <p:spPr>
          <a:xfrm>
            <a:off x="457200" y="404664"/>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mbria"/>
              <a:buNone/>
            </a:pPr>
            <a:r>
              <a:rPr b="1" lang="en-IN" sz="4400">
                <a:latin typeface="Cambria"/>
                <a:ea typeface="Cambria"/>
                <a:cs typeface="Cambria"/>
                <a:sym typeface="Cambria"/>
              </a:rPr>
              <a:t>Problem Statement</a:t>
            </a:r>
            <a:br>
              <a:rPr b="1" lang="en-IN" sz="4400">
                <a:latin typeface="Cambria"/>
                <a:ea typeface="Cambria"/>
                <a:cs typeface="Cambria"/>
                <a:sym typeface="Cambria"/>
              </a:rPr>
            </a:br>
            <a:endParaRPr/>
          </a:p>
        </p:txBody>
      </p:sp>
      <p:sp>
        <p:nvSpPr>
          <p:cNvPr id="96" name="Google Shape;96;p3"/>
          <p:cNvSpPr txBox="1"/>
          <p:nvPr/>
        </p:nvSpPr>
        <p:spPr>
          <a:xfrm>
            <a:off x="642392" y="1720840"/>
            <a:ext cx="7859216"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Calibri"/>
                <a:ea typeface="Calibri"/>
                <a:cs typeface="Calibri"/>
                <a:sym typeface="Calibri"/>
              </a:rPr>
              <a:t>According to the FBI, home burglary occurs for every 13 seconds and 3 out of 4 homes in US will be broken into within the next 20 years says a </a:t>
            </a:r>
            <a:r>
              <a:rPr lang="en-IN" sz="2400" u="sng">
                <a:solidFill>
                  <a:schemeClr val="dk1"/>
                </a:solidFill>
                <a:latin typeface="Calibri"/>
                <a:ea typeface="Calibri"/>
                <a:cs typeface="Calibri"/>
                <a:sym typeface="Calibri"/>
                <a:hlinkClick r:id="rId3">
                  <a:extLst>
                    <a:ext uri="{A12FA001-AC4F-418D-AE19-62706E023703}">
                      <ahyp:hlinkClr val="tx"/>
                    </a:ext>
                  </a:extLst>
                </a:hlinkClick>
              </a:rPr>
              <a:t>2017 Home burglary statistics report</a:t>
            </a:r>
            <a:r>
              <a:rPr lang="en-IN" sz="2400">
                <a:solidFill>
                  <a:schemeClr val="dk1"/>
                </a:solidFill>
                <a:latin typeface="Calibri"/>
                <a:ea typeface="Calibri"/>
                <a:cs typeface="Calibri"/>
                <a:sym typeface="Calibri"/>
              </a:rPr>
              <a:t>. In the world that is advancing rapidly with technology where cars could drive on their own and drones could capture your food, burglary should not be of much concern but the above statistics just proves it wrong. What is the point of all the buzz words like </a:t>
            </a:r>
            <a:r>
              <a:rPr lang="en-IN" sz="2400" u="sng">
                <a:solidFill>
                  <a:schemeClr val="dk1"/>
                </a:solidFill>
                <a:latin typeface="Calibri"/>
                <a:ea typeface="Calibri"/>
                <a:cs typeface="Calibri"/>
                <a:sym typeface="Calibri"/>
                <a:hlinkClick r:id="rId4">
                  <a:extLst>
                    <a:ext uri="{A12FA001-AC4F-418D-AE19-62706E023703}">
                      <ahyp:hlinkClr val="tx"/>
                    </a:ext>
                  </a:extLst>
                </a:hlinkClick>
              </a:rPr>
              <a:t>IoT</a:t>
            </a:r>
            <a:r>
              <a:rPr lang="en-IN" sz="2400">
                <a:solidFill>
                  <a:schemeClr val="dk1"/>
                </a:solidFill>
                <a:latin typeface="Calibri"/>
                <a:ea typeface="Calibri"/>
                <a:cs typeface="Calibri"/>
                <a:sym typeface="Calibri"/>
              </a:rPr>
              <a:t>, AI, Machine learning etc if I simply can’t feel safe being at home?</a:t>
            </a:r>
            <a:endParaRPr sz="2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txBox="1"/>
          <p:nvPr>
            <p:ph type="title"/>
          </p:nvPr>
        </p:nvSpPr>
        <p:spPr>
          <a:xfrm>
            <a:off x="457200" y="404664"/>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mbria"/>
              <a:buNone/>
            </a:pPr>
            <a:r>
              <a:rPr b="1" lang="en-IN" sz="4400">
                <a:latin typeface="Cambria"/>
                <a:ea typeface="Cambria"/>
                <a:cs typeface="Cambria"/>
                <a:sym typeface="Cambria"/>
              </a:rPr>
              <a:t>Proposed Solution</a:t>
            </a:r>
            <a:br>
              <a:rPr b="1" lang="en-IN" sz="4400">
                <a:latin typeface="Cambria"/>
                <a:ea typeface="Cambria"/>
                <a:cs typeface="Cambria"/>
                <a:sym typeface="Cambria"/>
              </a:rPr>
            </a:br>
            <a:endParaRPr/>
          </a:p>
        </p:txBody>
      </p:sp>
      <p:sp>
        <p:nvSpPr>
          <p:cNvPr id="102" name="Google Shape;102;p4"/>
          <p:cNvSpPr txBox="1"/>
          <p:nvPr/>
        </p:nvSpPr>
        <p:spPr>
          <a:xfrm>
            <a:off x="739552" y="1547664"/>
            <a:ext cx="7665000" cy="489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Calibri"/>
                <a:ea typeface="Calibri"/>
                <a:cs typeface="Calibri"/>
                <a:sym typeface="Calibri"/>
              </a:rPr>
              <a:t>So, in this project we will build our own security system which can detect if a door/window is opened. </a:t>
            </a:r>
            <a:r>
              <a:rPr b="1" lang="en-IN" sz="2400">
                <a:solidFill>
                  <a:schemeClr val="dk1"/>
                </a:solidFill>
                <a:latin typeface="Calibri"/>
                <a:ea typeface="Calibri"/>
                <a:cs typeface="Calibri"/>
                <a:sym typeface="Calibri"/>
              </a:rPr>
              <a:t>The alarm can be activated or de-activated through voice commands via Google assistant and when an intrusion is detected it will also send a mail to the owner</a:t>
            </a:r>
            <a:r>
              <a:rPr lang="en-IN" sz="2400">
                <a:solidFill>
                  <a:schemeClr val="dk1"/>
                </a:solidFill>
                <a:latin typeface="Calibri"/>
                <a:ea typeface="Calibri"/>
                <a:cs typeface="Calibri"/>
                <a:sym typeface="Calibri"/>
              </a:rPr>
              <a:t> and the relatives warning them about it. Cool thing is that entire thing runs on cloud so it can be controlled from anywhere in the world. Intriguing right! </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Links –</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(1) </a:t>
            </a:r>
            <a:r>
              <a:rPr lang="en-IN" sz="2400" u="sng">
                <a:solidFill>
                  <a:schemeClr val="dk1"/>
                </a:solidFill>
                <a:latin typeface="Calibri"/>
                <a:ea typeface="Calibri"/>
                <a:cs typeface="Calibri"/>
                <a:sym typeface="Calibri"/>
                <a:hlinkClick r:id="rId3">
                  <a:extLst>
                    <a:ext uri="{A12FA001-AC4F-418D-AE19-62706E023703}">
                      <ahyp:hlinkClr val="tx"/>
                    </a:ext>
                  </a:extLst>
                </a:hlinkClick>
              </a:rPr>
              <a:t>https://www.boltiot.com/blog</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(2)</a:t>
            </a:r>
            <a:r>
              <a:rPr lang="en-IN" sz="2400" u="sng">
                <a:solidFill>
                  <a:schemeClr val="dk1"/>
                </a:solidFill>
                <a:latin typeface="Calibri"/>
                <a:ea typeface="Calibri"/>
                <a:cs typeface="Calibri"/>
                <a:sym typeface="Calibri"/>
                <a:hlinkClick r:id="rId4">
                  <a:extLst>
                    <a:ext uri="{A12FA001-AC4F-418D-AE19-62706E023703}">
                      <ahyp:hlinkClr val="tx"/>
                    </a:ext>
                  </a:extLst>
                </a:hlinkClick>
              </a:rPr>
              <a:t>https://circuitdigest.com/microcontroller-projects/iot-based-door-security-alarm-controlled-by-google-assistant</a:t>
            </a:r>
            <a:endParaRPr sz="2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15d4bb13c06_1_0"/>
          <p:cNvSpPr txBox="1"/>
          <p:nvPr>
            <p:ph type="ctrTitle"/>
          </p:nvPr>
        </p:nvSpPr>
        <p:spPr>
          <a:xfrm>
            <a:off x="685800" y="1270875"/>
            <a:ext cx="7772400" cy="1470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IN"/>
              <a:t>Project Status</a:t>
            </a:r>
            <a:endParaRPr/>
          </a:p>
        </p:txBody>
      </p:sp>
      <p:sp>
        <p:nvSpPr>
          <p:cNvPr id="108" name="Google Shape;108;g15d4bb13c06_1_0"/>
          <p:cNvSpPr txBox="1"/>
          <p:nvPr>
            <p:ph idx="1" type="subTitle"/>
          </p:nvPr>
        </p:nvSpPr>
        <p:spPr>
          <a:xfrm>
            <a:off x="3667050" y="2917700"/>
            <a:ext cx="1809900" cy="1752600"/>
          </a:xfrm>
          <a:prstGeom prst="rect">
            <a:avLst/>
          </a:prstGeom>
        </p:spPr>
        <p:txBody>
          <a:bodyPr anchorCtr="0" anchor="t" bIns="45700" lIns="91425" spcFirstLastPara="1" rIns="91425" wrap="square" tIns="45700">
            <a:normAutofit/>
          </a:bodyPr>
          <a:lstStyle/>
          <a:p>
            <a:pPr indent="0" lvl="0" marL="457200" rtl="0" algn="ctr">
              <a:spcBef>
                <a:spcPts val="640"/>
              </a:spcBef>
              <a:spcAft>
                <a:spcPts val="0"/>
              </a:spcAft>
              <a:buNone/>
            </a:pPr>
            <a:r>
              <a:rPr lang="en-IN">
                <a:solidFill>
                  <a:schemeClr val="dk1"/>
                </a:solidFill>
              </a:rPr>
              <a:t>Coding</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g17489f0f32c_0_8"/>
          <p:cNvPicPr preferRelativeResize="0"/>
          <p:nvPr/>
        </p:nvPicPr>
        <p:blipFill>
          <a:blip r:embed="rId3">
            <a:alphaModFix/>
          </a:blip>
          <a:stretch>
            <a:fillRect/>
          </a:stretch>
        </p:blipFill>
        <p:spPr>
          <a:xfrm>
            <a:off x="152400" y="1295513"/>
            <a:ext cx="8839200" cy="426696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g17489f0f32c_0_14"/>
          <p:cNvPicPr preferRelativeResize="0"/>
          <p:nvPr/>
        </p:nvPicPr>
        <p:blipFill>
          <a:blip r:embed="rId3">
            <a:alphaModFix/>
          </a:blip>
          <a:stretch>
            <a:fillRect/>
          </a:stretch>
        </p:blipFill>
        <p:spPr>
          <a:xfrm>
            <a:off x="152400" y="1095213"/>
            <a:ext cx="8839199" cy="466758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mbria"/>
              <a:buNone/>
            </a:pPr>
            <a:r>
              <a:rPr b="1" lang="en-IN" sz="4400">
                <a:latin typeface="Cambria"/>
                <a:ea typeface="Cambria"/>
                <a:cs typeface="Cambria"/>
                <a:sym typeface="Cambria"/>
              </a:rPr>
              <a:t>Hardware / Software</a:t>
            </a:r>
            <a:br>
              <a:rPr b="1" lang="en-IN" sz="4400">
                <a:latin typeface="Cambria"/>
                <a:ea typeface="Cambria"/>
                <a:cs typeface="Cambria"/>
                <a:sym typeface="Cambria"/>
              </a:rPr>
            </a:br>
            <a:endParaRPr/>
          </a:p>
        </p:txBody>
      </p:sp>
      <p:pic>
        <p:nvPicPr>
          <p:cNvPr id="124" name="Google Shape;124;p6"/>
          <p:cNvPicPr preferRelativeResize="0"/>
          <p:nvPr/>
        </p:nvPicPr>
        <p:blipFill>
          <a:blip r:embed="rId3">
            <a:alphaModFix/>
          </a:blip>
          <a:stretch>
            <a:fillRect/>
          </a:stretch>
        </p:blipFill>
        <p:spPr>
          <a:xfrm>
            <a:off x="1148288" y="1262188"/>
            <a:ext cx="6847415" cy="513556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mbria"/>
              <a:buNone/>
            </a:pPr>
            <a:r>
              <a:rPr b="1" lang="en-IN" sz="4400">
                <a:latin typeface="Cambria"/>
                <a:ea typeface="Cambria"/>
                <a:cs typeface="Cambria"/>
                <a:sym typeface="Cambria"/>
              </a:rPr>
              <a:t>Working Model</a:t>
            </a:r>
            <a:br>
              <a:rPr b="1" lang="en-IN" sz="4400">
                <a:latin typeface="Cambria"/>
                <a:ea typeface="Cambria"/>
                <a:cs typeface="Cambria"/>
                <a:sym typeface="Cambria"/>
              </a:rPr>
            </a:br>
            <a:endParaRPr/>
          </a:p>
        </p:txBody>
      </p:sp>
      <p:pic>
        <p:nvPicPr>
          <p:cNvPr id="130" name="Google Shape;130;p7"/>
          <p:cNvPicPr preferRelativeResize="0"/>
          <p:nvPr/>
        </p:nvPicPr>
        <p:blipFill rotWithShape="1">
          <a:blip r:embed="rId3">
            <a:alphaModFix/>
          </a:blip>
          <a:srcRect b="0" l="0" r="0" t="0"/>
          <a:stretch/>
        </p:blipFill>
        <p:spPr>
          <a:xfrm>
            <a:off x="6838143" y="1676400"/>
            <a:ext cx="1885950" cy="3505200"/>
          </a:xfrm>
          <a:prstGeom prst="rect">
            <a:avLst/>
          </a:prstGeom>
          <a:noFill/>
          <a:ln>
            <a:noFill/>
          </a:ln>
        </p:spPr>
      </p:pic>
      <p:cxnSp>
        <p:nvCxnSpPr>
          <p:cNvPr id="131" name="Google Shape;131;p7"/>
          <p:cNvCxnSpPr/>
          <p:nvPr/>
        </p:nvCxnSpPr>
        <p:spPr>
          <a:xfrm>
            <a:off x="6300192" y="3212976"/>
            <a:ext cx="432048" cy="0"/>
          </a:xfrm>
          <a:prstGeom prst="straightConnector1">
            <a:avLst/>
          </a:prstGeom>
          <a:noFill/>
          <a:ln cap="flat" cmpd="sng" w="9525">
            <a:solidFill>
              <a:srgbClr val="4A7DBA"/>
            </a:solidFill>
            <a:prstDash val="solid"/>
            <a:round/>
            <a:headEnd len="sm" w="sm" type="none"/>
            <a:tailEnd len="med" w="med" type="triangle"/>
          </a:ln>
        </p:spPr>
      </p:cxnSp>
      <p:pic>
        <p:nvPicPr>
          <p:cNvPr id="132" name="Google Shape;132;p7"/>
          <p:cNvPicPr preferRelativeResize="0"/>
          <p:nvPr/>
        </p:nvPicPr>
        <p:blipFill>
          <a:blip r:embed="rId4">
            <a:alphaModFix/>
          </a:blip>
          <a:stretch>
            <a:fillRect/>
          </a:stretch>
        </p:blipFill>
        <p:spPr>
          <a:xfrm>
            <a:off x="1452050" y="1084188"/>
            <a:ext cx="4848152" cy="51355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2022-09-26T04:05:21Z</dcterms:created>
  <dc:creator>Admin</dc:creator>
</cp:coreProperties>
</file>