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66" r:id="rId5"/>
    <p:sldId id="267" r:id="rId6"/>
    <p:sldId id="263" r:id="rId7"/>
    <p:sldId id="268" r:id="rId8"/>
    <p:sldId id="269" r:id="rId9"/>
    <p:sldId id="270" r:id="rId10"/>
    <p:sldId id="271" r:id="rId11"/>
    <p:sldId id="259" r:id="rId12"/>
    <p:sldId id="265" r:id="rId13"/>
    <p:sldId id="261" r:id="rId14"/>
    <p:sldId id="262" r:id="rId15"/>
    <p:sldId id="264" r:id="rId16"/>
    <p:sldId id="273" r:id="rId17"/>
    <p:sldId id="258" r:id="rId18"/>
    <p:sldId id="272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2C5884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4719" autoAdjust="0"/>
  </p:normalViewPr>
  <p:slideViewPr>
    <p:cSldViewPr>
      <p:cViewPr varScale="1">
        <p:scale>
          <a:sx n="124" d="100"/>
          <a:sy n="124" d="100"/>
        </p:scale>
        <p:origin x="6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663C-0A2C-4756-8FB7-E0FBDAD98FE2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Recognizing Urban POI with CNN | Andriy Zoryk | Computing in the Humanities | 2017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A880B-477D-42A8-B785-2BA1A2ED4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2313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A67B-F6BB-4AE0-8E1E-4E4055D70510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A4503-2D46-4C7D-8E7C-2A984617799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4779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248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291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74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3189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57200" y="2392369"/>
            <a:ext cx="404018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457200" y="3032131"/>
            <a:ext cx="4040188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92369"/>
            <a:ext cx="404177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032131"/>
            <a:ext cx="4041775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06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87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80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00491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286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166961"/>
            <a:ext cx="3008313" cy="41195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143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1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83"/>
            <a:ext cx="5486400" cy="358459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3898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7" descr="Powerpoint-english-02.gi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Grafik 10" descr="Powerpoint-english.gi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1"/>
          <a:stretch>
            <a:fillRect/>
          </a:stretch>
        </p:blipFill>
        <p:spPr bwMode="hidden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430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</a:t>
            </a:r>
            <a:br>
              <a:rPr lang="de-DE"/>
            </a:br>
            <a:r>
              <a:rPr lang="de-DE"/>
              <a:t>zu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590800"/>
            <a:ext cx="746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924800" y="6557963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900" dirty="0">
                <a:solidFill>
                  <a:srgbClr val="00407A"/>
                </a:solidFill>
                <a:latin typeface="Arial" charset="0"/>
                <a:cs typeface="+mn-cs"/>
              </a:rPr>
              <a:t>p. </a:t>
            </a:r>
            <a:fld id="{57CCA1A9-9FA9-49C1-B61E-09CDD9FC0E55}" type="slidenum">
              <a:rPr lang="de-DE" sz="900">
                <a:solidFill>
                  <a:srgbClr val="00407A"/>
                </a:solidFill>
                <a:latin typeface="Arial" charset="0"/>
                <a:cs typeface="+mn-cs"/>
              </a:rPr>
              <a:pPr algn="r">
                <a:defRPr/>
              </a:pPr>
              <a:t>‹Nr.›</a:t>
            </a:fld>
            <a:endParaRPr lang="de-DE" sz="900" dirty="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52400" y="6557963"/>
            <a:ext cx="754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900" noProof="0" dirty="0">
                <a:solidFill>
                  <a:srgbClr val="00407A"/>
                </a:solidFill>
                <a:latin typeface="Arial" charset="0"/>
                <a:cs typeface="+mn-cs"/>
              </a:rPr>
              <a:t>Recognizing</a:t>
            </a:r>
            <a:r>
              <a:rPr lang="en-US" sz="900" baseline="0" noProof="0" dirty="0">
                <a:solidFill>
                  <a:srgbClr val="00407A"/>
                </a:solidFill>
                <a:latin typeface="Arial" charset="0"/>
                <a:cs typeface="+mn-cs"/>
              </a:rPr>
              <a:t> Urban POI with CNN</a:t>
            </a:r>
            <a:r>
              <a:rPr lang="en-US" sz="900" noProof="0" dirty="0">
                <a:solidFill>
                  <a:srgbClr val="00407A"/>
                </a:solidFill>
                <a:latin typeface="Arial" charset="0"/>
                <a:cs typeface="+mn-cs"/>
              </a:rPr>
              <a:t> | Andriy Zoryk | Computing in the Humanities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5" descr="Powerpoint-english-04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fik 6" descr="Powerpoint-english-03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2924944"/>
            <a:ext cx="5748338" cy="1584176"/>
          </a:xfrm>
        </p:spPr>
        <p:txBody>
          <a:bodyPr/>
          <a:lstStyle/>
          <a:p>
            <a:r>
              <a:rPr lang="de-DE" dirty="0">
                <a:cs typeface="Arial" charset="0"/>
              </a:rPr>
              <a:t>Master </a:t>
            </a:r>
            <a:r>
              <a:rPr lang="de-DE" dirty="0" err="1">
                <a:cs typeface="Arial" charset="0"/>
              </a:rPr>
              <a:t>thesis</a:t>
            </a:r>
            <a:r>
              <a:rPr lang="de-DE" dirty="0">
                <a:cs typeface="Arial" charset="0"/>
              </a:rPr>
              <a:t>: </a:t>
            </a:r>
            <a:r>
              <a:rPr lang="de-DE" dirty="0" err="1">
                <a:cs typeface="Arial" charset="0"/>
              </a:rPr>
              <a:t>Recognizing</a:t>
            </a:r>
            <a:r>
              <a:rPr lang="de-DE" dirty="0">
                <a:cs typeface="Arial" charset="0"/>
              </a:rPr>
              <a:t> Urban Points </a:t>
            </a:r>
            <a:r>
              <a:rPr lang="de-DE" dirty="0" err="1">
                <a:cs typeface="Arial" charset="0"/>
              </a:rPr>
              <a:t>of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Interests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with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Convolutional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Neural</a:t>
            </a:r>
            <a:r>
              <a:rPr lang="de-DE" dirty="0">
                <a:cs typeface="Arial" charset="0"/>
              </a:rPr>
              <a:t>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725144"/>
            <a:ext cx="5748338" cy="788665"/>
          </a:xfrm>
        </p:spPr>
        <p:txBody>
          <a:bodyPr anchor="ctr"/>
          <a:lstStyle/>
          <a:p>
            <a:pPr algn="l"/>
            <a:r>
              <a:rPr lang="de-DE" sz="1400" dirty="0">
                <a:solidFill>
                  <a:srgbClr val="00407A"/>
                </a:solidFill>
                <a:cs typeface="Arial" charset="0"/>
              </a:rPr>
              <a:t>1st </a:t>
            </a:r>
            <a:r>
              <a:rPr lang="de-DE" sz="1400" dirty="0" err="1">
                <a:solidFill>
                  <a:srgbClr val="00407A"/>
                </a:solidFill>
                <a:cs typeface="Arial" charset="0"/>
              </a:rPr>
              <a:t>presentation</a:t>
            </a:r>
            <a:endParaRPr lang="de-DE" sz="1400" dirty="0">
              <a:solidFill>
                <a:srgbClr val="00407A"/>
              </a:solidFill>
              <a:cs typeface="Arial" charset="0"/>
            </a:endParaRPr>
          </a:p>
          <a:p>
            <a:pPr marL="342900" indent="-342900" algn="l">
              <a:buAutoNum type="arabicPeriod"/>
            </a:pPr>
            <a:endParaRPr lang="de-DE" sz="1400" dirty="0">
              <a:solidFill>
                <a:srgbClr val="00407A"/>
              </a:solidFill>
              <a:cs typeface="Arial" charset="0"/>
            </a:endParaRPr>
          </a:p>
          <a:p>
            <a:pPr algn="l"/>
            <a:r>
              <a:rPr lang="de-DE" sz="1400" dirty="0">
                <a:solidFill>
                  <a:srgbClr val="00407A"/>
                </a:solidFill>
                <a:cs typeface="Arial" charset="0"/>
              </a:rPr>
              <a:t>Andri</a:t>
            </a:r>
            <a:r>
              <a:rPr lang="en-US" sz="1400" dirty="0">
                <a:solidFill>
                  <a:srgbClr val="00407A"/>
                </a:solidFill>
                <a:cs typeface="Arial" charset="0"/>
              </a:rPr>
              <a:t>y Zoryk</a:t>
            </a:r>
            <a:endParaRPr lang="de-DE" sz="1400" dirty="0">
              <a:solidFill>
                <a:srgbClr val="00407A"/>
              </a:solidFill>
              <a:cs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VGG networks from Oxford were the first to use much smaller 3×3 filters in each convolutional layers and also combined them as a sequence of convolutions.</a:t>
            </a:r>
          </a:p>
          <a:p>
            <a:r>
              <a:rPr lang="en-US" dirty="0"/>
              <a:t>This seems to be contrary to the principles of </a:t>
            </a:r>
            <a:r>
              <a:rPr lang="en-US" dirty="0" err="1"/>
              <a:t>LeNet</a:t>
            </a:r>
            <a:r>
              <a:rPr lang="en-US" dirty="0"/>
              <a:t>, where large convolutions were used to capture similar features in an image. Instead of the 9×9 or 11×11 filters of </a:t>
            </a:r>
            <a:r>
              <a:rPr lang="en-US" dirty="0" err="1"/>
              <a:t>AlexNet</a:t>
            </a:r>
            <a:r>
              <a:rPr lang="en-US" dirty="0"/>
              <a:t>, filters started to become smaller, too dangerously close to the infamous 1×1 convolutions that </a:t>
            </a:r>
            <a:r>
              <a:rPr lang="en-US" dirty="0" err="1"/>
              <a:t>LeNet</a:t>
            </a:r>
            <a:r>
              <a:rPr lang="en-US" dirty="0"/>
              <a:t> wanted to avoid, at least on the first layers of the network. </a:t>
            </a:r>
          </a:p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 err="1">
                <a:solidFill>
                  <a:schemeClr val="bg1"/>
                </a:solidFill>
              </a:rPr>
              <a:t>What</a:t>
            </a:r>
            <a:r>
              <a:rPr lang="de-DE" kern="0" dirty="0">
                <a:solidFill>
                  <a:schemeClr val="bg1"/>
                </a:solidFill>
              </a:rPr>
              <a:t> </a:t>
            </a:r>
            <a:r>
              <a:rPr lang="de-DE" kern="0" dirty="0" err="1">
                <a:solidFill>
                  <a:schemeClr val="bg1"/>
                </a:solidFill>
              </a:rPr>
              <a:t>is</a:t>
            </a:r>
            <a:r>
              <a:rPr lang="de-DE" kern="0" dirty="0">
                <a:solidFill>
                  <a:schemeClr val="bg1"/>
                </a:solidFill>
              </a:rPr>
              <a:t> CNN?</a:t>
            </a:r>
          </a:p>
        </p:txBody>
      </p:sp>
    </p:spTree>
    <p:extLst>
      <p:ext uri="{BB962C8B-B14F-4D97-AF65-F5344CB8AC3E}">
        <p14:creationId xmlns:p14="http://schemas.microsoft.com/office/powerpoint/2010/main" val="274504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80718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Related works</a:t>
            </a:r>
            <a:endParaRPr lang="de-DE" kern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IM2GPS (2008)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0718" y="2132856"/>
            <a:ext cx="3575258" cy="4010788"/>
          </a:xfrm>
        </p:spPr>
        <p:txBody>
          <a:bodyPr/>
          <a:lstStyle/>
          <a:p>
            <a:r>
              <a:rPr lang="en-US" dirty="0"/>
              <a:t> estimating geographic information from a single image</a:t>
            </a:r>
          </a:p>
          <a:p>
            <a:r>
              <a:rPr lang="en-US" dirty="0"/>
              <a:t>one of the first approaches to geolocate random pictures </a:t>
            </a:r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156176" y="6143644"/>
            <a:ext cx="1989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[Hays,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Efros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2008] </a:t>
            </a:r>
          </a:p>
        </p:txBody>
      </p:sp>
    </p:spTree>
    <p:extLst>
      <p:ext uri="{BB962C8B-B14F-4D97-AF65-F5344CB8AC3E}">
        <p14:creationId xmlns:p14="http://schemas.microsoft.com/office/powerpoint/2010/main" val="97041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683568" y="135097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Related works</a:t>
            </a:r>
            <a:endParaRPr lang="de-DE" kern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845840"/>
          </a:xfrm>
        </p:spPr>
        <p:txBody>
          <a:bodyPr/>
          <a:lstStyle/>
          <a:p>
            <a:r>
              <a:rPr lang="en-US" dirty="0"/>
              <a:t>IM2GPS visualization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589096" y="6165304"/>
            <a:ext cx="3108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source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http://graphics.cs.cmu.edu/]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4" y="2566113"/>
            <a:ext cx="8462219" cy="172698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7" y="4437112"/>
            <a:ext cx="8451935" cy="17248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62055" y="184046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Each result shows the query image, a montage of the top 16 nearest neighbors from the database, and three views of the Earth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1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611560" y="116632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Related works</a:t>
            </a:r>
            <a:endParaRPr lang="de-DE" kern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PlaNet</a:t>
            </a:r>
            <a:r>
              <a:rPr lang="en-US" dirty="0"/>
              <a:t> (2016)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99992" y="2204864"/>
            <a:ext cx="3748326" cy="3552844"/>
          </a:xfrm>
        </p:spPr>
        <p:txBody>
          <a:bodyPr/>
          <a:lstStyle/>
          <a:p>
            <a:r>
              <a:rPr lang="en-US" dirty="0"/>
              <a:t>Photo Geolocation with Convolutional Neural Networks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076056" y="6143644"/>
            <a:ext cx="3599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Weyand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Kostrikov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Philbin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2016]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8" y="2138990"/>
            <a:ext cx="3456386" cy="36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6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683568" y="116632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Related works</a:t>
            </a:r>
            <a:endParaRPr lang="de-DE" kern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</a:t>
            </a:r>
            <a:r>
              <a:rPr lang="en-US" dirty="0" err="1"/>
              <a:t>PlaNet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35848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38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116632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Flickr Yahoo! </a:t>
            </a:r>
          </a:p>
          <a:p>
            <a:r>
              <a:rPr lang="en-US" dirty="0"/>
              <a:t>Google </a:t>
            </a:r>
            <a:r>
              <a:rPr lang="en-US" dirty="0" err="1"/>
              <a:t>StreetView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09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66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780718" y="1412776"/>
            <a:ext cx="7467600" cy="470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Bamberger Dom</a:t>
            </a:r>
          </a:p>
          <a:p>
            <a:r>
              <a:rPr lang="en-US" kern="0" dirty="0" err="1"/>
              <a:t>Altes</a:t>
            </a:r>
            <a:r>
              <a:rPr lang="en-US" kern="0" dirty="0"/>
              <a:t> </a:t>
            </a:r>
            <a:r>
              <a:rPr lang="en-US" kern="0" dirty="0" err="1"/>
              <a:t>Rathaus</a:t>
            </a:r>
            <a:endParaRPr lang="en-US" kern="0" dirty="0"/>
          </a:p>
          <a:p>
            <a:r>
              <a:rPr lang="de-DE" kern="0" dirty="0"/>
              <a:t>Kloster Michelsberg</a:t>
            </a:r>
            <a:endParaRPr lang="en-US" kern="0" dirty="0"/>
          </a:p>
          <a:p>
            <a:r>
              <a:rPr lang="en-US" kern="0" dirty="0"/>
              <a:t>Klein </a:t>
            </a:r>
            <a:r>
              <a:rPr lang="en-US" kern="0" dirty="0" err="1"/>
              <a:t>Venedig</a:t>
            </a:r>
            <a:endParaRPr lang="en-US" kern="0" dirty="0"/>
          </a:p>
          <a:p>
            <a:r>
              <a:rPr lang="en-US" kern="0" dirty="0"/>
              <a:t>Altenburg</a:t>
            </a:r>
          </a:p>
          <a:p>
            <a:r>
              <a:rPr lang="en-US" kern="0" dirty="0"/>
              <a:t>Neue </a:t>
            </a:r>
            <a:r>
              <a:rPr lang="en-US" kern="0" dirty="0" err="1"/>
              <a:t>Residenz</a:t>
            </a:r>
            <a:endParaRPr lang="en-US" kern="0" dirty="0"/>
          </a:p>
          <a:p>
            <a:endParaRPr lang="de-DE" kern="0" dirty="0"/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780718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sz="2400" dirty="0">
                <a:solidFill>
                  <a:schemeClr val="bg1"/>
                </a:solidFill>
              </a:rPr>
              <a:t>Bamberg </a:t>
            </a:r>
            <a:r>
              <a:rPr lang="de-DE" sz="2400" dirty="0" err="1">
                <a:solidFill>
                  <a:schemeClr val="bg1"/>
                </a:solidFill>
              </a:rPr>
              <a:t>Cit</a:t>
            </a:r>
            <a:r>
              <a:rPr lang="en-US" sz="2400" dirty="0">
                <a:solidFill>
                  <a:schemeClr val="bg1"/>
                </a:solidFill>
              </a:rPr>
              <a:t>y Points of Interest	</a:t>
            </a:r>
            <a:endParaRPr lang="de-DE" sz="24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2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780718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References</a:t>
            </a:r>
            <a:endParaRPr lang="de-D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6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12776"/>
            <a:ext cx="7467600" cy="47308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CNN?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116632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6626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84637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>
                <a:solidFill>
                  <a:schemeClr val="bg1"/>
                </a:solidFill>
              </a:rPr>
              <a:t>Motivation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r="17214"/>
          <a:stretch/>
        </p:blipFill>
        <p:spPr>
          <a:xfrm>
            <a:off x="1753072" y="2521243"/>
            <a:ext cx="5472608" cy="3500437"/>
          </a:xfrm>
        </p:spPr>
      </p:pic>
      <p:sp>
        <p:nvSpPr>
          <p:cNvPr id="3" name="Textfeld 2"/>
          <p:cNvSpPr txBox="1"/>
          <p:nvPr/>
        </p:nvSpPr>
        <p:spPr>
          <a:xfrm>
            <a:off x="1331640" y="1412775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In smartphones, additional information is automatically captured, such as longitude and latitude of where the image was taken</a:t>
            </a:r>
            <a:endParaRPr lang="de-DE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868144" y="6206818"/>
            <a:ext cx="30155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source</a:t>
            </a:r>
            <a:r>
              <a:rPr lang="de-DE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de-DE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ios.gadgethacks.com</a:t>
            </a:r>
            <a:r>
              <a:rPr lang="de-DE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487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>
                <a:solidFill>
                  <a:schemeClr val="bg1"/>
                </a:solidFill>
              </a:rPr>
              <a:t>Motivation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97586"/>
            <a:ext cx="4737100" cy="3552825"/>
          </a:xfrm>
        </p:spPr>
      </p:pic>
      <p:sp>
        <p:nvSpPr>
          <p:cNvPr id="7" name="Rechteck 6"/>
          <p:cNvSpPr/>
          <p:nvPr/>
        </p:nvSpPr>
        <p:spPr>
          <a:xfrm>
            <a:off x="5292080" y="6165304"/>
            <a:ext cx="3288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source</a:t>
            </a:r>
            <a:r>
              <a:rPr lang="de-DE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de-DE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commons.wikimedia.org</a:t>
            </a:r>
            <a:r>
              <a:rPr lang="de-DE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652120" y="1988840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Several manufacturers offer cameras with a built-in GPS receiver</a:t>
            </a:r>
          </a:p>
          <a:p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Some digital cameras and camera phones support an external GPS receiver connected by cable, or inserted into the memory card slot or flash shoe.</a:t>
            </a:r>
            <a:endParaRPr lang="de-DE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4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6444208" y="6163075"/>
            <a:ext cx="2481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source</a:t>
            </a:r>
            <a:r>
              <a:rPr lang="de-DE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de-DE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robots.ox.ac.uk</a:t>
            </a:r>
            <a:r>
              <a:rPr lang="de-DE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 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43" y="2590800"/>
            <a:ext cx="5007114" cy="3552825"/>
          </a:xfr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 dirty="0" err="1">
                <a:cs typeface="Arial" charset="0"/>
              </a:rPr>
              <a:t>Recognizing</a:t>
            </a:r>
            <a:r>
              <a:rPr lang="de-DE" dirty="0">
                <a:cs typeface="Arial" charset="0"/>
              </a:rPr>
              <a:t> Urban Points </a:t>
            </a:r>
            <a:r>
              <a:rPr lang="de-DE" dirty="0" err="1">
                <a:cs typeface="Arial" charset="0"/>
              </a:rPr>
              <a:t>of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Interests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with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Convolutional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Neural</a:t>
            </a:r>
            <a:r>
              <a:rPr lang="de-DE" dirty="0">
                <a:cs typeface="Arial" charset="0"/>
              </a:rPr>
              <a:t>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485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 err="1">
                <a:solidFill>
                  <a:schemeClr val="bg1"/>
                </a:solidFill>
              </a:rPr>
              <a:t>What</a:t>
            </a:r>
            <a:r>
              <a:rPr lang="de-DE" kern="0" dirty="0">
                <a:solidFill>
                  <a:schemeClr val="bg1"/>
                </a:solidFill>
              </a:rPr>
              <a:t> </a:t>
            </a:r>
            <a:r>
              <a:rPr lang="de-DE" kern="0" dirty="0" err="1">
                <a:solidFill>
                  <a:schemeClr val="bg1"/>
                </a:solidFill>
              </a:rPr>
              <a:t>is</a:t>
            </a:r>
            <a:r>
              <a:rPr lang="de-DE" kern="0" dirty="0">
                <a:solidFill>
                  <a:schemeClr val="bg1"/>
                </a:solidFill>
              </a:rPr>
              <a:t> CNN?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40968"/>
            <a:ext cx="7467600" cy="2552286"/>
          </a:xfrm>
        </p:spPr>
      </p:pic>
      <p:sp>
        <p:nvSpPr>
          <p:cNvPr id="6" name="Rechteck 5"/>
          <p:cNvSpPr/>
          <p:nvPr/>
        </p:nvSpPr>
        <p:spPr>
          <a:xfrm>
            <a:off x="5292080" y="6165304"/>
            <a:ext cx="35445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source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http://graphics.cs.cmu.edu/] </a:t>
            </a:r>
          </a:p>
        </p:txBody>
      </p:sp>
    </p:spTree>
    <p:extLst>
      <p:ext uri="{BB962C8B-B14F-4D97-AF65-F5344CB8AC3E}">
        <p14:creationId xmlns:p14="http://schemas.microsoft.com/office/powerpoint/2010/main" val="91641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 err="1">
                <a:solidFill>
                  <a:schemeClr val="bg1"/>
                </a:solidFill>
              </a:rPr>
              <a:t>What</a:t>
            </a:r>
            <a:r>
              <a:rPr lang="de-DE" kern="0" dirty="0">
                <a:solidFill>
                  <a:schemeClr val="bg1"/>
                </a:solidFill>
              </a:rPr>
              <a:t> </a:t>
            </a:r>
            <a:r>
              <a:rPr lang="de-DE" kern="0" dirty="0" err="1">
                <a:solidFill>
                  <a:schemeClr val="bg1"/>
                </a:solidFill>
              </a:rPr>
              <a:t>is</a:t>
            </a:r>
            <a:r>
              <a:rPr lang="de-DE" kern="0" dirty="0">
                <a:solidFill>
                  <a:schemeClr val="bg1"/>
                </a:solidFill>
              </a:rPr>
              <a:t> CNN?</a:t>
            </a:r>
          </a:p>
        </p:txBody>
      </p:sp>
      <p:sp>
        <p:nvSpPr>
          <p:cNvPr id="6" name="Rechteck 5"/>
          <p:cNvSpPr/>
          <p:nvPr/>
        </p:nvSpPr>
        <p:spPr>
          <a:xfrm>
            <a:off x="6713933" y="6181639"/>
            <a:ext cx="2034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LeCun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et al., 1988] 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8" y="2269832"/>
            <a:ext cx="7953179" cy="2311369"/>
          </a:xfrm>
        </p:spPr>
      </p:pic>
      <p:sp>
        <p:nvSpPr>
          <p:cNvPr id="3" name="Rechteck 2"/>
          <p:cNvSpPr/>
          <p:nvPr/>
        </p:nvSpPr>
        <p:spPr>
          <a:xfrm>
            <a:off x="1024673" y="4919755"/>
            <a:ext cx="7035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11111"/>
                </a:solidFill>
                <a:latin typeface="Helvetica" panose="020B0604020202020204" pitchFamily="34" charset="0"/>
              </a:rPr>
              <a:t>It is the year 1994, and this is one of the very first convolutional neural networks, and what propelled the field of Deep Learning. This pioneering work by Yann </a:t>
            </a:r>
            <a:r>
              <a:rPr lang="en-US" sz="1400" dirty="0" err="1">
                <a:solidFill>
                  <a:srgbClr val="111111"/>
                </a:solidFill>
                <a:latin typeface="Helvetica" panose="020B0604020202020204" pitchFamily="34" charset="0"/>
              </a:rPr>
              <a:t>LeCun</a:t>
            </a:r>
            <a:r>
              <a:rPr lang="en-US" sz="1400" dirty="0">
                <a:solidFill>
                  <a:srgbClr val="111111"/>
                </a:solidFill>
                <a:latin typeface="Helvetica" panose="020B0604020202020204" pitchFamily="34" charset="0"/>
              </a:rPr>
              <a:t> was </a:t>
            </a:r>
            <a:r>
              <a:rPr lang="en-US" sz="1400" dirty="0">
                <a:latin typeface="Helvetica" panose="020B0604020202020204" pitchFamily="34" charset="0"/>
              </a:rPr>
              <a:t>named LeNet5 </a:t>
            </a:r>
            <a:r>
              <a:rPr lang="en-US" sz="1400" dirty="0">
                <a:solidFill>
                  <a:srgbClr val="111111"/>
                </a:solidFill>
                <a:latin typeface="Helvetica" panose="020B0604020202020204" pitchFamily="34" charset="0"/>
              </a:rPr>
              <a:t>after many previous successful iterations since they year 1988!</a:t>
            </a:r>
            <a:endParaRPr lang="de-DE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1043608" y="5658419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LeNet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a layered model composed of convolution and subsampling operations followed by a holistic representation and ultimately a classifier for handwritten digits [Yann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LeCun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;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LeNet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en-US" dirty="0"/>
              <a:t>LeNet5 (1994)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310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2348880"/>
            <a:ext cx="7766248" cy="35528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LeNet5 features can be summarized as:</a:t>
            </a:r>
          </a:p>
          <a:p>
            <a:r>
              <a:rPr lang="en-US" sz="1800" dirty="0"/>
              <a:t>convolutional neural network use sequence of 3 layers: convolution, pooling, non-linearity (key feature)</a:t>
            </a:r>
          </a:p>
          <a:p>
            <a:r>
              <a:rPr lang="en-US" sz="1800" dirty="0"/>
              <a:t>use convolution to extract spatial features</a:t>
            </a:r>
          </a:p>
          <a:p>
            <a:r>
              <a:rPr lang="en-US" sz="1800" dirty="0"/>
              <a:t>subsample using spatial average of maps</a:t>
            </a:r>
          </a:p>
          <a:p>
            <a:r>
              <a:rPr lang="en-US" sz="1800" dirty="0"/>
              <a:t>non-linearity in the form of tanh or </a:t>
            </a:r>
            <a:r>
              <a:rPr lang="en-US" sz="1800" dirty="0" err="1"/>
              <a:t>sigmoids</a:t>
            </a:r>
            <a:endParaRPr lang="en-US" sz="1800" dirty="0"/>
          </a:p>
          <a:p>
            <a:r>
              <a:rPr lang="en-US" sz="1800" dirty="0"/>
              <a:t>multi-layer neural network (MLP) as final classifier</a:t>
            </a:r>
          </a:p>
          <a:p>
            <a:r>
              <a:rPr lang="en-US" sz="1800" dirty="0"/>
              <a:t>sparse connection matrix between layers to avoid large computational cost</a:t>
            </a:r>
          </a:p>
          <a:p>
            <a:r>
              <a:rPr lang="en-US" sz="1800" dirty="0"/>
              <a:t>In overall this network was the origin of much of the recent architectures, and a true inspiration for many people in the field.</a:t>
            </a:r>
          </a:p>
          <a:p>
            <a:endParaRPr lang="de-DE" sz="18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(1994)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 err="1">
                <a:solidFill>
                  <a:schemeClr val="bg1"/>
                </a:solidFill>
              </a:rPr>
              <a:t>What</a:t>
            </a:r>
            <a:r>
              <a:rPr lang="de-DE" kern="0" dirty="0">
                <a:solidFill>
                  <a:schemeClr val="bg1"/>
                </a:solidFill>
              </a:rPr>
              <a:t> </a:t>
            </a:r>
            <a:r>
              <a:rPr lang="de-DE" kern="0" dirty="0" err="1">
                <a:solidFill>
                  <a:schemeClr val="bg1"/>
                </a:solidFill>
              </a:rPr>
              <a:t>is</a:t>
            </a:r>
            <a:r>
              <a:rPr lang="de-DE" kern="0" dirty="0">
                <a:solidFill>
                  <a:schemeClr val="bg1"/>
                </a:solidFill>
              </a:rPr>
              <a:t> CNN?</a:t>
            </a:r>
          </a:p>
        </p:txBody>
      </p:sp>
    </p:spTree>
    <p:extLst>
      <p:ext uri="{BB962C8B-B14F-4D97-AF65-F5344CB8AC3E}">
        <p14:creationId xmlns:p14="http://schemas.microsoft.com/office/powerpoint/2010/main" val="208387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(2012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98" y="2061151"/>
            <a:ext cx="7467600" cy="2591985"/>
          </a:xfrm>
        </p:spPr>
      </p:pic>
      <p:sp>
        <p:nvSpPr>
          <p:cNvPr id="4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 err="1">
                <a:solidFill>
                  <a:schemeClr val="bg1"/>
                </a:solidFill>
              </a:rPr>
              <a:t>What</a:t>
            </a:r>
            <a:r>
              <a:rPr lang="de-DE" kern="0" dirty="0">
                <a:solidFill>
                  <a:schemeClr val="bg1"/>
                </a:solidFill>
              </a:rPr>
              <a:t> </a:t>
            </a:r>
            <a:r>
              <a:rPr lang="de-DE" kern="0" dirty="0" err="1">
                <a:solidFill>
                  <a:schemeClr val="bg1"/>
                </a:solidFill>
              </a:rPr>
              <a:t>is</a:t>
            </a:r>
            <a:r>
              <a:rPr lang="de-DE" kern="0" dirty="0">
                <a:solidFill>
                  <a:schemeClr val="bg1"/>
                </a:solidFill>
              </a:rPr>
              <a:t> CNN?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19572" y="4750112"/>
            <a:ext cx="7704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Bigger model as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LeNet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(7 hidden layers, 650,000 units, 60 Mio parameters)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More data (10**6 vs. 10**3 images)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GPU implementation (50x speedup over CPU). Trained on two GPU for a week.</a:t>
            </a:r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372200" y="6145311"/>
            <a:ext cx="2480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Krizhevsky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et al., 2012] </a:t>
            </a:r>
          </a:p>
        </p:txBody>
      </p:sp>
    </p:spTree>
    <p:extLst>
      <p:ext uri="{BB962C8B-B14F-4D97-AF65-F5344CB8AC3E}">
        <p14:creationId xmlns:p14="http://schemas.microsoft.com/office/powerpoint/2010/main" val="3936305305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ohne_Titelbild_engli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Vorlage_ohne_Titelbild_englisch</Template>
  <TotalTime>0</TotalTime>
  <Words>485</Words>
  <Application>Microsoft Office PowerPoint</Application>
  <PresentationFormat>Bildschirmpräsentation (4:3)</PresentationFormat>
  <Paragraphs>75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Helvetica</vt:lpstr>
      <vt:lpstr>Times New Roman</vt:lpstr>
      <vt:lpstr>UB Scala</vt:lpstr>
      <vt:lpstr>Wingdings</vt:lpstr>
      <vt:lpstr>Vorlage_ohne_Titelbild_englisch</vt:lpstr>
      <vt:lpstr>Master thesis: Recognizing Urban Points of Interests with Convolutional Neural Networks</vt:lpstr>
      <vt:lpstr>PowerPoint-Präsentation</vt:lpstr>
      <vt:lpstr>PowerPoint-Präsentation</vt:lpstr>
      <vt:lpstr>PowerPoint-Präsentation</vt:lpstr>
      <vt:lpstr>Recognizing Urban Points of Interests with Convolutional Neural Networks</vt:lpstr>
      <vt:lpstr>PowerPoint-Präsentation</vt:lpstr>
      <vt:lpstr>LeNet5 (1994)</vt:lpstr>
      <vt:lpstr>LeNet (1994)</vt:lpstr>
      <vt:lpstr>AlexNet (2012</vt:lpstr>
      <vt:lpstr>VGG</vt:lpstr>
      <vt:lpstr>IM2GPS (2008)</vt:lpstr>
      <vt:lpstr>IM2GPS visualization</vt:lpstr>
      <vt:lpstr>PlaNet (2016) </vt:lpstr>
      <vt:lpstr>Little PlaNet </vt:lpstr>
      <vt:lpstr>PowerPoint-Präsentation</vt:lpstr>
      <vt:lpstr>PowerPoint-Präsentation</vt:lpstr>
      <vt:lpstr>PowerPoint-Präsentation</vt:lpstr>
      <vt:lpstr>PowerPoint-Präsentation</vt:lpstr>
    </vt:vector>
  </TitlesOfParts>
  <Company>Uni-Bamberg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Universität Bamberg</dc:creator>
  <cp:lastModifiedBy>Andriy Zoryk</cp:lastModifiedBy>
  <cp:revision>34</cp:revision>
  <dcterms:created xsi:type="dcterms:W3CDTF">2013-05-16T16:32:47Z</dcterms:created>
  <dcterms:modified xsi:type="dcterms:W3CDTF">2017-03-14T16:35:57Z</dcterms:modified>
</cp:coreProperties>
</file>