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89d943cb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89d943cb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ea034a4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ea034a4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8fc67c7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8fc67c7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89d943c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89d943c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89d943cb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89d943cb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2cb2d62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2cb2d62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2cb2d62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2cb2d62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ea034a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ea034a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8fc67c7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8fc67c7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89d943cb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89d943cb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89d943cb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89d943cb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Lecture 1</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SVD and PCA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Standardization and computing the covariance matrix</a:t>
            </a:r>
            <a:endParaRPr/>
          </a:p>
        </p:txBody>
      </p:sp>
      <p:pic>
        <p:nvPicPr>
          <p:cNvPr id="330" name="Google Shape;330;p22"/>
          <p:cNvPicPr preferRelativeResize="0"/>
          <p:nvPr/>
        </p:nvPicPr>
        <p:blipFill>
          <a:blip r:embed="rId3">
            <a:alphaModFix/>
          </a:blip>
          <a:stretch>
            <a:fillRect/>
          </a:stretch>
        </p:blipFill>
        <p:spPr>
          <a:xfrm>
            <a:off x="1303800" y="3242250"/>
            <a:ext cx="5760875" cy="1333800"/>
          </a:xfrm>
          <a:prstGeom prst="rect">
            <a:avLst/>
          </a:prstGeom>
          <a:noFill/>
          <a:ln>
            <a:noFill/>
          </a:ln>
        </p:spPr>
      </p:pic>
      <p:pic>
        <p:nvPicPr>
          <p:cNvPr id="331" name="Google Shape;331;p22"/>
          <p:cNvPicPr preferRelativeResize="0"/>
          <p:nvPr/>
        </p:nvPicPr>
        <p:blipFill>
          <a:blip r:embed="rId4">
            <a:alphaModFix/>
          </a:blip>
          <a:stretch>
            <a:fillRect/>
          </a:stretch>
        </p:blipFill>
        <p:spPr>
          <a:xfrm>
            <a:off x="1303800" y="1834825"/>
            <a:ext cx="4000878" cy="82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337" name="Google Shape;337;p23"/>
          <p:cNvSpPr txBox="1"/>
          <p:nvPr>
            <p:ph idx="1" type="body"/>
          </p:nvPr>
        </p:nvSpPr>
        <p:spPr>
          <a:xfrm>
            <a:off x="1303800" y="1493725"/>
            <a:ext cx="7030500" cy="30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Some applications of PCA:</a:t>
            </a:r>
            <a:endParaRPr sz="1600"/>
          </a:p>
          <a:p>
            <a:pPr indent="-330200" lvl="0" marL="457200" marR="0" rtl="0" algn="l">
              <a:lnSpc>
                <a:spcPct val="115000"/>
              </a:lnSpc>
              <a:spcBef>
                <a:spcPts val="1600"/>
              </a:spcBef>
              <a:spcAft>
                <a:spcPts val="0"/>
              </a:spcAft>
              <a:buSzPts val="1600"/>
              <a:buChar char="●"/>
            </a:pPr>
            <a:r>
              <a:rPr lang="en" sz="1600"/>
              <a:t>Com</a:t>
            </a:r>
            <a:r>
              <a:rPr lang="en" sz="1600"/>
              <a:t>puting the pseudoinverse of a matrix</a:t>
            </a:r>
            <a:endParaRPr sz="1600"/>
          </a:p>
          <a:p>
            <a:pPr indent="-330200" lvl="0" marL="457200" marR="0" rtl="0" algn="l">
              <a:lnSpc>
                <a:spcPct val="115000"/>
              </a:lnSpc>
              <a:spcBef>
                <a:spcPts val="0"/>
              </a:spcBef>
              <a:spcAft>
                <a:spcPts val="0"/>
              </a:spcAft>
              <a:buSzPts val="1600"/>
              <a:buChar char="●"/>
            </a:pPr>
            <a:r>
              <a:rPr lang="en" sz="1600"/>
              <a:t>dimensionality reduction</a:t>
            </a:r>
            <a:endParaRPr sz="1600"/>
          </a:p>
          <a:p>
            <a:pPr indent="-330200" lvl="0" marL="457200" marR="0" rtl="0" algn="l">
              <a:lnSpc>
                <a:spcPct val="115000"/>
              </a:lnSpc>
              <a:spcBef>
                <a:spcPts val="0"/>
              </a:spcBef>
              <a:spcAft>
                <a:spcPts val="0"/>
              </a:spcAft>
              <a:buSzPts val="1600"/>
              <a:buChar char="●"/>
            </a:pPr>
            <a:r>
              <a:rPr lang="en" sz="1600"/>
              <a:t>multivariate analysis. E</a:t>
            </a:r>
            <a:endParaRPr sz="1600"/>
          </a:p>
          <a:p>
            <a:pPr indent="-330200" lvl="0" marL="457200" marR="0" rtl="0" algn="l">
              <a:lnSpc>
                <a:spcPct val="115000"/>
              </a:lnSpc>
              <a:spcBef>
                <a:spcPts val="0"/>
              </a:spcBef>
              <a:spcAft>
                <a:spcPts val="0"/>
              </a:spcAft>
              <a:buSzPts val="1600"/>
              <a:buChar char="●"/>
            </a:pPr>
            <a:r>
              <a:rPr lang="en" sz="1600"/>
              <a:t>data compression</a:t>
            </a:r>
            <a:endParaRPr sz="1600"/>
          </a:p>
          <a:p>
            <a:pPr indent="-330200" lvl="0" marL="457200" marR="0" rtl="0" algn="l">
              <a:lnSpc>
                <a:spcPct val="115000"/>
              </a:lnSpc>
              <a:spcBef>
                <a:spcPts val="0"/>
              </a:spcBef>
              <a:spcAft>
                <a:spcPts val="0"/>
              </a:spcAft>
              <a:buSzPts val="1600"/>
              <a:buChar char="●"/>
            </a:pPr>
            <a:r>
              <a:rPr lang="en" sz="1600"/>
              <a:t>image processing</a:t>
            </a:r>
            <a:endParaRPr sz="1600"/>
          </a:p>
          <a:p>
            <a:pPr indent="-330200" lvl="0" marL="457200" marR="0" rtl="0" algn="l">
              <a:lnSpc>
                <a:spcPct val="115000"/>
              </a:lnSpc>
              <a:spcBef>
                <a:spcPts val="0"/>
              </a:spcBef>
              <a:spcAft>
                <a:spcPts val="0"/>
              </a:spcAft>
              <a:buSzPts val="1600"/>
              <a:buChar char="●"/>
            </a:pPr>
            <a:r>
              <a:rPr lang="en" sz="1600"/>
              <a:t>Visualization</a:t>
            </a:r>
            <a:endParaRPr sz="1600"/>
          </a:p>
          <a:p>
            <a:pPr indent="-330200" lvl="0" marL="457200" marR="0" rtl="0" algn="l">
              <a:lnSpc>
                <a:spcPct val="115000"/>
              </a:lnSpc>
              <a:spcBef>
                <a:spcPts val="0"/>
              </a:spcBef>
              <a:spcAft>
                <a:spcPts val="0"/>
              </a:spcAft>
              <a:buSzPts val="1600"/>
              <a:buChar char="●"/>
            </a:pPr>
            <a:r>
              <a:rPr lang="en" sz="1600"/>
              <a:t>exploratory data analysis, </a:t>
            </a:r>
            <a:endParaRPr sz="1600"/>
          </a:p>
          <a:p>
            <a:pPr indent="-330200" lvl="0" marL="457200" marR="0" rtl="0" algn="l">
              <a:lnSpc>
                <a:spcPct val="115000"/>
              </a:lnSpc>
              <a:spcBef>
                <a:spcPts val="0"/>
              </a:spcBef>
              <a:spcAft>
                <a:spcPts val="0"/>
              </a:spcAft>
              <a:buSzPts val="1600"/>
              <a:buChar char="●"/>
            </a:pPr>
            <a:r>
              <a:rPr lang="en" sz="1600"/>
              <a:t>pattern recognition and time series prediction.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Example</a:t>
            </a:r>
            <a:endParaRPr/>
          </a:p>
        </p:txBody>
      </p:sp>
      <p:sp>
        <p:nvSpPr>
          <p:cNvPr id="343" name="Google Shape;343;p24"/>
          <p:cNvSpPr txBox="1"/>
          <p:nvPr>
            <p:ph idx="1" type="body"/>
          </p:nvPr>
        </p:nvSpPr>
        <p:spPr>
          <a:xfrm>
            <a:off x="751550" y="1597875"/>
            <a:ext cx="75828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As a technique, PCA is widely applicable in several fields.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For example, principal components are highly valuable in the prediction of stock prices and financial risk analysis, using variables like earnings yield and book to market ratio.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PCA is especially useful in image analysis. </a:t>
            </a:r>
            <a:endParaRPr sz="1400">
              <a:solidFill>
                <a:srgbClr val="000000"/>
              </a:solidFill>
              <a:latin typeface="Arial"/>
              <a:ea typeface="Arial"/>
              <a:cs typeface="Arial"/>
              <a:sym typeface="Arial"/>
            </a:endParaRPr>
          </a:p>
          <a:p>
            <a:pPr indent="0" lvl="0" marL="0" rtl="0" algn="l">
              <a:spcBef>
                <a:spcPts val="1600"/>
              </a:spcBef>
              <a:spcAft>
                <a:spcPts val="1600"/>
              </a:spcAft>
              <a:buNone/>
            </a:pPr>
            <a:r>
              <a:rPr lang="en" sz="1400">
                <a:solidFill>
                  <a:srgbClr val="000000"/>
                </a:solidFill>
                <a:latin typeface="Arial"/>
                <a:ea typeface="Arial"/>
                <a:cs typeface="Arial"/>
                <a:sym typeface="Arial"/>
              </a:rPr>
              <a:t>Often, images of the same object will be taken multiple times under different lighting (i.e, green light, infrared, ultraviolet) which may lead to different features about the object being clearly captured in each image. PCA relies on the redundancy between these images as a reference to help obtain a final clear image. The first few principal components will yield the most accurate pictures, and subsequent principal components yield pictures that are progressively less defined.</a:t>
            </a:r>
            <a:endParaRPr sz="12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SVD</a:t>
            </a:r>
            <a:endParaRPr/>
          </a:p>
        </p:txBody>
      </p:sp>
      <p:sp>
        <p:nvSpPr>
          <p:cNvPr id="284" name="Google Shape;284;p14"/>
          <p:cNvSpPr txBox="1"/>
          <p:nvPr>
            <p:ph idx="1" type="body"/>
          </p:nvPr>
        </p:nvSpPr>
        <p:spPr>
          <a:xfrm>
            <a:off x="1303800" y="1465550"/>
            <a:ext cx="7030500" cy="306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form of matrix decomposition (factorization into a product of matrices)</a:t>
            </a:r>
            <a:endParaRPr sz="1600"/>
          </a:p>
          <a:p>
            <a:pPr indent="-330200" lvl="0" marL="457200" rtl="0" algn="l">
              <a:spcBef>
                <a:spcPts val="0"/>
              </a:spcBef>
              <a:spcAft>
                <a:spcPts val="0"/>
              </a:spcAft>
              <a:buSzPts val="1600"/>
              <a:buChar char="●"/>
            </a:pPr>
            <a:r>
              <a:rPr lang="en" sz="1600"/>
              <a:t>Other forms of matrix decomposition (Eigendecomposition, LU factorization/reduction--should be familiar from Math 54)</a:t>
            </a:r>
            <a:endParaRPr sz="1600"/>
          </a:p>
          <a:p>
            <a:pPr indent="-330200" lvl="0" marL="457200" rtl="0" algn="l">
              <a:spcBef>
                <a:spcPts val="0"/>
              </a:spcBef>
              <a:spcAft>
                <a:spcPts val="0"/>
              </a:spcAft>
              <a:buSzPts val="1600"/>
              <a:buChar char="●"/>
            </a:pPr>
            <a:r>
              <a:rPr lang="en" sz="1600"/>
              <a:t>In singular value decomposition, the matrix can be written as a sum of rank-1 matrices</a:t>
            </a:r>
            <a:endParaRPr sz="1600"/>
          </a:p>
          <a:p>
            <a:pPr indent="-330200" lvl="0" marL="457200" rtl="0" algn="l">
              <a:spcBef>
                <a:spcPts val="0"/>
              </a:spcBef>
              <a:spcAft>
                <a:spcPts val="0"/>
              </a:spcAft>
              <a:buSzPts val="1600"/>
              <a:buChar char="●"/>
            </a:pPr>
            <a:r>
              <a:rPr lang="en" sz="1600"/>
              <a:t>A = σ1u1vT1 + σ2u2vT2 + . . . + σnunvT (format later)</a:t>
            </a:r>
            <a:endParaRPr sz="1600"/>
          </a:p>
          <a:p>
            <a:pPr indent="-330200" lvl="0" marL="457200" rtl="0" algn="l">
              <a:spcBef>
                <a:spcPts val="0"/>
              </a:spcBef>
              <a:spcAft>
                <a:spcPts val="0"/>
              </a:spcAft>
              <a:buSzPts val="1600"/>
              <a:buChar char="●"/>
            </a:pPr>
            <a:r>
              <a:rPr lang="en" sz="1600"/>
              <a:t>Each one of these matrices is a mode. </a:t>
            </a:r>
            <a:endParaRPr sz="1600"/>
          </a:p>
          <a:p>
            <a:pPr indent="-311150" lvl="0" marL="457200" rtl="0" algn="l">
              <a:spcBef>
                <a:spcPts val="0"/>
              </a:spcBef>
              <a:spcAft>
                <a:spcPts val="0"/>
              </a:spcAft>
              <a:buSzPts val="1300"/>
              <a:buChar char="●"/>
            </a:pPr>
            <a:r>
              <a:rPr lang="en" sz="1600"/>
              <a:t>σ</a:t>
            </a:r>
            <a:r>
              <a:rPr lang="en" sz="1600"/>
              <a:t> values: </a:t>
            </a:r>
            <a:r>
              <a:rPr b="1" lang="en" sz="1400">
                <a:solidFill>
                  <a:srgbClr val="000000"/>
                </a:solidFill>
                <a:latin typeface="Arial"/>
                <a:ea typeface="Arial"/>
                <a:cs typeface="Arial"/>
                <a:sym typeface="Arial"/>
              </a:rPr>
              <a:t>the singular values are square roots of eigenvalues from AA</a:t>
            </a:r>
            <a:r>
              <a:rPr b="1" baseline="30000" lang="en" sz="1400">
                <a:solidFill>
                  <a:srgbClr val="000000"/>
                </a:solidFill>
                <a:latin typeface="Arial"/>
                <a:ea typeface="Arial"/>
                <a:cs typeface="Arial"/>
                <a:sym typeface="Arial"/>
              </a:rPr>
              <a:t>T</a:t>
            </a:r>
            <a:r>
              <a:rPr b="1" lang="en" sz="1400">
                <a:solidFill>
                  <a:srgbClr val="000000"/>
                </a:solidFill>
                <a:latin typeface="Arial"/>
                <a:ea typeface="Arial"/>
                <a:cs typeface="Arial"/>
                <a:sym typeface="Arial"/>
              </a:rPr>
              <a:t> or A</a:t>
            </a:r>
            <a:r>
              <a:rPr b="1" baseline="30000" lang="en" sz="1400">
                <a:solidFill>
                  <a:srgbClr val="000000"/>
                </a:solidFill>
                <a:latin typeface="Arial"/>
                <a:ea typeface="Arial"/>
                <a:cs typeface="Arial"/>
                <a:sym typeface="Arial"/>
              </a:rPr>
              <a:t>T</a:t>
            </a:r>
            <a:r>
              <a:rPr b="1" lang="en" sz="1400">
                <a:solidFill>
                  <a:srgbClr val="000000"/>
                </a:solidFill>
                <a:latin typeface="Arial"/>
                <a:ea typeface="Arial"/>
                <a:cs typeface="Arial"/>
                <a:sym typeface="Arial"/>
              </a:rPr>
              <a:t>A. </a:t>
            </a:r>
            <a:endParaRPr b="1" sz="1400">
              <a:solidFill>
                <a:srgbClr val="000000"/>
              </a:solidFill>
              <a:latin typeface="Arial"/>
              <a:ea typeface="Arial"/>
              <a:cs typeface="Arial"/>
              <a:sym typeface="Arial"/>
            </a:endParaRPr>
          </a:p>
          <a:p>
            <a:pPr indent="0" lvl="0" marL="45720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Example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1" name="Google Shape;291;p15"/>
          <p:cNvPicPr preferRelativeResize="0"/>
          <p:nvPr/>
        </p:nvPicPr>
        <p:blipFill>
          <a:blip r:embed="rId3">
            <a:alphaModFix/>
          </a:blip>
          <a:stretch>
            <a:fillRect/>
          </a:stretch>
        </p:blipFill>
        <p:spPr>
          <a:xfrm>
            <a:off x="0" y="1017735"/>
            <a:ext cx="9144000" cy="38067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16"/>
          <p:cNvPicPr preferRelativeResize="0"/>
          <p:nvPr/>
        </p:nvPicPr>
        <p:blipFill>
          <a:blip r:embed="rId3">
            <a:alphaModFix/>
          </a:blip>
          <a:stretch>
            <a:fillRect/>
          </a:stretch>
        </p:blipFill>
        <p:spPr>
          <a:xfrm>
            <a:off x="0" y="607789"/>
            <a:ext cx="9143999" cy="39279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17"/>
          <p:cNvPicPr preferRelativeResize="0"/>
          <p:nvPr/>
        </p:nvPicPr>
        <p:blipFill>
          <a:blip r:embed="rId3">
            <a:alphaModFix/>
          </a:blip>
          <a:stretch>
            <a:fillRect/>
          </a:stretch>
        </p:blipFill>
        <p:spPr>
          <a:xfrm>
            <a:off x="152400" y="814725"/>
            <a:ext cx="8839200" cy="33210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8"/>
          <p:cNvPicPr preferRelativeResize="0"/>
          <p:nvPr/>
        </p:nvPicPr>
        <p:blipFill>
          <a:blip r:embed="rId3">
            <a:alphaModFix/>
          </a:blip>
          <a:stretch>
            <a:fillRect/>
          </a:stretch>
        </p:blipFill>
        <p:spPr>
          <a:xfrm>
            <a:off x="152400" y="744250"/>
            <a:ext cx="8839201" cy="38423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Example</a:t>
            </a:r>
            <a:endParaRPr/>
          </a:p>
        </p:txBody>
      </p:sp>
      <p:sp>
        <p:nvSpPr>
          <p:cNvPr id="312" name="Google Shape;312;p19"/>
          <p:cNvSpPr txBox="1"/>
          <p:nvPr>
            <p:ph idx="1" type="body"/>
          </p:nvPr>
        </p:nvSpPr>
        <p:spPr>
          <a:xfrm>
            <a:off x="751550" y="1597875"/>
            <a:ext cx="75828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Example (Netflix):</a:t>
            </a:r>
            <a:r>
              <a:rPr baseline="30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Suppose we have a m × n matrix that contains the ratings of m viewers for n movies. A truncated SVD as suggested above not only saves memory; it also gives insight into the preferences of each viewer. For example we can interpret each rank-1 matrix σi~ui~vT i to be due to a particular attribute, e.g., comedy, action, sci-fi, or romance content. Then σi determines how strongly the ratings depend on the i th attribute, the entries of ~vT i score each movie with respect to this attribute, and the entries of ~ui evaluate how much each viewer cares about this particular attribute. Then truncating the SVD as in (8) amounts to identifying a few key attributes that underlie the ratings. This is useful, for example, in making movie recommendations.</a:t>
            </a:r>
            <a:endParaRPr sz="1400">
              <a:solidFill>
                <a:srgbClr val="000000"/>
              </a:solidFill>
              <a:latin typeface="Arial"/>
              <a:ea typeface="Arial"/>
              <a:cs typeface="Arial"/>
              <a:sym typeface="Arial"/>
            </a:endParaRPr>
          </a:p>
          <a:p>
            <a:pPr indent="0" lvl="0" marL="0" rtl="0" algn="l">
              <a:spcBef>
                <a:spcPts val="1600"/>
              </a:spcBef>
              <a:spcAft>
                <a:spcPts val="1600"/>
              </a:spcAft>
              <a:buNone/>
            </a:pPr>
            <a:r>
              <a:rPr baseline="30000" lang="en" sz="1400">
                <a:solidFill>
                  <a:srgbClr val="000000"/>
                </a:solidFill>
                <a:latin typeface="Arial"/>
                <a:ea typeface="Arial"/>
                <a:cs typeface="Arial"/>
                <a:sym typeface="Arial"/>
              </a:rPr>
              <a:t>1</a:t>
            </a:r>
            <a:r>
              <a:rPr lang="en" sz="1200">
                <a:solidFill>
                  <a:srgbClr val="000000"/>
                </a:solidFill>
                <a:latin typeface="Arial"/>
                <a:ea typeface="Arial"/>
                <a:cs typeface="Arial"/>
                <a:sym typeface="Arial"/>
              </a:rPr>
              <a:t>The material from this section was adapted from the EE16B 2017 course reader, Copyright © 2017 Murat Arcak and licensed under a Creative Commons Attribution-NonCommercialShareAlike 4.0 International License.</a:t>
            </a:r>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318" name="Google Shape;318;p20"/>
          <p:cNvSpPr txBox="1"/>
          <p:nvPr>
            <p:ph idx="1" type="body"/>
          </p:nvPr>
        </p:nvSpPr>
        <p:spPr>
          <a:xfrm>
            <a:off x="1303800" y="1493725"/>
            <a:ext cx="7030500" cy="30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Some applications of the SVD:</a:t>
            </a:r>
            <a:endParaRPr sz="1600"/>
          </a:p>
          <a:p>
            <a:pPr indent="-330200" lvl="0" marL="457200" rtl="0" algn="l">
              <a:spcBef>
                <a:spcPts val="1600"/>
              </a:spcBef>
              <a:spcAft>
                <a:spcPts val="0"/>
              </a:spcAft>
              <a:buSzPts val="1600"/>
              <a:buChar char="●"/>
            </a:pPr>
            <a:r>
              <a:rPr lang="en" sz="1600"/>
              <a:t>Computing the pseudoinverse of a matrix</a:t>
            </a:r>
            <a:endParaRPr sz="1600"/>
          </a:p>
          <a:p>
            <a:pPr indent="-330200" lvl="0" marL="457200" rtl="0" algn="l">
              <a:spcBef>
                <a:spcPts val="0"/>
              </a:spcBef>
              <a:spcAft>
                <a:spcPts val="0"/>
              </a:spcAft>
              <a:buSzPts val="1600"/>
              <a:buChar char="●"/>
            </a:pPr>
            <a:r>
              <a:rPr lang="en" sz="1600"/>
              <a:t>matrix approximation</a:t>
            </a:r>
            <a:endParaRPr sz="1600"/>
          </a:p>
          <a:p>
            <a:pPr indent="-330200" lvl="0" marL="457200" rtl="0" algn="l">
              <a:spcBef>
                <a:spcPts val="0"/>
              </a:spcBef>
              <a:spcAft>
                <a:spcPts val="0"/>
              </a:spcAft>
              <a:buSzPts val="1600"/>
              <a:buChar char="●"/>
            </a:pPr>
            <a:r>
              <a:rPr lang="en" sz="1600"/>
              <a:t>determining the rank, range and null space of a matrix.</a:t>
            </a:r>
            <a:endParaRPr sz="1600"/>
          </a:p>
          <a:p>
            <a:pPr indent="-317500" lvl="0" marL="457200" rtl="0" algn="l">
              <a:spcBef>
                <a:spcPts val="0"/>
              </a:spcBef>
              <a:spcAft>
                <a:spcPts val="0"/>
              </a:spcAft>
              <a:buClr>
                <a:srgbClr val="000000"/>
              </a:buClr>
              <a:buSzPts val="1400"/>
              <a:buFont typeface="Arial"/>
              <a:buChar char="●"/>
            </a:pPr>
            <a:r>
              <a:rPr lang="en" sz="1600"/>
              <a:t>separable models.</a:t>
            </a:r>
            <a:endParaRPr sz="1600"/>
          </a:p>
          <a:p>
            <a:pPr indent="-317500" lvl="0" marL="457200" rtl="0" algn="l">
              <a:spcBef>
                <a:spcPts val="0"/>
              </a:spcBef>
              <a:spcAft>
                <a:spcPts val="0"/>
              </a:spcAft>
              <a:buClr>
                <a:srgbClr val="000000"/>
              </a:buClr>
              <a:buSzPts val="1400"/>
              <a:buFont typeface="Arial"/>
              <a:buChar char="●"/>
            </a:pPr>
            <a:r>
              <a:rPr lang="en" sz="1600"/>
              <a:t>nearest orthogonal matrix.</a:t>
            </a:r>
            <a:endParaRPr sz="1600"/>
          </a:p>
          <a:p>
            <a:pPr indent="-317500" lvl="0" marL="457200" rtl="0" algn="l">
              <a:spcBef>
                <a:spcPts val="0"/>
              </a:spcBef>
              <a:spcAft>
                <a:spcPts val="0"/>
              </a:spcAft>
              <a:buClr>
                <a:srgbClr val="000000"/>
              </a:buClr>
              <a:buSzPts val="1400"/>
              <a:buFont typeface="Arial"/>
              <a:buChar char="●"/>
            </a:pPr>
            <a:r>
              <a:rPr lang="en" sz="1600"/>
              <a:t>Kabsch algorithm (calculating the optimal rotation matrix that minimizes the root mean squared deviation between two paired sets of points)</a:t>
            </a:r>
            <a:endParaRPr sz="1600"/>
          </a:p>
          <a:p>
            <a:pPr indent="0" lvl="0" marL="457200" rtl="0" algn="l">
              <a:spcBef>
                <a:spcPts val="12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a:t>
            </a:r>
            <a:endParaRPr/>
          </a:p>
        </p:txBody>
      </p:sp>
      <p:sp>
        <p:nvSpPr>
          <p:cNvPr id="324" name="Google Shape;324;p21"/>
          <p:cNvSpPr txBox="1"/>
          <p:nvPr>
            <p:ph idx="1" type="body"/>
          </p:nvPr>
        </p:nvSpPr>
        <p:spPr>
          <a:xfrm>
            <a:off x="1303800" y="1409175"/>
            <a:ext cx="7030500" cy="315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dimensionality-reduction method: for analysis, it is often necessary to reduce the dimensionality of large data sets</a:t>
            </a:r>
            <a:endParaRPr sz="1600"/>
          </a:p>
          <a:p>
            <a:pPr indent="-330200" lvl="0" marL="457200" rtl="0" algn="l">
              <a:spcBef>
                <a:spcPts val="0"/>
              </a:spcBef>
              <a:spcAft>
                <a:spcPts val="0"/>
              </a:spcAft>
              <a:buSzPts val="1600"/>
              <a:buChar char="●"/>
            </a:pPr>
            <a:r>
              <a:rPr lang="en" sz="1600"/>
              <a:t>transforming a large set of variables into a smaller one that still contains most of the information in the large set.</a:t>
            </a:r>
            <a:endParaRPr sz="1600"/>
          </a:p>
          <a:p>
            <a:pPr indent="-330200" lvl="0" marL="457200" rtl="0" algn="l">
              <a:spcBef>
                <a:spcPts val="0"/>
              </a:spcBef>
              <a:spcAft>
                <a:spcPts val="0"/>
              </a:spcAft>
              <a:buSzPts val="1600"/>
              <a:buChar char="●"/>
            </a:pPr>
            <a:r>
              <a:rPr lang="en" sz="1600"/>
              <a:t>small loss of accuracy, but the aim is to achieve a simpler dataset by preserving as much information as possible. </a:t>
            </a:r>
            <a:endParaRPr sz="1600"/>
          </a:p>
          <a:p>
            <a:pPr indent="-330200" lvl="0" marL="457200" rtl="0" algn="l">
              <a:spcBef>
                <a:spcPts val="0"/>
              </a:spcBef>
              <a:spcAft>
                <a:spcPts val="0"/>
              </a:spcAft>
              <a:buSzPts val="1600"/>
              <a:buChar char="●"/>
            </a:pPr>
            <a:r>
              <a:rPr lang="en" sz="1600"/>
              <a:t>Steps: standardization, covariance matrix computation, and identify principal components by computing the eigenvalues of the covariance matrix.</a:t>
            </a:r>
            <a:endParaRPr sz="1600"/>
          </a:p>
          <a:p>
            <a:pPr indent="-330200" lvl="0" marL="457200" rtl="0" algn="l">
              <a:spcBef>
                <a:spcPts val="0"/>
              </a:spcBef>
              <a:spcAft>
                <a:spcPts val="0"/>
              </a:spcAft>
              <a:buSzPts val="1600"/>
              <a:buChar char="●"/>
            </a:pPr>
            <a:r>
              <a:rPr lang="en" sz="1600"/>
              <a:t>For standardization: subtract the mean and divide by the standard deviation for each value of each variable.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