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1646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20517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84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267210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7226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59395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13786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92785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47656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32650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3ADCF-D804-4407-A698-E383F240C16E}"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2126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3ADCF-D804-4407-A698-E383F240C16E}"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07881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3ADCF-D804-4407-A698-E383F240C16E}"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50878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3ADCF-D804-4407-A698-E383F240C16E}"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90950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0466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83144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03ADCF-D804-4407-A698-E383F240C16E}" type="datetimeFigureOut">
              <a:rPr lang="en-US" smtClean="0"/>
              <a:t>9/22/2022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51AD1E-0242-4162-A22C-73F3AA9E97CC}" type="slidenum">
              <a:rPr lang="en-US" smtClean="0"/>
              <a:t>‹#›</a:t>
            </a:fld>
            <a:endParaRPr lang="en-US"/>
          </a:p>
        </p:txBody>
      </p:sp>
    </p:spTree>
    <p:extLst>
      <p:ext uri="{BB962C8B-B14F-4D97-AF65-F5344CB8AC3E}">
        <p14:creationId xmlns:p14="http://schemas.microsoft.com/office/powerpoint/2010/main" val="575750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236C-40EA-437D-8307-5297CE284260}"/>
              </a:ext>
            </a:extLst>
          </p:cNvPr>
          <p:cNvSpPr>
            <a:spLocks noGrp="1"/>
          </p:cNvSpPr>
          <p:nvPr>
            <p:ph type="ctrTitle"/>
          </p:nvPr>
        </p:nvSpPr>
        <p:spPr/>
        <p:txBody>
          <a:bodyPr/>
          <a:lstStyle/>
          <a:p>
            <a:pPr algn="ctr"/>
            <a:r>
              <a:rPr lang="en-US" b="1" dirty="0">
                <a:solidFill>
                  <a:schemeClr val="tx1"/>
                </a:solidFill>
                <a:effectLst>
                  <a:outerShdw blurRad="38100" dist="38100" dir="2700000" algn="tl">
                    <a:srgbClr val="000000">
                      <a:alpha val="43137"/>
                    </a:srgbClr>
                  </a:outerShdw>
                </a:effectLst>
              </a:rPr>
              <a:t>New approach</a:t>
            </a:r>
            <a:r>
              <a:rPr lang="ru-RU" b="1" dirty="0">
                <a:solidFill>
                  <a:schemeClr val="tx1"/>
                </a:solidFill>
                <a:effectLst>
                  <a:outerShdw blurRad="38100" dist="38100" dir="2700000" algn="tl">
                    <a:srgbClr val="000000">
                      <a:alpha val="43137"/>
                    </a:srgbClr>
                  </a:outerShdw>
                </a:effectLst>
              </a:rPr>
              <a:t> </a:t>
            </a:r>
            <a:r>
              <a:rPr lang="en-US" b="1" dirty="0">
                <a:solidFill>
                  <a:schemeClr val="tx1"/>
                </a:solidFill>
                <a:effectLst>
                  <a:outerShdw blurRad="38100" dist="38100" dir="2700000" algn="tl">
                    <a:srgbClr val="000000">
                      <a:alpha val="43137"/>
                    </a:srgbClr>
                  </a:outerShdw>
                </a:effectLst>
              </a:rPr>
              <a:t>to productivity  </a:t>
            </a:r>
          </a:p>
        </p:txBody>
      </p:sp>
      <p:sp>
        <p:nvSpPr>
          <p:cNvPr id="3" name="Subtitle 2">
            <a:extLst>
              <a:ext uri="{FF2B5EF4-FFF2-40B4-BE49-F238E27FC236}">
                <a16:creationId xmlns:a16="http://schemas.microsoft.com/office/drawing/2014/main" id="{B32682ED-0C21-44F5-B675-40B9C3761B87}"/>
              </a:ext>
            </a:extLst>
          </p:cNvPr>
          <p:cNvSpPr>
            <a:spLocks noGrp="1"/>
          </p:cNvSpPr>
          <p:nvPr>
            <p:ph type="subTitle" idx="1"/>
          </p:nvPr>
        </p:nvSpPr>
        <p:spPr>
          <a:xfrm>
            <a:off x="442175" y="4907756"/>
            <a:ext cx="9144000" cy="1655762"/>
          </a:xfrm>
        </p:spPr>
        <p:txBody>
          <a:bodyPr>
            <a:normAutofit/>
          </a:bodyPr>
          <a:lstStyle/>
          <a:p>
            <a:pPr algn="l"/>
            <a:r>
              <a:rPr lang="en-US" sz="1800" dirty="0">
                <a:solidFill>
                  <a:schemeClr val="tx1"/>
                </a:solidFill>
              </a:rPr>
              <a:t>Prepared by: </a:t>
            </a:r>
          </a:p>
          <a:p>
            <a:pPr algn="l"/>
            <a:r>
              <a:rPr lang="en-US" sz="1800" dirty="0">
                <a:solidFill>
                  <a:schemeClr val="tx1"/>
                </a:solidFill>
              </a:rPr>
              <a:t>Ablaikhan Aimbetov</a:t>
            </a:r>
          </a:p>
          <a:p>
            <a:pPr algn="l"/>
            <a:r>
              <a:rPr lang="en-US" dirty="0" err="1">
                <a:solidFill>
                  <a:schemeClr val="tx1"/>
                </a:solidFill>
              </a:rPr>
              <a:t>Almar</a:t>
            </a:r>
            <a:r>
              <a:rPr lang="en-US" dirty="0">
                <a:solidFill>
                  <a:schemeClr val="tx1"/>
                </a:solidFill>
              </a:rPr>
              <a:t> </a:t>
            </a:r>
            <a:r>
              <a:rPr lang="en-US" dirty="0" err="1">
                <a:solidFill>
                  <a:schemeClr val="tx1"/>
                </a:solidFill>
              </a:rPr>
              <a:t>Gaziz</a:t>
            </a:r>
            <a:endParaRPr lang="en-US" sz="1800" dirty="0">
              <a:solidFill>
                <a:schemeClr val="tx1"/>
              </a:solidFill>
            </a:endParaRPr>
          </a:p>
          <a:p>
            <a:pPr algn="l"/>
            <a:r>
              <a:rPr lang="en-US" dirty="0">
                <a:solidFill>
                  <a:schemeClr val="tx1"/>
                </a:solidFill>
              </a:rPr>
              <a:t>Sara </a:t>
            </a:r>
            <a:r>
              <a:rPr lang="en-US" dirty="0" err="1">
                <a:solidFill>
                  <a:schemeClr val="tx1"/>
                </a:solidFill>
              </a:rPr>
              <a:t>Toktarbekova</a:t>
            </a:r>
            <a:endParaRPr lang="en-US" sz="1800" dirty="0">
              <a:solidFill>
                <a:schemeClr val="tx1"/>
              </a:solidFill>
            </a:endParaRPr>
          </a:p>
        </p:txBody>
      </p:sp>
    </p:spTree>
    <p:extLst>
      <p:ext uri="{BB962C8B-B14F-4D97-AF65-F5344CB8AC3E}">
        <p14:creationId xmlns:p14="http://schemas.microsoft.com/office/powerpoint/2010/main" val="336647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0672-D7B6-4F61-976D-1D3081B60450}"/>
              </a:ext>
            </a:extLst>
          </p:cNvPr>
          <p:cNvSpPr>
            <a:spLocks noGrp="1"/>
          </p:cNvSpPr>
          <p:nvPr>
            <p:ph type="title"/>
          </p:nvPr>
        </p:nvSpPr>
        <p:spPr/>
        <p:txBody>
          <a:bodyPr>
            <a:normAutofit fontScale="90000"/>
          </a:bodyPr>
          <a:lstStyle/>
          <a:p>
            <a:pPr algn="ctr"/>
            <a:r>
              <a:rPr lang="en-US" b="1" dirty="0">
                <a:solidFill>
                  <a:schemeClr val="tx1"/>
                </a:solidFill>
              </a:rPr>
              <a:t>Why Mark Zuckerberg and Sundar Pichai Are Worried About Productivity</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7442ABD1-7152-4662-B1AD-17066EABB32B}"/>
              </a:ext>
            </a:extLst>
          </p:cNvPr>
          <p:cNvSpPr>
            <a:spLocks noGrp="1"/>
          </p:cNvSpPr>
          <p:nvPr>
            <p:ph idx="1"/>
          </p:nvPr>
        </p:nvSpPr>
        <p:spPr>
          <a:xfrm>
            <a:off x="677334" y="2250741"/>
            <a:ext cx="3276479" cy="3880773"/>
          </a:xfrm>
        </p:spPr>
        <p:txBody>
          <a:bodyPr/>
          <a:lstStyle/>
          <a:p>
            <a:pPr marL="0" indent="0" algn="just">
              <a:buNone/>
            </a:pPr>
            <a:r>
              <a:rPr lang="en-US" dirty="0">
                <a:solidFill>
                  <a:schemeClr val="tx1"/>
                </a:solidFill>
              </a:rPr>
              <a:t>Mark Zuckerberg and Sundar Pichai have highlighted that tech companies probably have way too many employees, so many that there are people in these companies who are not working and are just chilling. While Pichai said this in a subtle way, Zuckerberg said recently, there are a "bunch of people at the company who shouldn't be here."</a:t>
            </a:r>
          </a:p>
        </p:txBody>
      </p:sp>
      <p:pic>
        <p:nvPicPr>
          <p:cNvPr id="7" name="Picture 6">
            <a:extLst>
              <a:ext uri="{FF2B5EF4-FFF2-40B4-BE49-F238E27FC236}">
                <a16:creationId xmlns:a16="http://schemas.microsoft.com/office/drawing/2014/main" id="{C15F5B1F-FC6D-48B9-89BB-44FEF25B50AB}"/>
              </a:ext>
            </a:extLst>
          </p:cNvPr>
          <p:cNvPicPr>
            <a:picLocks noChangeAspect="1"/>
          </p:cNvPicPr>
          <p:nvPr/>
        </p:nvPicPr>
        <p:blipFill rotWithShape="1">
          <a:blip r:embed="rId2">
            <a:extLst>
              <a:ext uri="{28A0092B-C50C-407E-A947-70E740481C1C}">
                <a14:useLocalDpi xmlns:a14="http://schemas.microsoft.com/office/drawing/2010/main" val="0"/>
              </a:ext>
            </a:extLst>
          </a:blip>
          <a:srcRect r="25259"/>
          <a:stretch/>
        </p:blipFill>
        <p:spPr>
          <a:xfrm>
            <a:off x="4416917" y="1905237"/>
            <a:ext cx="4057382" cy="3619083"/>
          </a:xfrm>
          <a:prstGeom prst="rect">
            <a:avLst/>
          </a:prstGeom>
        </p:spPr>
      </p:pic>
      <p:pic>
        <p:nvPicPr>
          <p:cNvPr id="5" name="Picture 4">
            <a:extLst>
              <a:ext uri="{FF2B5EF4-FFF2-40B4-BE49-F238E27FC236}">
                <a16:creationId xmlns:a16="http://schemas.microsoft.com/office/drawing/2014/main" id="{1A36D565-3E64-421B-875C-B74476D6F1FD}"/>
              </a:ext>
            </a:extLst>
          </p:cNvPr>
          <p:cNvPicPr>
            <a:picLocks noChangeAspect="1"/>
          </p:cNvPicPr>
          <p:nvPr/>
        </p:nvPicPr>
        <p:blipFill rotWithShape="1">
          <a:blip r:embed="rId3">
            <a:extLst>
              <a:ext uri="{28A0092B-C50C-407E-A947-70E740481C1C}">
                <a14:useLocalDpi xmlns:a14="http://schemas.microsoft.com/office/drawing/2010/main" val="0"/>
              </a:ext>
            </a:extLst>
          </a:blip>
          <a:srcRect l="20670" r="13243"/>
          <a:stretch/>
        </p:blipFill>
        <p:spPr>
          <a:xfrm>
            <a:off x="7044743" y="3114321"/>
            <a:ext cx="3431029" cy="3460270"/>
          </a:xfrm>
          <a:prstGeom prst="rect">
            <a:avLst/>
          </a:prstGeom>
        </p:spPr>
      </p:pic>
      <p:sp>
        <p:nvSpPr>
          <p:cNvPr id="8" name="TextBox 7">
            <a:extLst>
              <a:ext uri="{FF2B5EF4-FFF2-40B4-BE49-F238E27FC236}">
                <a16:creationId xmlns:a16="http://schemas.microsoft.com/office/drawing/2014/main" id="{9483E6CA-8E95-4B79-A092-D73EB2445AFE}"/>
              </a:ext>
            </a:extLst>
          </p:cNvPr>
          <p:cNvSpPr txBox="1"/>
          <p:nvPr/>
        </p:nvSpPr>
        <p:spPr>
          <a:xfrm>
            <a:off x="677334" y="6259132"/>
            <a:ext cx="4564367" cy="307777"/>
          </a:xfrm>
          <a:prstGeom prst="rect">
            <a:avLst/>
          </a:prstGeom>
          <a:noFill/>
        </p:spPr>
        <p:txBody>
          <a:bodyPr wrap="square" rtlCol="0">
            <a:spAutoFit/>
          </a:bodyPr>
          <a:lstStyle/>
          <a:p>
            <a:r>
              <a:rPr lang="en-US" sz="1400" u="sng" dirty="0"/>
              <a:t>Source: www.theinformation.com</a:t>
            </a:r>
          </a:p>
        </p:txBody>
      </p:sp>
    </p:spTree>
    <p:extLst>
      <p:ext uri="{BB962C8B-B14F-4D97-AF65-F5344CB8AC3E}">
        <p14:creationId xmlns:p14="http://schemas.microsoft.com/office/powerpoint/2010/main" val="26801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33A0-A55C-4DDD-913B-523AE49FCEAD}"/>
              </a:ext>
            </a:extLst>
          </p:cNvPr>
          <p:cNvSpPr>
            <a:spLocks noGrp="1"/>
          </p:cNvSpPr>
          <p:nvPr>
            <p:ph type="title"/>
          </p:nvPr>
        </p:nvSpPr>
        <p:spPr>
          <a:xfrm>
            <a:off x="844760" y="860544"/>
            <a:ext cx="8596668" cy="1000259"/>
          </a:xfrm>
        </p:spPr>
        <p:txBody>
          <a:bodyPr/>
          <a:lstStyle/>
          <a:p>
            <a:pPr algn="ctr"/>
            <a:r>
              <a:rPr lang="en-US" b="1" dirty="0">
                <a:solidFill>
                  <a:schemeClr val="tx1"/>
                </a:solidFill>
              </a:rPr>
              <a:t>Hypothesis </a:t>
            </a:r>
          </a:p>
        </p:txBody>
      </p:sp>
      <p:sp>
        <p:nvSpPr>
          <p:cNvPr id="3" name="Content Placeholder 2">
            <a:extLst>
              <a:ext uri="{FF2B5EF4-FFF2-40B4-BE49-F238E27FC236}">
                <a16:creationId xmlns:a16="http://schemas.microsoft.com/office/drawing/2014/main" id="{5A19DAB1-F1FA-44B7-95A2-76F2AF3C7E25}"/>
              </a:ext>
            </a:extLst>
          </p:cNvPr>
          <p:cNvSpPr>
            <a:spLocks noGrp="1"/>
          </p:cNvSpPr>
          <p:nvPr>
            <p:ph idx="1"/>
          </p:nvPr>
        </p:nvSpPr>
        <p:spPr>
          <a:xfrm>
            <a:off x="844760" y="2116683"/>
            <a:ext cx="8596668" cy="3880773"/>
          </a:xfrm>
        </p:spPr>
        <p:txBody>
          <a:bodyPr>
            <a:normAutofit/>
          </a:bodyPr>
          <a:lstStyle/>
          <a:p>
            <a:pPr marL="0" indent="0" algn="ctr">
              <a:buNone/>
            </a:pPr>
            <a:r>
              <a:rPr lang="en-US" sz="2800" dirty="0">
                <a:solidFill>
                  <a:schemeClr val="tx1"/>
                </a:solidFill>
              </a:rPr>
              <a:t>We propose to calculate the productivity of employees and their contribution to the company's profit, based on their behavior during the working day, as well as to identify the relationships between social indicators (gender, age, physical health) and employees performance</a:t>
            </a:r>
          </a:p>
        </p:txBody>
      </p:sp>
    </p:spTree>
    <p:extLst>
      <p:ext uri="{BB962C8B-B14F-4D97-AF65-F5344CB8AC3E}">
        <p14:creationId xmlns:p14="http://schemas.microsoft.com/office/powerpoint/2010/main" val="250812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65158-3E58-41F8-BB58-5E304248BB57}"/>
              </a:ext>
            </a:extLst>
          </p:cNvPr>
          <p:cNvSpPr>
            <a:spLocks noGrp="1"/>
          </p:cNvSpPr>
          <p:nvPr>
            <p:ph idx="1"/>
          </p:nvPr>
        </p:nvSpPr>
        <p:spPr>
          <a:xfrm>
            <a:off x="844760" y="1255496"/>
            <a:ext cx="9741674" cy="3880773"/>
          </a:xfrm>
        </p:spPr>
        <p:txBody>
          <a:bodyPr>
            <a:noAutofit/>
          </a:bodyPr>
          <a:lstStyle/>
          <a:p>
            <a:r>
              <a:rPr lang="en-US" sz="1600" dirty="0">
                <a:solidFill>
                  <a:schemeClr val="tx1"/>
                </a:solidFill>
              </a:rPr>
              <a:t>How a worker’s mental lapses or physical accidents may indicate that he or she is becoming sick and may soon miss a day of work due to illness</a:t>
            </a:r>
          </a:p>
          <a:p>
            <a:endParaRPr lang="en-US" sz="1600" dirty="0">
              <a:solidFill>
                <a:schemeClr val="tx1"/>
              </a:solidFill>
            </a:endParaRPr>
          </a:p>
          <a:p>
            <a:r>
              <a:rPr lang="en-US" sz="1600" dirty="0">
                <a:solidFill>
                  <a:schemeClr val="tx1"/>
                </a:solidFill>
              </a:rPr>
              <a:t>How workers’ Efficacy is influenced by the day of the week, day of the month, and month of the year</a:t>
            </a:r>
          </a:p>
          <a:p>
            <a:endParaRPr lang="en-US" sz="1600" dirty="0">
              <a:solidFill>
                <a:schemeClr val="tx1"/>
              </a:solidFill>
            </a:endParaRPr>
          </a:p>
          <a:p>
            <a:r>
              <a:rPr lang="en-US" sz="1600" dirty="0">
                <a:solidFill>
                  <a:schemeClr val="tx1"/>
                </a:solidFill>
              </a:rPr>
              <a:t>How workers’ age impacts their average daily Efficacy</a:t>
            </a:r>
          </a:p>
          <a:p>
            <a:endParaRPr lang="en-US" sz="1600" dirty="0">
              <a:solidFill>
                <a:schemeClr val="tx1"/>
              </a:solidFill>
            </a:endParaRPr>
          </a:p>
          <a:p>
            <a:r>
              <a:rPr lang="en-US" sz="1600" dirty="0">
                <a:solidFill>
                  <a:schemeClr val="tx1"/>
                </a:solidFill>
              </a:rPr>
              <a:t>How workers’ average daily Efficacy is influenced by the difference in age between them and their supervisor</a:t>
            </a:r>
          </a:p>
          <a:p>
            <a:endParaRPr lang="en-US" sz="1600" dirty="0">
              <a:solidFill>
                <a:schemeClr val="tx1"/>
              </a:solidFill>
            </a:endParaRPr>
          </a:p>
          <a:p>
            <a:r>
              <a:rPr lang="en-US" sz="1600" dirty="0">
                <a:solidFill>
                  <a:schemeClr val="tx1"/>
                </a:solidFill>
              </a:rPr>
              <a:t>How a worker’s average daily Efficacy is influenced by whether he or she is working primarily with teammates of the same or opposite sex</a:t>
            </a:r>
          </a:p>
          <a:p>
            <a:endParaRPr lang="en-US" sz="1600" dirty="0">
              <a:solidFill>
                <a:schemeClr val="tx1"/>
              </a:solidFill>
            </a:endParaRPr>
          </a:p>
          <a:p>
            <a:r>
              <a:rPr lang="en-US" sz="1600" dirty="0">
                <a:solidFill>
                  <a:schemeClr val="tx1"/>
                </a:solidFill>
              </a:rPr>
              <a:t>How workers can be classified into groups with high, moderate, or low daily Efficacy that is either relatively stable or highly variable</a:t>
            </a:r>
          </a:p>
        </p:txBody>
      </p:sp>
      <p:sp>
        <p:nvSpPr>
          <p:cNvPr id="4" name="Title 1">
            <a:extLst>
              <a:ext uri="{FF2B5EF4-FFF2-40B4-BE49-F238E27FC236}">
                <a16:creationId xmlns:a16="http://schemas.microsoft.com/office/drawing/2014/main" id="{7D89C4AB-1C81-4C7B-BE07-6DFD61B4218F}"/>
              </a:ext>
            </a:extLst>
          </p:cNvPr>
          <p:cNvSpPr>
            <a:spLocks noGrp="1"/>
          </p:cNvSpPr>
          <p:nvPr>
            <p:ph type="title"/>
          </p:nvPr>
        </p:nvSpPr>
        <p:spPr>
          <a:xfrm>
            <a:off x="844760" y="255237"/>
            <a:ext cx="8596668" cy="1000259"/>
          </a:xfrm>
        </p:spPr>
        <p:txBody>
          <a:bodyPr/>
          <a:lstStyle/>
          <a:p>
            <a:pPr algn="ctr"/>
            <a:r>
              <a:rPr lang="en-US" b="1" dirty="0">
                <a:solidFill>
                  <a:schemeClr val="tx1"/>
                </a:solidFill>
              </a:rPr>
              <a:t>Our assumptions </a:t>
            </a:r>
          </a:p>
        </p:txBody>
      </p:sp>
    </p:spTree>
    <p:extLst>
      <p:ext uri="{BB962C8B-B14F-4D97-AF65-F5344CB8AC3E}">
        <p14:creationId xmlns:p14="http://schemas.microsoft.com/office/powerpoint/2010/main" val="274901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13C-0C74-471D-8888-E82E8C870C8D}"/>
              </a:ext>
            </a:extLst>
          </p:cNvPr>
          <p:cNvSpPr>
            <a:spLocks noGrp="1"/>
          </p:cNvSpPr>
          <p:nvPr>
            <p:ph type="title"/>
          </p:nvPr>
        </p:nvSpPr>
        <p:spPr>
          <a:xfrm>
            <a:off x="1388882" y="432561"/>
            <a:ext cx="8596668" cy="1320800"/>
          </a:xfrm>
        </p:spPr>
        <p:txBody>
          <a:bodyPr/>
          <a:lstStyle/>
          <a:p>
            <a:pPr algn="ctr"/>
            <a:r>
              <a:rPr lang="en-US" b="1" dirty="0">
                <a:solidFill>
                  <a:schemeClr val="tx1"/>
                </a:solidFill>
              </a:rPr>
              <a:t>Dataset </a:t>
            </a:r>
          </a:p>
        </p:txBody>
      </p:sp>
      <p:sp>
        <p:nvSpPr>
          <p:cNvPr id="4" name="TextBox 3">
            <a:extLst>
              <a:ext uri="{FF2B5EF4-FFF2-40B4-BE49-F238E27FC236}">
                <a16:creationId xmlns:a16="http://schemas.microsoft.com/office/drawing/2014/main" id="{FED581A7-9D8F-48F6-B16E-8B8980BD1021}"/>
              </a:ext>
            </a:extLst>
          </p:cNvPr>
          <p:cNvSpPr txBox="1"/>
          <p:nvPr/>
        </p:nvSpPr>
        <p:spPr>
          <a:xfrm>
            <a:off x="677334" y="6271551"/>
            <a:ext cx="8762880" cy="307777"/>
          </a:xfrm>
          <a:prstGeom prst="rect">
            <a:avLst/>
          </a:prstGeom>
          <a:noFill/>
        </p:spPr>
        <p:txBody>
          <a:bodyPr wrap="square" rtlCol="0">
            <a:spAutoFit/>
          </a:bodyPr>
          <a:lstStyle/>
          <a:p>
            <a:r>
              <a:rPr lang="en-US" sz="1400" u="sng" dirty="0"/>
              <a:t>Source: https://www.kaggle.com/datasets/gladdenme/factory-workers-daily-performance-attrition-s</a:t>
            </a:r>
          </a:p>
        </p:txBody>
      </p:sp>
      <p:graphicFrame>
        <p:nvGraphicFramePr>
          <p:cNvPr id="5" name="Table 4">
            <a:extLst>
              <a:ext uri="{FF2B5EF4-FFF2-40B4-BE49-F238E27FC236}">
                <a16:creationId xmlns:a16="http://schemas.microsoft.com/office/drawing/2014/main" id="{14240A6B-D5B4-45A7-B8D4-8DB2ABC6DDF7}"/>
              </a:ext>
            </a:extLst>
          </p:cNvPr>
          <p:cNvGraphicFramePr>
            <a:graphicFrameLocks noGrp="1"/>
          </p:cNvGraphicFramePr>
          <p:nvPr>
            <p:extLst>
              <p:ext uri="{D42A27DB-BD31-4B8C-83A1-F6EECF244321}">
                <p14:modId xmlns:p14="http://schemas.microsoft.com/office/powerpoint/2010/main" val="3118108847"/>
              </p:ext>
            </p:extLst>
          </p:nvPr>
        </p:nvGraphicFramePr>
        <p:xfrm>
          <a:off x="677333" y="1585088"/>
          <a:ext cx="4358305" cy="4306010"/>
        </p:xfrm>
        <a:graphic>
          <a:graphicData uri="http://schemas.openxmlformats.org/drawingml/2006/table">
            <a:tbl>
              <a:tblPr>
                <a:tableStyleId>{5C22544A-7EE6-4342-B048-85BDC9FD1C3A}</a:tableStyleId>
              </a:tblPr>
              <a:tblGrid>
                <a:gridCol w="2056919">
                  <a:extLst>
                    <a:ext uri="{9D8B030D-6E8A-4147-A177-3AD203B41FA5}">
                      <a16:colId xmlns:a16="http://schemas.microsoft.com/office/drawing/2014/main" val="2793105781"/>
                    </a:ext>
                  </a:extLst>
                </a:gridCol>
                <a:gridCol w="2301386">
                  <a:extLst>
                    <a:ext uri="{9D8B030D-6E8A-4147-A177-3AD203B41FA5}">
                      <a16:colId xmlns:a16="http://schemas.microsoft.com/office/drawing/2014/main" val="2479607014"/>
                    </a:ext>
                  </a:extLst>
                </a:gridCol>
              </a:tblGrid>
              <a:tr h="934859">
                <a:tc gridSpan="2">
                  <a:txBody>
                    <a:bodyPr/>
                    <a:lstStyle/>
                    <a:p>
                      <a:pPr algn="ctr" fontAlgn="b"/>
                      <a:r>
                        <a:rPr lang="en-US" sz="2000" b="1" u="none" strike="noStrike" dirty="0">
                          <a:effectLst/>
                          <a:latin typeface="+mn-lt"/>
                        </a:rPr>
                        <a:t>Types of observations</a:t>
                      </a:r>
                      <a:endParaRPr lang="en-US" sz="2000" b="1" i="0" u="none" strike="noStrike" dirty="0">
                        <a:solidFill>
                          <a:srgbClr val="000000"/>
                        </a:solidFill>
                        <a:effectLst/>
                        <a:latin typeface="+mn-lt"/>
                      </a:endParaRPr>
                    </a:p>
                    <a:p>
                      <a:pPr algn="ctr" fontAlgn="b"/>
                      <a:r>
                        <a:rPr lang="en-US" sz="2000" b="0" u="none" strike="noStrike" dirty="0">
                          <a:effectLst/>
                          <a:latin typeface="+mn-lt"/>
                        </a:rPr>
                        <a:t> </a:t>
                      </a:r>
                      <a:endParaRPr lang="en-US" sz="2000" b="0" i="0" u="none" strike="noStrike" dirty="0">
                        <a:solidFill>
                          <a:srgbClr val="000000"/>
                        </a:solidFill>
                        <a:effectLst/>
                        <a:latin typeface="+mn-lt"/>
                      </a:endParaRPr>
                    </a:p>
                  </a:txBody>
                  <a:tcPr marL="9525" marR="9525" marT="9525" marB="0" anchor="b"/>
                </a:tc>
                <a:tc hMerge="1">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35754470"/>
                  </a:ext>
                </a:extLst>
              </a:tr>
              <a:tr h="481593">
                <a:tc>
                  <a:txBody>
                    <a:bodyPr/>
                    <a:lstStyle/>
                    <a:p>
                      <a:pPr algn="ctr" fontAlgn="b"/>
                      <a:r>
                        <a:rPr lang="en-US" sz="2000" b="0" u="none" strike="noStrike" dirty="0">
                          <a:effectLst/>
                          <a:latin typeface="+mn-lt"/>
                        </a:rPr>
                        <a:t>Presence</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Absence</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676661871"/>
                  </a:ext>
                </a:extLst>
              </a:tr>
              <a:tr h="481593">
                <a:tc>
                  <a:txBody>
                    <a:bodyPr/>
                    <a:lstStyle/>
                    <a:p>
                      <a:pPr algn="ctr" fontAlgn="b"/>
                      <a:r>
                        <a:rPr lang="en-US" sz="2000" b="0" u="none" strike="noStrike" dirty="0">
                          <a:effectLst/>
                          <a:latin typeface="+mn-lt"/>
                        </a:rPr>
                        <a:t>Efficacy</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Disruption</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091029656"/>
                  </a:ext>
                </a:extLst>
              </a:tr>
              <a:tr h="481593">
                <a:tc>
                  <a:txBody>
                    <a:bodyPr/>
                    <a:lstStyle/>
                    <a:p>
                      <a:pPr algn="ctr" fontAlgn="b"/>
                      <a:r>
                        <a:rPr lang="en-US" sz="2000" b="0" u="none" strike="noStrike" dirty="0">
                          <a:effectLst/>
                          <a:latin typeface="+mn-lt"/>
                        </a:rPr>
                        <a:t>Feat</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Resignation</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897962068"/>
                  </a:ext>
                </a:extLst>
              </a:tr>
              <a:tr h="481593">
                <a:tc>
                  <a:txBody>
                    <a:bodyPr/>
                    <a:lstStyle/>
                    <a:p>
                      <a:pPr algn="ctr" fontAlgn="b"/>
                      <a:r>
                        <a:rPr lang="en-US" sz="2000" b="0" u="none" strike="noStrike" dirty="0">
                          <a:effectLst/>
                          <a:latin typeface="+mn-lt"/>
                        </a:rPr>
                        <a:t>Slip</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None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78834267"/>
                  </a:ext>
                </a:extLst>
              </a:tr>
              <a:tr h="481593">
                <a:tc>
                  <a:txBody>
                    <a:bodyPr/>
                    <a:lstStyle/>
                    <a:p>
                      <a:pPr algn="ctr" fontAlgn="b"/>
                      <a:r>
                        <a:rPr lang="en-US" sz="2000" b="0" u="none" strike="noStrike" dirty="0">
                          <a:effectLst/>
                          <a:latin typeface="+mn-lt"/>
                        </a:rPr>
                        <a:t>Sacrifice</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Onboarding</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838128336"/>
                  </a:ext>
                </a:extLst>
              </a:tr>
              <a:tr h="481593">
                <a:tc>
                  <a:txBody>
                    <a:bodyPr/>
                    <a:lstStyle/>
                    <a:p>
                      <a:pPr algn="ctr" fontAlgn="b"/>
                      <a:r>
                        <a:rPr lang="en-US" sz="2000" b="0" u="none" strike="noStrike">
                          <a:effectLst/>
                          <a:latin typeface="+mn-lt"/>
                        </a:rPr>
                        <a:t>Lapse</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Sabotage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120609545"/>
                  </a:ext>
                </a:extLst>
              </a:tr>
              <a:tr h="481593">
                <a:tc>
                  <a:txBody>
                    <a:bodyPr/>
                    <a:lstStyle/>
                    <a:p>
                      <a:pPr algn="ctr" fontAlgn="b"/>
                      <a:r>
                        <a:rPr lang="en-US" sz="2000" b="0" u="none" strike="noStrike">
                          <a:effectLst/>
                          <a:latin typeface="+mn-lt"/>
                        </a:rPr>
                        <a:t>Idea</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Teamwork</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808102243"/>
                  </a:ext>
                </a:extLst>
              </a:tr>
            </a:tbl>
          </a:graphicData>
        </a:graphic>
      </p:graphicFrame>
      <p:sp>
        <p:nvSpPr>
          <p:cNvPr id="6" name="Content Placeholder 2">
            <a:extLst>
              <a:ext uri="{FF2B5EF4-FFF2-40B4-BE49-F238E27FC236}">
                <a16:creationId xmlns:a16="http://schemas.microsoft.com/office/drawing/2014/main" id="{BD2B4F92-DEAB-4AEC-9F9B-A94282D574D0}"/>
              </a:ext>
            </a:extLst>
          </p:cNvPr>
          <p:cNvSpPr>
            <a:spLocks noGrp="1"/>
          </p:cNvSpPr>
          <p:nvPr>
            <p:ph idx="1"/>
          </p:nvPr>
        </p:nvSpPr>
        <p:spPr>
          <a:xfrm>
            <a:off x="5687216" y="2544666"/>
            <a:ext cx="8596668" cy="3880773"/>
          </a:xfrm>
        </p:spPr>
        <p:txBody>
          <a:bodyPr>
            <a:normAutofit/>
          </a:bodyPr>
          <a:lstStyle/>
          <a:p>
            <a:pPr marL="0" indent="0">
              <a:buNone/>
            </a:pPr>
            <a:r>
              <a:rPr lang="en-US" sz="2800" dirty="0">
                <a:solidFill>
                  <a:schemeClr val="tx1"/>
                </a:solidFill>
              </a:rPr>
              <a:t>42 columns</a:t>
            </a:r>
          </a:p>
          <a:p>
            <a:pPr marL="0" indent="0">
              <a:buNone/>
            </a:pPr>
            <a:r>
              <a:rPr lang="en-US" sz="2800" dirty="0">
                <a:solidFill>
                  <a:schemeClr val="tx1"/>
                </a:solidFill>
              </a:rPr>
              <a:t>411,948+ rows</a:t>
            </a:r>
          </a:p>
          <a:p>
            <a:pPr marL="0" indent="0">
              <a:buNone/>
            </a:pPr>
            <a:r>
              <a:rPr lang="en-US" sz="2800" dirty="0">
                <a:solidFill>
                  <a:schemeClr val="tx1"/>
                </a:solidFill>
              </a:rPr>
              <a:t>14 types of observations</a:t>
            </a:r>
          </a:p>
          <a:p>
            <a:pPr marL="0" indent="0">
              <a:buNone/>
            </a:pPr>
            <a:r>
              <a:rPr lang="en-US" sz="2800" dirty="0">
                <a:solidFill>
                  <a:schemeClr val="tx1"/>
                </a:solidFill>
              </a:rPr>
              <a:t>687 persons</a:t>
            </a:r>
          </a:p>
        </p:txBody>
      </p:sp>
    </p:spTree>
    <p:extLst>
      <p:ext uri="{BB962C8B-B14F-4D97-AF65-F5344CB8AC3E}">
        <p14:creationId xmlns:p14="http://schemas.microsoft.com/office/powerpoint/2010/main" val="38320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642EBD-7087-4CB8-A13D-192E389F764F}"/>
              </a:ext>
            </a:extLst>
          </p:cNvPr>
          <p:cNvSpPr>
            <a:spLocks noGrp="1"/>
          </p:cNvSpPr>
          <p:nvPr>
            <p:ph type="title"/>
          </p:nvPr>
        </p:nvSpPr>
        <p:spPr>
          <a:xfrm>
            <a:off x="1388882" y="728775"/>
            <a:ext cx="8596668" cy="1320800"/>
          </a:xfrm>
        </p:spPr>
        <p:txBody>
          <a:bodyPr/>
          <a:lstStyle/>
          <a:p>
            <a:pPr algn="ctr"/>
            <a:r>
              <a:rPr lang="en-US" b="1" dirty="0">
                <a:solidFill>
                  <a:schemeClr val="tx1"/>
                </a:solidFill>
              </a:rPr>
              <a:t>Events classification</a:t>
            </a:r>
          </a:p>
        </p:txBody>
      </p:sp>
      <p:graphicFrame>
        <p:nvGraphicFramePr>
          <p:cNvPr id="5" name="Table 5">
            <a:extLst>
              <a:ext uri="{FF2B5EF4-FFF2-40B4-BE49-F238E27FC236}">
                <a16:creationId xmlns:a16="http://schemas.microsoft.com/office/drawing/2014/main" id="{9F225FF0-30CA-4662-9698-F667AA08F9D2}"/>
              </a:ext>
            </a:extLst>
          </p:cNvPr>
          <p:cNvGraphicFramePr>
            <a:graphicFrameLocks noGrp="1"/>
          </p:cNvGraphicFramePr>
          <p:nvPr>
            <p:extLst>
              <p:ext uri="{D42A27DB-BD31-4B8C-83A1-F6EECF244321}">
                <p14:modId xmlns:p14="http://schemas.microsoft.com/office/powerpoint/2010/main" val="3200508417"/>
              </p:ext>
            </p:extLst>
          </p:nvPr>
        </p:nvGraphicFramePr>
        <p:xfrm>
          <a:off x="2493495" y="2240280"/>
          <a:ext cx="6387442" cy="2377440"/>
        </p:xfrm>
        <a:graphic>
          <a:graphicData uri="http://schemas.openxmlformats.org/drawingml/2006/table">
            <a:tbl>
              <a:tblPr firstRow="1" bandRow="1">
                <a:tableStyleId>{5C22544A-7EE6-4342-B048-85BDC9FD1C3A}</a:tableStyleId>
              </a:tblPr>
              <a:tblGrid>
                <a:gridCol w="1740427">
                  <a:extLst>
                    <a:ext uri="{9D8B030D-6E8A-4147-A177-3AD203B41FA5}">
                      <a16:colId xmlns:a16="http://schemas.microsoft.com/office/drawing/2014/main" val="2943657843"/>
                    </a:ext>
                  </a:extLst>
                </a:gridCol>
                <a:gridCol w="2470486">
                  <a:extLst>
                    <a:ext uri="{9D8B030D-6E8A-4147-A177-3AD203B41FA5}">
                      <a16:colId xmlns:a16="http://schemas.microsoft.com/office/drawing/2014/main" val="2566809814"/>
                    </a:ext>
                  </a:extLst>
                </a:gridCol>
                <a:gridCol w="2176529">
                  <a:extLst>
                    <a:ext uri="{9D8B030D-6E8A-4147-A177-3AD203B41FA5}">
                      <a16:colId xmlns:a16="http://schemas.microsoft.com/office/drawing/2014/main" val="1797990624"/>
                    </a:ext>
                  </a:extLst>
                </a:gridCol>
              </a:tblGrid>
              <a:tr h="370840">
                <a:tc>
                  <a:txBody>
                    <a:bodyPr/>
                    <a:lstStyle/>
                    <a:p>
                      <a:pPr algn="ctr"/>
                      <a:r>
                        <a:rPr lang="en-US" sz="2000" dirty="0">
                          <a:solidFill>
                            <a:schemeClr val="tx1"/>
                          </a:solidFill>
                        </a:rPr>
                        <a:t>GROUP 1</a:t>
                      </a:r>
                    </a:p>
                  </a:txBody>
                  <a:tcPr/>
                </a:tc>
                <a:tc>
                  <a:txBody>
                    <a:bodyPr/>
                    <a:lstStyle/>
                    <a:p>
                      <a:pPr algn="ctr"/>
                      <a:r>
                        <a:rPr lang="en-US" sz="2000" dirty="0">
                          <a:solidFill>
                            <a:schemeClr val="tx1"/>
                          </a:solidFill>
                        </a:rPr>
                        <a:t>GROUP 2</a:t>
                      </a:r>
                    </a:p>
                  </a:txBody>
                  <a:tcPr/>
                </a:tc>
                <a:tc>
                  <a:txBody>
                    <a:bodyPr/>
                    <a:lstStyle/>
                    <a:p>
                      <a:pPr algn="ctr"/>
                      <a:r>
                        <a:rPr lang="en-US" sz="2000" dirty="0">
                          <a:solidFill>
                            <a:schemeClr val="tx1"/>
                          </a:solidFill>
                        </a:rPr>
                        <a:t>GROUP 3</a:t>
                      </a:r>
                    </a:p>
                  </a:txBody>
                  <a:tcPr/>
                </a:tc>
                <a:extLst>
                  <a:ext uri="{0D108BD9-81ED-4DB2-BD59-A6C34878D82A}">
                    <a16:rowId xmlns:a16="http://schemas.microsoft.com/office/drawing/2014/main" val="2584714467"/>
                  </a:ext>
                </a:extLst>
              </a:tr>
              <a:tr h="370840">
                <a:tc>
                  <a:txBody>
                    <a:bodyPr/>
                    <a:lstStyle/>
                    <a:p>
                      <a:pPr algn="ctr"/>
                      <a:r>
                        <a:rPr lang="en-US" sz="2000" dirty="0">
                          <a:solidFill>
                            <a:schemeClr val="tx1"/>
                          </a:solidFill>
                        </a:rPr>
                        <a:t>Onboarding</a:t>
                      </a:r>
                    </a:p>
                  </a:txBody>
                  <a:tcPr/>
                </a:tc>
                <a:tc>
                  <a:txBody>
                    <a:bodyPr/>
                    <a:lstStyle/>
                    <a:p>
                      <a:pPr algn="ctr"/>
                      <a:r>
                        <a:rPr lang="en-US" sz="2000" dirty="0">
                          <a:solidFill>
                            <a:schemeClr val="tx1"/>
                          </a:solidFill>
                        </a:rPr>
                        <a:t>Sacrifice</a:t>
                      </a:r>
                    </a:p>
                  </a:txBody>
                  <a:tcPr/>
                </a:tc>
                <a:tc>
                  <a:txBody>
                    <a:bodyPr/>
                    <a:lstStyle/>
                    <a:p>
                      <a:pPr algn="ctr"/>
                      <a:r>
                        <a:rPr lang="en-US" sz="2000" dirty="0">
                          <a:solidFill>
                            <a:schemeClr val="tx1"/>
                          </a:solidFill>
                        </a:rPr>
                        <a:t>Sabotage</a:t>
                      </a:r>
                    </a:p>
                  </a:txBody>
                  <a:tcPr/>
                </a:tc>
                <a:extLst>
                  <a:ext uri="{0D108BD9-81ED-4DB2-BD59-A6C34878D82A}">
                    <a16:rowId xmlns:a16="http://schemas.microsoft.com/office/drawing/2014/main" val="3277759244"/>
                  </a:ext>
                </a:extLst>
              </a:tr>
              <a:tr h="370840">
                <a:tc>
                  <a:txBody>
                    <a:bodyPr/>
                    <a:lstStyle/>
                    <a:p>
                      <a:pPr algn="ctr"/>
                      <a:r>
                        <a:rPr lang="en-US" sz="2000" dirty="0">
                          <a:solidFill>
                            <a:schemeClr val="tx1"/>
                          </a:solidFill>
                        </a:rPr>
                        <a:t>Termination</a:t>
                      </a:r>
                    </a:p>
                  </a:txBody>
                  <a:tcPr/>
                </a:tc>
                <a:tc>
                  <a:txBody>
                    <a:bodyPr/>
                    <a:lstStyle/>
                    <a:p>
                      <a:pPr algn="ctr"/>
                      <a:r>
                        <a:rPr lang="en-US" sz="2000" dirty="0">
                          <a:solidFill>
                            <a:schemeClr val="tx1"/>
                          </a:solidFill>
                        </a:rPr>
                        <a:t>Teamwork</a:t>
                      </a:r>
                    </a:p>
                  </a:txBody>
                  <a:tcPr/>
                </a:tc>
                <a:tc>
                  <a:txBody>
                    <a:bodyPr/>
                    <a:lstStyle/>
                    <a:p>
                      <a:pPr algn="ctr"/>
                      <a:r>
                        <a:rPr lang="en-US" sz="2000" dirty="0">
                          <a:solidFill>
                            <a:schemeClr val="tx1"/>
                          </a:solidFill>
                        </a:rPr>
                        <a:t>Disruption</a:t>
                      </a:r>
                    </a:p>
                  </a:txBody>
                  <a:tcPr/>
                </a:tc>
                <a:extLst>
                  <a:ext uri="{0D108BD9-81ED-4DB2-BD59-A6C34878D82A}">
                    <a16:rowId xmlns:a16="http://schemas.microsoft.com/office/drawing/2014/main" val="1922792238"/>
                  </a:ext>
                </a:extLst>
              </a:tr>
              <a:tr h="370840">
                <a:tc>
                  <a:txBody>
                    <a:bodyPr/>
                    <a:lstStyle/>
                    <a:p>
                      <a:pPr algn="ctr"/>
                      <a:r>
                        <a:rPr lang="en-US" sz="2000" dirty="0">
                          <a:solidFill>
                            <a:schemeClr val="tx1"/>
                          </a:solidFill>
                        </a:rPr>
                        <a:t>Resignation</a:t>
                      </a:r>
                    </a:p>
                  </a:txBody>
                  <a:tcPr/>
                </a:tc>
                <a:tc>
                  <a:txBody>
                    <a:bodyPr/>
                    <a:lstStyle/>
                    <a:p>
                      <a:pPr algn="ctr"/>
                      <a:r>
                        <a:rPr lang="en-US" sz="2000" dirty="0">
                          <a:solidFill>
                            <a:schemeClr val="tx1"/>
                          </a:solidFill>
                        </a:rPr>
                        <a:t>Idea</a:t>
                      </a:r>
                    </a:p>
                  </a:txBody>
                  <a:tcPr/>
                </a:tc>
                <a:tc>
                  <a:txBody>
                    <a:bodyPr/>
                    <a:lstStyle/>
                    <a:p>
                      <a:pPr algn="ctr"/>
                      <a:r>
                        <a:rPr lang="en-US" sz="2000" dirty="0">
                          <a:solidFill>
                            <a:schemeClr val="tx1"/>
                          </a:solidFill>
                        </a:rPr>
                        <a:t>Feat</a:t>
                      </a:r>
                    </a:p>
                  </a:txBody>
                  <a:tcPr/>
                </a:tc>
                <a:extLst>
                  <a:ext uri="{0D108BD9-81ED-4DB2-BD59-A6C34878D82A}">
                    <a16:rowId xmlns:a16="http://schemas.microsoft.com/office/drawing/2014/main" val="3659021536"/>
                  </a:ext>
                </a:extLst>
              </a:tr>
              <a:tr h="370840">
                <a:tc>
                  <a:txBody>
                    <a:bodyPr/>
                    <a:lstStyle/>
                    <a:p>
                      <a:pPr algn="ctr"/>
                      <a:r>
                        <a:rPr lang="en-US" sz="2000" dirty="0">
                          <a:solidFill>
                            <a:schemeClr val="tx1"/>
                          </a:solidFill>
                        </a:rPr>
                        <a:t>Presence</a:t>
                      </a:r>
                    </a:p>
                  </a:txBody>
                  <a:tcPr/>
                </a:tc>
                <a:tc>
                  <a:txBody>
                    <a:bodyPr/>
                    <a:lstStyle/>
                    <a:p>
                      <a:pPr algn="ctr"/>
                      <a:endParaRPr lang="en-US" sz="2000">
                        <a:solidFill>
                          <a:schemeClr val="tx1"/>
                        </a:solidFill>
                      </a:endParaRPr>
                    </a:p>
                  </a:txBody>
                  <a:tcPr/>
                </a:tc>
                <a:tc>
                  <a:txBody>
                    <a:bodyPr/>
                    <a:lstStyle/>
                    <a:p>
                      <a:pPr algn="ctr"/>
                      <a:r>
                        <a:rPr lang="en-US" sz="2000" dirty="0">
                          <a:solidFill>
                            <a:schemeClr val="tx1"/>
                          </a:solidFill>
                        </a:rPr>
                        <a:t>Slip</a:t>
                      </a:r>
                    </a:p>
                  </a:txBody>
                  <a:tcPr/>
                </a:tc>
                <a:extLst>
                  <a:ext uri="{0D108BD9-81ED-4DB2-BD59-A6C34878D82A}">
                    <a16:rowId xmlns:a16="http://schemas.microsoft.com/office/drawing/2014/main" val="3755534510"/>
                  </a:ext>
                </a:extLst>
              </a:tr>
              <a:tr h="370840">
                <a:tc>
                  <a:txBody>
                    <a:bodyPr/>
                    <a:lstStyle/>
                    <a:p>
                      <a:pPr algn="ctr"/>
                      <a:r>
                        <a:rPr lang="en-US" sz="2000" dirty="0">
                          <a:solidFill>
                            <a:schemeClr val="tx1"/>
                          </a:solidFill>
                        </a:rPr>
                        <a:t>Efficacy</a:t>
                      </a:r>
                    </a:p>
                  </a:txBody>
                  <a:tcPr/>
                </a:tc>
                <a:tc>
                  <a:txBody>
                    <a:bodyPr/>
                    <a:lstStyle/>
                    <a:p>
                      <a:pPr algn="ctr"/>
                      <a:endParaRPr lang="en-US" sz="2000">
                        <a:solidFill>
                          <a:schemeClr val="tx1"/>
                        </a:solidFill>
                      </a:endParaRPr>
                    </a:p>
                  </a:txBody>
                  <a:tcPr/>
                </a:tc>
                <a:tc>
                  <a:txBody>
                    <a:bodyPr/>
                    <a:lstStyle/>
                    <a:p>
                      <a:pPr algn="ctr"/>
                      <a:r>
                        <a:rPr lang="en-US" sz="2000" dirty="0">
                          <a:solidFill>
                            <a:schemeClr val="tx1"/>
                          </a:solidFill>
                        </a:rPr>
                        <a:t>Lapse</a:t>
                      </a:r>
                    </a:p>
                  </a:txBody>
                  <a:tcPr/>
                </a:tc>
                <a:extLst>
                  <a:ext uri="{0D108BD9-81ED-4DB2-BD59-A6C34878D82A}">
                    <a16:rowId xmlns:a16="http://schemas.microsoft.com/office/drawing/2014/main" val="3293555467"/>
                  </a:ext>
                </a:extLst>
              </a:tr>
            </a:tbl>
          </a:graphicData>
        </a:graphic>
      </p:graphicFrame>
    </p:spTree>
    <p:extLst>
      <p:ext uri="{BB962C8B-B14F-4D97-AF65-F5344CB8AC3E}">
        <p14:creationId xmlns:p14="http://schemas.microsoft.com/office/powerpoint/2010/main" val="367762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763925-F3DE-4E42-BC61-1DEE803A5BC1}"/>
              </a:ext>
            </a:extLst>
          </p:cNvPr>
          <p:cNvGraphicFramePr>
            <a:graphicFrameLocks noGrp="1"/>
          </p:cNvGraphicFramePr>
          <p:nvPr>
            <p:extLst>
              <p:ext uri="{D42A27DB-BD31-4B8C-83A1-F6EECF244321}">
                <p14:modId xmlns:p14="http://schemas.microsoft.com/office/powerpoint/2010/main" val="2752672227"/>
              </p:ext>
            </p:extLst>
          </p:nvPr>
        </p:nvGraphicFramePr>
        <p:xfrm>
          <a:off x="953037" y="231820"/>
          <a:ext cx="10046841" cy="6394360"/>
        </p:xfrm>
        <a:graphic>
          <a:graphicData uri="http://schemas.openxmlformats.org/drawingml/2006/table">
            <a:tbl>
              <a:tblPr>
                <a:tableStyleId>{5C22544A-7EE6-4342-B048-85BDC9FD1C3A}</a:tableStyleId>
              </a:tblPr>
              <a:tblGrid>
                <a:gridCol w="2627290">
                  <a:extLst>
                    <a:ext uri="{9D8B030D-6E8A-4147-A177-3AD203B41FA5}">
                      <a16:colId xmlns:a16="http://schemas.microsoft.com/office/drawing/2014/main" val="478017411"/>
                    </a:ext>
                  </a:extLst>
                </a:gridCol>
                <a:gridCol w="7419551">
                  <a:extLst>
                    <a:ext uri="{9D8B030D-6E8A-4147-A177-3AD203B41FA5}">
                      <a16:colId xmlns:a16="http://schemas.microsoft.com/office/drawing/2014/main" val="521001891"/>
                    </a:ext>
                  </a:extLst>
                </a:gridCol>
              </a:tblGrid>
              <a:tr h="224118">
                <a:tc>
                  <a:txBody>
                    <a:bodyPr/>
                    <a:lstStyle/>
                    <a:p>
                      <a:pPr algn="ctr" fontAlgn="b"/>
                      <a:r>
                        <a:rPr lang="en-US" sz="1100" b="1" u="none" strike="noStrike" dirty="0" err="1">
                          <a:effectLst/>
                        </a:rPr>
                        <a:t>sub_ID</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Employee ID number for the worker who is the subject of the event reflected in a row.</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051979882"/>
                  </a:ext>
                </a:extLst>
              </a:tr>
              <a:tr h="205689">
                <a:tc>
                  <a:txBody>
                    <a:bodyPr/>
                    <a:lstStyle/>
                    <a:p>
                      <a:pPr algn="ctr" fontAlgn="b"/>
                      <a:r>
                        <a:rPr lang="en-US" sz="1100" b="1" u="none" strike="noStrike" dirty="0" err="1">
                          <a:effectLst/>
                        </a:rPr>
                        <a:t>text_formatsub_fname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first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161300936"/>
                  </a:ext>
                </a:extLst>
              </a:tr>
              <a:tr h="205689">
                <a:tc>
                  <a:txBody>
                    <a:bodyPr/>
                    <a:lstStyle/>
                    <a:p>
                      <a:pPr algn="ctr" fontAlgn="b"/>
                      <a:r>
                        <a:rPr lang="en-US" sz="1100" b="1" u="none" strike="noStrike" dirty="0" err="1">
                          <a:effectLst/>
                        </a:rPr>
                        <a:t>text_formatsub_lname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last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863647989"/>
                  </a:ext>
                </a:extLst>
              </a:tr>
              <a:tr h="205689">
                <a:tc>
                  <a:txBody>
                    <a:bodyPr/>
                    <a:lstStyle/>
                    <a:p>
                      <a:pPr algn="ctr" fontAlgn="b"/>
                      <a:r>
                        <a:rPr lang="en-US" sz="1100" b="1" u="none" strike="noStrike" dirty="0">
                          <a:effectLst/>
                        </a:rPr>
                        <a:t>grid_3x3sub_age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age of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119259895"/>
                  </a:ext>
                </a:extLst>
              </a:tr>
              <a:tr h="205689">
                <a:tc>
                  <a:txBody>
                    <a:bodyPr/>
                    <a:lstStyle/>
                    <a:p>
                      <a:pPr algn="ctr" fontAlgn="b"/>
                      <a:r>
                        <a:rPr lang="en-US" sz="1100" b="1" u="none" strike="noStrike" dirty="0" err="1">
                          <a:effectLst/>
                        </a:rPr>
                        <a:t>text_formatsub_sex</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sex (“M” or “F”) of the employee who is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832217846"/>
                  </a:ext>
                </a:extLst>
              </a:tr>
              <a:tr h="615999">
                <a:tc>
                  <a:txBody>
                    <a:bodyPr/>
                    <a:lstStyle/>
                    <a:p>
                      <a:pPr algn="ctr" fontAlgn="b"/>
                      <a:r>
                        <a:rPr lang="en-US" sz="1100" b="1" u="none" strike="noStrike" dirty="0" err="1">
                          <a:effectLst/>
                        </a:rPr>
                        <a:t>text_formatsub_shift</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name of the shift on which the event’s subject works. Possible values are “Shift 1”, “Shift 2”, “Shift 3”, or “unassigned” (for the factory’s lone Production Director, who isn’t assigned to a single shift but instead oversees all of the shifts).</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074237319"/>
                  </a:ext>
                </a:extLst>
              </a:tr>
              <a:tr h="1455741">
                <a:tc>
                  <a:txBody>
                    <a:bodyPr/>
                    <a:lstStyle/>
                    <a:p>
                      <a:pPr algn="ctr" fontAlgn="b"/>
                      <a:r>
                        <a:rPr lang="en-US" sz="1100" b="1" u="none" strike="noStrike" dirty="0" err="1">
                          <a:effectLst/>
                        </a:rPr>
                        <a:t>text_formatsub_team</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name of the team on which the event’s subject works. For an employee working on Shift 1, possible values are “Team 1” through “Team 8” (for persons filling the role of Team Leader or Laborer) or “unassigned” (for the Shift Manager, who isn’t assigned to a single team but instead oversees all of the shift’s teams). Similarly, Shift 2 includes “Team 9” through “Team 16”, and Shift 3 includes “Team 17” through “Team 24”. The factory’s three Shift Managers and one Production Director also have “unassigned” as a value, as they aren’t members of a particular team.</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280992399"/>
                  </a:ext>
                </a:extLst>
              </a:tr>
              <a:tr h="643990">
                <a:tc>
                  <a:txBody>
                    <a:bodyPr/>
                    <a:lstStyle/>
                    <a:p>
                      <a:pPr algn="ctr" fontAlgn="b"/>
                      <a:r>
                        <a:rPr lang="en-US" sz="1100" b="1" u="none" strike="noStrike" dirty="0" err="1">
                          <a:effectLst/>
                        </a:rPr>
                        <a:t>text_formatsub_role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organizational role of the employee who is the event’s subject. Values include “Production Director,” of which there is exactly 1; “Shift Manager,” of which there are 3; “Team Leader,” of which there are 24; and “Laborer,” of which there are 480.</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920016405"/>
                  </a:ext>
                </a:extLst>
              </a:tr>
              <a:tr h="1679674">
                <a:tc>
                  <a:txBody>
                    <a:bodyPr/>
                    <a:lstStyle/>
                    <a:p>
                      <a:pPr algn="ctr" fontAlgn="b"/>
                      <a:r>
                        <a:rPr lang="en-US" sz="1100" b="1" u="none" strike="noStrike" dirty="0" err="1">
                          <a:effectLst/>
                        </a:rPr>
                        <a:t>text_formatsub_coll_IDs</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list containing the ID numbers of the other employees who are immediate coworker-peers of the event’s subject. For a Laborer, this includes the other Laborers serving in the same team at the moment when the event occurred; for a Team Leader, it includes the other seven Team Leaders who were working on the same Shift; for a Shift Manager, it includes the other two Shift Managers; and for the Production Director, the value is “None”. Because Laborers and Team Leaders can quit or be terminated (and replaced) during the course of the simulated time period, the ID numbers of a subject’s colleagues might change from one day to the next.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433221073"/>
                  </a:ext>
                </a:extLst>
              </a:tr>
              <a:tr h="727964">
                <a:tc>
                  <a:txBody>
                    <a:bodyPr/>
                    <a:lstStyle/>
                    <a:p>
                      <a:pPr algn="ctr" fontAlgn="b"/>
                      <a:r>
                        <a:rPr lang="en-US" sz="1100" b="1" u="none" strike="noStrike" dirty="0" err="1">
                          <a:effectLst/>
                        </a:rPr>
                        <a:t>text_formatsub_colls_same_sex_prtn</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A float representing the portion of the subject’s immediate coworker-peers who are of the same sex. (E.g., a female Team Leader who has 4 female and 3 male coworker-peers will have a value of ≈0.5714.) If the subject is the factory’s Production Director (who has no coworker-peers), the value is “None”.</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610390821"/>
                  </a:ext>
                </a:extLst>
              </a:tr>
              <a:tr h="224118">
                <a:tc>
                  <a:txBody>
                    <a:bodyPr/>
                    <a:lstStyle/>
                    <a:p>
                      <a:pPr algn="ctr" fontAlgn="b"/>
                      <a:r>
                        <a:rPr lang="en-US" sz="1100" b="1" u="none" strike="noStrike" dirty="0">
                          <a:effectLst/>
                        </a:rPr>
                        <a:t>grid_3x3sub_health_h</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float between 0.0 and 1.0 representing the (hidden) Health stat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519467907"/>
                  </a:ext>
                </a:extLst>
              </a:tr>
            </a:tbl>
          </a:graphicData>
        </a:graphic>
      </p:graphicFrame>
    </p:spTree>
    <p:extLst>
      <p:ext uri="{BB962C8B-B14F-4D97-AF65-F5344CB8AC3E}">
        <p14:creationId xmlns:p14="http://schemas.microsoft.com/office/powerpoint/2010/main" val="140470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39FCF-F1D4-4EF9-AA57-15B77137C046}"/>
              </a:ext>
            </a:extLst>
          </p:cNvPr>
          <p:cNvSpPr>
            <a:spLocks noGrp="1"/>
          </p:cNvSpPr>
          <p:nvPr>
            <p:ph idx="1"/>
          </p:nvPr>
        </p:nvSpPr>
        <p:spPr>
          <a:xfrm>
            <a:off x="1694635" y="5924282"/>
            <a:ext cx="8596668" cy="657993"/>
          </a:xfrm>
        </p:spPr>
        <p:txBody>
          <a:bodyPr/>
          <a:lstStyle/>
          <a:p>
            <a:pPr marL="0" indent="0" algn="ctr">
              <a:buNone/>
            </a:pPr>
            <a:r>
              <a:rPr lang="en-US" dirty="0">
                <a:solidFill>
                  <a:schemeClr val="tx1"/>
                </a:solidFill>
              </a:rPr>
              <a:t>Due to big size of the dataset we represented just small part of it, also we can’t upload it to Git (size &gt; 100 Mb). For details, please, refer to the link on page 4</a:t>
            </a:r>
          </a:p>
          <a:p>
            <a:pPr marL="0" indent="0" algn="ctr">
              <a:buNone/>
            </a:pPr>
            <a:endParaRPr lang="en-US" dirty="0">
              <a:solidFill>
                <a:schemeClr val="tx1"/>
              </a:solidFill>
            </a:endParaRPr>
          </a:p>
        </p:txBody>
      </p:sp>
    </p:spTree>
    <p:extLst>
      <p:ext uri="{BB962C8B-B14F-4D97-AF65-F5344CB8AC3E}">
        <p14:creationId xmlns:p14="http://schemas.microsoft.com/office/powerpoint/2010/main" val="1510544588"/>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120</TotalTime>
  <Words>935</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Inherit</vt:lpstr>
      <vt:lpstr>Trebuchet MS</vt:lpstr>
      <vt:lpstr>Wingdings 3</vt:lpstr>
      <vt:lpstr>Facet</vt:lpstr>
      <vt:lpstr>New approach to productivity  </vt:lpstr>
      <vt:lpstr>Why Mark Zuckerberg and Sundar Pichai Are Worried About Productivity </vt:lpstr>
      <vt:lpstr>Hypothesis </vt:lpstr>
      <vt:lpstr>Our assumptions </vt:lpstr>
      <vt:lpstr>Dataset </vt:lpstr>
      <vt:lpstr>Events classification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approach to productivity  </dc:title>
  <dc:creator>Ablaikhan Aimbetov</dc:creator>
  <cp:lastModifiedBy>Ablaikhan Aimbetov</cp:lastModifiedBy>
  <cp:revision>9</cp:revision>
  <dcterms:created xsi:type="dcterms:W3CDTF">2022-09-15T16:05:36Z</dcterms:created>
  <dcterms:modified xsi:type="dcterms:W3CDTF">2022-09-22T18:37:19Z</dcterms:modified>
</cp:coreProperties>
</file>