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147347727" r:id="rId6"/>
    <p:sldId id="2147347728" r:id="rId7"/>
    <p:sldId id="2147347742" r:id="rId8"/>
    <p:sldId id="2147347731" r:id="rId9"/>
    <p:sldId id="2147347732" r:id="rId10"/>
    <p:sldId id="2147347738" r:id="rId11"/>
    <p:sldId id="2147347736" r:id="rId12"/>
    <p:sldId id="2147347739" r:id="rId13"/>
    <p:sldId id="2147347741" r:id="rId14"/>
    <p:sldId id="2147347744" r:id="rId15"/>
    <p:sldId id="2147347733" r:id="rId16"/>
    <p:sldId id="2147347734" r:id="rId17"/>
    <p:sldId id="21473478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D7143-837A-B4A5-990F-AE2C45F9BC1B}" v="37" dt="2025-01-30T15:33:47.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 Cortes/WYMX/Wiwynn" userId="S::angel_cortes@wiwynn.com::c81f38c5-4450-4f50-9222-7701f0795f6a" providerId="AD" clId="Web-{96965A92-7F3D-B65E-CC2A-DA67589C6062}"/>
    <pc:docChg chg="addSld delSld modSld sldOrd">
      <pc:chgData name="Angel Cortes/WYMX/Wiwynn" userId="S::angel_cortes@wiwynn.com::c81f38c5-4450-4f50-9222-7701f0795f6a" providerId="AD" clId="Web-{96965A92-7F3D-B65E-CC2A-DA67589C6062}" dt="2025-01-26T23:34:04.167" v="1030" actId="20577"/>
      <pc:docMkLst>
        <pc:docMk/>
      </pc:docMkLst>
      <pc:sldChg chg="modSp">
        <pc:chgData name="Angel Cortes/WYMX/Wiwynn" userId="S::angel_cortes@wiwynn.com::c81f38c5-4450-4f50-9222-7701f0795f6a" providerId="AD" clId="Web-{96965A92-7F3D-B65E-CC2A-DA67589C6062}" dt="2025-01-26T23:34:04.167" v="1030" actId="20577"/>
        <pc:sldMkLst>
          <pc:docMk/>
          <pc:sldMk cId="3016456478" sldId="2147347728"/>
        </pc:sldMkLst>
        <pc:spChg chg="mod">
          <ac:chgData name="Angel Cortes/WYMX/Wiwynn" userId="S::angel_cortes@wiwynn.com::c81f38c5-4450-4f50-9222-7701f0795f6a" providerId="AD" clId="Web-{96965A92-7F3D-B65E-CC2A-DA67589C6062}" dt="2025-01-26T23:34:04.167" v="1030" actId="20577"/>
          <ac:spMkLst>
            <pc:docMk/>
            <pc:sldMk cId="3016456478" sldId="2147347728"/>
            <ac:spMk id="5" creationId="{886D4436-841B-BF5F-5943-EC6D572E5753}"/>
          </ac:spMkLst>
        </pc:spChg>
      </pc:sldChg>
      <pc:sldChg chg="addSp delSp modSp">
        <pc:chgData name="Angel Cortes/WYMX/Wiwynn" userId="S::angel_cortes@wiwynn.com::c81f38c5-4450-4f50-9222-7701f0795f6a" providerId="AD" clId="Web-{96965A92-7F3D-B65E-CC2A-DA67589C6062}" dt="2025-01-26T23:03:21.571" v="998" actId="20577"/>
        <pc:sldMkLst>
          <pc:docMk/>
          <pc:sldMk cId="1971415717" sldId="2147347731"/>
        </pc:sldMkLst>
        <pc:spChg chg="mod">
          <ac:chgData name="Angel Cortes/WYMX/Wiwynn" userId="S::angel_cortes@wiwynn.com::c81f38c5-4450-4f50-9222-7701f0795f6a" providerId="AD" clId="Web-{96965A92-7F3D-B65E-CC2A-DA67589C6062}" dt="2025-01-26T23:03:21.571" v="998" actId="20577"/>
          <ac:spMkLst>
            <pc:docMk/>
            <pc:sldMk cId="1971415717" sldId="2147347731"/>
            <ac:spMk id="11" creationId="{1058FF13-5664-1DD8-9F7A-EEBDA0D38CE6}"/>
          </ac:spMkLst>
        </pc:spChg>
        <pc:picChg chg="add mod">
          <ac:chgData name="Angel Cortes/WYMX/Wiwynn" userId="S::angel_cortes@wiwynn.com::c81f38c5-4450-4f50-9222-7701f0795f6a" providerId="AD" clId="Web-{96965A92-7F3D-B65E-CC2A-DA67589C6062}" dt="2025-01-25T16:55:04.565" v="7" actId="1076"/>
          <ac:picMkLst>
            <pc:docMk/>
            <pc:sldMk cId="1971415717" sldId="2147347731"/>
            <ac:picMk id="3" creationId="{36B9B115-3CED-96AA-23C2-0B16DF6660F5}"/>
          </ac:picMkLst>
        </pc:picChg>
        <pc:picChg chg="del">
          <ac:chgData name="Angel Cortes/WYMX/Wiwynn" userId="S::angel_cortes@wiwynn.com::c81f38c5-4450-4f50-9222-7701f0795f6a" providerId="AD" clId="Web-{96965A92-7F3D-B65E-CC2A-DA67589C6062}" dt="2025-01-25T16:54:54.111" v="4"/>
          <ac:picMkLst>
            <pc:docMk/>
            <pc:sldMk cId="1971415717" sldId="2147347731"/>
            <ac:picMk id="9" creationId="{D1238072-7AD9-FFFE-0FD4-86DD4791F25A}"/>
          </ac:picMkLst>
        </pc:picChg>
      </pc:sldChg>
      <pc:sldChg chg="modSp">
        <pc:chgData name="Angel Cortes/WYMX/Wiwynn" userId="S::angel_cortes@wiwynn.com::c81f38c5-4450-4f50-9222-7701f0795f6a" providerId="AD" clId="Web-{96965A92-7F3D-B65E-CC2A-DA67589C6062}" dt="2025-01-25T22:29:15.174" v="742" actId="20577"/>
        <pc:sldMkLst>
          <pc:docMk/>
          <pc:sldMk cId="3754441373" sldId="2147347732"/>
        </pc:sldMkLst>
        <pc:spChg chg="mod">
          <ac:chgData name="Angel Cortes/WYMX/Wiwynn" userId="S::angel_cortes@wiwynn.com::c81f38c5-4450-4f50-9222-7701f0795f6a" providerId="AD" clId="Web-{96965A92-7F3D-B65E-CC2A-DA67589C6062}" dt="2025-01-25T21:37:15.021" v="557" actId="20577"/>
          <ac:spMkLst>
            <pc:docMk/>
            <pc:sldMk cId="3754441373" sldId="2147347732"/>
            <ac:spMk id="3" creationId="{3F8ACB00-5E58-B827-9122-7F3C3800E49C}"/>
          </ac:spMkLst>
        </pc:spChg>
        <pc:spChg chg="mod">
          <ac:chgData name="Angel Cortes/WYMX/Wiwynn" userId="S::angel_cortes@wiwynn.com::c81f38c5-4450-4f50-9222-7701f0795f6a" providerId="AD" clId="Web-{96965A92-7F3D-B65E-CC2A-DA67589C6062}" dt="2025-01-25T22:29:15.174" v="742" actId="20577"/>
          <ac:spMkLst>
            <pc:docMk/>
            <pc:sldMk cId="3754441373" sldId="2147347732"/>
            <ac:spMk id="4" creationId="{ACDC5333-A712-2AE3-D2F8-56E426FED0D8}"/>
          </ac:spMkLst>
        </pc:spChg>
      </pc:sldChg>
      <pc:sldChg chg="new del ord">
        <pc:chgData name="Angel Cortes/WYMX/Wiwynn" userId="S::angel_cortes@wiwynn.com::c81f38c5-4450-4f50-9222-7701f0795f6a" providerId="AD" clId="Web-{96965A92-7F3D-B65E-CC2A-DA67589C6062}" dt="2025-01-25T16:54:27.032" v="3"/>
        <pc:sldMkLst>
          <pc:docMk/>
          <pc:sldMk cId="1272236732" sldId="2147347735"/>
        </pc:sldMkLst>
      </pc:sldChg>
      <pc:sldChg chg="addSp delSp modSp add ord replId">
        <pc:chgData name="Angel Cortes/WYMX/Wiwynn" userId="S::angel_cortes@wiwynn.com::c81f38c5-4450-4f50-9222-7701f0795f6a" providerId="AD" clId="Web-{96965A92-7F3D-B65E-CC2A-DA67589C6062}" dt="2025-01-26T18:14:26.996" v="967" actId="20577"/>
        <pc:sldMkLst>
          <pc:docMk/>
          <pc:sldMk cId="365226040" sldId="2147347736"/>
        </pc:sldMkLst>
        <pc:spChg chg="mod">
          <ac:chgData name="Angel Cortes/WYMX/Wiwynn" userId="S::angel_cortes@wiwynn.com::c81f38c5-4450-4f50-9222-7701f0795f6a" providerId="AD" clId="Web-{96965A92-7F3D-B65E-CC2A-DA67589C6062}" dt="2025-01-26T18:14:26.996" v="967" actId="20577"/>
          <ac:spMkLst>
            <pc:docMk/>
            <pc:sldMk cId="365226040" sldId="2147347736"/>
            <ac:spMk id="3" creationId="{3F8ACB00-5E58-B827-9122-7F3C3800E49C}"/>
          </ac:spMkLst>
        </pc:spChg>
        <pc:spChg chg="mod">
          <ac:chgData name="Angel Cortes/WYMX/Wiwynn" userId="S::angel_cortes@wiwynn.com::c81f38c5-4450-4f50-9222-7701f0795f6a" providerId="AD" clId="Web-{96965A92-7F3D-B65E-CC2A-DA67589C6062}" dt="2025-01-25T21:34:13.218" v="528" actId="20577"/>
          <ac:spMkLst>
            <pc:docMk/>
            <pc:sldMk cId="365226040" sldId="2147347736"/>
            <ac:spMk id="4" creationId="{ACDC5333-A712-2AE3-D2F8-56E426FED0D8}"/>
          </ac:spMkLst>
        </pc:spChg>
        <pc:spChg chg="mod">
          <ac:chgData name="Angel Cortes/WYMX/Wiwynn" userId="S::angel_cortes@wiwynn.com::c81f38c5-4450-4f50-9222-7701f0795f6a" providerId="AD" clId="Web-{96965A92-7F3D-B65E-CC2A-DA67589C6062}" dt="2025-01-25T19:37:00.886" v="400" actId="20577"/>
          <ac:spMkLst>
            <pc:docMk/>
            <pc:sldMk cId="365226040" sldId="2147347736"/>
            <ac:spMk id="10" creationId="{8B07A5B3-8456-10E7-4B33-22B1129F3ECF}"/>
          </ac:spMkLst>
        </pc:spChg>
        <pc:spChg chg="mod">
          <ac:chgData name="Angel Cortes/WYMX/Wiwynn" userId="S::angel_cortes@wiwynn.com::c81f38c5-4450-4f50-9222-7701f0795f6a" providerId="AD" clId="Web-{96965A92-7F3D-B65E-CC2A-DA67589C6062}" dt="2025-01-25T19:37:55.375" v="414" actId="20577"/>
          <ac:spMkLst>
            <pc:docMk/>
            <pc:sldMk cId="365226040" sldId="2147347736"/>
            <ac:spMk id="12" creationId="{4C017670-C6CB-5F7A-9990-3905DF231A1C}"/>
          </ac:spMkLst>
        </pc:spChg>
        <pc:picChg chg="add mod">
          <ac:chgData name="Angel Cortes/WYMX/Wiwynn" userId="S::angel_cortes@wiwynn.com::c81f38c5-4450-4f50-9222-7701f0795f6a" providerId="AD" clId="Web-{96965A92-7F3D-B65E-CC2A-DA67589C6062}" dt="2025-01-25T21:33:26.482" v="518" actId="1076"/>
          <ac:picMkLst>
            <pc:docMk/>
            <pc:sldMk cId="365226040" sldId="2147347736"/>
            <ac:picMk id="5" creationId="{55C5FB2E-A17E-82FA-174F-C111BD57DF30}"/>
          </ac:picMkLst>
        </pc:picChg>
        <pc:picChg chg="del">
          <ac:chgData name="Angel Cortes/WYMX/Wiwynn" userId="S::angel_cortes@wiwynn.com::c81f38c5-4450-4f50-9222-7701f0795f6a" providerId="AD" clId="Web-{96965A92-7F3D-B65E-CC2A-DA67589C6062}" dt="2025-01-25T16:58:57.042" v="61"/>
          <ac:picMkLst>
            <pc:docMk/>
            <pc:sldMk cId="365226040" sldId="2147347736"/>
            <ac:picMk id="6" creationId="{8733A650-7D52-44C6-C8CB-67E3D766574A}"/>
          </ac:picMkLst>
        </pc:picChg>
        <pc:picChg chg="del">
          <ac:chgData name="Angel Cortes/WYMX/Wiwynn" userId="S::angel_cortes@wiwynn.com::c81f38c5-4450-4f50-9222-7701f0795f6a" providerId="AD" clId="Web-{96965A92-7F3D-B65E-CC2A-DA67589C6062}" dt="2025-01-25T16:58:59.401" v="62"/>
          <ac:picMkLst>
            <pc:docMk/>
            <pc:sldMk cId="365226040" sldId="2147347736"/>
            <ac:picMk id="8" creationId="{46597309-11C5-FC63-63AE-991BA16117D0}"/>
          </ac:picMkLst>
        </pc:picChg>
      </pc:sldChg>
      <pc:sldChg chg="addSp modSp new del">
        <pc:chgData name="Angel Cortes/WYMX/Wiwynn" userId="S::angel_cortes@wiwynn.com::c81f38c5-4450-4f50-9222-7701f0795f6a" providerId="AD" clId="Web-{96965A92-7F3D-B65E-CC2A-DA67589C6062}" dt="2025-01-25T18:00:09.602" v="89"/>
        <pc:sldMkLst>
          <pc:docMk/>
          <pc:sldMk cId="3607283184" sldId="2147347737"/>
        </pc:sldMkLst>
        <pc:spChg chg="add mod">
          <ac:chgData name="Angel Cortes/WYMX/Wiwynn" userId="S::angel_cortes@wiwynn.com::c81f38c5-4450-4f50-9222-7701f0795f6a" providerId="AD" clId="Web-{96965A92-7F3D-B65E-CC2A-DA67589C6062}" dt="2025-01-25T17:59:59.477" v="86"/>
          <ac:spMkLst>
            <pc:docMk/>
            <pc:sldMk cId="3607283184" sldId="2147347737"/>
            <ac:spMk id="4" creationId="{3FF01FA2-1D8F-6635-E67E-1A7CA9A1D21E}"/>
          </ac:spMkLst>
        </pc:spChg>
      </pc:sldChg>
      <pc:sldChg chg="addSp delSp modSp add replId">
        <pc:chgData name="Angel Cortes/WYMX/Wiwynn" userId="S::angel_cortes@wiwynn.com::c81f38c5-4450-4f50-9222-7701f0795f6a" providerId="AD" clId="Web-{96965A92-7F3D-B65E-CC2A-DA67589C6062}" dt="2025-01-25T21:56:55.527" v="594" actId="20577"/>
        <pc:sldMkLst>
          <pc:docMk/>
          <pc:sldMk cId="3948379912" sldId="2147347738"/>
        </pc:sldMkLst>
        <pc:spChg chg="del">
          <ac:chgData name="Angel Cortes/WYMX/Wiwynn" userId="S::angel_cortes@wiwynn.com::c81f38c5-4450-4f50-9222-7701f0795f6a" providerId="AD" clId="Web-{96965A92-7F3D-B65E-CC2A-DA67589C6062}" dt="2025-01-25T19:00:32.290" v="206"/>
          <ac:spMkLst>
            <pc:docMk/>
            <pc:sldMk cId="3948379912" sldId="2147347738"/>
            <ac:spMk id="3" creationId="{3F8ACB00-5E58-B827-9122-7F3C3800E49C}"/>
          </ac:spMkLst>
        </pc:spChg>
        <pc:spChg chg="mod">
          <ac:chgData name="Angel Cortes/WYMX/Wiwynn" userId="S::angel_cortes@wiwynn.com::c81f38c5-4450-4f50-9222-7701f0795f6a" providerId="AD" clId="Web-{96965A92-7F3D-B65E-CC2A-DA67589C6062}" dt="2025-01-25T21:56:55.527" v="594" actId="20577"/>
          <ac:spMkLst>
            <pc:docMk/>
            <pc:sldMk cId="3948379912" sldId="2147347738"/>
            <ac:spMk id="4" creationId="{ACDC5333-A712-2AE3-D2F8-56E426FED0D8}"/>
          </ac:spMkLst>
        </pc:spChg>
        <pc:spChg chg="add mod">
          <ac:chgData name="Angel Cortes/WYMX/Wiwynn" userId="S::angel_cortes@wiwynn.com::c81f38c5-4450-4f50-9222-7701f0795f6a" providerId="AD" clId="Web-{96965A92-7F3D-B65E-CC2A-DA67589C6062}" dt="2025-01-25T21:14:31.443" v="486" actId="20577"/>
          <ac:spMkLst>
            <pc:docMk/>
            <pc:sldMk cId="3948379912" sldId="2147347738"/>
            <ac:spMk id="6" creationId="{48C49331-7626-88B3-D10F-B1B7EF87833E}"/>
          </ac:spMkLst>
        </pc:spChg>
        <pc:spChg chg="mod">
          <ac:chgData name="Angel Cortes/WYMX/Wiwynn" userId="S::angel_cortes@wiwynn.com::c81f38c5-4450-4f50-9222-7701f0795f6a" providerId="AD" clId="Web-{96965A92-7F3D-B65E-CC2A-DA67589C6062}" dt="2025-01-25T19:33:56.926" v="356" actId="14100"/>
          <ac:spMkLst>
            <pc:docMk/>
            <pc:sldMk cId="3948379912" sldId="2147347738"/>
            <ac:spMk id="10" creationId="{8B07A5B3-8456-10E7-4B33-22B1129F3ECF}"/>
          </ac:spMkLst>
        </pc:spChg>
        <pc:spChg chg="mod">
          <ac:chgData name="Angel Cortes/WYMX/Wiwynn" userId="S::angel_cortes@wiwynn.com::c81f38c5-4450-4f50-9222-7701f0795f6a" providerId="AD" clId="Web-{96965A92-7F3D-B65E-CC2A-DA67589C6062}" dt="2025-01-25T19:34:32.178" v="376" actId="1076"/>
          <ac:spMkLst>
            <pc:docMk/>
            <pc:sldMk cId="3948379912" sldId="2147347738"/>
            <ac:spMk id="12" creationId="{4C017670-C6CB-5F7A-9990-3905DF231A1C}"/>
          </ac:spMkLst>
        </pc:spChg>
        <pc:picChg chg="add mod">
          <ac:chgData name="Angel Cortes/WYMX/Wiwynn" userId="S::angel_cortes@wiwynn.com::c81f38c5-4450-4f50-9222-7701f0795f6a" providerId="AD" clId="Web-{96965A92-7F3D-B65E-CC2A-DA67589C6062}" dt="2025-01-25T19:34:09.927" v="359" actId="1076"/>
          <ac:picMkLst>
            <pc:docMk/>
            <pc:sldMk cId="3948379912" sldId="2147347738"/>
            <ac:picMk id="3" creationId="{562C611D-0A78-F0B3-E9CF-E32337BF4A96}"/>
          </ac:picMkLst>
        </pc:picChg>
        <pc:picChg chg="add mod">
          <ac:chgData name="Angel Cortes/WYMX/Wiwynn" userId="S::angel_cortes@wiwynn.com::c81f38c5-4450-4f50-9222-7701f0795f6a" providerId="AD" clId="Web-{96965A92-7F3D-B65E-CC2A-DA67589C6062}" dt="2025-01-25T21:13:38.082" v="481" actId="1076"/>
          <ac:picMkLst>
            <pc:docMk/>
            <pc:sldMk cId="3948379912" sldId="2147347738"/>
            <ac:picMk id="5" creationId="{4854FD81-DC43-418C-9303-0FB686FFBE66}"/>
          </ac:picMkLst>
        </pc:picChg>
      </pc:sldChg>
      <pc:sldChg chg="addSp delSp modSp add replId">
        <pc:chgData name="Angel Cortes/WYMX/Wiwynn" userId="S::angel_cortes@wiwynn.com::c81f38c5-4450-4f50-9222-7701f0795f6a" providerId="AD" clId="Web-{96965A92-7F3D-B65E-CC2A-DA67589C6062}" dt="2025-01-25T23:36:27.946" v="909" actId="20577"/>
        <pc:sldMkLst>
          <pc:docMk/>
          <pc:sldMk cId="1405369114" sldId="2147347739"/>
        </pc:sldMkLst>
        <pc:spChg chg="del mod">
          <ac:chgData name="Angel Cortes/WYMX/Wiwynn" userId="S::angel_cortes@wiwynn.com::c81f38c5-4450-4f50-9222-7701f0795f6a" providerId="AD" clId="Web-{96965A92-7F3D-B65E-CC2A-DA67589C6062}" dt="2025-01-25T19:00:39.541" v="208"/>
          <ac:spMkLst>
            <pc:docMk/>
            <pc:sldMk cId="1405369114" sldId="2147347739"/>
            <ac:spMk id="3" creationId="{3F8ACB00-5E58-B827-9122-7F3C3800E49C}"/>
          </ac:spMkLst>
        </pc:spChg>
        <pc:spChg chg="mod">
          <ac:chgData name="Angel Cortes/WYMX/Wiwynn" userId="S::angel_cortes@wiwynn.com::c81f38c5-4450-4f50-9222-7701f0795f6a" providerId="AD" clId="Web-{96965A92-7F3D-B65E-CC2A-DA67589C6062}" dt="2025-01-25T23:36:27.946" v="909" actId="20577"/>
          <ac:spMkLst>
            <pc:docMk/>
            <pc:sldMk cId="1405369114" sldId="2147347739"/>
            <ac:spMk id="4" creationId="{ACDC5333-A712-2AE3-D2F8-56E426FED0D8}"/>
          </ac:spMkLst>
        </pc:spChg>
        <pc:spChg chg="add mod">
          <ac:chgData name="Angel Cortes/WYMX/Wiwynn" userId="S::angel_cortes@wiwynn.com::c81f38c5-4450-4f50-9222-7701f0795f6a" providerId="AD" clId="Web-{96965A92-7F3D-B65E-CC2A-DA67589C6062}" dt="2025-01-25T22:26:22.560" v="726" actId="20577"/>
          <ac:spMkLst>
            <pc:docMk/>
            <pc:sldMk cId="1405369114" sldId="2147347739"/>
            <ac:spMk id="6" creationId="{D0B4B43E-2599-B086-06C3-3263B5C3F136}"/>
          </ac:spMkLst>
        </pc:spChg>
        <pc:spChg chg="mod">
          <ac:chgData name="Angel Cortes/WYMX/Wiwynn" userId="S::angel_cortes@wiwynn.com::c81f38c5-4450-4f50-9222-7701f0795f6a" providerId="AD" clId="Web-{96965A92-7F3D-B65E-CC2A-DA67589C6062}" dt="2025-01-25T22:05:35.168" v="688" actId="20577"/>
          <ac:spMkLst>
            <pc:docMk/>
            <pc:sldMk cId="1405369114" sldId="2147347739"/>
            <ac:spMk id="10" creationId="{8B07A5B3-8456-10E7-4B33-22B1129F3ECF}"/>
          </ac:spMkLst>
        </pc:spChg>
        <pc:spChg chg="mod">
          <ac:chgData name="Angel Cortes/WYMX/Wiwynn" userId="S::angel_cortes@wiwynn.com::c81f38c5-4450-4f50-9222-7701f0795f6a" providerId="AD" clId="Web-{96965A92-7F3D-B65E-CC2A-DA67589C6062}" dt="2025-01-25T22:06:14.966" v="697" actId="20577"/>
          <ac:spMkLst>
            <pc:docMk/>
            <pc:sldMk cId="1405369114" sldId="2147347739"/>
            <ac:spMk id="12" creationId="{4C017670-C6CB-5F7A-9990-3905DF231A1C}"/>
          </ac:spMkLst>
        </pc:spChg>
        <pc:picChg chg="add mod">
          <ac:chgData name="Angel Cortes/WYMX/Wiwynn" userId="S::angel_cortes@wiwynn.com::c81f38c5-4450-4f50-9222-7701f0795f6a" providerId="AD" clId="Web-{96965A92-7F3D-B65E-CC2A-DA67589C6062}" dt="2025-01-25T22:06:21.560" v="699" actId="1076"/>
          <ac:picMkLst>
            <pc:docMk/>
            <pc:sldMk cId="1405369114" sldId="2147347739"/>
            <ac:picMk id="3" creationId="{C036C7E3-8677-887F-BC7C-FFF961AD2561}"/>
          </ac:picMkLst>
        </pc:picChg>
        <pc:picChg chg="add mod">
          <ac:chgData name="Angel Cortes/WYMX/Wiwynn" userId="S::angel_cortes@wiwynn.com::c81f38c5-4450-4f50-9222-7701f0795f6a" providerId="AD" clId="Web-{96965A92-7F3D-B65E-CC2A-DA67589C6062}" dt="2025-01-25T22:07:13.718" v="704" actId="14100"/>
          <ac:picMkLst>
            <pc:docMk/>
            <pc:sldMk cId="1405369114" sldId="2147347739"/>
            <ac:picMk id="5" creationId="{15A44A29-09C1-5BB0-985C-2E6AB2A481A4}"/>
          </ac:picMkLst>
        </pc:picChg>
        <pc:picChg chg="add del mod">
          <ac:chgData name="Angel Cortes/WYMX/Wiwynn" userId="S::angel_cortes@wiwynn.com::c81f38c5-4450-4f50-9222-7701f0795f6a" providerId="AD" clId="Web-{96965A92-7F3D-B65E-CC2A-DA67589C6062}" dt="2025-01-25T18:02:21.763" v="97"/>
          <ac:picMkLst>
            <pc:docMk/>
            <pc:sldMk cId="1405369114" sldId="2147347739"/>
            <ac:picMk id="5" creationId="{B3D0B447-F973-675F-4DEE-D870908EF08E}"/>
          </ac:picMkLst>
        </pc:picChg>
      </pc:sldChg>
      <pc:sldChg chg="new del">
        <pc:chgData name="Angel Cortes/WYMX/Wiwynn" userId="S::angel_cortes@wiwynn.com::c81f38c5-4450-4f50-9222-7701f0795f6a" providerId="AD" clId="Web-{96965A92-7F3D-B65E-CC2A-DA67589C6062}" dt="2025-01-25T19:04:24.267" v="310"/>
        <pc:sldMkLst>
          <pc:docMk/>
          <pc:sldMk cId="1655623093" sldId="2147347740"/>
        </pc:sldMkLst>
      </pc:sldChg>
      <pc:sldChg chg="addSp delSp modSp add replId">
        <pc:chgData name="Angel Cortes/WYMX/Wiwynn" userId="S::angel_cortes@wiwynn.com::c81f38c5-4450-4f50-9222-7701f0795f6a" providerId="AD" clId="Web-{96965A92-7F3D-B65E-CC2A-DA67589C6062}" dt="2025-01-25T23:36:54.932" v="912" actId="20577"/>
        <pc:sldMkLst>
          <pc:docMk/>
          <pc:sldMk cId="3551082631" sldId="2147347741"/>
        </pc:sldMkLst>
        <pc:spChg chg="mod">
          <ac:chgData name="Angel Cortes/WYMX/Wiwynn" userId="S::angel_cortes@wiwynn.com::c81f38c5-4450-4f50-9222-7701f0795f6a" providerId="AD" clId="Web-{96965A92-7F3D-B65E-CC2A-DA67589C6062}" dt="2025-01-25T23:36:54.932" v="912" actId="20577"/>
          <ac:spMkLst>
            <pc:docMk/>
            <pc:sldMk cId="3551082631" sldId="2147347741"/>
            <ac:spMk id="4" creationId="{ACDC5333-A712-2AE3-D2F8-56E426FED0D8}"/>
          </ac:spMkLst>
        </pc:spChg>
        <pc:spChg chg="mod">
          <ac:chgData name="Angel Cortes/WYMX/Wiwynn" userId="S::angel_cortes@wiwynn.com::c81f38c5-4450-4f50-9222-7701f0795f6a" providerId="AD" clId="Web-{96965A92-7F3D-B65E-CC2A-DA67589C6062}" dt="2025-01-25T23:21:34.393" v="853" actId="20577"/>
          <ac:spMkLst>
            <pc:docMk/>
            <pc:sldMk cId="3551082631" sldId="2147347741"/>
            <ac:spMk id="6" creationId="{D0B4B43E-2599-B086-06C3-3263B5C3F136}"/>
          </ac:spMkLst>
        </pc:spChg>
        <pc:spChg chg="mod">
          <ac:chgData name="Angel Cortes/WYMX/Wiwynn" userId="S::angel_cortes@wiwynn.com::c81f38c5-4450-4f50-9222-7701f0795f6a" providerId="AD" clId="Web-{96965A92-7F3D-B65E-CC2A-DA67589C6062}" dt="2025-01-25T23:19:34.623" v="833" actId="20577"/>
          <ac:spMkLst>
            <pc:docMk/>
            <pc:sldMk cId="3551082631" sldId="2147347741"/>
            <ac:spMk id="10" creationId="{8B07A5B3-8456-10E7-4B33-22B1129F3ECF}"/>
          </ac:spMkLst>
        </pc:spChg>
        <pc:spChg chg="mod">
          <ac:chgData name="Angel Cortes/WYMX/Wiwynn" userId="S::angel_cortes@wiwynn.com::c81f38c5-4450-4f50-9222-7701f0795f6a" providerId="AD" clId="Web-{96965A92-7F3D-B65E-CC2A-DA67589C6062}" dt="2025-01-25T23:20:45.985" v="838" actId="20577"/>
          <ac:spMkLst>
            <pc:docMk/>
            <pc:sldMk cId="3551082631" sldId="2147347741"/>
            <ac:spMk id="12" creationId="{4C017670-C6CB-5F7A-9990-3905DF231A1C}"/>
          </ac:spMkLst>
        </pc:spChg>
        <pc:picChg chg="add del mod">
          <ac:chgData name="Angel Cortes/WYMX/Wiwynn" userId="S::angel_cortes@wiwynn.com::c81f38c5-4450-4f50-9222-7701f0795f6a" providerId="AD" clId="Web-{96965A92-7F3D-B65E-CC2A-DA67589C6062}" dt="2025-01-25T23:20:54.485" v="841"/>
          <ac:picMkLst>
            <pc:docMk/>
            <pc:sldMk cId="3551082631" sldId="2147347741"/>
            <ac:picMk id="3" creationId="{98C930D9-F1BA-48DD-514A-A23D5C53F3C2}"/>
          </ac:picMkLst>
        </pc:picChg>
        <pc:picChg chg="add mod">
          <ac:chgData name="Angel Cortes/WYMX/Wiwynn" userId="S::angel_cortes@wiwynn.com::c81f38c5-4450-4f50-9222-7701f0795f6a" providerId="AD" clId="Web-{96965A92-7F3D-B65E-CC2A-DA67589C6062}" dt="2025-01-25T23:22:12.472" v="854" actId="1076"/>
          <ac:picMkLst>
            <pc:docMk/>
            <pc:sldMk cId="3551082631" sldId="2147347741"/>
            <ac:picMk id="5" creationId="{A330695E-332E-DBB4-2BC3-F9D09E676BC1}"/>
          </ac:picMkLst>
        </pc:picChg>
        <pc:picChg chg="add mod">
          <ac:chgData name="Angel Cortes/WYMX/Wiwynn" userId="S::angel_cortes@wiwynn.com::c81f38c5-4450-4f50-9222-7701f0795f6a" providerId="AD" clId="Web-{96965A92-7F3D-B65E-CC2A-DA67589C6062}" dt="2025-01-25T23:27:47.842" v="856" actId="1076"/>
          <ac:picMkLst>
            <pc:docMk/>
            <pc:sldMk cId="3551082631" sldId="2147347741"/>
            <ac:picMk id="7" creationId="{C068F06F-1ABA-FE5F-E495-3E5908DCD83B}"/>
          </ac:picMkLst>
        </pc:picChg>
      </pc:sldChg>
      <pc:sldChg chg="new del">
        <pc:chgData name="Angel Cortes/WYMX/Wiwynn" userId="S::angel_cortes@wiwynn.com::c81f38c5-4450-4f50-9222-7701f0795f6a" providerId="AD" clId="Web-{96965A92-7F3D-B65E-CC2A-DA67589C6062}" dt="2025-01-25T22:32:41.025" v="774"/>
        <pc:sldMkLst>
          <pc:docMk/>
          <pc:sldMk cId="581809288" sldId="2147347743"/>
        </pc:sldMkLst>
      </pc:sldChg>
      <pc:sldChg chg="addSp delSp modSp add replId">
        <pc:chgData name="Angel Cortes/WYMX/Wiwynn" userId="S::angel_cortes@wiwynn.com::c81f38c5-4450-4f50-9222-7701f0795f6a" providerId="AD" clId="Web-{96965A92-7F3D-B65E-CC2A-DA67589C6062}" dt="2025-01-26T15:16:11.740" v="946" actId="20577"/>
        <pc:sldMkLst>
          <pc:docMk/>
          <pc:sldMk cId="1105067842" sldId="2147347744"/>
        </pc:sldMkLst>
        <pc:spChg chg="mod">
          <ac:chgData name="Angel Cortes/WYMX/Wiwynn" userId="S::angel_cortes@wiwynn.com::c81f38c5-4450-4f50-9222-7701f0795f6a" providerId="AD" clId="Web-{96965A92-7F3D-B65E-CC2A-DA67589C6062}" dt="2025-01-26T15:16:11.740" v="946" actId="20577"/>
          <ac:spMkLst>
            <pc:docMk/>
            <pc:sldMk cId="1105067842" sldId="2147347744"/>
            <ac:spMk id="4" creationId="{ACDC5333-A712-2AE3-D2F8-56E426FED0D8}"/>
          </ac:spMkLst>
        </pc:spChg>
        <pc:spChg chg="add">
          <ac:chgData name="Angel Cortes/WYMX/Wiwynn" userId="S::angel_cortes@wiwynn.com::c81f38c5-4450-4f50-9222-7701f0795f6a" providerId="AD" clId="Web-{96965A92-7F3D-B65E-CC2A-DA67589C6062}" dt="2025-01-26T13:28:19.047" v="937"/>
          <ac:spMkLst>
            <pc:docMk/>
            <pc:sldMk cId="1105067842" sldId="2147347744"/>
            <ac:spMk id="5" creationId="{306397BC-3937-0800-B59C-B83E71FA2048}"/>
          </ac:spMkLst>
        </pc:spChg>
        <pc:spChg chg="del mod">
          <ac:chgData name="Angel Cortes/WYMX/Wiwynn" userId="S::angel_cortes@wiwynn.com::c81f38c5-4450-4f50-9222-7701f0795f6a" providerId="AD" clId="Web-{96965A92-7F3D-B65E-CC2A-DA67589C6062}" dt="2025-01-26T13:28:18.171" v="936"/>
          <ac:spMkLst>
            <pc:docMk/>
            <pc:sldMk cId="1105067842" sldId="2147347744"/>
            <ac:spMk id="6" creationId="{D0B4B43E-2599-B086-06C3-3263B5C3F136}"/>
          </ac:spMkLst>
        </pc:spChg>
      </pc:sldChg>
      <pc:sldChg chg="new del">
        <pc:chgData name="Angel Cortes/WYMX/Wiwynn" userId="S::angel_cortes@wiwynn.com::c81f38c5-4450-4f50-9222-7701f0795f6a" providerId="AD" clId="Web-{96965A92-7F3D-B65E-CC2A-DA67589C6062}" dt="2025-01-26T20:58:17.076" v="968"/>
        <pc:sldMkLst>
          <pc:docMk/>
          <pc:sldMk cId="462481180" sldId="2147347745"/>
        </pc:sldMkLst>
      </pc:sldChg>
    </pc:docChg>
  </pc:docChgLst>
  <pc:docChgLst>
    <pc:chgData clId="Web-{4B6D01A7-3A9D-23F9-63CD-0CEC5635A423}"/>
    <pc:docChg chg="addSld">
      <pc:chgData name="" userId="" providerId="" clId="Web-{4B6D01A7-3A9D-23F9-63CD-0CEC5635A423}" dt="2025-01-25T21:07:10.329" v="0"/>
      <pc:docMkLst>
        <pc:docMk/>
      </pc:docMkLst>
      <pc:sldChg chg="add replId">
        <pc:chgData name="" userId="" providerId="" clId="Web-{4B6D01A7-3A9D-23F9-63CD-0CEC5635A423}" dt="2025-01-25T21:07:10.329" v="0"/>
        <pc:sldMkLst>
          <pc:docMk/>
          <pc:sldMk cId="808124790" sldId="2147347742"/>
        </pc:sldMkLst>
      </pc:sldChg>
    </pc:docChg>
  </pc:docChgLst>
  <pc:docChgLst>
    <pc:chgData name="Daniel Torres/WYMX/Wiwynn" userId="S::daniel_torres@wiwynn.com::1d6f329b-f394-439c-8f02-4ad5d641e52d" providerId="AD" clId="Web-{4B6D01A7-3A9D-23F9-63CD-0CEC5635A423}"/>
    <pc:docChg chg="modSld">
      <pc:chgData name="Daniel Torres/WYMX/Wiwynn" userId="S::daniel_torres@wiwynn.com::1d6f329b-f394-439c-8f02-4ad5d641e52d" providerId="AD" clId="Web-{4B6D01A7-3A9D-23F9-63CD-0CEC5635A423}" dt="2025-01-25T22:35:58.752" v="761" actId="20577"/>
      <pc:docMkLst>
        <pc:docMk/>
      </pc:docMkLst>
      <pc:sldChg chg="addSp delSp modSp">
        <pc:chgData name="Daniel Torres/WYMX/Wiwynn" userId="S::daniel_torres@wiwynn.com::1d6f329b-f394-439c-8f02-4ad5d641e52d" providerId="AD" clId="Web-{4B6D01A7-3A9D-23F9-63CD-0CEC5635A423}" dt="2025-01-25T22:35:58.752" v="761" actId="20577"/>
        <pc:sldMkLst>
          <pc:docMk/>
          <pc:sldMk cId="3016456478" sldId="2147347728"/>
        </pc:sldMkLst>
        <pc:spChg chg="mod">
          <ac:chgData name="Daniel Torres/WYMX/Wiwynn" userId="S::daniel_torres@wiwynn.com::1d6f329b-f394-439c-8f02-4ad5d641e52d" providerId="AD" clId="Web-{4B6D01A7-3A9D-23F9-63CD-0CEC5635A423}" dt="2025-01-25T21:07:57.487" v="28" actId="20577"/>
          <ac:spMkLst>
            <pc:docMk/>
            <pc:sldMk cId="3016456478" sldId="2147347728"/>
            <ac:spMk id="2" creationId="{B590E61C-1260-2871-8DA1-ACB290B8D761}"/>
          </ac:spMkLst>
        </pc:spChg>
        <pc:spChg chg="del">
          <ac:chgData name="Daniel Torres/WYMX/Wiwynn" userId="S::daniel_torres@wiwynn.com::1d6f329b-f394-439c-8f02-4ad5d641e52d" providerId="AD" clId="Web-{4B6D01A7-3A9D-23F9-63CD-0CEC5635A423}" dt="2025-01-25T21:07:31.674" v="5"/>
          <ac:spMkLst>
            <pc:docMk/>
            <pc:sldMk cId="3016456478" sldId="2147347728"/>
            <ac:spMk id="4" creationId="{ACDC5333-A712-2AE3-D2F8-56E426FED0D8}"/>
          </ac:spMkLst>
        </pc:spChg>
        <pc:spChg chg="add mod">
          <ac:chgData name="Daniel Torres/WYMX/Wiwynn" userId="S::daniel_torres@wiwynn.com::1d6f329b-f394-439c-8f02-4ad5d641e52d" providerId="AD" clId="Web-{4B6D01A7-3A9D-23F9-63CD-0CEC5635A423}" dt="2025-01-25T22:35:58.752" v="761" actId="20577"/>
          <ac:spMkLst>
            <pc:docMk/>
            <pc:sldMk cId="3016456478" sldId="2147347728"/>
            <ac:spMk id="5" creationId="{886D4436-841B-BF5F-5943-EC6D572E5753}"/>
          </ac:spMkLst>
        </pc:spChg>
        <pc:spChg chg="del">
          <ac:chgData name="Daniel Torres/WYMX/Wiwynn" userId="S::daniel_torres@wiwynn.com::1d6f329b-f394-439c-8f02-4ad5d641e52d" providerId="AD" clId="Web-{4B6D01A7-3A9D-23F9-63CD-0CEC5635A423}" dt="2025-01-25T21:07:31.674" v="4"/>
          <ac:spMkLst>
            <pc:docMk/>
            <pc:sldMk cId="3016456478" sldId="2147347728"/>
            <ac:spMk id="11" creationId="{1058FF13-5664-1DD8-9F7A-EEBDA0D38CE6}"/>
          </ac:spMkLst>
        </pc:spChg>
        <pc:spChg chg="del">
          <ac:chgData name="Daniel Torres/WYMX/Wiwynn" userId="S::daniel_torres@wiwynn.com::1d6f329b-f394-439c-8f02-4ad5d641e52d" providerId="AD" clId="Web-{4B6D01A7-3A9D-23F9-63CD-0CEC5635A423}" dt="2025-01-25T21:07:31.674" v="3"/>
          <ac:spMkLst>
            <pc:docMk/>
            <pc:sldMk cId="3016456478" sldId="2147347728"/>
            <ac:spMk id="22" creationId="{E6D7CB83-2672-8ECD-D2DC-B73405F74623}"/>
          </ac:spMkLst>
        </pc:spChg>
        <pc:spChg chg="del">
          <ac:chgData name="Daniel Torres/WYMX/Wiwynn" userId="S::daniel_torres@wiwynn.com::1d6f329b-f394-439c-8f02-4ad5d641e52d" providerId="AD" clId="Web-{4B6D01A7-3A9D-23F9-63CD-0CEC5635A423}" dt="2025-01-25T21:07:31.674" v="2"/>
          <ac:spMkLst>
            <pc:docMk/>
            <pc:sldMk cId="3016456478" sldId="2147347728"/>
            <ac:spMk id="23" creationId="{3A5B91C7-D784-41C9-8ED7-CF6979EE1DCB}"/>
          </ac:spMkLst>
        </pc:spChg>
        <pc:picChg chg="add del mod">
          <ac:chgData name="Daniel Torres/WYMX/Wiwynn" userId="S::daniel_torres@wiwynn.com::1d6f329b-f394-439c-8f02-4ad5d641e52d" providerId="AD" clId="Web-{4B6D01A7-3A9D-23F9-63CD-0CEC5635A423}" dt="2025-01-25T21:41:45.725" v="389"/>
          <ac:picMkLst>
            <pc:docMk/>
            <pc:sldMk cId="3016456478" sldId="2147347728"/>
            <ac:picMk id="7" creationId="{2418419C-4A5A-8904-E01D-7DA3EBA5BF3E}"/>
          </ac:picMkLst>
        </pc:picChg>
        <pc:picChg chg="del">
          <ac:chgData name="Daniel Torres/WYMX/Wiwynn" userId="S::daniel_torres@wiwynn.com::1d6f329b-f394-439c-8f02-4ad5d641e52d" providerId="AD" clId="Web-{4B6D01A7-3A9D-23F9-63CD-0CEC5635A423}" dt="2025-01-25T21:07:24.939" v="0"/>
          <ac:picMkLst>
            <pc:docMk/>
            <pc:sldMk cId="3016456478" sldId="2147347728"/>
            <ac:picMk id="15" creationId="{67C45EA1-DF8D-DB14-CB5E-BBD6F6607E84}"/>
          </ac:picMkLst>
        </pc:picChg>
        <pc:picChg chg="del">
          <ac:chgData name="Daniel Torres/WYMX/Wiwynn" userId="S::daniel_torres@wiwynn.com::1d6f329b-f394-439c-8f02-4ad5d641e52d" providerId="AD" clId="Web-{4B6D01A7-3A9D-23F9-63CD-0CEC5635A423}" dt="2025-01-25T21:07:26.174" v="1"/>
          <ac:picMkLst>
            <pc:docMk/>
            <pc:sldMk cId="3016456478" sldId="2147347728"/>
            <ac:picMk id="21" creationId="{10B3D5C6-D11F-00E4-A4D4-40DC48B6775C}"/>
          </ac:picMkLst>
        </pc:picChg>
      </pc:sldChg>
    </pc:docChg>
  </pc:docChgLst>
  <pc:docChgLst>
    <pc:chgData name="Angel Cortes/WYMX/Wiwynn" userId="S::angel_cortes@wiwynn.com::c81f38c5-4450-4f50-9222-7701f0795f6a" providerId="AD" clId="Web-{35DD7143-837A-B4A5-990F-AE2C45F9BC1B}"/>
    <pc:docChg chg="modSld">
      <pc:chgData name="Angel Cortes/WYMX/Wiwynn" userId="S::angel_cortes@wiwynn.com::c81f38c5-4450-4f50-9222-7701f0795f6a" providerId="AD" clId="Web-{35DD7143-837A-B4A5-990F-AE2C45F9BC1B}" dt="2025-01-30T15:33:43.522" v="16" actId="20577"/>
      <pc:docMkLst>
        <pc:docMk/>
      </pc:docMkLst>
      <pc:sldChg chg="modSp">
        <pc:chgData name="Angel Cortes/WYMX/Wiwynn" userId="S::angel_cortes@wiwynn.com::c81f38c5-4450-4f50-9222-7701f0795f6a" providerId="AD" clId="Web-{35DD7143-837A-B4A5-990F-AE2C45F9BC1B}" dt="2025-01-30T15:33:43.522" v="16" actId="20577"/>
        <pc:sldMkLst>
          <pc:docMk/>
          <pc:sldMk cId="3016456478" sldId="2147347728"/>
        </pc:sldMkLst>
        <pc:spChg chg="mod">
          <ac:chgData name="Angel Cortes/WYMX/Wiwynn" userId="S::angel_cortes@wiwynn.com::c81f38c5-4450-4f50-9222-7701f0795f6a" providerId="AD" clId="Web-{35DD7143-837A-B4A5-990F-AE2C45F9BC1B}" dt="2025-01-30T15:33:43.522" v="16" actId="20577"/>
          <ac:spMkLst>
            <pc:docMk/>
            <pc:sldMk cId="3016456478" sldId="2147347728"/>
            <ac:spMk id="5" creationId="{886D4436-841B-BF5F-5943-EC6D572E5753}"/>
          </ac:spMkLst>
        </pc:spChg>
      </pc:sldChg>
      <pc:sldChg chg="modSp">
        <pc:chgData name="Angel Cortes/WYMX/Wiwynn" userId="S::angel_cortes@wiwynn.com::c81f38c5-4450-4f50-9222-7701f0795f6a" providerId="AD" clId="Web-{35DD7143-837A-B4A5-990F-AE2C45F9BC1B}" dt="2025-01-30T15:29:53.762" v="12" actId="20577"/>
        <pc:sldMkLst>
          <pc:docMk/>
          <pc:sldMk cId="365226040" sldId="2147347736"/>
        </pc:sldMkLst>
        <pc:spChg chg="mod">
          <ac:chgData name="Angel Cortes/WYMX/Wiwynn" userId="S::angel_cortes@wiwynn.com::c81f38c5-4450-4f50-9222-7701f0795f6a" providerId="AD" clId="Web-{35DD7143-837A-B4A5-990F-AE2C45F9BC1B}" dt="2025-01-30T15:29:53.762" v="12" actId="20577"/>
          <ac:spMkLst>
            <pc:docMk/>
            <pc:sldMk cId="365226040" sldId="2147347736"/>
            <ac:spMk id="3" creationId="{3F8ACB00-5E58-B827-9122-7F3C3800E49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W22060224\Downloads\PCIE_DEVICES_CHEC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Worksheet%20in%20SCREENER"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[PCIE_DEVICES_CHECK.xlsx]Sheet1!PivotTable1</c:name>
    <c:fmtId val="6"/>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PCIE_DEVICES_CHECK</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380314960629923"/>
          <c:y val="0.22828484981044037"/>
          <c:w val="0.5528635170603674"/>
          <c:h val="0.23903944298629337"/>
        </c:manualLayout>
      </c:layout>
      <c:lineChart>
        <c:grouping val="stacked"/>
        <c:varyColors val="0"/>
        <c:ser>
          <c:idx val="0"/>
          <c:order val="0"/>
          <c:tx>
            <c:strRef>
              <c:f>Sheet1!$B$3:$B$4</c:f>
              <c:strCache>
                <c:ptCount val="1"/>
                <c:pt idx="0">
                  <c:v>SLHW_TT2PCIEDEVICESCHECK</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multiLvlStrRef>
              <c:f>Sheet1!$A$5:$A$24</c:f>
              <c:multiLvlStrCache>
                <c:ptCount val="17"/>
                <c:lvl>
                  <c:pt idx="0">
                    <c:v>RETEST</c:v>
                  </c:pt>
                  <c:pt idx="1">
                    <c:v>RESEAT</c:v>
                  </c:pt>
                  <c:pt idx="2">
                    <c:v>Swap</c:v>
                  </c:pt>
                  <c:pt idx="3">
                    <c:v>PCIE return from jbog 5 to jbog6</c:v>
                  </c:pt>
                  <c:pt idx="4">
                    <c:v>fiber change</c:v>
                  </c:pt>
                  <c:pt idx="5">
                    <c:v>Fiber Re-insert</c:v>
                  </c:pt>
                  <c:pt idx="6">
                    <c:v>VPD</c:v>
                  </c:pt>
                  <c:pt idx="7">
                    <c:v>Re-insert</c:v>
                  </c:pt>
                  <c:pt idx="8">
                    <c:v>Reseat Fiber PCIe6 on HN</c:v>
                  </c:pt>
                  <c:pt idx="9">
                    <c:v>RETEST</c:v>
                  </c:pt>
                  <c:pt idx="10">
                    <c:v>REINSERT CN43</c:v>
                  </c:pt>
                  <c:pt idx="11">
                    <c:v>REINSERT K2V4</c:v>
                  </c:pt>
                  <c:pt idx="12">
                    <c:v>Re-seat JBOG1 PCIe cable by AWS petition (Kevin Lu)</c:v>
                  </c:pt>
                  <c:pt idx="13">
                    <c:v>REPLACE BASEBOARD</c:v>
                  </c:pt>
                  <c:pt idx="14">
                    <c:v>Reseat Fiber PCIe4 on HN</c:v>
                  </c:pt>
                  <c:pt idx="15">
                    <c:v>RESEAT</c:v>
                  </c:pt>
                  <c:pt idx="16">
                    <c:v>Re-insert</c:v>
                  </c:pt>
                </c:lvl>
                <c:lvl>
                  <c:pt idx="0">
                    <c:v>Continue failing</c:v>
                  </c:pt>
                  <c:pt idx="9">
                    <c:v>Pass</c:v>
                  </c:pt>
                </c:lvl>
              </c:multiLvlStrCache>
            </c:multiLvlStrRef>
          </c:cat>
          <c:val>
            <c:numRef>
              <c:f>Sheet1!$B$5:$B$24</c:f>
              <c:numCache>
                <c:formatCode>General</c:formatCode>
                <c:ptCount val="17"/>
                <c:pt idx="0">
                  <c:v>5</c:v>
                </c:pt>
                <c:pt idx="1">
                  <c:v>1</c:v>
                </c:pt>
                <c:pt idx="2">
                  <c:v>1</c:v>
                </c:pt>
                <c:pt idx="3">
                  <c:v>1</c:v>
                </c:pt>
                <c:pt idx="4">
                  <c:v>1</c:v>
                </c:pt>
                <c:pt idx="5">
                  <c:v>1</c:v>
                </c:pt>
                <c:pt idx="6">
                  <c:v>1</c:v>
                </c:pt>
                <c:pt idx="7">
                  <c:v>1</c:v>
                </c:pt>
                <c:pt idx="8">
                  <c:v>1</c:v>
                </c:pt>
                <c:pt idx="9">
                  <c:v>3</c:v>
                </c:pt>
                <c:pt idx="10">
                  <c:v>1</c:v>
                </c:pt>
                <c:pt idx="11">
                  <c:v>1</c:v>
                </c:pt>
                <c:pt idx="12">
                  <c:v>1</c:v>
                </c:pt>
                <c:pt idx="13">
                  <c:v>1</c:v>
                </c:pt>
                <c:pt idx="14">
                  <c:v>1</c:v>
                </c:pt>
                <c:pt idx="15">
                  <c:v>1</c:v>
                </c:pt>
                <c:pt idx="16">
                  <c:v>1</c:v>
                </c:pt>
              </c:numCache>
            </c:numRef>
          </c:val>
          <c:smooth val="0"/>
          <c:extLst>
            <c:ext xmlns:c16="http://schemas.microsoft.com/office/drawing/2014/chart" uri="{C3380CC4-5D6E-409C-BE32-E72D297353CC}">
              <c16:uniqueId val="{00000000-BB2B-411C-91FA-83FB7CBFFC44}"/>
            </c:ext>
          </c:extLst>
        </c:ser>
        <c:dLbls>
          <c:showLegendKey val="0"/>
          <c:showVal val="0"/>
          <c:showCatName val="0"/>
          <c:showSerName val="0"/>
          <c:showPercent val="0"/>
          <c:showBubbleSize val="0"/>
        </c:dLbls>
        <c:marker val="1"/>
        <c:smooth val="0"/>
        <c:axId val="674445880"/>
        <c:axId val="674443584"/>
      </c:lineChart>
      <c:catAx>
        <c:axId val="674445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74443584"/>
        <c:crosses val="autoZero"/>
        <c:auto val="1"/>
        <c:lblAlgn val="ctr"/>
        <c:lblOffset val="100"/>
        <c:noMultiLvlLbl val="0"/>
      </c:catAx>
      <c:valAx>
        <c:axId val="67444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44588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SCREENER]Sheet3!PivotTable2</c:name>
    <c:fmtId val="-1"/>
  </c:pivotSource>
  <c:chart>
    <c:autoTitleDeleted val="0"/>
    <c:pivotFmts>
      <c:pivotFmt>
        <c:idx val="0"/>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Sheet3!$B$3:$B$4</c:f>
              <c:strCache>
                <c:ptCount val="1"/>
                <c:pt idx="0">
                  <c:v>FAIL</c:v>
                </c:pt>
              </c:strCache>
            </c:strRef>
          </c:tx>
          <c:spPr>
            <a:solidFill>
              <a:srgbClr val="FF0000"/>
            </a:solidFill>
            <a:ln>
              <a:noFill/>
            </a:ln>
            <a:effectLst/>
            <a:sp3d/>
          </c:spPr>
          <c:invertIfNegative val="0"/>
          <c:cat>
            <c:strRef>
              <c:f>Sheet3!$A$5:$A$9</c:f>
              <c:strCache>
                <c:ptCount val="4"/>
                <c:pt idx="0">
                  <c:v>BASEBOARD-2</c:v>
                </c:pt>
                <c:pt idx="1">
                  <c:v>GPU CAYMAN</c:v>
                </c:pt>
                <c:pt idx="2">
                  <c:v>IO BOARD</c:v>
                </c:pt>
                <c:pt idx="3">
                  <c:v>RISER CARD</c:v>
                </c:pt>
              </c:strCache>
            </c:strRef>
          </c:cat>
          <c:val>
            <c:numRef>
              <c:f>Sheet3!$B$5:$B$9</c:f>
              <c:numCache>
                <c:formatCode>General</c:formatCode>
                <c:ptCount val="4"/>
                <c:pt idx="0">
                  <c:v>29</c:v>
                </c:pt>
                <c:pt idx="1">
                  <c:v>23</c:v>
                </c:pt>
                <c:pt idx="2">
                  <c:v>2</c:v>
                </c:pt>
                <c:pt idx="3">
                  <c:v>2</c:v>
                </c:pt>
              </c:numCache>
            </c:numRef>
          </c:val>
          <c:extLst>
            <c:ext xmlns:c16="http://schemas.microsoft.com/office/drawing/2014/chart" uri="{C3380CC4-5D6E-409C-BE32-E72D297353CC}">
              <c16:uniqueId val="{00000000-A329-49EE-8B84-276C188D5018}"/>
            </c:ext>
          </c:extLst>
        </c:ser>
        <c:ser>
          <c:idx val="1"/>
          <c:order val="1"/>
          <c:tx>
            <c:strRef>
              <c:f>Sheet3!$C$3:$C$4</c:f>
              <c:strCache>
                <c:ptCount val="1"/>
                <c:pt idx="0">
                  <c:v>PASS</c:v>
                </c:pt>
              </c:strCache>
            </c:strRef>
          </c:tx>
          <c:spPr>
            <a:solidFill>
              <a:srgbClr val="00B050"/>
            </a:solidFill>
            <a:ln>
              <a:noFill/>
            </a:ln>
            <a:effectLst/>
            <a:sp3d/>
          </c:spPr>
          <c:invertIfNegative val="0"/>
          <c:cat>
            <c:strRef>
              <c:f>Sheet3!$A$5:$A$9</c:f>
              <c:strCache>
                <c:ptCount val="4"/>
                <c:pt idx="0">
                  <c:v>BASEBOARD-2</c:v>
                </c:pt>
                <c:pt idx="1">
                  <c:v>GPU CAYMAN</c:v>
                </c:pt>
                <c:pt idx="2">
                  <c:v>IO BOARD</c:v>
                </c:pt>
                <c:pt idx="3">
                  <c:v>RISER CARD</c:v>
                </c:pt>
              </c:strCache>
            </c:strRef>
          </c:cat>
          <c:val>
            <c:numRef>
              <c:f>Sheet3!$C$5:$C$9</c:f>
              <c:numCache>
                <c:formatCode>General</c:formatCode>
                <c:ptCount val="4"/>
                <c:pt idx="2">
                  <c:v>10</c:v>
                </c:pt>
                <c:pt idx="3">
                  <c:v>2</c:v>
                </c:pt>
              </c:numCache>
            </c:numRef>
          </c:val>
          <c:extLst>
            <c:ext xmlns:c16="http://schemas.microsoft.com/office/drawing/2014/chart" uri="{C3380CC4-5D6E-409C-BE32-E72D297353CC}">
              <c16:uniqueId val="{00000001-A329-49EE-8B84-276C188D5018}"/>
            </c:ext>
          </c:extLst>
        </c:ser>
        <c:dLbls>
          <c:showLegendKey val="0"/>
          <c:showVal val="0"/>
          <c:showCatName val="0"/>
          <c:showSerName val="0"/>
          <c:showPercent val="0"/>
          <c:showBubbleSize val="0"/>
        </c:dLbls>
        <c:gapWidth val="150"/>
        <c:shape val="box"/>
        <c:axId val="762180352"/>
        <c:axId val="762180712"/>
        <c:axId val="0"/>
      </c:bar3DChart>
      <c:catAx>
        <c:axId val="7621803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180712"/>
        <c:crosses val="autoZero"/>
        <c:auto val="1"/>
        <c:lblAlgn val="ctr"/>
        <c:lblOffset val="100"/>
        <c:noMultiLvlLbl val="0"/>
      </c:catAx>
      <c:valAx>
        <c:axId val="762180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180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F5A0-B2F6-4053-B6D8-676613ACD8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CE7B96-F3F1-4688-85DB-66E3F5AB8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8D9F4-2B2A-43CD-BA42-55DF4F0C899D}"/>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5" name="Footer Placeholder 4">
            <a:extLst>
              <a:ext uri="{FF2B5EF4-FFF2-40B4-BE49-F238E27FC236}">
                <a16:creationId xmlns:a16="http://schemas.microsoft.com/office/drawing/2014/main" id="{8BA61274-68AA-4237-8154-68F5F5344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AFDFE-12C2-493F-9835-769909161654}"/>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393266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73AC-25CA-4D2A-8824-C4C0DDADB9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C52DC-7427-4358-8D97-7FDD86840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F9814-6941-4881-AD27-E7157FB9708D}"/>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5" name="Footer Placeholder 4">
            <a:extLst>
              <a:ext uri="{FF2B5EF4-FFF2-40B4-BE49-F238E27FC236}">
                <a16:creationId xmlns:a16="http://schemas.microsoft.com/office/drawing/2014/main" id="{953DBD9F-6F62-4BD0-BEBC-0F3D903E5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BC1AA-358B-4FA4-BCD4-2627606E1568}"/>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346019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A1041-C626-4D1A-93C1-DC22B0F098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1664E1-E131-4513-8018-2A4FA253C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699F4-2B20-4F10-991C-560593763A97}"/>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5" name="Footer Placeholder 4">
            <a:extLst>
              <a:ext uri="{FF2B5EF4-FFF2-40B4-BE49-F238E27FC236}">
                <a16:creationId xmlns:a16="http://schemas.microsoft.com/office/drawing/2014/main" id="{BD1D94E3-0E8D-42E7-819E-717ABE7BF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859C-36C1-4553-BDD2-9C2B7B10B62A}"/>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1357624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ebinar, Speech Content">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ACB80F-358B-4AAF-9BB5-5ABB19540D1B}"/>
              </a:ext>
            </a:extLst>
          </p:cNvPr>
          <p:cNvSpPr>
            <a:spLocks noGrp="1"/>
          </p:cNvSpPr>
          <p:nvPr>
            <p:ph type="title" hasCustomPrompt="1"/>
          </p:nvPr>
        </p:nvSpPr>
        <p:spPr>
          <a:xfrm>
            <a:off x="838200" y="304800"/>
            <a:ext cx="10515600" cy="736600"/>
          </a:xfrm>
          <a:prstGeom prst="rect">
            <a:avLst/>
          </a:prstGeom>
        </p:spPr>
        <p:txBody>
          <a:bodyPr>
            <a:noAutofit/>
          </a:bodyPr>
          <a:lstStyle>
            <a:lvl1pPr>
              <a:defRPr lang="zh-TW" altLang="en-US" sz="4400" b="1" kern="1200" spc="-150" dirty="0">
                <a:solidFill>
                  <a:srgbClr val="006C92"/>
                </a:solidFill>
                <a:latin typeface="Microsoft YaHei UI" panose="020B0503020204020204" pitchFamily="34" charset="-122"/>
                <a:ea typeface="Microsoft YaHei UI" panose="020B0503020204020204" pitchFamily="34" charset="-122"/>
                <a:cs typeface="+mj-cs"/>
              </a:defRPr>
            </a:lvl1pPr>
          </a:lstStyle>
          <a:p>
            <a:r>
              <a:rPr lang="en-US" altLang="zh-TW"/>
              <a:t>Title</a:t>
            </a:r>
            <a:endParaRPr lang="zh-TW" altLang="en-US"/>
          </a:p>
        </p:txBody>
      </p:sp>
      <p:sp>
        <p:nvSpPr>
          <p:cNvPr id="3" name="內容版面配置區 2">
            <a:extLst>
              <a:ext uri="{FF2B5EF4-FFF2-40B4-BE49-F238E27FC236}">
                <a16:creationId xmlns:a16="http://schemas.microsoft.com/office/drawing/2014/main" id="{FA17E412-1373-42D1-86E6-39645779AAAA}"/>
              </a:ext>
            </a:extLst>
          </p:cNvPr>
          <p:cNvSpPr>
            <a:spLocks noGrp="1"/>
          </p:cNvSpPr>
          <p:nvPr>
            <p:ph idx="1" hasCustomPrompt="1"/>
          </p:nvPr>
        </p:nvSpPr>
        <p:spPr>
          <a:xfrm>
            <a:off x="838200" y="1041400"/>
            <a:ext cx="10515600" cy="5135563"/>
          </a:xfrm>
          <a:prstGeom prst="rect">
            <a:avLst/>
          </a:prstGeom>
        </p:spPr>
        <p:txBody>
          <a:bodyPr>
            <a:noAutofit/>
          </a:bodyPr>
          <a:lstStyle>
            <a:lvl1pPr>
              <a:lnSpc>
                <a:spcPct val="100000"/>
              </a:lnSpc>
              <a:spcBef>
                <a:spcPts val="600"/>
              </a:spcBef>
              <a:defRPr b="1">
                <a:solidFill>
                  <a:srgbClr val="0070C0"/>
                </a:solidFill>
                <a:latin typeface="Microsoft YaHei UI" panose="020B0503020204020204" pitchFamily="34" charset="-122"/>
                <a:ea typeface="Microsoft YaHei UI" panose="020B0503020204020204" pitchFamily="34" charset="-122"/>
              </a:defRPr>
            </a:lvl1pPr>
            <a:lvl2pPr>
              <a:lnSpc>
                <a:spcPct val="100000"/>
              </a:lnSpc>
              <a:spcBef>
                <a:spcPts val="600"/>
              </a:spcBef>
              <a:defRPr b="0">
                <a:solidFill>
                  <a:schemeClr val="tx1">
                    <a:lumMod val="50000"/>
                    <a:lumOff val="50000"/>
                  </a:schemeClr>
                </a:solidFill>
                <a:latin typeface="Microsoft YaHei UI" panose="020B0503020204020204" pitchFamily="34" charset="-122"/>
                <a:ea typeface="Microsoft YaHei UI" panose="020B0503020204020204" pitchFamily="34" charset="-122"/>
              </a:defRPr>
            </a:lvl2pPr>
            <a:lvl3pPr>
              <a:lnSpc>
                <a:spcPct val="100000"/>
              </a:lnSpc>
              <a:spcBef>
                <a:spcPts val="600"/>
              </a:spcBef>
              <a:defRPr b="0">
                <a:solidFill>
                  <a:schemeClr val="tx1">
                    <a:lumMod val="50000"/>
                    <a:lumOff val="50000"/>
                  </a:schemeClr>
                </a:solidFill>
                <a:latin typeface="Microsoft YaHei" panose="020B0503020204020204" pitchFamily="34" charset="-122"/>
                <a:ea typeface="Microsoft YaHei" panose="020B0503020204020204" pitchFamily="34" charset="-122"/>
              </a:defRPr>
            </a:lvl3pPr>
            <a:lvl4pPr>
              <a:lnSpc>
                <a:spcPct val="100000"/>
              </a:lnSpc>
              <a:spcBef>
                <a:spcPts val="600"/>
              </a:spcBef>
              <a:defRPr b="0">
                <a:solidFill>
                  <a:schemeClr val="tx1">
                    <a:lumMod val="50000"/>
                    <a:lumOff val="50000"/>
                  </a:schemeClr>
                </a:solidFill>
                <a:latin typeface="Microsoft YaHei" panose="020B0503020204020204" pitchFamily="34" charset="-122"/>
                <a:ea typeface="Microsoft YaHei" panose="020B0503020204020204" pitchFamily="34" charset="-122"/>
              </a:defRPr>
            </a:lvl4pPr>
            <a:lvl5pPr>
              <a:lnSpc>
                <a:spcPct val="100000"/>
              </a:lnSpc>
              <a:spcBef>
                <a:spcPts val="600"/>
              </a:spcBef>
              <a:defRPr b="0">
                <a:solidFill>
                  <a:schemeClr val="tx1">
                    <a:lumMod val="50000"/>
                    <a:lumOff val="50000"/>
                  </a:schemeClr>
                </a:solidFill>
                <a:latin typeface="Microsoft YaHei" panose="020B0503020204020204" pitchFamily="34" charset="-122"/>
                <a:ea typeface="Microsoft YaHei" panose="020B0503020204020204" pitchFamily="34" charset="-122"/>
              </a:defRPr>
            </a:lvl5pPr>
          </a:lstStyle>
          <a:p>
            <a:pPr lvl="0"/>
            <a:r>
              <a:rPr lang="en-US" altLang="zh-TW"/>
              <a:t>Content</a:t>
            </a:r>
            <a:endParaRPr lang="zh-TW" altLang="en-US"/>
          </a:p>
          <a:p>
            <a:pPr lvl="1"/>
            <a:r>
              <a:rPr lang="en-US" altLang="zh-TW"/>
              <a:t>Next Level</a:t>
            </a:r>
            <a:endParaRPr lang="zh-TW" altLang="en-US"/>
          </a:p>
        </p:txBody>
      </p:sp>
      <p:sp>
        <p:nvSpPr>
          <p:cNvPr id="6" name="投影片編號版面配置區 5">
            <a:extLst>
              <a:ext uri="{FF2B5EF4-FFF2-40B4-BE49-F238E27FC236}">
                <a16:creationId xmlns:a16="http://schemas.microsoft.com/office/drawing/2014/main" id="{34CC177D-BF84-4D2E-B2A3-358688203257}"/>
              </a:ext>
            </a:extLst>
          </p:cNvPr>
          <p:cNvSpPr>
            <a:spLocks noGrp="1"/>
          </p:cNvSpPr>
          <p:nvPr>
            <p:ph type="sldNum" sz="quarter" idx="12"/>
          </p:nvPr>
        </p:nvSpPr>
        <p:spPr>
          <a:xfrm>
            <a:off x="7071" y="6475623"/>
            <a:ext cx="2743200" cy="365125"/>
          </a:xfrm>
          <a:prstGeom prst="rect">
            <a:avLst/>
          </a:prstGeom>
        </p:spPr>
        <p:txBody>
          <a:bodyPr/>
          <a:lstStyle>
            <a:lvl1pPr algn="l">
              <a:defRPr>
                <a:latin typeface="Microsoft YaHei UI" panose="020B0503020204020204" pitchFamily="34" charset="-122"/>
                <a:ea typeface="Microsoft YaHei UI" panose="020B0503020204020204" pitchFamily="34" charset="-122"/>
              </a:defRPr>
            </a:lvl1pPr>
          </a:lstStyle>
          <a:p>
            <a:fld id="{A4B7B8FB-757A-4DE4-B7B5-551C29DE98B4}" type="slidenum">
              <a:rPr lang="zh-TW" altLang="en-US" smtClean="0"/>
              <a:pPr/>
              <a:t>‹#›</a:t>
            </a:fld>
            <a:endParaRPr lang="zh-TW" altLang="en-US"/>
          </a:p>
        </p:txBody>
      </p:sp>
      <p:sp>
        <p:nvSpPr>
          <p:cNvPr id="8" name="平行四邊形 7">
            <a:extLst>
              <a:ext uri="{FF2B5EF4-FFF2-40B4-BE49-F238E27FC236}">
                <a16:creationId xmlns:a16="http://schemas.microsoft.com/office/drawing/2014/main" id="{87B4B7CB-D123-4CD5-9588-645B60A6003B}"/>
              </a:ext>
            </a:extLst>
          </p:cNvPr>
          <p:cNvSpPr/>
          <p:nvPr userDrawn="1"/>
        </p:nvSpPr>
        <p:spPr>
          <a:xfrm>
            <a:off x="0" y="0"/>
            <a:ext cx="564763" cy="654341"/>
          </a:xfrm>
          <a:prstGeom prst="parallelogram">
            <a:avLst>
              <a:gd name="adj" fmla="val 60403"/>
            </a:avLst>
          </a:prstGeom>
          <a:solidFill>
            <a:srgbClr val="8ED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YaHei UI" panose="020B0503020204020204" pitchFamily="34" charset="-122"/>
              <a:ea typeface="Microsoft YaHei UI" panose="020B0503020204020204" pitchFamily="34" charset="-122"/>
            </a:endParaRPr>
          </a:p>
        </p:txBody>
      </p:sp>
      <p:pic>
        <p:nvPicPr>
          <p:cNvPr id="10" name="圖片 9">
            <a:extLst>
              <a:ext uri="{FF2B5EF4-FFF2-40B4-BE49-F238E27FC236}">
                <a16:creationId xmlns:a16="http://schemas.microsoft.com/office/drawing/2014/main" id="{2A4E79D7-1AC4-4BA8-9857-D089E4FD51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9053" y="6359520"/>
            <a:ext cx="868088" cy="361955"/>
          </a:xfrm>
          <a:prstGeom prst="rect">
            <a:avLst/>
          </a:prstGeom>
        </p:spPr>
      </p:pic>
    </p:spTree>
    <p:extLst>
      <p:ext uri="{BB962C8B-B14F-4D97-AF65-F5344CB8AC3E}">
        <p14:creationId xmlns:p14="http://schemas.microsoft.com/office/powerpoint/2010/main" val="30081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binar, Speech Cover">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408E2B8F-08FD-4EC2-B57A-49F082CEB1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1457" y="10"/>
            <a:ext cx="12189106" cy="6857990"/>
          </a:xfrm>
          <a:prstGeom prst="rect">
            <a:avLst/>
          </a:prstGeom>
        </p:spPr>
      </p:pic>
      <p:grpSp>
        <p:nvGrpSpPr>
          <p:cNvPr id="12" name="群組 11">
            <a:extLst>
              <a:ext uri="{FF2B5EF4-FFF2-40B4-BE49-F238E27FC236}">
                <a16:creationId xmlns:a16="http://schemas.microsoft.com/office/drawing/2014/main" id="{0CEBA067-430F-4156-A55D-DD31347C3C65}"/>
              </a:ext>
            </a:extLst>
          </p:cNvPr>
          <p:cNvGrpSpPr/>
          <p:nvPr userDrawn="1"/>
        </p:nvGrpSpPr>
        <p:grpSpPr>
          <a:xfrm>
            <a:off x="9540106" y="1993900"/>
            <a:ext cx="2650437" cy="4864090"/>
            <a:chOff x="9540106" y="1993900"/>
            <a:chExt cx="2650437" cy="4864090"/>
          </a:xfrm>
        </p:grpSpPr>
        <p:sp>
          <p:nvSpPr>
            <p:cNvPr id="13" name="平行四邊形 12">
              <a:extLst>
                <a:ext uri="{FF2B5EF4-FFF2-40B4-BE49-F238E27FC236}">
                  <a16:creationId xmlns:a16="http://schemas.microsoft.com/office/drawing/2014/main" id="{3F89B44C-5427-45F1-9FD9-06951685A78E}"/>
                </a:ext>
              </a:extLst>
            </p:cNvPr>
            <p:cNvSpPr/>
            <p:nvPr/>
          </p:nvSpPr>
          <p:spPr>
            <a:xfrm>
              <a:off x="9540106" y="4800600"/>
              <a:ext cx="1398707" cy="2057390"/>
            </a:xfrm>
            <a:prstGeom prst="parallelogram">
              <a:avLst>
                <a:gd name="adj" fmla="val 80001"/>
              </a:avLst>
            </a:prstGeom>
            <a:solidFill>
              <a:srgbClr val="8ED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YaHei UI" panose="020B0503020204020204" pitchFamily="34" charset="-122"/>
                <a:ea typeface="Microsoft YaHei UI" panose="020B0503020204020204" pitchFamily="34" charset="-122"/>
              </a:endParaRPr>
            </a:p>
          </p:txBody>
        </p:sp>
        <p:cxnSp>
          <p:nvCxnSpPr>
            <p:cNvPr id="14" name="直線接點 13">
              <a:extLst>
                <a:ext uri="{FF2B5EF4-FFF2-40B4-BE49-F238E27FC236}">
                  <a16:creationId xmlns:a16="http://schemas.microsoft.com/office/drawing/2014/main" id="{19950580-01B7-486D-94B3-5A475F2900B7}"/>
                </a:ext>
              </a:extLst>
            </p:cNvPr>
            <p:cNvCxnSpPr>
              <a:cxnSpLocks/>
            </p:cNvCxnSpPr>
            <p:nvPr/>
          </p:nvCxnSpPr>
          <p:spPr>
            <a:xfrm flipV="1">
              <a:off x="9540106" y="1993900"/>
              <a:ext cx="2650437" cy="4864090"/>
            </a:xfrm>
            <a:prstGeom prst="line">
              <a:avLst/>
            </a:prstGeom>
            <a:ln>
              <a:solidFill>
                <a:srgbClr val="8ED300"/>
              </a:solidFill>
            </a:ln>
          </p:spPr>
          <p:style>
            <a:lnRef idx="1">
              <a:schemeClr val="accent1"/>
            </a:lnRef>
            <a:fillRef idx="0">
              <a:schemeClr val="accent1"/>
            </a:fillRef>
            <a:effectRef idx="0">
              <a:schemeClr val="accent1"/>
            </a:effectRef>
            <a:fontRef idx="minor">
              <a:schemeClr val="tx1"/>
            </a:fontRef>
          </p:style>
        </p:cxnSp>
      </p:grpSp>
      <p:grpSp>
        <p:nvGrpSpPr>
          <p:cNvPr id="15" name="群組 14">
            <a:extLst>
              <a:ext uri="{FF2B5EF4-FFF2-40B4-BE49-F238E27FC236}">
                <a16:creationId xmlns:a16="http://schemas.microsoft.com/office/drawing/2014/main" id="{B48DFB1E-B8A3-4FE4-8736-48F5F5F2CB5E}"/>
              </a:ext>
            </a:extLst>
          </p:cNvPr>
          <p:cNvGrpSpPr/>
          <p:nvPr userDrawn="1"/>
        </p:nvGrpSpPr>
        <p:grpSpPr>
          <a:xfrm>
            <a:off x="5953761" y="-6081"/>
            <a:ext cx="1428338" cy="2444481"/>
            <a:chOff x="5953761" y="-6081"/>
            <a:chExt cx="1428338" cy="2444481"/>
          </a:xfrm>
        </p:grpSpPr>
        <p:sp>
          <p:nvSpPr>
            <p:cNvPr id="16" name="平行四邊形 15">
              <a:extLst>
                <a:ext uri="{FF2B5EF4-FFF2-40B4-BE49-F238E27FC236}">
                  <a16:creationId xmlns:a16="http://schemas.microsoft.com/office/drawing/2014/main" id="{F07300BA-832B-496C-B799-F6B5C8B9AF8A}"/>
                </a:ext>
              </a:extLst>
            </p:cNvPr>
            <p:cNvSpPr/>
            <p:nvPr/>
          </p:nvSpPr>
          <p:spPr>
            <a:xfrm rot="10800000">
              <a:off x="6403269" y="-6080"/>
              <a:ext cx="978830" cy="1378870"/>
            </a:xfrm>
            <a:prstGeom prst="parallelogram">
              <a:avLst>
                <a:gd name="adj" fmla="val 80800"/>
              </a:avLst>
            </a:prstGeom>
            <a:solidFill>
              <a:srgbClr val="8ED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YaHei UI" panose="020B0503020204020204" pitchFamily="34" charset="-122"/>
                <a:ea typeface="Microsoft YaHei UI" panose="020B0503020204020204" pitchFamily="34" charset="-122"/>
              </a:endParaRPr>
            </a:p>
          </p:txBody>
        </p:sp>
        <p:cxnSp>
          <p:nvCxnSpPr>
            <p:cNvPr id="17" name="直線接點 16">
              <a:extLst>
                <a:ext uri="{FF2B5EF4-FFF2-40B4-BE49-F238E27FC236}">
                  <a16:creationId xmlns:a16="http://schemas.microsoft.com/office/drawing/2014/main" id="{31E94D39-11E8-4640-9AE1-4FF3369466FD}"/>
                </a:ext>
              </a:extLst>
            </p:cNvPr>
            <p:cNvCxnSpPr>
              <a:cxnSpLocks/>
            </p:cNvCxnSpPr>
            <p:nvPr/>
          </p:nvCxnSpPr>
          <p:spPr>
            <a:xfrm flipH="1">
              <a:off x="5953761" y="-6081"/>
              <a:ext cx="1415638" cy="2444481"/>
            </a:xfrm>
            <a:prstGeom prst="line">
              <a:avLst/>
            </a:prstGeom>
            <a:ln>
              <a:solidFill>
                <a:srgbClr val="8ED300"/>
              </a:solidFill>
            </a:ln>
          </p:spPr>
          <p:style>
            <a:lnRef idx="1">
              <a:schemeClr val="accent1"/>
            </a:lnRef>
            <a:fillRef idx="0">
              <a:schemeClr val="accent1"/>
            </a:fillRef>
            <a:effectRef idx="0">
              <a:schemeClr val="accent1"/>
            </a:effectRef>
            <a:fontRef idx="minor">
              <a:schemeClr val="tx1"/>
            </a:fontRef>
          </p:style>
        </p:cxnSp>
      </p:grpSp>
      <p:sp>
        <p:nvSpPr>
          <p:cNvPr id="19" name="標題 17"/>
          <p:cNvSpPr>
            <a:spLocks noGrp="1"/>
          </p:cNvSpPr>
          <p:nvPr>
            <p:ph type="title" hasCustomPrompt="1"/>
          </p:nvPr>
        </p:nvSpPr>
        <p:spPr>
          <a:xfrm>
            <a:off x="5046712" y="2438400"/>
            <a:ext cx="6110762" cy="1325563"/>
          </a:xfrm>
          <a:prstGeom prst="rect">
            <a:avLst/>
          </a:prstGeom>
        </p:spPr>
        <p:txBody>
          <a:bodyPr>
            <a:noAutofit/>
          </a:bodyPr>
          <a:lstStyle>
            <a:lvl1pPr marL="0" algn="l" defTabSz="914400" rtl="0" eaLnBrk="1" latinLnBrk="0" hangingPunct="1">
              <a:lnSpc>
                <a:spcPct val="90000"/>
              </a:lnSpc>
              <a:spcBef>
                <a:spcPct val="0"/>
              </a:spcBef>
              <a:buNone/>
              <a:defRPr lang="zh-TW" altLang="en-US" sz="4800" b="1" kern="1200" dirty="0">
                <a:solidFill>
                  <a:srgbClr val="0070C0"/>
                </a:solidFill>
                <a:latin typeface="Microsoft YaHei UI" panose="020B0503020204020204" pitchFamily="34" charset="-122"/>
                <a:ea typeface="Microsoft YaHei UI" panose="020B0503020204020204" pitchFamily="34" charset="-122"/>
                <a:cs typeface="+mj-cs"/>
              </a:defRPr>
            </a:lvl1pPr>
          </a:lstStyle>
          <a:p>
            <a:r>
              <a:rPr lang="en-US" altLang="zh-TW"/>
              <a:t>Presentation Title</a:t>
            </a:r>
            <a:endParaRPr lang="zh-TW" altLang="en-US"/>
          </a:p>
        </p:txBody>
      </p:sp>
      <p:sp>
        <p:nvSpPr>
          <p:cNvPr id="22" name="文字版面配置區 20"/>
          <p:cNvSpPr>
            <a:spLocks noGrp="1"/>
          </p:cNvSpPr>
          <p:nvPr>
            <p:ph type="body" sz="quarter" idx="10" hasCustomPrompt="1"/>
          </p:nvPr>
        </p:nvSpPr>
        <p:spPr>
          <a:xfrm>
            <a:off x="5037145" y="3470733"/>
            <a:ext cx="5399088" cy="73773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zh-TW" altLang="en-US" sz="3200" b="1" kern="1200" dirty="0" smtClean="0">
                <a:solidFill>
                  <a:schemeClr val="tx1">
                    <a:lumMod val="50000"/>
                    <a:lumOff val="50000"/>
                  </a:schemeClr>
                </a:solidFill>
                <a:latin typeface="Microsoft YaHei UI" panose="020B0503020204020204" pitchFamily="34" charset="-122"/>
                <a:ea typeface="Microsoft YaHei UI" panose="020B0503020204020204" pitchFamily="34" charset="-122"/>
                <a:cs typeface="+mn-cs"/>
              </a:defRPr>
            </a:lvl1pPr>
          </a:lstStyle>
          <a:p>
            <a:r>
              <a:rPr lang="en-US" altLang="zh-TW">
                <a:solidFill>
                  <a:schemeClr val="tx1">
                    <a:lumMod val="50000"/>
                    <a:lumOff val="50000"/>
                  </a:schemeClr>
                </a:solidFill>
              </a:rPr>
              <a:t>Presentation Subtitle</a:t>
            </a:r>
            <a:endParaRPr lang="zh-TW" altLang="en-US">
              <a:solidFill>
                <a:schemeClr val="tx1">
                  <a:lumMod val="50000"/>
                  <a:lumOff val="50000"/>
                </a:schemeClr>
              </a:solidFill>
            </a:endParaRPr>
          </a:p>
        </p:txBody>
      </p:sp>
      <p:sp>
        <p:nvSpPr>
          <p:cNvPr id="24" name="文字版面配置區 23"/>
          <p:cNvSpPr>
            <a:spLocks noGrp="1"/>
          </p:cNvSpPr>
          <p:nvPr>
            <p:ph type="body" sz="quarter" idx="11" hasCustomPrompt="1"/>
          </p:nvPr>
        </p:nvSpPr>
        <p:spPr>
          <a:xfrm>
            <a:off x="5046712" y="4489847"/>
            <a:ext cx="5399088" cy="555625"/>
          </a:xfrm>
          <a:prstGeom prst="rect">
            <a:avLst/>
          </a:prstGeom>
        </p:spPr>
        <p:txBody>
          <a:bodyPr>
            <a:noAutofit/>
          </a:bodyPr>
          <a:lstStyle>
            <a:lvl1pPr marL="0" indent="0">
              <a:buNone/>
              <a:defRPr b="1">
                <a:latin typeface="Microsoft YaHei UI" panose="020B0503020204020204" pitchFamily="34" charset="-122"/>
                <a:ea typeface="Microsoft YaHei UI" panose="020B0503020204020204" pitchFamily="34" charset="-122"/>
              </a:defRPr>
            </a:lvl1pPr>
          </a:lstStyle>
          <a:p>
            <a:pPr lvl="0"/>
            <a:r>
              <a:rPr lang="en-US" altLang="zh-TW"/>
              <a:t>Speaker</a:t>
            </a:r>
            <a:endParaRPr lang="zh-TW" altLang="en-US"/>
          </a:p>
        </p:txBody>
      </p:sp>
      <p:sp>
        <p:nvSpPr>
          <p:cNvPr id="27" name="文字版面配置區 25"/>
          <p:cNvSpPr>
            <a:spLocks noGrp="1"/>
          </p:cNvSpPr>
          <p:nvPr>
            <p:ph type="body" sz="quarter" idx="12" hasCustomPrompt="1"/>
          </p:nvPr>
        </p:nvSpPr>
        <p:spPr>
          <a:xfrm>
            <a:off x="5046750" y="5045075"/>
            <a:ext cx="5399019" cy="460375"/>
          </a:xfrm>
          <a:prstGeom prst="rect">
            <a:avLst/>
          </a:prstGeom>
        </p:spPr>
        <p:txBody>
          <a:bodyPr/>
          <a:lstStyle>
            <a:lvl1pPr marL="0" indent="0">
              <a:buNone/>
              <a:defRPr lang="zh-TW" altLang="en-US" sz="2400" b="1" kern="1200" dirty="0" smtClean="0">
                <a:solidFill>
                  <a:schemeClr val="bg1">
                    <a:lumMod val="65000"/>
                  </a:schemeClr>
                </a:solidFill>
                <a:latin typeface="Microsoft YaHei UI" panose="020B0503020204020204" pitchFamily="34" charset="-122"/>
                <a:ea typeface="Microsoft YaHei UI" panose="020B0503020204020204" pitchFamily="34" charset="-122"/>
                <a:cs typeface="+mn-cs"/>
              </a:defRPr>
            </a:lvl1pPr>
          </a:lstStyle>
          <a:p>
            <a:pPr lvl="0"/>
            <a:r>
              <a:rPr lang="en-US" altLang="zh-TW"/>
              <a:t>Date</a:t>
            </a:r>
            <a:endParaRPr lang="zh-TW" altLang="en-US"/>
          </a:p>
        </p:txBody>
      </p:sp>
      <p:sp>
        <p:nvSpPr>
          <p:cNvPr id="20" name="文字方塊 19">
            <a:extLst>
              <a:ext uri="{FF2B5EF4-FFF2-40B4-BE49-F238E27FC236}">
                <a16:creationId xmlns:a16="http://schemas.microsoft.com/office/drawing/2014/main" id="{47484440-E3F0-40D9-AC28-1B79A7309BFA}"/>
              </a:ext>
            </a:extLst>
          </p:cNvPr>
          <p:cNvSpPr txBox="1"/>
          <p:nvPr userDrawn="1"/>
        </p:nvSpPr>
        <p:spPr>
          <a:xfrm>
            <a:off x="3349701" y="6178907"/>
            <a:ext cx="6107135" cy="569387"/>
          </a:xfrm>
          <a:prstGeom prst="rect">
            <a:avLst/>
          </a:prstGeom>
          <a:noFill/>
        </p:spPr>
        <p:txBody>
          <a:bodyPr wrap="square" rtlCol="0">
            <a:spAutoFit/>
          </a:bodyPr>
          <a:lstStyle/>
          <a:p>
            <a:r>
              <a:rPr lang="en-GB" altLang="zh-TW" sz="1000" b="1">
                <a:solidFill>
                  <a:schemeClr val="tx1">
                    <a:lumMod val="50000"/>
                    <a:lumOff val="50000"/>
                  </a:schemeClr>
                </a:solidFill>
                <a:latin typeface="Microsoft YaHei UI" panose="020B0503020204020204" pitchFamily="34" charset="-122"/>
                <a:ea typeface="Microsoft YaHei UI" panose="020B0503020204020204" pitchFamily="34" charset="-122"/>
              </a:rPr>
              <a:t>Copyright and Confidentiality Notice </a:t>
            </a:r>
            <a:endParaRPr lang="zh-TW" altLang="zh-TW" sz="1000">
              <a:solidFill>
                <a:schemeClr val="tx1">
                  <a:lumMod val="50000"/>
                  <a:lumOff val="50000"/>
                </a:schemeClr>
              </a:solidFill>
              <a:latin typeface="Microsoft YaHei UI" panose="020B0503020204020204" pitchFamily="34" charset="-122"/>
              <a:ea typeface="Microsoft YaHei UI" panose="020B0503020204020204" pitchFamily="34" charset="-122"/>
            </a:endParaRPr>
          </a:p>
          <a:p>
            <a:r>
              <a:rPr lang="en-GB" altLang="zh-TW" sz="700">
                <a:solidFill>
                  <a:schemeClr val="tx1">
                    <a:lumMod val="50000"/>
                    <a:lumOff val="50000"/>
                  </a:schemeClr>
                </a:solidFill>
                <a:latin typeface="Microsoft YaHei UI" panose="020B0503020204020204" pitchFamily="34" charset="-122"/>
                <a:ea typeface="Microsoft YaHei UI" panose="020B0503020204020204" pitchFamily="34" charset="-122"/>
              </a:rPr>
              <a:t>This presentation and its content is copyright of Wiwynn Corporation. All rights reserved. The content may contain confidential information of Wiwynn Corporation. Any redistribution or reproduction of part or all of the contents in any form is prohibited unless otherwise agreed. The receiving party may not, except with our express written permission, distribute or commercially exploit the content. </a:t>
            </a:r>
            <a:endParaRPr lang="zh-TW" altLang="zh-TW" sz="700">
              <a:solidFill>
                <a:schemeClr val="tx1">
                  <a:lumMod val="50000"/>
                  <a:lumOff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57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1BA1-FC23-4A72-96B6-2926AFE14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7A8EE-D5AB-48D7-8A25-11504300D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8F57F-8572-4523-9092-80BA7CED8582}"/>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5" name="Footer Placeholder 4">
            <a:extLst>
              <a:ext uri="{FF2B5EF4-FFF2-40B4-BE49-F238E27FC236}">
                <a16:creationId xmlns:a16="http://schemas.microsoft.com/office/drawing/2014/main" id="{37602B1E-60E9-44FD-91EB-FF337F813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B1ECA-8B07-437C-8840-653D8C7EFA76}"/>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380919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31DC-1B9E-4E2A-982D-0BE534F086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C9CEF8-6FAE-475C-9E45-9F815CD1C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103FA-227B-4649-9C76-AF9BC7725D1B}"/>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5" name="Footer Placeholder 4">
            <a:extLst>
              <a:ext uri="{FF2B5EF4-FFF2-40B4-BE49-F238E27FC236}">
                <a16:creationId xmlns:a16="http://schemas.microsoft.com/office/drawing/2014/main" id="{4A33841F-95D8-47D1-AB70-6CC61993D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597DD-6B14-4AB3-B04B-ACC57495927E}"/>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319325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2E6C-C847-4D90-A19F-3DD95FC8B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5CFB4-E0B9-482F-9F0E-023908DF7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93033-13D8-4F0C-BE4F-A0ED229D7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86483-D66C-4454-BB0B-4EF75050DDD1}"/>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6" name="Footer Placeholder 5">
            <a:extLst>
              <a:ext uri="{FF2B5EF4-FFF2-40B4-BE49-F238E27FC236}">
                <a16:creationId xmlns:a16="http://schemas.microsoft.com/office/drawing/2014/main" id="{DB139AB0-5407-4743-AEDA-42C1C4FE9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BFA0A-DD3B-4547-972C-C6D1091EA34D}"/>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265921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DB68-D1BA-4415-B8C8-51098FD8A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A4B24A-C9E0-4E01-93DE-6B3D61E29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49FA5-D807-4F54-BB4D-9BEF3FA30E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29FD6-67C2-4400-B106-464D040DE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C96E5-2AF5-41FB-831A-93F8F9F1B6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E98E5D-3AA7-4BB6-9AE6-5861A7CE84D9}"/>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8" name="Footer Placeholder 7">
            <a:extLst>
              <a:ext uri="{FF2B5EF4-FFF2-40B4-BE49-F238E27FC236}">
                <a16:creationId xmlns:a16="http://schemas.microsoft.com/office/drawing/2014/main" id="{0081722E-DC7B-4470-A88B-733C25EF44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4BD13-F6CF-4908-9FF1-D493D2FDDC1A}"/>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318802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8090-9850-49F7-BC84-F86217353F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95C4B-502F-4C61-892C-BBDEB12EF30A}"/>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4" name="Footer Placeholder 3">
            <a:extLst>
              <a:ext uri="{FF2B5EF4-FFF2-40B4-BE49-F238E27FC236}">
                <a16:creationId xmlns:a16="http://schemas.microsoft.com/office/drawing/2014/main" id="{0BD3363F-7B48-483E-9CF0-393961F97D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9815A2-571A-4727-B7B6-C7A521E3E04A}"/>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245879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E5DF0-E8F1-474D-A813-B206C1AEC899}"/>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3" name="Footer Placeholder 2">
            <a:extLst>
              <a:ext uri="{FF2B5EF4-FFF2-40B4-BE49-F238E27FC236}">
                <a16:creationId xmlns:a16="http://schemas.microsoft.com/office/drawing/2014/main" id="{3E8C5356-0EEE-46AE-A4AD-B411AED292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6CDF66-408F-4668-B2A9-B83D3760C4D5}"/>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286087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4C36-82DD-42B2-A9D2-E19290255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E666BD-F2EA-40FD-8CE8-91178224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382B2-4B1F-4E41-A3AF-9CE270013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37FC3-0869-4AAC-B51F-1A33F6381ABA}"/>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6" name="Footer Placeholder 5">
            <a:extLst>
              <a:ext uri="{FF2B5EF4-FFF2-40B4-BE49-F238E27FC236}">
                <a16:creationId xmlns:a16="http://schemas.microsoft.com/office/drawing/2014/main" id="{3B4BBF60-8117-4DB7-BF91-FF2485E2D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BADAF-EC41-42B1-8E2C-90331B420575}"/>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396823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931B-8406-4F1F-A76B-DE26593B0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CAB10-9571-4F79-9FC7-723E1D183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7EE6EC-BCDE-4696-AE93-156F79282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8EFD8-F2B2-46EA-9370-2193EF46BA9C}"/>
              </a:ext>
            </a:extLst>
          </p:cNvPr>
          <p:cNvSpPr>
            <a:spLocks noGrp="1"/>
          </p:cNvSpPr>
          <p:nvPr>
            <p:ph type="dt" sz="half" idx="10"/>
          </p:nvPr>
        </p:nvSpPr>
        <p:spPr/>
        <p:txBody>
          <a:bodyPr/>
          <a:lstStyle/>
          <a:p>
            <a:fld id="{B0DE757B-FDB7-454A-8715-97AFF160A779}" type="datetimeFigureOut">
              <a:rPr lang="en-US" smtClean="0"/>
              <a:t>1/30/2025</a:t>
            </a:fld>
            <a:endParaRPr lang="en-US"/>
          </a:p>
        </p:txBody>
      </p:sp>
      <p:sp>
        <p:nvSpPr>
          <p:cNvPr id="6" name="Footer Placeholder 5">
            <a:extLst>
              <a:ext uri="{FF2B5EF4-FFF2-40B4-BE49-F238E27FC236}">
                <a16:creationId xmlns:a16="http://schemas.microsoft.com/office/drawing/2014/main" id="{887AA2CE-F24F-4F46-982D-7D756F052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2AFC2-10D0-4721-8F21-EC7296B9F0AC}"/>
              </a:ext>
            </a:extLst>
          </p:cNvPr>
          <p:cNvSpPr>
            <a:spLocks noGrp="1"/>
          </p:cNvSpPr>
          <p:nvPr>
            <p:ph type="sldNum" sz="quarter" idx="12"/>
          </p:nvPr>
        </p:nvSpPr>
        <p:spPr/>
        <p:txBody>
          <a:bodyPr/>
          <a:lstStyle/>
          <a:p>
            <a:fld id="{E165A9F4-8040-4621-9AAF-B7D0917DADCA}" type="slidenum">
              <a:rPr lang="en-US" smtClean="0"/>
              <a:t>‹#›</a:t>
            </a:fld>
            <a:endParaRPr lang="en-US"/>
          </a:p>
        </p:txBody>
      </p:sp>
    </p:spTree>
    <p:extLst>
      <p:ext uri="{BB962C8B-B14F-4D97-AF65-F5344CB8AC3E}">
        <p14:creationId xmlns:p14="http://schemas.microsoft.com/office/powerpoint/2010/main" val="224603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BCA8E-0D83-4476-877A-C5C28742C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1F23F8-E4C7-4986-87C6-E2EF07AB3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14B41-5C26-4ADE-B40F-CA4814579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E757B-FDB7-454A-8715-97AFF160A779}" type="datetimeFigureOut">
              <a:rPr lang="en-US" smtClean="0"/>
              <a:t>1/30/2025</a:t>
            </a:fld>
            <a:endParaRPr lang="en-US"/>
          </a:p>
        </p:txBody>
      </p:sp>
      <p:sp>
        <p:nvSpPr>
          <p:cNvPr id="5" name="Footer Placeholder 4">
            <a:extLst>
              <a:ext uri="{FF2B5EF4-FFF2-40B4-BE49-F238E27FC236}">
                <a16:creationId xmlns:a16="http://schemas.microsoft.com/office/drawing/2014/main" id="{AB54C44B-C2EB-4856-8B4B-7B76E7799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2D7C43-40BE-4300-BF2C-CB713DD71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5A9F4-8040-4621-9AAF-B7D0917DADCA}" type="slidenum">
              <a:rPr lang="en-US" smtClean="0"/>
              <a:t>‹#›</a:t>
            </a:fld>
            <a:endParaRPr lang="en-US"/>
          </a:p>
        </p:txBody>
      </p:sp>
      <p:sp>
        <p:nvSpPr>
          <p:cNvPr id="8" name="TextBox 7">
            <a:extLst>
              <a:ext uri="{FF2B5EF4-FFF2-40B4-BE49-F238E27FC236}">
                <a16:creationId xmlns:a16="http://schemas.microsoft.com/office/drawing/2014/main" id="{AC3BB6D6-2805-42E0-BAC6-6D7FE66CA399}"/>
              </a:ext>
            </a:extLst>
          </p:cNvPr>
          <p:cNvSpPr txBox="1"/>
          <p:nvPr userDrawn="1">
            <p:extLst>
              <p:ext uri="{1162E1C5-73C7-4A58-AE30-91384D911F3F}">
                <p184:classification xmlns:p184="http://schemas.microsoft.com/office/powerpoint/2018/4/main" val="ftr"/>
              </p:ext>
            </p:extLst>
          </p:nvPr>
        </p:nvSpPr>
        <p:spPr>
          <a:xfrm>
            <a:off x="5516563" y="6720840"/>
            <a:ext cx="1000125" cy="137160"/>
          </a:xfrm>
          <a:prstGeom prst="rect">
            <a:avLst/>
          </a:prstGeom>
        </p:spPr>
        <p:txBody>
          <a:bodyPr horzOverflow="overflow" lIns="0" tIns="0" rIns="0" bIns="0">
            <a:spAutoFit/>
          </a:bodyPr>
          <a:lstStyle/>
          <a:p>
            <a:pPr algn="ctr"/>
            <a:r>
              <a:rPr lang="en-US" sz="900">
                <a:solidFill>
                  <a:srgbClr val="FFFF00"/>
                </a:solidFill>
                <a:latin typeface="Calibri" panose="020F0502020204030204" pitchFamily="34" charset="0"/>
                <a:ea typeface="Calibri" panose="020F0502020204030204" pitchFamily="34" charset="0"/>
                <a:cs typeface="Calibri" panose="020F0502020204030204" pitchFamily="34" charset="0"/>
              </a:rPr>
              <a:t>Wiwynn Confidential</a:t>
            </a:r>
          </a:p>
        </p:txBody>
      </p:sp>
    </p:spTree>
    <p:extLst>
      <p:ext uri="{BB962C8B-B14F-4D97-AF65-F5344CB8AC3E}">
        <p14:creationId xmlns:p14="http://schemas.microsoft.com/office/powerpoint/2010/main" val="314436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0.250.28.120:9882/node/WAA7HN4500B0M?api=http%3A%2F%2F10.250.28.68" TargetMode="Externa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10.250.39.120:9882/node/WAA7HN503002M?api=http%3A%2F%2F10.250.39.91"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xlsx"/><Relationship Id="rId1" Type="http://schemas.openxmlformats.org/officeDocument/2006/relationships/slideLayout" Target="../slideLayouts/slideLayout12.xml"/><Relationship Id="rId6" Type="http://schemas.openxmlformats.org/officeDocument/2006/relationships/image" Target="../media/image22.emf"/><Relationship Id="rId5" Type="http://schemas.openxmlformats.org/officeDocument/2006/relationships/chart" Target="../charts/char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gif"/><Relationship Id="rId1" Type="http://schemas.openxmlformats.org/officeDocument/2006/relationships/slideLayout" Target="../slideLayouts/slideLayout12.xml"/><Relationship Id="rId5" Type="http://schemas.openxmlformats.org/officeDocument/2006/relationships/hyperlink" Target="http://10.250.28.120:9882/node/WAA7HN4500HYM?api=http%3A%2F%2F10.250.28.68" TargetMode="External"/><Relationship Id="rId4" Type="http://schemas.openxmlformats.org/officeDocument/2006/relationships/hyperlink" Target="http://10.250.28.120:9882/node/WAA7HN50204MM?api=http%3A%2F%2F10.250.28.6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0.250.28.120:9882/node/WAA7HN4500DSM?api=http%3A%2F%2F10.250.28.68" TargetMode="Externa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10.250.28.120:9882/node/WAA7HN45102PM?api=http%3A%2F%2F10.250.28.68" TargetMode="Externa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10.250.28.120:9882/node/WAA7HN45100SM?api=http%3A%2F%2F10.250.28.68"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250.28.120:9882/node/WAA7HN5030H1M?api=http%3A%2F%2F10.250.28.68&amp;display_type=rack"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0.250.38.120:9882/node/WAA7HN5030HSM?api=http%3A%2F%2F10.250.38.141"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0.250.28.120:9882/node/WAA7HN50107NM?api=http%3A%2F%2F10.250.28.68" TargetMode="Externa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4723729" y="5347506"/>
            <a:ext cx="5399019" cy="460375"/>
          </a:xfrm>
        </p:spPr>
        <p:txBody>
          <a:bodyPr/>
          <a:lstStyle/>
          <a:p>
            <a:r>
              <a:rPr lang="en-US" sz="2000"/>
              <a:t>January 23, 2024</a:t>
            </a:r>
          </a:p>
        </p:txBody>
      </p:sp>
      <p:sp>
        <p:nvSpPr>
          <p:cNvPr id="9" name="標題 2">
            <a:extLst>
              <a:ext uri="{FF2B5EF4-FFF2-40B4-BE49-F238E27FC236}">
                <a16:creationId xmlns:a16="http://schemas.microsoft.com/office/drawing/2014/main" id="{83242D8B-2B5E-4F4C-AF17-F35574A23B34}"/>
              </a:ext>
            </a:extLst>
          </p:cNvPr>
          <p:cNvSpPr txBox="1">
            <a:spLocks/>
          </p:cNvSpPr>
          <p:nvPr/>
        </p:nvSpPr>
        <p:spPr>
          <a:xfrm>
            <a:off x="4339181" y="3185385"/>
            <a:ext cx="8005482" cy="973765"/>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zh-TW" altLang="en-US" sz="4800" b="1" kern="1200" dirty="0">
                <a:solidFill>
                  <a:srgbClr val="0070C0"/>
                </a:solidFill>
                <a:latin typeface="Microsoft YaHei UI" panose="020B0503020204020204" pitchFamily="34" charset="-122"/>
                <a:ea typeface="Microsoft YaHei UI" panose="020B0503020204020204" pitchFamily="34" charset="-122"/>
                <a:cs typeface="+mj-cs"/>
              </a:defRPr>
            </a:lvl1pPr>
          </a:lstStyle>
          <a:p>
            <a:r>
              <a:rPr lang="en-US" sz="3200" b="1">
                <a:solidFill>
                  <a:srgbClr val="0070C0"/>
                </a:solidFill>
              </a:rPr>
              <a:t>TT2_PCIE_DEVICES_CHECK</a:t>
            </a:r>
            <a:endParaRPr lang="en-US" altLang="zh-TW" sz="3200"/>
          </a:p>
        </p:txBody>
      </p:sp>
      <p:pic>
        <p:nvPicPr>
          <p:cNvPr id="5" name="Picture 4" descr="Amazon Prime Day: el día que causa furor entre los compradores y protestas  de algunos de los empleados del gigante de las compras en línea | .">
            <a:extLst>
              <a:ext uri="{FF2B5EF4-FFF2-40B4-BE49-F238E27FC236}">
                <a16:creationId xmlns:a16="http://schemas.microsoft.com/office/drawing/2014/main" id="{B13AE0C0-FDCA-4F0C-9439-1B20AD1BD263}"/>
              </a:ext>
            </a:extLst>
          </p:cNvPr>
          <p:cNvPicPr>
            <a:picLocks noChangeAspect="1" noChangeArrowheads="1" noCrop="1"/>
          </p:cNvPicPr>
          <p:nvPr/>
        </p:nvPicPr>
        <p:blipFill>
          <a:blip r:embed="rId2" cstate="print">
            <a:extLst>
              <a:ext uri="{28A0092B-C50C-407E-A947-70E740481C1C}">
                <a14:useLocalDpi xmlns:a14="http://schemas.microsoft.com/office/drawing/2010/main" val="0"/>
              </a:ext>
            </a:extLst>
          </a:blip>
          <a:stretch>
            <a:fillRect/>
          </a:stretch>
        </p:blipFill>
        <p:spPr bwMode="auto">
          <a:xfrm>
            <a:off x="10867194" y="0"/>
            <a:ext cx="1324806" cy="72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13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379732"/>
            <a:ext cx="4197626" cy="2123658"/>
          </a:xfrm>
          <a:prstGeom prst="rect">
            <a:avLst/>
          </a:prstGeom>
          <a:noFill/>
        </p:spPr>
        <p:txBody>
          <a:bodyPr wrap="square" lIns="91440" tIns="45720" rIns="91440" bIns="45720" rtlCol="0" anchor="t">
            <a:spAutoFit/>
          </a:bodyPr>
          <a:lstStyle/>
          <a:p>
            <a:pPr fontAlgn="base"/>
            <a:r>
              <a:rPr lang="en-US" sz="1200" b="1" i="0" u="none" strike="noStrike">
                <a:solidFill>
                  <a:srgbClr val="000000"/>
                </a:solidFill>
                <a:effectLst/>
                <a:latin typeface="Arial"/>
                <a:cs typeface="Arial"/>
              </a:rPr>
              <a:t>UNIT : </a:t>
            </a:r>
            <a:r>
              <a:rPr lang="en-US" sz="1200" b="0" i="0">
                <a:solidFill>
                  <a:srgbClr val="000000"/>
                </a:solidFill>
                <a:effectLst/>
                <a:latin typeface="Arial"/>
                <a:cs typeface="Arial"/>
              </a:rPr>
              <a:t>​</a:t>
            </a:r>
            <a:r>
              <a:rPr lang="en-US" sz="1200" b="0" i="0">
                <a:solidFill>
                  <a:srgbClr val="000000"/>
                </a:solidFill>
                <a:effectLst/>
                <a:latin typeface="&quot;Roboto&quot;, &quot;Helvetica Neue&quot;, Helvetica, Arial, sans-serif"/>
              </a:rPr>
              <a:t> </a:t>
            </a:r>
            <a:r>
              <a:rPr lang="en-US" sz="1200">
                <a:solidFill>
                  <a:srgbClr val="000000"/>
                </a:solidFill>
                <a:ea typeface="+mn-lt"/>
                <a:cs typeface="+mn-lt"/>
              </a:rPr>
              <a:t>WAA7HN4500B0M</a:t>
            </a:r>
            <a:endParaRPr lang="en-US" sz="1600" b="0" i="0">
              <a:solidFill>
                <a:srgbClr val="000000"/>
              </a:solidFill>
              <a:effectLst/>
              <a:latin typeface="Calibri"/>
              <a:ea typeface="Calibri"/>
              <a:cs typeface="Calibri"/>
            </a:endParaRPr>
          </a:p>
          <a:p>
            <a:pPr algn="l" rtl="0" fontAlgn="base"/>
            <a:r>
              <a:rPr lang="en-US" sz="1200" b="1" i="0" u="none" strike="noStrike">
                <a:solidFill>
                  <a:srgbClr val="000000"/>
                </a:solidFill>
                <a:effectLst/>
                <a:latin typeface="Arial"/>
                <a:cs typeface="Arial"/>
              </a:rPr>
              <a:t>MO: </a:t>
            </a:r>
            <a:r>
              <a:rPr lang="en-US" sz="1200" b="0" i="0">
                <a:solidFill>
                  <a:srgbClr val="000000"/>
                </a:solidFill>
                <a:effectLst/>
                <a:latin typeface="Arial"/>
                <a:cs typeface="Arial"/>
              </a:rPr>
              <a:t>​</a:t>
            </a:r>
            <a:r>
              <a:rPr lang="en-US" sz="1200">
                <a:solidFill>
                  <a:srgbClr val="000000"/>
                </a:solidFill>
                <a:latin typeface="Arial"/>
                <a:cs typeface="Arial"/>
              </a:rPr>
              <a:t>000010130624</a:t>
            </a:r>
            <a:endParaRPr lang="en-US" sz="1200" b="0" i="0">
              <a:solidFill>
                <a:srgbClr val="000000"/>
              </a:solidFill>
              <a:effectLst/>
              <a:latin typeface="Arial"/>
              <a:ea typeface="Tahoma"/>
              <a:cs typeface="Arial"/>
            </a:endParaRPr>
          </a:p>
          <a:p>
            <a:pPr algn="l" rtl="0" fontAlgn="base"/>
            <a:r>
              <a:rPr lang="en-US" sz="1200" b="1" i="0" u="none" strike="noStrike">
                <a:solidFill>
                  <a:srgbClr val="000000"/>
                </a:solidFill>
                <a:effectLst/>
                <a:latin typeface="Arial"/>
                <a:cs typeface="Arial"/>
              </a:rPr>
              <a:t>P/N : </a:t>
            </a:r>
            <a:r>
              <a:rPr lang="en-US" sz="1200" b="0" i="0">
                <a:solidFill>
                  <a:srgbClr val="000000"/>
                </a:solidFill>
                <a:effectLst/>
                <a:latin typeface="Arial"/>
                <a:cs typeface="Arial"/>
              </a:rPr>
              <a:t>​B91.10D01.000D</a:t>
            </a:r>
            <a:br>
              <a:rPr lang="en-US" sz="1200" b="0" i="0">
                <a:effectLst/>
                <a:latin typeface="Arial" panose="020B0604020202020204" pitchFamily="34" charset="0"/>
              </a:rPr>
            </a:br>
            <a:r>
              <a:rPr lang="en-US" sz="1200" b="1" i="0">
                <a:solidFill>
                  <a:srgbClr val="000000"/>
                </a:solidFill>
                <a:effectLst/>
                <a:latin typeface="Arial"/>
                <a:cs typeface="Arial"/>
              </a:rPr>
              <a:t>SYMPTOM : </a:t>
            </a:r>
            <a:r>
              <a:rPr lang="en-US" sz="1200">
                <a:solidFill>
                  <a:srgbClr val="000000"/>
                </a:solidFill>
                <a:latin typeface="Arial"/>
                <a:cs typeface="Arial"/>
              </a:rPr>
              <a:t>ROOT_PORT</a:t>
            </a:r>
            <a:br>
              <a:rPr lang="en-US" sz="1200" b="0" i="0">
                <a:effectLst/>
                <a:latin typeface="Arial" panose="020B0604020202020204" pitchFamily="34" charset="0"/>
              </a:rPr>
            </a:br>
            <a:r>
              <a:rPr lang="en-US" sz="1200" b="1" i="0" u="none" strike="noStrike">
                <a:solidFill>
                  <a:srgbClr val="000000"/>
                </a:solidFill>
                <a:effectLst/>
                <a:latin typeface="Arial"/>
                <a:cs typeface="Arial"/>
              </a:rPr>
              <a:t>MODEL: </a:t>
            </a:r>
            <a:r>
              <a:rPr lang="en-US" sz="1200" b="0" i="0" u="none" strike="noStrike">
                <a:solidFill>
                  <a:srgbClr val="000000"/>
                </a:solidFill>
                <a:effectLst/>
                <a:latin typeface="Arial"/>
                <a:cs typeface="Arial"/>
              </a:rPr>
              <a:t>TETON2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CASE: </a:t>
            </a:r>
            <a:r>
              <a:rPr lang="en-US" sz="1100" b="0" i="0" u="none" strike="noStrike">
                <a:solidFill>
                  <a:srgbClr val="000000"/>
                </a:solidFill>
                <a:effectLst/>
                <a:latin typeface="Arial"/>
                <a:cs typeface="Arial"/>
              </a:rPr>
              <a:t>TT2</a:t>
            </a:r>
            <a:r>
              <a:rPr lang="en-US" sz="1200" b="0" i="0" u="none" strike="noStrike">
                <a:solidFill>
                  <a:srgbClr val="000000"/>
                </a:solidFill>
                <a:effectLst/>
                <a:latin typeface="Arial"/>
                <a:cs typeface="Arial"/>
              </a:rPr>
              <a:t>_PCIE_DEVICES_CHECK</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ID : </a:t>
            </a:r>
            <a:r>
              <a:rPr lang="en-US" sz="1200">
                <a:solidFill>
                  <a:srgbClr val="000000"/>
                </a:solidFill>
                <a:latin typeface="Arial"/>
                <a:cs typeface="Arial"/>
              </a:rPr>
              <a:t>159</a:t>
            </a:r>
            <a:endParaRPr lang="en-US" sz="1200" i="0">
              <a:solidFill>
                <a:srgbClr val="000000"/>
              </a:solidFill>
              <a:effectLst/>
              <a:latin typeface="Arial"/>
              <a:cs typeface="Arial"/>
            </a:endParaRPr>
          </a:p>
          <a:p>
            <a:pPr algn="l" rtl="0" fontAlgn="base"/>
            <a:r>
              <a:rPr lang="en-US" sz="1200" b="1" i="0" u="none" strike="noStrike">
                <a:solidFill>
                  <a:srgbClr val="000000"/>
                </a:solidFill>
                <a:effectLst/>
                <a:latin typeface="Arial"/>
                <a:cs typeface="Arial"/>
              </a:rPr>
              <a:t>STAGE: </a:t>
            </a:r>
            <a:r>
              <a:rPr lang="en-US" sz="1200" b="0" i="0" u="none" strike="noStrike">
                <a:solidFill>
                  <a:srgbClr val="000000"/>
                </a:solidFill>
                <a:effectLst/>
                <a:latin typeface="Roboto"/>
                <a:ea typeface="Roboto"/>
                <a:cs typeface="Roboto"/>
              </a:rPr>
              <a:t>SJ_HW</a:t>
            </a:r>
            <a:r>
              <a:rPr lang="en-US" sz="1200" b="0" i="0">
                <a:solidFill>
                  <a:srgbClr val="000000"/>
                </a:solidFill>
                <a:effectLst/>
                <a:latin typeface="Roboto"/>
                <a:ea typeface="Roboto"/>
                <a:cs typeface="Roboto"/>
              </a:rPr>
              <a:t>​</a:t>
            </a:r>
          </a:p>
          <a:p>
            <a:pPr fontAlgn="base"/>
            <a:r>
              <a:rPr lang="en-US" sz="1200" b="1" i="0" u="none" strike="noStrike">
                <a:solidFill>
                  <a:srgbClr val="000000"/>
                </a:solidFill>
                <a:effectLst/>
                <a:latin typeface="Arial"/>
                <a:cs typeface="Arial"/>
              </a:rPr>
              <a:t>LINK:</a:t>
            </a:r>
            <a:br>
              <a:rPr lang="en-US" sz="1200" b="1">
                <a:latin typeface="Arial"/>
                <a:cs typeface="Arial"/>
              </a:rPr>
            </a:br>
            <a:r>
              <a:rPr lang="en-US" sz="1200">
                <a:ea typeface="+mn-lt"/>
                <a:cs typeface="+mn-lt"/>
                <a:hlinkClick r:id="rId2"/>
              </a:rPr>
              <a:t>http://10.250.28.120:9882/node/WAA7HN4500B0M?api=http%3A%2F%2F10.250.28.68</a:t>
            </a:r>
            <a:endParaRPr lang="en-US" sz="1200" b="1">
              <a:latin typeface="Arial"/>
              <a:cs typeface="Arial"/>
            </a:endParaRPr>
          </a:p>
        </p:txBody>
      </p:sp>
      <p:sp>
        <p:nvSpPr>
          <p:cNvPr id="10" name="TextBox 9">
            <a:extLst>
              <a:ext uri="{FF2B5EF4-FFF2-40B4-BE49-F238E27FC236}">
                <a16:creationId xmlns:a16="http://schemas.microsoft.com/office/drawing/2014/main" id="{8B07A5B3-8456-10E7-4B33-22B1129F3ECF}"/>
              </a:ext>
            </a:extLst>
          </p:cNvPr>
          <p:cNvSpPr txBox="1"/>
          <p:nvPr/>
        </p:nvSpPr>
        <p:spPr>
          <a:xfrm>
            <a:off x="5351930" y="1253423"/>
            <a:ext cx="2292626" cy="400110"/>
          </a:xfrm>
          <a:prstGeom prst="rect">
            <a:avLst/>
          </a:prstGeom>
          <a:noFill/>
        </p:spPr>
        <p:txBody>
          <a:bodyPr wrap="square" lIns="91440" tIns="45720" rIns="91440" bIns="45720" rtlCol="0" anchor="t">
            <a:spAutoFit/>
          </a:bodyPr>
          <a:lstStyle/>
          <a:p>
            <a:r>
              <a:rPr lang="en-US" sz="2000" b="1">
                <a:solidFill>
                  <a:srgbClr val="FF0000"/>
                </a:solidFill>
              </a:rPr>
              <a:t>Before VPD</a:t>
            </a:r>
          </a:p>
        </p:txBody>
      </p:sp>
      <p:sp>
        <p:nvSpPr>
          <p:cNvPr id="12" name="TextBox 11">
            <a:extLst>
              <a:ext uri="{FF2B5EF4-FFF2-40B4-BE49-F238E27FC236}">
                <a16:creationId xmlns:a16="http://schemas.microsoft.com/office/drawing/2014/main" id="{4C017670-C6CB-5F7A-9990-3905DF231A1C}"/>
              </a:ext>
            </a:extLst>
          </p:cNvPr>
          <p:cNvSpPr txBox="1"/>
          <p:nvPr/>
        </p:nvSpPr>
        <p:spPr>
          <a:xfrm>
            <a:off x="5351930" y="3429000"/>
            <a:ext cx="2528046" cy="400110"/>
          </a:xfrm>
          <a:prstGeom prst="rect">
            <a:avLst/>
          </a:prstGeom>
          <a:noFill/>
        </p:spPr>
        <p:txBody>
          <a:bodyPr wrap="square" lIns="91440" tIns="45720" rIns="91440" bIns="45720" rtlCol="0" anchor="t">
            <a:spAutoFit/>
          </a:bodyPr>
          <a:lstStyle/>
          <a:p>
            <a:r>
              <a:rPr lang="en-US" sz="2000" b="1">
                <a:solidFill>
                  <a:srgbClr val="00B050"/>
                </a:solidFill>
              </a:rPr>
              <a:t>After VPD</a:t>
            </a:r>
          </a:p>
        </p:txBody>
      </p:sp>
      <p:sp>
        <p:nvSpPr>
          <p:cNvPr id="6" name="TextBox 5">
            <a:extLst>
              <a:ext uri="{FF2B5EF4-FFF2-40B4-BE49-F238E27FC236}">
                <a16:creationId xmlns:a16="http://schemas.microsoft.com/office/drawing/2014/main" id="{D0B4B43E-2599-B086-06C3-3263B5C3F136}"/>
              </a:ext>
            </a:extLst>
          </p:cNvPr>
          <p:cNvSpPr txBox="1"/>
          <p:nvPr/>
        </p:nvSpPr>
        <p:spPr>
          <a:xfrm>
            <a:off x="470453" y="4232303"/>
            <a:ext cx="3760304" cy="1415772"/>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libri"/>
                <a:ea typeface="Calibri"/>
                <a:cs typeface="Calibri"/>
              </a:rPr>
              <a:t>Actions PE:</a:t>
            </a:r>
            <a:br>
              <a:rPr lang="en-US" sz="1800" b="1"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1- </a:t>
            </a:r>
            <a:r>
              <a:rPr lang="en-US" sz="1600">
                <a:solidFill>
                  <a:srgbClr val="000000"/>
                </a:solidFill>
                <a:latin typeface="Calibri"/>
                <a:ea typeface="Calibri"/>
                <a:cs typeface="Calibri"/>
              </a:rPr>
              <a:t>VPD</a:t>
            </a:r>
            <a:r>
              <a:rPr lang="en-US" sz="1600" i="0" u="none" strike="noStrike">
                <a:solidFill>
                  <a:srgbClr val="000000"/>
                </a:solidFill>
                <a:effectLst/>
                <a:latin typeface="Calibri"/>
                <a:ea typeface="Calibri"/>
                <a:cs typeface="Calibri"/>
              </a:rPr>
              <a:t> HN &amp; JBOG and retest</a:t>
            </a:r>
            <a:r>
              <a:rPr lang="en-US" sz="1600">
                <a:solidFill>
                  <a:srgbClr val="000000"/>
                </a:solidFill>
                <a:latin typeface="Calibri"/>
                <a:ea typeface="Calibri"/>
                <a:cs typeface="Calibri"/>
              </a:rPr>
              <a:t> </a:t>
            </a:r>
            <a:r>
              <a:rPr lang="en-US" sz="1600">
                <a:solidFill>
                  <a:srgbClr val="00B050"/>
                </a:solidFill>
                <a:latin typeface="Calibri"/>
                <a:ea typeface="Calibri"/>
                <a:cs typeface="Calibri"/>
              </a:rPr>
              <a:t>PASS</a:t>
            </a:r>
            <a:br>
              <a:rPr lang="en-US" sz="1600" i="0" u="none" strike="noStrike">
                <a:effectLst/>
                <a:latin typeface="Calibri" panose="020F0502020204030204" pitchFamily="34" charset="0"/>
                <a:ea typeface="Calibri"/>
                <a:cs typeface="Calibri"/>
              </a:rPr>
            </a:br>
            <a:br>
              <a:rPr lang="en-US" sz="1600">
                <a:latin typeface="Calibri"/>
                <a:ea typeface="Calibri"/>
                <a:cs typeface="Calibri"/>
              </a:rPr>
            </a:br>
            <a:br>
              <a:rPr lang="en-US">
                <a:latin typeface="+mn-ea"/>
              </a:rPr>
            </a:br>
            <a:endParaRPr lang="en-US"/>
          </a:p>
        </p:txBody>
      </p:sp>
      <p:pic>
        <p:nvPicPr>
          <p:cNvPr id="5" name="Picture 4" descr="A blue rectangle with black text&#10;&#10;AI-generated content may be incorrect.">
            <a:extLst>
              <a:ext uri="{FF2B5EF4-FFF2-40B4-BE49-F238E27FC236}">
                <a16:creationId xmlns:a16="http://schemas.microsoft.com/office/drawing/2014/main" id="{A330695E-332E-DBB4-2BC3-F9D09E676BC1}"/>
              </a:ext>
            </a:extLst>
          </p:cNvPr>
          <p:cNvPicPr>
            <a:picLocks noChangeAspect="1"/>
          </p:cNvPicPr>
          <p:nvPr/>
        </p:nvPicPr>
        <p:blipFill>
          <a:blip r:embed="rId3"/>
          <a:stretch>
            <a:fillRect/>
          </a:stretch>
        </p:blipFill>
        <p:spPr>
          <a:xfrm>
            <a:off x="5530850" y="1986915"/>
            <a:ext cx="6047740" cy="740410"/>
          </a:xfrm>
          <a:prstGeom prst="rect">
            <a:avLst/>
          </a:prstGeom>
        </p:spPr>
      </p:pic>
      <p:pic>
        <p:nvPicPr>
          <p:cNvPr id="7" name="Picture 6">
            <a:extLst>
              <a:ext uri="{FF2B5EF4-FFF2-40B4-BE49-F238E27FC236}">
                <a16:creationId xmlns:a16="http://schemas.microsoft.com/office/drawing/2014/main" id="{C068F06F-1ABA-FE5F-E495-3E5908DCD83B}"/>
              </a:ext>
            </a:extLst>
          </p:cNvPr>
          <p:cNvPicPr>
            <a:picLocks noChangeAspect="1"/>
          </p:cNvPicPr>
          <p:nvPr/>
        </p:nvPicPr>
        <p:blipFill>
          <a:blip r:embed="rId4"/>
          <a:stretch>
            <a:fillRect/>
          </a:stretch>
        </p:blipFill>
        <p:spPr>
          <a:xfrm>
            <a:off x="5348605" y="4227512"/>
            <a:ext cx="6229350" cy="942975"/>
          </a:xfrm>
          <a:prstGeom prst="rect">
            <a:avLst/>
          </a:prstGeom>
        </p:spPr>
      </p:pic>
    </p:spTree>
    <p:extLst>
      <p:ext uri="{BB962C8B-B14F-4D97-AF65-F5344CB8AC3E}">
        <p14:creationId xmlns:p14="http://schemas.microsoft.com/office/powerpoint/2010/main" val="355108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379732"/>
            <a:ext cx="4197626" cy="2308324"/>
          </a:xfrm>
          <a:prstGeom prst="rect">
            <a:avLst/>
          </a:prstGeom>
          <a:noFill/>
        </p:spPr>
        <p:txBody>
          <a:bodyPr wrap="square" lIns="91440" tIns="45720" rIns="91440" bIns="45720" rtlCol="0" anchor="t">
            <a:spAutoFit/>
          </a:bodyPr>
          <a:lstStyle/>
          <a:p>
            <a:pPr fontAlgn="base"/>
            <a:r>
              <a:rPr lang="en-US" sz="1200" b="1" i="0" u="none" strike="noStrike">
                <a:solidFill>
                  <a:srgbClr val="000000"/>
                </a:solidFill>
                <a:effectLst/>
                <a:latin typeface="Arial"/>
                <a:cs typeface="Arial"/>
              </a:rPr>
              <a:t>UNIT : </a:t>
            </a:r>
            <a:r>
              <a:rPr lang="en-US" sz="1200" b="0" i="0">
                <a:solidFill>
                  <a:srgbClr val="000000"/>
                </a:solidFill>
                <a:effectLst/>
                <a:latin typeface="Arial"/>
                <a:cs typeface="Arial"/>
              </a:rPr>
              <a:t>​</a:t>
            </a:r>
            <a:r>
              <a:rPr lang="en-US" sz="1200" b="0" i="0">
                <a:solidFill>
                  <a:srgbClr val="000000"/>
                </a:solidFill>
                <a:effectLst/>
                <a:latin typeface="&quot;Roboto&quot;, &quot;Helvetica Neue&quot;, Helvetica, Arial, sans-serif"/>
              </a:rPr>
              <a:t> </a:t>
            </a:r>
            <a:r>
              <a:rPr lang="en-US" sz="1200">
                <a:solidFill>
                  <a:srgbClr val="000000"/>
                </a:solidFill>
                <a:ea typeface="+mn-lt"/>
                <a:cs typeface="+mn-lt"/>
              </a:rPr>
              <a:t>WAA7HN503002M</a:t>
            </a:r>
            <a:endParaRPr lang="en-US" sz="1200" b="0" i="0">
              <a:solidFill>
                <a:srgbClr val="000000"/>
              </a:solidFill>
              <a:effectLst/>
              <a:latin typeface="Calibri"/>
              <a:ea typeface="Calibri"/>
              <a:cs typeface="Calibri"/>
            </a:endParaRPr>
          </a:p>
          <a:p>
            <a:pPr fontAlgn="base"/>
            <a:r>
              <a:rPr lang="en-US" sz="1200" b="1" i="0" u="none" strike="noStrike">
                <a:solidFill>
                  <a:srgbClr val="000000"/>
                </a:solidFill>
                <a:effectLst/>
                <a:latin typeface="Arial"/>
                <a:cs typeface="Arial"/>
              </a:rPr>
              <a:t>MO: </a:t>
            </a:r>
            <a:r>
              <a:rPr lang="en-US" sz="1200" b="0" i="0">
                <a:solidFill>
                  <a:srgbClr val="000000"/>
                </a:solidFill>
                <a:effectLst/>
                <a:latin typeface="Arial"/>
                <a:cs typeface="Arial"/>
              </a:rPr>
              <a:t>​</a:t>
            </a:r>
            <a:r>
              <a:rPr lang="en-US" sz="1200">
                <a:solidFill>
                  <a:srgbClr val="000000"/>
                </a:solidFill>
                <a:latin typeface="Arial"/>
                <a:cs typeface="Arial"/>
              </a:rPr>
              <a:t>000010131388</a:t>
            </a:r>
            <a:br>
              <a:rPr lang="en-US" sz="1200">
                <a:solidFill>
                  <a:srgbClr val="000000"/>
                </a:solidFill>
                <a:latin typeface="Arial"/>
                <a:ea typeface="Tahoma"/>
                <a:cs typeface="Arial"/>
              </a:rPr>
            </a:br>
            <a:r>
              <a:rPr lang="en-US" sz="1200" b="1">
                <a:solidFill>
                  <a:srgbClr val="000000"/>
                </a:solidFill>
                <a:latin typeface="Arial"/>
                <a:ea typeface="Tahoma"/>
                <a:cs typeface="Arial"/>
              </a:rPr>
              <a:t>P</a:t>
            </a:r>
            <a:r>
              <a:rPr lang="en-US" sz="1200" b="1" i="0" u="none" strike="noStrike">
                <a:solidFill>
                  <a:srgbClr val="000000"/>
                </a:solidFill>
                <a:effectLst/>
                <a:latin typeface="Arial"/>
                <a:cs typeface="Arial"/>
              </a:rPr>
              <a:t>/N : </a:t>
            </a:r>
            <a:r>
              <a:rPr lang="en-US" sz="1200" b="0" i="0">
                <a:solidFill>
                  <a:srgbClr val="000000"/>
                </a:solidFill>
                <a:effectLst/>
                <a:latin typeface="Arial"/>
                <a:cs typeface="Arial"/>
              </a:rPr>
              <a:t>​B91.10D01.000D</a:t>
            </a:r>
            <a:br>
              <a:rPr lang="en-US" sz="1200" b="0" i="0">
                <a:effectLst/>
                <a:latin typeface="Arial" panose="020B0604020202020204" pitchFamily="34" charset="0"/>
              </a:rPr>
            </a:br>
            <a:r>
              <a:rPr lang="en-US" sz="1200" b="1" i="0">
                <a:solidFill>
                  <a:srgbClr val="000000"/>
                </a:solidFill>
                <a:effectLst/>
                <a:latin typeface="Arial"/>
                <a:cs typeface="Arial"/>
              </a:rPr>
              <a:t>SYMPTOM : </a:t>
            </a:r>
            <a:r>
              <a:rPr lang="en-US" sz="1200">
                <a:solidFill>
                  <a:srgbClr val="000000"/>
                </a:solidFill>
                <a:latin typeface="Arial"/>
                <a:cs typeface="Arial"/>
              </a:rPr>
              <a:t>ROOT_PORT</a:t>
            </a:r>
            <a:br>
              <a:rPr lang="en-US" sz="1200" b="0" i="0">
                <a:effectLst/>
                <a:latin typeface="Arial" panose="020B0604020202020204" pitchFamily="34" charset="0"/>
              </a:rPr>
            </a:br>
            <a:r>
              <a:rPr lang="en-US" sz="1200" b="1" i="0" u="none" strike="noStrike">
                <a:solidFill>
                  <a:srgbClr val="000000"/>
                </a:solidFill>
                <a:effectLst/>
                <a:latin typeface="Arial"/>
                <a:cs typeface="Arial"/>
              </a:rPr>
              <a:t>MODEL: </a:t>
            </a:r>
            <a:r>
              <a:rPr lang="en-US" sz="1200" b="0" i="0" u="none" strike="noStrike">
                <a:solidFill>
                  <a:srgbClr val="000000"/>
                </a:solidFill>
                <a:effectLst/>
                <a:latin typeface="Arial"/>
                <a:cs typeface="Arial"/>
              </a:rPr>
              <a:t>TETON2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CASE: </a:t>
            </a:r>
            <a:r>
              <a:rPr lang="en-US" sz="1100" b="0" i="0" u="none" strike="noStrike">
                <a:solidFill>
                  <a:srgbClr val="000000"/>
                </a:solidFill>
                <a:effectLst/>
                <a:latin typeface="Arial"/>
                <a:cs typeface="Arial"/>
              </a:rPr>
              <a:t>TT2</a:t>
            </a:r>
            <a:r>
              <a:rPr lang="en-US" sz="1200" b="0" i="0" u="none" strike="noStrike">
                <a:solidFill>
                  <a:srgbClr val="000000"/>
                </a:solidFill>
                <a:effectLst/>
                <a:latin typeface="Arial"/>
                <a:cs typeface="Arial"/>
              </a:rPr>
              <a:t>_PCIE_DEVICES_CHECK</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ID :</a:t>
            </a:r>
            <a:r>
              <a:rPr lang="en-US" sz="1200" i="0" u="none" strike="noStrike">
                <a:solidFill>
                  <a:srgbClr val="000000"/>
                </a:solidFill>
                <a:effectLst/>
                <a:latin typeface="Arial"/>
                <a:cs typeface="Arial"/>
              </a:rPr>
              <a:t> </a:t>
            </a:r>
            <a:r>
              <a:rPr lang="en-US" sz="1200">
                <a:solidFill>
                  <a:srgbClr val="000000"/>
                </a:solidFill>
                <a:latin typeface="Arial"/>
                <a:cs typeface="Arial"/>
              </a:rPr>
              <a:t>62</a:t>
            </a:r>
            <a:endParaRPr lang="en-US" sz="1200" i="0">
              <a:solidFill>
                <a:srgbClr val="000000"/>
              </a:solidFill>
              <a:effectLst/>
              <a:latin typeface="Arial"/>
              <a:cs typeface="Arial"/>
            </a:endParaRPr>
          </a:p>
          <a:p>
            <a:pPr algn="l" rtl="0" fontAlgn="base"/>
            <a:r>
              <a:rPr lang="en-US" sz="1200" b="1" i="0" u="none" strike="noStrike">
                <a:solidFill>
                  <a:srgbClr val="000000"/>
                </a:solidFill>
                <a:effectLst/>
                <a:latin typeface="Arial"/>
                <a:cs typeface="Arial"/>
              </a:rPr>
              <a:t>STAGE: </a:t>
            </a:r>
            <a:r>
              <a:rPr lang="en-US" sz="1200" b="0" i="0" u="none" strike="noStrike">
                <a:solidFill>
                  <a:srgbClr val="000000"/>
                </a:solidFill>
                <a:effectLst/>
                <a:latin typeface="Roboto"/>
                <a:ea typeface="Roboto"/>
                <a:cs typeface="Roboto"/>
              </a:rPr>
              <a:t>SJ_HW</a:t>
            </a:r>
            <a:r>
              <a:rPr lang="en-US" sz="1200" b="0" i="0">
                <a:solidFill>
                  <a:srgbClr val="000000"/>
                </a:solidFill>
                <a:effectLst/>
                <a:latin typeface="Roboto"/>
                <a:ea typeface="Roboto"/>
                <a:cs typeface="Roboto"/>
              </a:rPr>
              <a:t>​</a:t>
            </a:r>
          </a:p>
          <a:p>
            <a:pPr fontAlgn="base"/>
            <a:r>
              <a:rPr lang="en-US" sz="1200" b="1" i="0" u="none" strike="noStrike">
                <a:solidFill>
                  <a:srgbClr val="000000"/>
                </a:solidFill>
                <a:effectLst/>
                <a:latin typeface="Arial"/>
                <a:cs typeface="Arial"/>
              </a:rPr>
              <a:t>LINK:</a:t>
            </a:r>
            <a:br>
              <a:rPr lang="en-US" sz="1200" b="1">
                <a:latin typeface="Arial"/>
                <a:cs typeface="Arial"/>
              </a:rPr>
            </a:br>
            <a:r>
              <a:rPr lang="en-US" sz="1200">
                <a:ea typeface="+mn-lt"/>
                <a:cs typeface="+mn-lt"/>
                <a:hlinkClick r:id="rId2"/>
              </a:rPr>
              <a:t>http://10.250.39.120:9882/node/WAA7HN503002M?api=http%3A%2F%2F10.250.39.91</a:t>
            </a:r>
            <a:br>
              <a:rPr lang="en-US" sz="1200" b="1">
                <a:latin typeface="Arial"/>
                <a:cs typeface="Arial"/>
              </a:rPr>
            </a:br>
            <a:endParaRPr lang="en-US" sz="1200" b="1">
              <a:latin typeface="Arial"/>
              <a:cs typeface="Arial"/>
            </a:endParaRPr>
          </a:p>
        </p:txBody>
      </p:sp>
      <p:sp>
        <p:nvSpPr>
          <p:cNvPr id="10" name="TextBox 9">
            <a:extLst>
              <a:ext uri="{FF2B5EF4-FFF2-40B4-BE49-F238E27FC236}">
                <a16:creationId xmlns:a16="http://schemas.microsoft.com/office/drawing/2014/main" id="{8B07A5B3-8456-10E7-4B33-22B1129F3ECF}"/>
              </a:ext>
            </a:extLst>
          </p:cNvPr>
          <p:cNvSpPr txBox="1"/>
          <p:nvPr/>
        </p:nvSpPr>
        <p:spPr>
          <a:xfrm>
            <a:off x="5351930" y="1253423"/>
            <a:ext cx="2292626" cy="400110"/>
          </a:xfrm>
          <a:prstGeom prst="rect">
            <a:avLst/>
          </a:prstGeom>
          <a:noFill/>
        </p:spPr>
        <p:txBody>
          <a:bodyPr wrap="square" rtlCol="0">
            <a:spAutoFit/>
          </a:bodyPr>
          <a:lstStyle/>
          <a:p>
            <a:r>
              <a:rPr lang="en-US" sz="2000" b="1">
                <a:solidFill>
                  <a:srgbClr val="FF0000"/>
                </a:solidFill>
              </a:rPr>
              <a:t>Before Swap GPU</a:t>
            </a:r>
          </a:p>
        </p:txBody>
      </p:sp>
      <p:sp>
        <p:nvSpPr>
          <p:cNvPr id="12" name="TextBox 11">
            <a:extLst>
              <a:ext uri="{FF2B5EF4-FFF2-40B4-BE49-F238E27FC236}">
                <a16:creationId xmlns:a16="http://schemas.microsoft.com/office/drawing/2014/main" id="{4C017670-C6CB-5F7A-9990-3905DF231A1C}"/>
              </a:ext>
            </a:extLst>
          </p:cNvPr>
          <p:cNvSpPr txBox="1"/>
          <p:nvPr/>
        </p:nvSpPr>
        <p:spPr>
          <a:xfrm>
            <a:off x="5351930" y="3429000"/>
            <a:ext cx="2528046" cy="400110"/>
          </a:xfrm>
          <a:prstGeom prst="rect">
            <a:avLst/>
          </a:prstGeom>
          <a:noFill/>
        </p:spPr>
        <p:txBody>
          <a:bodyPr wrap="square" rtlCol="0">
            <a:spAutoFit/>
          </a:bodyPr>
          <a:lstStyle/>
          <a:p>
            <a:r>
              <a:rPr lang="en-US" sz="2000" b="1">
                <a:solidFill>
                  <a:srgbClr val="00B050"/>
                </a:solidFill>
              </a:rPr>
              <a:t>After Swap GPU</a:t>
            </a:r>
          </a:p>
        </p:txBody>
      </p:sp>
      <p:sp>
        <p:nvSpPr>
          <p:cNvPr id="5" name="TextBox 4">
            <a:extLst>
              <a:ext uri="{FF2B5EF4-FFF2-40B4-BE49-F238E27FC236}">
                <a16:creationId xmlns:a16="http://schemas.microsoft.com/office/drawing/2014/main" id="{306397BC-3937-0800-B59C-B83E71FA2048}"/>
              </a:ext>
            </a:extLst>
          </p:cNvPr>
          <p:cNvSpPr txBox="1"/>
          <p:nvPr/>
        </p:nvSpPr>
        <p:spPr>
          <a:xfrm>
            <a:off x="470453" y="4232303"/>
            <a:ext cx="3760304" cy="2123658"/>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libri"/>
                <a:ea typeface="Calibri"/>
                <a:cs typeface="Calibri"/>
              </a:rPr>
              <a:t>Actions PE:</a:t>
            </a:r>
            <a:br>
              <a:rPr lang="en-US" sz="1800" b="1"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1- </a:t>
            </a:r>
            <a:r>
              <a:rPr lang="en-US" sz="1600">
                <a:solidFill>
                  <a:srgbClr val="000000"/>
                </a:solidFill>
                <a:latin typeface="Calibri"/>
                <a:ea typeface="Calibri"/>
                <a:cs typeface="Calibri"/>
              </a:rPr>
              <a:t>Reinsert PCIE and VPD</a:t>
            </a:r>
            <a:r>
              <a:rPr lang="en-US" sz="1600" i="0" u="none" strike="noStrike">
                <a:solidFill>
                  <a:srgbClr val="000000"/>
                </a:solidFill>
                <a:effectLst/>
                <a:latin typeface="Calibri"/>
                <a:ea typeface="Calibri"/>
                <a:cs typeface="Calibri"/>
              </a:rPr>
              <a:t> HN &amp; JBOG and retest</a:t>
            </a:r>
            <a:br>
              <a:rPr lang="en-US" sz="1600"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Result: </a:t>
            </a:r>
            <a:r>
              <a:rPr lang="en-US" sz="1600">
                <a:solidFill>
                  <a:srgbClr val="FF0000"/>
                </a:solidFill>
                <a:latin typeface="Calibri"/>
                <a:ea typeface="Calibri"/>
                <a:cs typeface="Calibri"/>
              </a:rPr>
              <a:t>Fail</a:t>
            </a:r>
            <a:br>
              <a:rPr lang="en-US" sz="1600">
                <a:latin typeface="Calibri" panose="020F0502020204030204" pitchFamily="34" charset="0"/>
              </a:rPr>
            </a:br>
            <a:r>
              <a:rPr lang="en-US" sz="1600">
                <a:latin typeface="Calibri"/>
                <a:ea typeface="Calibri"/>
                <a:cs typeface="Calibri"/>
              </a:rPr>
              <a:t>2- Swap CABLE PCIE </a:t>
            </a:r>
            <a:r>
              <a:rPr lang="en-US" sz="1600">
                <a:solidFill>
                  <a:srgbClr val="FF0000"/>
                </a:solidFill>
                <a:latin typeface="Calibri"/>
                <a:ea typeface="Calibri"/>
                <a:cs typeface="Calibri"/>
              </a:rPr>
              <a:t>Fail</a:t>
            </a:r>
            <a:br>
              <a:rPr lang="en-US" sz="1600">
                <a:latin typeface="Calibri" panose="020F0502020204030204" pitchFamily="34" charset="0"/>
              </a:rPr>
            </a:br>
            <a:r>
              <a:rPr lang="en-US" sz="1600">
                <a:latin typeface="Calibri"/>
                <a:ea typeface="Calibri"/>
                <a:cs typeface="Calibri"/>
              </a:rPr>
              <a:t>3- Swap CABLE GPIO </a:t>
            </a:r>
            <a:r>
              <a:rPr lang="en-US" sz="1600">
                <a:solidFill>
                  <a:srgbClr val="FF0000"/>
                </a:solidFill>
                <a:latin typeface="Calibri"/>
                <a:ea typeface="Calibri"/>
                <a:cs typeface="Calibri"/>
              </a:rPr>
              <a:t>Fail</a:t>
            </a:r>
            <a:br>
              <a:rPr lang="en-US" sz="1600">
                <a:latin typeface="+mn-ea"/>
              </a:rPr>
            </a:br>
            <a:r>
              <a:rPr lang="en-US" sz="1600">
                <a:latin typeface="Calibri"/>
                <a:ea typeface="Calibri"/>
                <a:cs typeface="Calibri"/>
              </a:rPr>
              <a:t>4- Replace BB </a:t>
            </a:r>
            <a:r>
              <a:rPr lang="en-US" sz="1600">
                <a:solidFill>
                  <a:schemeClr val="accent2"/>
                </a:solidFill>
                <a:latin typeface="Calibri"/>
                <a:ea typeface="Calibri"/>
                <a:cs typeface="Calibri"/>
              </a:rPr>
              <a:t>Pending</a:t>
            </a:r>
            <a:br>
              <a:rPr lang="en-US" sz="1800" i="0" u="none" strike="noStrike">
                <a:effectLst/>
                <a:latin typeface="Calibri" panose="020F0502020204030204" pitchFamily="34" charset="0"/>
              </a:rPr>
            </a:br>
            <a:endParaRPr lang="en-US"/>
          </a:p>
        </p:txBody>
      </p:sp>
    </p:spTree>
    <p:extLst>
      <p:ext uri="{BB962C8B-B14F-4D97-AF65-F5344CB8AC3E}">
        <p14:creationId xmlns:p14="http://schemas.microsoft.com/office/powerpoint/2010/main" val="110506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8953-9A44-0059-1A0A-EF98F2715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9992B-97DC-15C7-7B65-88C8E8D238DA}"/>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5" name="TextBox 4">
            <a:extLst>
              <a:ext uri="{FF2B5EF4-FFF2-40B4-BE49-F238E27FC236}">
                <a16:creationId xmlns:a16="http://schemas.microsoft.com/office/drawing/2014/main" id="{FF2C4C09-A549-30DE-0B48-A698886BE8C7}"/>
              </a:ext>
            </a:extLst>
          </p:cNvPr>
          <p:cNvSpPr txBox="1"/>
          <p:nvPr/>
        </p:nvSpPr>
        <p:spPr>
          <a:xfrm>
            <a:off x="300208" y="1178344"/>
            <a:ext cx="5988990" cy="1754326"/>
          </a:xfrm>
          <a:prstGeom prst="rect">
            <a:avLst/>
          </a:prstGeom>
          <a:noFill/>
        </p:spPr>
        <p:txBody>
          <a:bodyPr wrap="square">
            <a:spAutoFit/>
          </a:bodyPr>
          <a:lstStyle/>
          <a:p>
            <a:r>
              <a:rPr lang="en-US"/>
              <a:t>Actions for this failure</a:t>
            </a:r>
          </a:p>
          <a:p>
            <a:pPr marL="342900" indent="-342900">
              <a:buFont typeface="+mj-lt"/>
              <a:buAutoNum type="arabicPeriod"/>
            </a:pPr>
            <a:r>
              <a:rPr lang="en-US"/>
              <a:t>Check that cable (PCIe) this full assembly &gt;&gt; Run Offline</a:t>
            </a:r>
          </a:p>
          <a:p>
            <a:pPr marL="342900" indent="-342900">
              <a:buFont typeface="+mj-lt"/>
              <a:buAutoNum type="arabicPeriod"/>
            </a:pPr>
            <a:r>
              <a:rPr lang="en-US"/>
              <a:t>Reinsert Cable PCIe &gt;&gt; Run Offline</a:t>
            </a:r>
          </a:p>
          <a:p>
            <a:pPr marL="342900" indent="-342900">
              <a:buFont typeface="+mj-lt"/>
              <a:buAutoNum type="arabicPeriod"/>
            </a:pPr>
            <a:r>
              <a:rPr lang="en-US"/>
              <a:t>Swap cable PCIe &gt;&gt; Run Offline</a:t>
            </a:r>
          </a:p>
          <a:p>
            <a:pPr marL="342900" indent="-342900">
              <a:buFont typeface="+mj-lt"/>
              <a:buAutoNum type="arabicPeriod"/>
            </a:pPr>
            <a:r>
              <a:rPr lang="en-US"/>
              <a:t>Swap GPU &gt;&gt; Run Offline</a:t>
            </a:r>
          </a:p>
          <a:p>
            <a:pPr marL="342900" indent="-342900">
              <a:buFont typeface="+mj-lt"/>
              <a:buAutoNum type="arabicPeriod"/>
            </a:pPr>
            <a:endParaRPr lang="en-US"/>
          </a:p>
        </p:txBody>
      </p:sp>
      <p:sp>
        <p:nvSpPr>
          <p:cNvPr id="34" name="Rectangle: Rounded Corners 33">
            <a:extLst>
              <a:ext uri="{FF2B5EF4-FFF2-40B4-BE49-F238E27FC236}">
                <a16:creationId xmlns:a16="http://schemas.microsoft.com/office/drawing/2014/main" id="{61F50DF1-534B-909C-8140-B8A458D09419}"/>
              </a:ext>
            </a:extLst>
          </p:cNvPr>
          <p:cNvSpPr/>
          <p:nvPr/>
        </p:nvSpPr>
        <p:spPr>
          <a:xfrm>
            <a:off x="7401563" y="544205"/>
            <a:ext cx="1430594" cy="634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t>Check status cables PCIe</a:t>
            </a:r>
          </a:p>
        </p:txBody>
      </p:sp>
      <p:sp>
        <p:nvSpPr>
          <p:cNvPr id="35" name="Rectangle: Rounded Corners 34">
            <a:extLst>
              <a:ext uri="{FF2B5EF4-FFF2-40B4-BE49-F238E27FC236}">
                <a16:creationId xmlns:a16="http://schemas.microsoft.com/office/drawing/2014/main" id="{2B1B85FD-1BFA-5148-2F69-E9ED118853EE}"/>
              </a:ext>
            </a:extLst>
          </p:cNvPr>
          <p:cNvSpPr/>
          <p:nvPr/>
        </p:nvSpPr>
        <p:spPr>
          <a:xfrm>
            <a:off x="7649698" y="2436075"/>
            <a:ext cx="934324" cy="454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t>Vpd</a:t>
            </a:r>
          </a:p>
        </p:txBody>
      </p:sp>
      <p:sp>
        <p:nvSpPr>
          <p:cNvPr id="36" name="Rectangle: Rounded Corners 35">
            <a:extLst>
              <a:ext uri="{FF2B5EF4-FFF2-40B4-BE49-F238E27FC236}">
                <a16:creationId xmlns:a16="http://schemas.microsoft.com/office/drawing/2014/main" id="{D570CBDF-E7B8-5C7A-1D72-BB161B39E4A9}"/>
              </a:ext>
            </a:extLst>
          </p:cNvPr>
          <p:cNvSpPr/>
          <p:nvPr/>
        </p:nvSpPr>
        <p:spPr>
          <a:xfrm>
            <a:off x="7649698" y="3160227"/>
            <a:ext cx="934324" cy="5447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t>Run PCI Offline</a:t>
            </a:r>
          </a:p>
        </p:txBody>
      </p:sp>
      <p:cxnSp>
        <p:nvCxnSpPr>
          <p:cNvPr id="37" name="Straight Arrow Connector 36">
            <a:extLst>
              <a:ext uri="{FF2B5EF4-FFF2-40B4-BE49-F238E27FC236}">
                <a16:creationId xmlns:a16="http://schemas.microsoft.com/office/drawing/2014/main" id="{A98F5AB3-FA0A-645D-7738-B64DDC23B708}"/>
              </a:ext>
            </a:extLst>
          </p:cNvPr>
          <p:cNvCxnSpPr>
            <a:cxnSpLocks/>
            <a:stCxn id="34" idx="2"/>
            <a:endCxn id="42" idx="0"/>
          </p:cNvCxnSpPr>
          <p:nvPr/>
        </p:nvCxnSpPr>
        <p:spPr>
          <a:xfrm>
            <a:off x="8116860" y="1178344"/>
            <a:ext cx="0" cy="3436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BB3FD7-7E27-4B30-B745-DDCD7B0164FE}"/>
              </a:ext>
            </a:extLst>
          </p:cNvPr>
          <p:cNvCxnSpPr>
            <a:cxnSpLocks/>
            <a:stCxn id="35" idx="2"/>
            <a:endCxn id="36" idx="0"/>
          </p:cNvCxnSpPr>
          <p:nvPr/>
        </p:nvCxnSpPr>
        <p:spPr>
          <a:xfrm>
            <a:off x="8116860" y="2890636"/>
            <a:ext cx="0" cy="269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77D1C51-11AE-01D4-CE58-40039581BE5D}"/>
              </a:ext>
            </a:extLst>
          </p:cNvPr>
          <p:cNvSpPr txBox="1"/>
          <p:nvPr/>
        </p:nvSpPr>
        <p:spPr>
          <a:xfrm>
            <a:off x="6096000" y="4084967"/>
            <a:ext cx="1472711" cy="646331"/>
          </a:xfrm>
          <a:prstGeom prst="rect">
            <a:avLst/>
          </a:prstGeom>
          <a:noFill/>
        </p:spPr>
        <p:txBody>
          <a:bodyPr wrap="square" rtlCol="0">
            <a:spAutoFit/>
          </a:bodyPr>
          <a:lstStyle/>
          <a:p>
            <a:pPr algn="ctr"/>
            <a:r>
              <a:rPr lang="en-US" b="1"/>
              <a:t>Change ID PCIe Failure</a:t>
            </a:r>
          </a:p>
        </p:txBody>
      </p:sp>
      <p:sp>
        <p:nvSpPr>
          <p:cNvPr id="40" name="TextBox 39">
            <a:extLst>
              <a:ext uri="{FF2B5EF4-FFF2-40B4-BE49-F238E27FC236}">
                <a16:creationId xmlns:a16="http://schemas.microsoft.com/office/drawing/2014/main" id="{3DC847C2-4411-F174-545E-3A552080F29D}"/>
              </a:ext>
            </a:extLst>
          </p:cNvPr>
          <p:cNvSpPr txBox="1"/>
          <p:nvPr/>
        </p:nvSpPr>
        <p:spPr>
          <a:xfrm>
            <a:off x="8798340" y="3247947"/>
            <a:ext cx="600164" cy="369332"/>
          </a:xfrm>
          <a:prstGeom prst="rect">
            <a:avLst/>
          </a:prstGeom>
          <a:noFill/>
        </p:spPr>
        <p:txBody>
          <a:bodyPr wrap="square" rtlCol="0">
            <a:spAutoFit/>
          </a:bodyPr>
          <a:lstStyle/>
          <a:p>
            <a:r>
              <a:rPr lang="en-US" b="1">
                <a:solidFill>
                  <a:srgbClr val="FF0000"/>
                </a:solidFill>
              </a:rPr>
              <a:t>Fail</a:t>
            </a:r>
          </a:p>
        </p:txBody>
      </p:sp>
      <p:sp>
        <p:nvSpPr>
          <p:cNvPr id="41" name="Rectangle: Rounded Corners 40">
            <a:extLst>
              <a:ext uri="{FF2B5EF4-FFF2-40B4-BE49-F238E27FC236}">
                <a16:creationId xmlns:a16="http://schemas.microsoft.com/office/drawing/2014/main" id="{DE468988-2F2A-38EE-0E74-066FDC0864D2}"/>
              </a:ext>
            </a:extLst>
          </p:cNvPr>
          <p:cNvSpPr/>
          <p:nvPr/>
        </p:nvSpPr>
        <p:spPr>
          <a:xfrm>
            <a:off x="7662198" y="5313448"/>
            <a:ext cx="934324" cy="454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t>Retest Online</a:t>
            </a:r>
          </a:p>
        </p:txBody>
      </p:sp>
      <p:sp>
        <p:nvSpPr>
          <p:cNvPr id="42" name="Rectangle: Rounded Corners 41">
            <a:extLst>
              <a:ext uri="{FF2B5EF4-FFF2-40B4-BE49-F238E27FC236}">
                <a16:creationId xmlns:a16="http://schemas.microsoft.com/office/drawing/2014/main" id="{729DB504-7ED9-0A01-2086-C46B8C4C2183}"/>
              </a:ext>
            </a:extLst>
          </p:cNvPr>
          <p:cNvSpPr/>
          <p:nvPr/>
        </p:nvSpPr>
        <p:spPr>
          <a:xfrm>
            <a:off x="7304405" y="1521970"/>
            <a:ext cx="1624910" cy="5447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t>Reinsert Cables or full assembly</a:t>
            </a:r>
          </a:p>
        </p:txBody>
      </p:sp>
      <p:cxnSp>
        <p:nvCxnSpPr>
          <p:cNvPr id="43" name="Straight Arrow Connector 42">
            <a:extLst>
              <a:ext uri="{FF2B5EF4-FFF2-40B4-BE49-F238E27FC236}">
                <a16:creationId xmlns:a16="http://schemas.microsoft.com/office/drawing/2014/main" id="{ACB11031-55A8-89D9-F24A-2EC27212C547}"/>
              </a:ext>
            </a:extLst>
          </p:cNvPr>
          <p:cNvCxnSpPr>
            <a:cxnSpLocks/>
            <a:stCxn id="36" idx="3"/>
            <a:endCxn id="40" idx="1"/>
          </p:cNvCxnSpPr>
          <p:nvPr/>
        </p:nvCxnSpPr>
        <p:spPr>
          <a:xfrm flipV="1">
            <a:off x="8584022" y="3432613"/>
            <a:ext cx="214318"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FAFD1343-AEAE-2A75-7B42-7431CBE04B99}"/>
              </a:ext>
            </a:extLst>
          </p:cNvPr>
          <p:cNvSpPr/>
          <p:nvPr/>
        </p:nvSpPr>
        <p:spPr>
          <a:xfrm>
            <a:off x="9458069" y="3160227"/>
            <a:ext cx="934324" cy="5447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t>Swap Cable</a:t>
            </a:r>
          </a:p>
        </p:txBody>
      </p:sp>
      <p:cxnSp>
        <p:nvCxnSpPr>
          <p:cNvPr id="45" name="Connector: Elbow 44">
            <a:extLst>
              <a:ext uri="{FF2B5EF4-FFF2-40B4-BE49-F238E27FC236}">
                <a16:creationId xmlns:a16="http://schemas.microsoft.com/office/drawing/2014/main" id="{00286BF0-2920-1586-285D-E2577043FA88}"/>
              </a:ext>
            </a:extLst>
          </p:cNvPr>
          <p:cNvCxnSpPr>
            <a:cxnSpLocks/>
            <a:stCxn id="44" idx="0"/>
            <a:endCxn id="35" idx="3"/>
          </p:cNvCxnSpPr>
          <p:nvPr/>
        </p:nvCxnSpPr>
        <p:spPr>
          <a:xfrm rot="16200000" flipV="1">
            <a:off x="9006192" y="2241187"/>
            <a:ext cx="496871" cy="1341209"/>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4E8116E-AC0A-C280-ADF6-112053816B21}"/>
              </a:ext>
            </a:extLst>
          </p:cNvPr>
          <p:cNvCxnSpPr>
            <a:cxnSpLocks/>
            <a:stCxn id="42" idx="2"/>
            <a:endCxn id="35" idx="0"/>
          </p:cNvCxnSpPr>
          <p:nvPr/>
        </p:nvCxnSpPr>
        <p:spPr>
          <a:xfrm>
            <a:off x="8116860" y="2066743"/>
            <a:ext cx="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C97AF812-01A4-48F0-16C7-361829D3006A}"/>
              </a:ext>
            </a:extLst>
          </p:cNvPr>
          <p:cNvSpPr/>
          <p:nvPr/>
        </p:nvSpPr>
        <p:spPr>
          <a:xfrm>
            <a:off x="6194032" y="4978714"/>
            <a:ext cx="1260452" cy="5447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Replace Cable or GPU</a:t>
            </a:r>
          </a:p>
        </p:txBody>
      </p:sp>
      <p:cxnSp>
        <p:nvCxnSpPr>
          <p:cNvPr id="48" name="Straight Arrow Connector 47">
            <a:extLst>
              <a:ext uri="{FF2B5EF4-FFF2-40B4-BE49-F238E27FC236}">
                <a16:creationId xmlns:a16="http://schemas.microsoft.com/office/drawing/2014/main" id="{1E41CAF6-15F4-259C-789C-DCD999EB4DE1}"/>
              </a:ext>
            </a:extLst>
          </p:cNvPr>
          <p:cNvCxnSpPr>
            <a:cxnSpLocks/>
            <a:stCxn id="39" idx="2"/>
            <a:endCxn id="47" idx="0"/>
          </p:cNvCxnSpPr>
          <p:nvPr/>
        </p:nvCxnSpPr>
        <p:spPr>
          <a:xfrm flipH="1">
            <a:off x="6824258" y="4731298"/>
            <a:ext cx="8098" cy="2474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526A454-511C-8795-377E-54402C395933}"/>
              </a:ext>
            </a:extLst>
          </p:cNvPr>
          <p:cNvSpPr/>
          <p:nvPr/>
        </p:nvSpPr>
        <p:spPr>
          <a:xfrm>
            <a:off x="10717370" y="3160226"/>
            <a:ext cx="934324" cy="5447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t>Swap GPU</a:t>
            </a:r>
          </a:p>
        </p:txBody>
      </p:sp>
      <p:cxnSp>
        <p:nvCxnSpPr>
          <p:cNvPr id="50" name="Connector: Elbow 49">
            <a:extLst>
              <a:ext uri="{FF2B5EF4-FFF2-40B4-BE49-F238E27FC236}">
                <a16:creationId xmlns:a16="http://schemas.microsoft.com/office/drawing/2014/main" id="{0B7F3215-BA49-CBA0-59D4-78612C9E0A10}"/>
              </a:ext>
            </a:extLst>
          </p:cNvPr>
          <p:cNvCxnSpPr>
            <a:cxnSpLocks/>
            <a:stCxn id="47" idx="1"/>
            <a:endCxn id="35" idx="1"/>
          </p:cNvCxnSpPr>
          <p:nvPr/>
        </p:nvCxnSpPr>
        <p:spPr>
          <a:xfrm rot="10800000" flipH="1">
            <a:off x="6194032" y="2663357"/>
            <a:ext cx="1455666" cy="2587745"/>
          </a:xfrm>
          <a:prstGeom prst="bentConnector3">
            <a:avLst>
              <a:gd name="adj1" fmla="val -157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67A082C-8E3B-8CC5-9A04-65C03C806EF7}"/>
              </a:ext>
            </a:extLst>
          </p:cNvPr>
          <p:cNvCxnSpPr>
            <a:cxnSpLocks/>
            <a:stCxn id="36" idx="2"/>
            <a:endCxn id="39" idx="0"/>
          </p:cNvCxnSpPr>
          <p:nvPr/>
        </p:nvCxnSpPr>
        <p:spPr>
          <a:xfrm rot="5400000">
            <a:off x="7284625" y="3252731"/>
            <a:ext cx="379967" cy="1284504"/>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DB2470-0B01-6C8F-E573-B48714FFD1CF}"/>
              </a:ext>
            </a:extLst>
          </p:cNvPr>
          <p:cNvSpPr txBox="1"/>
          <p:nvPr/>
        </p:nvSpPr>
        <p:spPr>
          <a:xfrm>
            <a:off x="8713012" y="4084967"/>
            <a:ext cx="1301753" cy="646331"/>
          </a:xfrm>
          <a:prstGeom prst="rect">
            <a:avLst/>
          </a:prstGeom>
          <a:noFill/>
        </p:spPr>
        <p:txBody>
          <a:bodyPr wrap="square" rtlCol="0">
            <a:spAutoFit/>
          </a:bodyPr>
          <a:lstStyle/>
          <a:p>
            <a:pPr algn="ctr"/>
            <a:r>
              <a:rPr lang="en-US" b="1"/>
              <a:t>Continue ID PCIe Failure</a:t>
            </a:r>
          </a:p>
        </p:txBody>
      </p:sp>
      <p:cxnSp>
        <p:nvCxnSpPr>
          <p:cNvPr id="53" name="Connector: Elbow 52">
            <a:extLst>
              <a:ext uri="{FF2B5EF4-FFF2-40B4-BE49-F238E27FC236}">
                <a16:creationId xmlns:a16="http://schemas.microsoft.com/office/drawing/2014/main" id="{8476DA18-E6AB-BD4F-385F-E4678ED8ED31}"/>
              </a:ext>
            </a:extLst>
          </p:cNvPr>
          <p:cNvCxnSpPr>
            <a:cxnSpLocks/>
            <a:stCxn id="36" idx="2"/>
            <a:endCxn id="52" idx="0"/>
          </p:cNvCxnSpPr>
          <p:nvPr/>
        </p:nvCxnSpPr>
        <p:spPr>
          <a:xfrm rot="16200000" flipH="1">
            <a:off x="8550391" y="3271468"/>
            <a:ext cx="379967" cy="1247029"/>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CFE37E5-5DEF-B07D-F484-D8A852DB66D6}"/>
              </a:ext>
            </a:extLst>
          </p:cNvPr>
          <p:cNvCxnSpPr>
            <a:cxnSpLocks/>
            <a:stCxn id="52" idx="3"/>
            <a:endCxn id="49" idx="2"/>
          </p:cNvCxnSpPr>
          <p:nvPr/>
        </p:nvCxnSpPr>
        <p:spPr>
          <a:xfrm flipV="1">
            <a:off x="10014765" y="3704999"/>
            <a:ext cx="1169767" cy="70313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9071EF8-4CC7-CA23-0282-9BB067C09B8E}"/>
              </a:ext>
            </a:extLst>
          </p:cNvPr>
          <p:cNvCxnSpPr>
            <a:stCxn id="49" idx="0"/>
          </p:cNvCxnSpPr>
          <p:nvPr/>
        </p:nvCxnSpPr>
        <p:spPr>
          <a:xfrm rot="16200000" flipV="1">
            <a:off x="10306447" y="2282140"/>
            <a:ext cx="496871" cy="1259301"/>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4FE47F2-B433-5711-DA19-EE8991AF73ED}"/>
              </a:ext>
            </a:extLst>
          </p:cNvPr>
          <p:cNvSpPr txBox="1"/>
          <p:nvPr/>
        </p:nvSpPr>
        <p:spPr>
          <a:xfrm>
            <a:off x="7820536" y="4228973"/>
            <a:ext cx="600164" cy="369332"/>
          </a:xfrm>
          <a:prstGeom prst="rect">
            <a:avLst/>
          </a:prstGeom>
          <a:noFill/>
        </p:spPr>
        <p:txBody>
          <a:bodyPr wrap="square" rtlCol="0">
            <a:spAutoFit/>
          </a:bodyPr>
          <a:lstStyle/>
          <a:p>
            <a:r>
              <a:rPr lang="en-US" b="1">
                <a:solidFill>
                  <a:srgbClr val="00B050"/>
                </a:solidFill>
              </a:rPr>
              <a:t>Pass</a:t>
            </a:r>
          </a:p>
        </p:txBody>
      </p:sp>
      <p:cxnSp>
        <p:nvCxnSpPr>
          <p:cNvPr id="57" name="Straight Arrow Connector 56">
            <a:extLst>
              <a:ext uri="{FF2B5EF4-FFF2-40B4-BE49-F238E27FC236}">
                <a16:creationId xmlns:a16="http://schemas.microsoft.com/office/drawing/2014/main" id="{5E3906E8-1163-B7D9-8ABF-EF77A4F1E50D}"/>
              </a:ext>
            </a:extLst>
          </p:cNvPr>
          <p:cNvCxnSpPr>
            <a:cxnSpLocks/>
            <a:stCxn id="36" idx="2"/>
            <a:endCxn id="56" idx="0"/>
          </p:cNvCxnSpPr>
          <p:nvPr/>
        </p:nvCxnSpPr>
        <p:spPr>
          <a:xfrm>
            <a:off x="8116860" y="3705000"/>
            <a:ext cx="3758" cy="5239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A48A3A-81DB-D426-B6E5-6FA9B3915C7E}"/>
              </a:ext>
            </a:extLst>
          </p:cNvPr>
          <p:cNvCxnSpPr>
            <a:cxnSpLocks/>
            <a:stCxn id="56" idx="2"/>
            <a:endCxn id="41" idx="0"/>
          </p:cNvCxnSpPr>
          <p:nvPr/>
        </p:nvCxnSpPr>
        <p:spPr>
          <a:xfrm>
            <a:off x="8120618" y="4598305"/>
            <a:ext cx="8742" cy="715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8255789-0D82-2519-5ACF-D33672690894}"/>
              </a:ext>
            </a:extLst>
          </p:cNvPr>
          <p:cNvSpPr txBox="1"/>
          <p:nvPr/>
        </p:nvSpPr>
        <p:spPr>
          <a:xfrm>
            <a:off x="9098422" y="5214626"/>
            <a:ext cx="2802278" cy="954107"/>
          </a:xfrm>
          <a:prstGeom prst="rect">
            <a:avLst/>
          </a:prstGeom>
          <a:noFill/>
        </p:spPr>
        <p:txBody>
          <a:bodyPr wrap="square">
            <a:spAutoFit/>
          </a:bodyPr>
          <a:lstStyle/>
          <a:p>
            <a:r>
              <a:rPr lang="en-US" sz="1400">
                <a:highlight>
                  <a:srgbClr val="FFFF00"/>
                </a:highlight>
              </a:rPr>
              <a:t>Noted:</a:t>
            </a:r>
          </a:p>
          <a:p>
            <a:r>
              <a:rPr lang="en-US" sz="1400">
                <a:highlight>
                  <a:srgbClr val="FFFF00"/>
                </a:highlight>
              </a:rPr>
              <a:t>In all actions need to run vpd units for update PCIe /opt/mfg/PE+/Tools</a:t>
            </a:r>
          </a:p>
          <a:p>
            <a:r>
              <a:rPr lang="fr-FR" sz="1400" b="1">
                <a:highlight>
                  <a:srgbClr val="FFFF00"/>
                </a:highlight>
              </a:rPr>
              <a:t>./TT2_PCIE_DEVICES_CHECK.sh</a:t>
            </a:r>
            <a:endParaRPr lang="en-US" sz="1400" b="1">
              <a:highlight>
                <a:srgbClr val="FFFF00"/>
              </a:highlight>
            </a:endParaRPr>
          </a:p>
        </p:txBody>
      </p:sp>
    </p:spTree>
    <p:extLst>
      <p:ext uri="{BB962C8B-B14F-4D97-AF65-F5344CB8AC3E}">
        <p14:creationId xmlns:p14="http://schemas.microsoft.com/office/powerpoint/2010/main" val="62203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7E4BC-81D0-E088-199D-53277FAC2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AE935-B8E6-B90A-4C22-EFF7FE977698}"/>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5" name="TextBox 4">
            <a:extLst>
              <a:ext uri="{FF2B5EF4-FFF2-40B4-BE49-F238E27FC236}">
                <a16:creationId xmlns:a16="http://schemas.microsoft.com/office/drawing/2014/main" id="{46C8173E-8456-655C-E752-C255CF4AD49F}"/>
              </a:ext>
            </a:extLst>
          </p:cNvPr>
          <p:cNvSpPr txBox="1"/>
          <p:nvPr/>
        </p:nvSpPr>
        <p:spPr>
          <a:xfrm>
            <a:off x="300208" y="1164696"/>
            <a:ext cx="3889655" cy="4832092"/>
          </a:xfrm>
          <a:prstGeom prst="rect">
            <a:avLst/>
          </a:prstGeom>
          <a:noFill/>
        </p:spPr>
        <p:txBody>
          <a:bodyPr wrap="square">
            <a:spAutoFit/>
          </a:bodyPr>
          <a:lstStyle/>
          <a:p>
            <a:r>
              <a:rPr lang="en-US"/>
              <a:t>ID Components Failures</a:t>
            </a:r>
          </a:p>
          <a:p>
            <a:endParaRPr lang="en-US"/>
          </a:p>
          <a:p>
            <a:r>
              <a:rPr lang="en-US" sz="1600"/>
              <a:t>JBOG 0 to 7 MX2_S0 = GPU0</a:t>
            </a:r>
          </a:p>
          <a:p>
            <a:r>
              <a:rPr lang="en-US" sz="1600"/>
              <a:t>JBOG 0 to 7 MX2_S1 = GPU1</a:t>
            </a:r>
          </a:p>
          <a:p>
            <a:endParaRPr lang="en-US" sz="1600"/>
          </a:p>
          <a:p>
            <a:r>
              <a:rPr lang="en-US" sz="1600"/>
              <a:t>JBOG 0 to 7 ROOT PORT = Cable GPIo</a:t>
            </a:r>
          </a:p>
          <a:p>
            <a:r>
              <a:rPr lang="en-US" sz="1600"/>
              <a:t>JBOG 0 to 7 PEX_DSP = Cable GPIo</a:t>
            </a:r>
          </a:p>
          <a:p>
            <a:r>
              <a:rPr lang="en-US" sz="1600"/>
              <a:t>JBOG 0 to 7 K2V5_S0 = Cable GPIo</a:t>
            </a:r>
          </a:p>
          <a:p>
            <a:r>
              <a:rPr lang="en-US" sz="1600"/>
              <a:t>JBOG 0 to 7 K2V5_S1 = Cable GPIo</a:t>
            </a:r>
          </a:p>
          <a:p>
            <a:r>
              <a:rPr lang="en-US" sz="1600"/>
              <a:t>JBOG 0 to 7 MX2_S0 = Cable GPIo</a:t>
            </a:r>
          </a:p>
          <a:p>
            <a:r>
              <a:rPr lang="en-US" sz="1600"/>
              <a:t>JBOG 0 to 7 MX2_S1 = Cable GPIo</a:t>
            </a:r>
          </a:p>
          <a:p>
            <a:endParaRPr lang="en-US" sz="1600"/>
          </a:p>
          <a:p>
            <a:r>
              <a:rPr lang="en-US" sz="1600"/>
              <a:t>JBOG 0 to 7 ROOT PORT = Cable PCIe</a:t>
            </a:r>
          </a:p>
          <a:p>
            <a:endParaRPr lang="en-US" sz="1600"/>
          </a:p>
          <a:p>
            <a:r>
              <a:rPr lang="en-US" sz="1600"/>
              <a:t>JBOG 0 to 7 PEX_DSP = ?</a:t>
            </a:r>
          </a:p>
          <a:p>
            <a:endParaRPr lang="en-US" sz="1600"/>
          </a:p>
          <a:p>
            <a:r>
              <a:rPr lang="en-US" sz="1600"/>
              <a:t>JBOG 0 to 7 K2V5_S0 = ?</a:t>
            </a:r>
          </a:p>
          <a:p>
            <a:r>
              <a:rPr lang="en-US" sz="1600"/>
              <a:t>JBOG 0 to 7 K2V5_S1 = ?</a:t>
            </a:r>
          </a:p>
          <a:p>
            <a:endParaRPr lang="en-US" sz="1600"/>
          </a:p>
        </p:txBody>
      </p:sp>
      <p:pic>
        <p:nvPicPr>
          <p:cNvPr id="4" name="Picture 3">
            <a:extLst>
              <a:ext uri="{FF2B5EF4-FFF2-40B4-BE49-F238E27FC236}">
                <a16:creationId xmlns:a16="http://schemas.microsoft.com/office/drawing/2014/main" id="{22FB92AC-BCE5-B9FC-598A-0DA23536D369}"/>
              </a:ext>
            </a:extLst>
          </p:cNvPr>
          <p:cNvPicPr>
            <a:picLocks noChangeAspect="1"/>
          </p:cNvPicPr>
          <p:nvPr/>
        </p:nvPicPr>
        <p:blipFill>
          <a:blip r:embed="rId2"/>
          <a:stretch>
            <a:fillRect/>
          </a:stretch>
        </p:blipFill>
        <p:spPr>
          <a:xfrm>
            <a:off x="4348688" y="1540831"/>
            <a:ext cx="3662548" cy="1407085"/>
          </a:xfrm>
          <a:prstGeom prst="rect">
            <a:avLst/>
          </a:prstGeom>
        </p:spPr>
      </p:pic>
      <p:sp>
        <p:nvSpPr>
          <p:cNvPr id="6" name="TextBox 5">
            <a:extLst>
              <a:ext uri="{FF2B5EF4-FFF2-40B4-BE49-F238E27FC236}">
                <a16:creationId xmlns:a16="http://schemas.microsoft.com/office/drawing/2014/main" id="{C0ADBFF7-70FE-EA5A-D965-76C7FBB71A54}"/>
              </a:ext>
            </a:extLst>
          </p:cNvPr>
          <p:cNvSpPr txBox="1"/>
          <p:nvPr/>
        </p:nvSpPr>
        <p:spPr>
          <a:xfrm>
            <a:off x="5132374" y="1186179"/>
            <a:ext cx="2073901" cy="338554"/>
          </a:xfrm>
          <a:prstGeom prst="rect">
            <a:avLst/>
          </a:prstGeom>
          <a:noFill/>
        </p:spPr>
        <p:txBody>
          <a:bodyPr wrap="none" rtlCol="0">
            <a:spAutoFit/>
          </a:bodyPr>
          <a:lstStyle/>
          <a:p>
            <a:r>
              <a:rPr lang="en-US" sz="1600">
                <a:highlight>
                  <a:srgbClr val="FFFF00"/>
                </a:highlight>
              </a:rPr>
              <a:t>Failed MX2_S0 = GPU0</a:t>
            </a:r>
          </a:p>
        </p:txBody>
      </p:sp>
      <p:sp>
        <p:nvSpPr>
          <p:cNvPr id="9" name="TextBox 8">
            <a:extLst>
              <a:ext uri="{FF2B5EF4-FFF2-40B4-BE49-F238E27FC236}">
                <a16:creationId xmlns:a16="http://schemas.microsoft.com/office/drawing/2014/main" id="{D8BB5CD7-9FBA-A599-023B-5AECFAFCCB90}"/>
              </a:ext>
            </a:extLst>
          </p:cNvPr>
          <p:cNvSpPr txBox="1"/>
          <p:nvPr/>
        </p:nvSpPr>
        <p:spPr>
          <a:xfrm>
            <a:off x="8300980" y="699389"/>
            <a:ext cx="3320878" cy="830997"/>
          </a:xfrm>
          <a:prstGeom prst="rect">
            <a:avLst/>
          </a:prstGeom>
          <a:noFill/>
        </p:spPr>
        <p:txBody>
          <a:bodyPr wrap="square" rtlCol="0">
            <a:spAutoFit/>
          </a:bodyPr>
          <a:lstStyle/>
          <a:p>
            <a:r>
              <a:rPr lang="en-US" sz="1600">
                <a:highlight>
                  <a:srgbClr val="FFFF00"/>
                </a:highlight>
              </a:rPr>
              <a:t>Failed ROOT PORT,PEX_DSP,K2V5,MX2_S0 &amp; MX2_S1 = Cable GPIo</a:t>
            </a:r>
          </a:p>
        </p:txBody>
      </p:sp>
      <p:pic>
        <p:nvPicPr>
          <p:cNvPr id="11" name="Picture 10">
            <a:extLst>
              <a:ext uri="{FF2B5EF4-FFF2-40B4-BE49-F238E27FC236}">
                <a16:creationId xmlns:a16="http://schemas.microsoft.com/office/drawing/2014/main" id="{DE2A0739-D660-2F23-F6E1-BDA444ABFA44}"/>
              </a:ext>
            </a:extLst>
          </p:cNvPr>
          <p:cNvPicPr>
            <a:picLocks noChangeAspect="1"/>
          </p:cNvPicPr>
          <p:nvPr/>
        </p:nvPicPr>
        <p:blipFill>
          <a:blip r:embed="rId3"/>
          <a:stretch>
            <a:fillRect/>
          </a:stretch>
        </p:blipFill>
        <p:spPr>
          <a:xfrm>
            <a:off x="8328276" y="1540831"/>
            <a:ext cx="3360733" cy="4100241"/>
          </a:xfrm>
          <a:prstGeom prst="rect">
            <a:avLst/>
          </a:prstGeom>
        </p:spPr>
      </p:pic>
      <p:pic>
        <p:nvPicPr>
          <p:cNvPr id="13" name="Picture 12">
            <a:extLst>
              <a:ext uri="{FF2B5EF4-FFF2-40B4-BE49-F238E27FC236}">
                <a16:creationId xmlns:a16="http://schemas.microsoft.com/office/drawing/2014/main" id="{5072E408-88D8-3D85-6565-E09ED6AB09C1}"/>
              </a:ext>
            </a:extLst>
          </p:cNvPr>
          <p:cNvPicPr>
            <a:picLocks noChangeAspect="1"/>
          </p:cNvPicPr>
          <p:nvPr/>
        </p:nvPicPr>
        <p:blipFill>
          <a:blip r:embed="rId4"/>
          <a:stretch>
            <a:fillRect/>
          </a:stretch>
        </p:blipFill>
        <p:spPr>
          <a:xfrm>
            <a:off x="4348688" y="3467110"/>
            <a:ext cx="3662548" cy="885949"/>
          </a:xfrm>
          <a:prstGeom prst="rect">
            <a:avLst/>
          </a:prstGeom>
        </p:spPr>
      </p:pic>
      <p:sp>
        <p:nvSpPr>
          <p:cNvPr id="14" name="TextBox 13">
            <a:extLst>
              <a:ext uri="{FF2B5EF4-FFF2-40B4-BE49-F238E27FC236}">
                <a16:creationId xmlns:a16="http://schemas.microsoft.com/office/drawing/2014/main" id="{28BAF9DB-8825-01C4-CA60-CA2E86F8EF93}"/>
              </a:ext>
            </a:extLst>
          </p:cNvPr>
          <p:cNvSpPr txBox="1"/>
          <p:nvPr/>
        </p:nvSpPr>
        <p:spPr>
          <a:xfrm>
            <a:off x="5076316" y="3116200"/>
            <a:ext cx="2073901" cy="338554"/>
          </a:xfrm>
          <a:prstGeom prst="rect">
            <a:avLst/>
          </a:prstGeom>
          <a:noFill/>
        </p:spPr>
        <p:txBody>
          <a:bodyPr wrap="none" rtlCol="0">
            <a:spAutoFit/>
          </a:bodyPr>
          <a:lstStyle/>
          <a:p>
            <a:r>
              <a:rPr lang="en-US" sz="1600">
                <a:highlight>
                  <a:srgbClr val="FFFF00"/>
                </a:highlight>
              </a:rPr>
              <a:t>Failed MX2_S0 = GPU0</a:t>
            </a:r>
          </a:p>
        </p:txBody>
      </p:sp>
    </p:spTree>
    <p:extLst>
      <p:ext uri="{BB962C8B-B14F-4D97-AF65-F5344CB8AC3E}">
        <p14:creationId xmlns:p14="http://schemas.microsoft.com/office/powerpoint/2010/main" val="150948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6A81-A5F4-5850-0456-1F4B13641091}"/>
              </a:ext>
            </a:extLst>
          </p:cNvPr>
          <p:cNvSpPr>
            <a:spLocks noGrp="1"/>
          </p:cNvSpPr>
          <p:nvPr>
            <p:ph type="title"/>
          </p:nvPr>
        </p:nvSpPr>
        <p:spPr>
          <a:xfrm>
            <a:off x="590694" y="264484"/>
            <a:ext cx="7126352" cy="584775"/>
          </a:xfrm>
        </p:spPr>
        <p:txBody>
          <a:bodyPr/>
          <a:lstStyle/>
          <a:p>
            <a:r>
              <a:rPr lang="en-US" sz="3600" dirty="0"/>
              <a:t>SCREENER - OFFLINE</a:t>
            </a:r>
          </a:p>
        </p:txBody>
      </p:sp>
      <p:sp>
        <p:nvSpPr>
          <p:cNvPr id="6" name="Rectangle 1">
            <a:extLst>
              <a:ext uri="{FF2B5EF4-FFF2-40B4-BE49-F238E27FC236}">
                <a16:creationId xmlns:a16="http://schemas.microsoft.com/office/drawing/2014/main" id="{8F76153E-379E-E098-AAFD-0E6E9D0484BC}"/>
              </a:ext>
            </a:extLst>
          </p:cNvPr>
          <p:cNvSpPr>
            <a:spLocks noChangeArrowheads="1"/>
          </p:cNvSpPr>
          <p:nvPr/>
        </p:nvSpPr>
        <p:spPr bwMode="auto">
          <a:xfrm>
            <a:off x="3886200" y="2174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8489BD-09E0-ED90-8C57-BDCFEAF4F64E}"/>
              </a:ext>
            </a:extLst>
          </p:cNvPr>
          <p:cNvSpPr txBox="1"/>
          <p:nvPr/>
        </p:nvSpPr>
        <p:spPr>
          <a:xfrm>
            <a:off x="354720" y="4983313"/>
            <a:ext cx="4989871" cy="923330"/>
          </a:xfrm>
          <a:prstGeom prst="rect">
            <a:avLst/>
          </a:prstGeom>
          <a:noFill/>
        </p:spPr>
        <p:txBody>
          <a:bodyPr wrap="square" rtlCol="0">
            <a:spAutoFit/>
          </a:bodyPr>
          <a:lstStyle/>
          <a:p>
            <a:r>
              <a:rPr lang="en-US" dirty="0"/>
              <a:t>The units with a PASS result have not yet carried out the Second Round of testing, we are waiting for this to collect more data</a:t>
            </a:r>
          </a:p>
        </p:txBody>
      </p:sp>
      <p:sp>
        <p:nvSpPr>
          <p:cNvPr id="11" name="TextBox 10">
            <a:extLst>
              <a:ext uri="{FF2B5EF4-FFF2-40B4-BE49-F238E27FC236}">
                <a16:creationId xmlns:a16="http://schemas.microsoft.com/office/drawing/2014/main" id="{25F68D02-2FFC-BA47-756C-F0C20F088307}"/>
              </a:ext>
            </a:extLst>
          </p:cNvPr>
          <p:cNvSpPr txBox="1"/>
          <p:nvPr/>
        </p:nvSpPr>
        <p:spPr>
          <a:xfrm>
            <a:off x="590694" y="723688"/>
            <a:ext cx="10869562" cy="1754326"/>
          </a:xfrm>
          <a:prstGeom prst="rect">
            <a:avLst/>
          </a:prstGeom>
          <a:noFill/>
        </p:spPr>
        <p:txBody>
          <a:bodyPr wrap="square" rtlCol="0">
            <a:spAutoFit/>
          </a:bodyPr>
          <a:lstStyle/>
          <a:p>
            <a:r>
              <a:rPr lang="en-US" dirty="0">
                <a:effectLst/>
                <a:latin typeface="-apple-system"/>
              </a:rPr>
              <a:t>Data for the month of January was collected in screener and offline to know which components arrived in the area due to the TT2_PCIE_DEVICES_CHECK failure and to see their status after the review, which leads us to 14.81% of the components passing the tests in the SCREENER – OFFLINE area</a:t>
            </a:r>
          </a:p>
          <a:p>
            <a:endParaRPr lang="en-US" dirty="0">
              <a:effectLst/>
              <a:latin typeface="-apple-system"/>
            </a:endParaRPr>
          </a:p>
          <a:p>
            <a:r>
              <a:rPr lang="en-US" dirty="0">
                <a:effectLst/>
                <a:latin typeface="-apple-system"/>
              </a:rPr>
              <a:t>NOTE: The databases are only being released as a fault (they are not reviewed)</a:t>
            </a:r>
          </a:p>
          <a:p>
            <a:r>
              <a:rPr lang="en-US" dirty="0">
                <a:effectLst/>
                <a:latin typeface="-apple-system"/>
              </a:rPr>
              <a:t>The IO Boards were only reviewed visually and impedances since the fixture was in validation </a:t>
            </a:r>
            <a:endParaRPr lang="en-US" dirty="0"/>
          </a:p>
        </p:txBody>
      </p:sp>
      <p:graphicFrame>
        <p:nvGraphicFramePr>
          <p:cNvPr id="14" name="Object 13">
            <a:extLst>
              <a:ext uri="{FF2B5EF4-FFF2-40B4-BE49-F238E27FC236}">
                <a16:creationId xmlns:a16="http://schemas.microsoft.com/office/drawing/2014/main" id="{FB3C55DE-E7F0-7D1A-81C6-83918B58B314}"/>
              </a:ext>
            </a:extLst>
          </p:cNvPr>
          <p:cNvGraphicFramePr>
            <a:graphicFrameLocks noChangeAspect="1"/>
          </p:cNvGraphicFramePr>
          <p:nvPr/>
        </p:nvGraphicFramePr>
        <p:xfrm>
          <a:off x="3270508" y="5798565"/>
          <a:ext cx="1231383" cy="1038979"/>
        </p:xfrm>
        <a:graphic>
          <a:graphicData uri="http://schemas.openxmlformats.org/presentationml/2006/ole">
            <mc:AlternateContent xmlns:mc="http://schemas.openxmlformats.org/markup-compatibility/2006">
              <mc:Choice xmlns:v="urn:schemas-microsoft-com:vml" Requires="v">
                <p:oleObj name="Worksheet" showAsIcon="1" r:id="rId2" imgW="914570" imgH="771690" progId="Excel.Sheet.12">
                  <p:embed/>
                </p:oleObj>
              </mc:Choice>
              <mc:Fallback>
                <p:oleObj name="Worksheet" showAsIcon="1" r:id="rId2" imgW="914570" imgH="771690" progId="Excel.Sheet.12">
                  <p:embed/>
                  <p:pic>
                    <p:nvPicPr>
                      <p:cNvPr id="14" name="Object 13">
                        <a:extLst>
                          <a:ext uri="{FF2B5EF4-FFF2-40B4-BE49-F238E27FC236}">
                            <a16:creationId xmlns:a16="http://schemas.microsoft.com/office/drawing/2014/main" id="{FB3C55DE-E7F0-7D1A-81C6-83918B58B314}"/>
                          </a:ext>
                        </a:extLst>
                      </p:cNvPr>
                      <p:cNvPicPr/>
                      <p:nvPr/>
                    </p:nvPicPr>
                    <p:blipFill>
                      <a:blip r:embed="rId3"/>
                      <a:stretch>
                        <a:fillRect/>
                      </a:stretch>
                    </p:blipFill>
                    <p:spPr>
                      <a:xfrm>
                        <a:off x="3270508" y="5798565"/>
                        <a:ext cx="1231383" cy="1038979"/>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41D604F7-E7AC-5FC6-7D80-80D6220124BB}"/>
              </a:ext>
            </a:extLst>
          </p:cNvPr>
          <p:cNvPicPr>
            <a:picLocks noChangeAspect="1"/>
          </p:cNvPicPr>
          <p:nvPr/>
        </p:nvPicPr>
        <p:blipFill>
          <a:blip r:embed="rId4"/>
          <a:stretch>
            <a:fillRect/>
          </a:stretch>
        </p:blipFill>
        <p:spPr>
          <a:xfrm>
            <a:off x="35064" y="2565157"/>
            <a:ext cx="4212853" cy="1754326"/>
          </a:xfrm>
          <a:prstGeom prst="rect">
            <a:avLst/>
          </a:prstGeom>
        </p:spPr>
      </p:pic>
      <p:graphicFrame>
        <p:nvGraphicFramePr>
          <p:cNvPr id="21" name="Chart 20">
            <a:extLst>
              <a:ext uri="{FF2B5EF4-FFF2-40B4-BE49-F238E27FC236}">
                <a16:creationId xmlns:a16="http://schemas.microsoft.com/office/drawing/2014/main" id="{FFAEBF0B-F3DB-0588-1C8D-9905FA63F929}"/>
              </a:ext>
            </a:extLst>
          </p:cNvPr>
          <p:cNvGraphicFramePr>
            <a:graphicFrameLocks/>
          </p:cNvGraphicFramePr>
          <p:nvPr/>
        </p:nvGraphicFramePr>
        <p:xfrm>
          <a:off x="6439967" y="4468024"/>
          <a:ext cx="3324225" cy="2166937"/>
        </p:xfrm>
        <a:graphic>
          <a:graphicData uri="http://schemas.openxmlformats.org/drawingml/2006/chart">
            <c:chart xmlns:c="http://schemas.openxmlformats.org/drawingml/2006/chart" xmlns:r="http://schemas.openxmlformats.org/officeDocument/2006/relationships" r:id="rId5"/>
          </a:graphicData>
        </a:graphic>
      </p:graphicFrame>
      <p:pic>
        <p:nvPicPr>
          <p:cNvPr id="34" name="Picture 33">
            <a:extLst>
              <a:ext uri="{FF2B5EF4-FFF2-40B4-BE49-F238E27FC236}">
                <a16:creationId xmlns:a16="http://schemas.microsoft.com/office/drawing/2014/main" id="{60978F56-3F07-44BF-9308-A934654EA22C}"/>
              </a:ext>
            </a:extLst>
          </p:cNvPr>
          <p:cNvPicPr>
            <a:picLocks noChangeAspect="1"/>
          </p:cNvPicPr>
          <p:nvPr/>
        </p:nvPicPr>
        <p:blipFill>
          <a:blip r:embed="rId6"/>
          <a:stretch>
            <a:fillRect/>
          </a:stretch>
        </p:blipFill>
        <p:spPr>
          <a:xfrm>
            <a:off x="4757972" y="2487954"/>
            <a:ext cx="6372225" cy="1733550"/>
          </a:xfrm>
          <a:prstGeom prst="rect">
            <a:avLst/>
          </a:prstGeom>
        </p:spPr>
      </p:pic>
    </p:spTree>
    <p:extLst>
      <p:ext uri="{BB962C8B-B14F-4D97-AF65-F5344CB8AC3E}">
        <p14:creationId xmlns:p14="http://schemas.microsoft.com/office/powerpoint/2010/main" val="258365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mazon Prime Day: el día que causa furor entre los compradores y protestas  de algunos de los empleados del gigante de las compras en línea | .">
            <a:extLst>
              <a:ext uri="{FF2B5EF4-FFF2-40B4-BE49-F238E27FC236}">
                <a16:creationId xmlns:a16="http://schemas.microsoft.com/office/drawing/2014/main" id="{2B1FC82C-2638-1A89-B1B8-1BDD7A857EB9}"/>
              </a:ext>
            </a:extLst>
          </p:cNvPr>
          <p:cNvPicPr>
            <a:picLocks noChangeAspect="1" noChangeArrowheads="1" noCrop="1"/>
          </p:cNvPicPr>
          <p:nvPr/>
        </p:nvPicPr>
        <p:blipFill>
          <a:blip r:embed="rId2" cstate="print">
            <a:extLst>
              <a:ext uri="{28A0092B-C50C-407E-A947-70E740481C1C}">
                <a14:useLocalDpi xmlns:a14="http://schemas.microsoft.com/office/drawing/2010/main" val="0"/>
              </a:ext>
            </a:extLst>
          </a:blip>
          <a:stretch>
            <a:fillRect/>
          </a:stretch>
        </p:blipFill>
        <p:spPr bwMode="auto">
          <a:xfrm>
            <a:off x="10867194" y="0"/>
            <a:ext cx="1324806" cy="729187"/>
          </a:xfrm>
          <a:prstGeom prst="rect">
            <a:avLst/>
          </a:prstGeom>
          <a:noFill/>
          <a:extLst>
            <a:ext uri="{909E8E84-426E-40DD-AFC4-6F175D3DCCD1}">
              <a14:hiddenFill xmlns:a14="http://schemas.microsoft.com/office/drawing/2010/main">
                <a:solidFill>
                  <a:srgbClr val="FFFFFF"/>
                </a:solidFill>
              </a14:hiddenFill>
            </a:ext>
          </a:extLst>
        </p:spPr>
      </p:pic>
      <p:sp>
        <p:nvSpPr>
          <p:cNvPr id="11" name="標題 1">
            <a:extLst>
              <a:ext uri="{FF2B5EF4-FFF2-40B4-BE49-F238E27FC236}">
                <a16:creationId xmlns:a16="http://schemas.microsoft.com/office/drawing/2014/main" id="{45E5603A-C9C5-0849-AD4A-0B222F718A21}"/>
              </a:ext>
            </a:extLst>
          </p:cNvPr>
          <p:cNvSpPr txBox="1">
            <a:spLocks/>
          </p:cNvSpPr>
          <p:nvPr/>
        </p:nvSpPr>
        <p:spPr>
          <a:xfrm>
            <a:off x="508781" y="179295"/>
            <a:ext cx="4844454" cy="37312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r>
              <a:rPr lang="en-US" b="1" kern="0">
                <a:solidFill>
                  <a:srgbClr val="061E3A">
                    <a:lumMod val="90000"/>
                    <a:lumOff val="10000"/>
                  </a:srgbClr>
                </a:solidFill>
                <a:latin typeface="IBM Plex Sans" panose="020B0503050203000203" pitchFamily="34" charset="0"/>
                <a:ea typeface="+mj-ea"/>
                <a:cs typeface="Arial"/>
              </a:rPr>
              <a:t>TT2_PCIE_DEVICES_CHECK</a:t>
            </a:r>
          </a:p>
        </p:txBody>
      </p:sp>
      <p:sp>
        <p:nvSpPr>
          <p:cNvPr id="7" name="TextBox 6">
            <a:extLst>
              <a:ext uri="{FF2B5EF4-FFF2-40B4-BE49-F238E27FC236}">
                <a16:creationId xmlns:a16="http://schemas.microsoft.com/office/drawing/2014/main" id="{A1F8ADB6-380D-4791-8347-C70E17158715}"/>
              </a:ext>
            </a:extLst>
          </p:cNvPr>
          <p:cNvSpPr txBox="1"/>
          <p:nvPr/>
        </p:nvSpPr>
        <p:spPr>
          <a:xfrm>
            <a:off x="0" y="1149861"/>
            <a:ext cx="8433787" cy="2139047"/>
          </a:xfrm>
          <a:prstGeom prst="rect">
            <a:avLst/>
          </a:prstGeom>
          <a:noFill/>
        </p:spPr>
        <p:txBody>
          <a:bodyPr wrap="square" rtlCol="0">
            <a:spAutoFit/>
          </a:bodyPr>
          <a:lstStyle/>
          <a:p>
            <a:r>
              <a:rPr lang="en-US" sz="1200">
                <a:latin typeface="Helvetica" panose="020B0604020202020204" pitchFamily="34" charset="0"/>
                <a:cs typeface="Helvetica" panose="020B0604020202020204" pitchFamily="34" charset="0"/>
              </a:rPr>
              <a:t>Testing Area: </a:t>
            </a:r>
            <a:r>
              <a:rPr lang="en-US" sz="1200" b="1">
                <a:latin typeface="Helvetica" panose="020B0604020202020204" pitchFamily="34" charset="0"/>
                <a:cs typeface="Helvetica" panose="020B0604020202020204" pitchFamily="34" charset="0"/>
              </a:rPr>
              <a:t>L10.5</a:t>
            </a:r>
          </a:p>
          <a:p>
            <a:r>
              <a:rPr lang="en-US" sz="1200">
                <a:latin typeface="Helvetica" panose="020B0604020202020204" pitchFamily="34" charset="0"/>
                <a:cs typeface="Helvetica" panose="020B0604020202020204" pitchFamily="34" charset="0"/>
              </a:rPr>
              <a:t>Model: </a:t>
            </a:r>
            <a:r>
              <a:rPr lang="en-US" sz="1200" b="1">
                <a:latin typeface="Helvetica" panose="020B0604020202020204" pitchFamily="34" charset="0"/>
                <a:cs typeface="Helvetica" panose="020B0604020202020204" pitchFamily="34" charset="0"/>
              </a:rPr>
              <a:t>Teton2P</a:t>
            </a:r>
          </a:p>
          <a:p>
            <a:r>
              <a:rPr lang="es-MX" sz="1200"/>
              <a:t>Time </a:t>
            </a:r>
            <a:r>
              <a:rPr lang="en-US" sz="1200"/>
              <a:t>Considered</a:t>
            </a:r>
            <a:r>
              <a:rPr lang="es-MX" sz="1200"/>
              <a:t> </a:t>
            </a:r>
            <a:r>
              <a:rPr lang="en-US" sz="1200" b="1">
                <a:latin typeface="Helvetica" panose="020B0604020202020204" pitchFamily="34" charset="0"/>
                <a:cs typeface="Helvetica" panose="020B0604020202020204" pitchFamily="34" charset="0"/>
              </a:rPr>
              <a:t>: 01/20/2025 – 01/23/2025</a:t>
            </a:r>
          </a:p>
          <a:p>
            <a:r>
              <a:rPr lang="en-US" sz="1200">
                <a:latin typeface="Helvetica" panose="020B0604020202020204" pitchFamily="34" charset="0"/>
                <a:cs typeface="Helvetica" panose="020B0604020202020204" pitchFamily="34" charset="0"/>
              </a:rPr>
              <a:t>Quantity of failures:</a:t>
            </a:r>
            <a:r>
              <a:rPr lang="en-US" sz="1200" b="1">
                <a:latin typeface="Helvetica" panose="020B0604020202020204" pitchFamily="34" charset="0"/>
                <a:cs typeface="Helvetica" panose="020B0604020202020204" pitchFamily="34" charset="0"/>
              </a:rPr>
              <a:t> 23</a:t>
            </a:r>
          </a:p>
          <a:p>
            <a:r>
              <a:rPr lang="en-US" sz="1200">
                <a:latin typeface="Helvetica" panose="020B0604020202020204" pitchFamily="34" charset="0"/>
                <a:cs typeface="Helvetica" panose="020B0604020202020204" pitchFamily="34" charset="0"/>
              </a:rPr>
              <a:t>Quantity of units affected:</a:t>
            </a:r>
            <a:r>
              <a:rPr lang="en-US" sz="1200" b="1">
                <a:latin typeface="Helvetica" panose="020B0604020202020204" pitchFamily="34" charset="0"/>
                <a:cs typeface="Helvetica" panose="020B0604020202020204" pitchFamily="34" charset="0"/>
              </a:rPr>
              <a:t> 12</a:t>
            </a:r>
          </a:p>
          <a:p>
            <a:r>
              <a:rPr lang="en-US" sz="1200"/>
              <a:t>Tested units:</a:t>
            </a:r>
            <a:r>
              <a:rPr lang="en-US" sz="1200" b="1"/>
              <a:t> 276</a:t>
            </a:r>
          </a:p>
          <a:p>
            <a:r>
              <a:rPr lang="en-US" sz="1200">
                <a:latin typeface="Helvetica" panose="020B0604020202020204" pitchFamily="34" charset="0"/>
                <a:cs typeface="Helvetica" panose="020B0604020202020204" pitchFamily="34" charset="0"/>
              </a:rPr>
              <a:t>FR: </a:t>
            </a:r>
            <a:r>
              <a:rPr lang="en-US" sz="1400" b="1">
                <a:latin typeface="Helvetica" panose="020B0604020202020204" pitchFamily="34" charset="0"/>
                <a:cs typeface="Helvetica" panose="020B0604020202020204" pitchFamily="34" charset="0"/>
              </a:rPr>
              <a:t>4.35%</a:t>
            </a:r>
            <a:endParaRPr lang="es-MX" sz="1400" b="1"/>
          </a:p>
          <a:p>
            <a:endParaRPr lang="en-US" sz="1100" b="1">
              <a:latin typeface="Helvetica" panose="020B0604020202020204" pitchFamily="34" charset="0"/>
              <a:cs typeface="Helvetica" panose="020B0604020202020204" pitchFamily="34" charset="0"/>
            </a:endParaRPr>
          </a:p>
          <a:p>
            <a:endParaRPr lang="en-US" sz="1100" b="1">
              <a:latin typeface="Helvetica" panose="020B0604020202020204" pitchFamily="34" charset="0"/>
              <a:cs typeface="Helvetica" panose="020B0604020202020204" pitchFamily="34" charset="0"/>
            </a:endParaRPr>
          </a:p>
          <a:p>
            <a:endParaRPr lang="en-US" sz="1100" b="1">
              <a:latin typeface="Helvetica" panose="020B0604020202020204" pitchFamily="34" charset="0"/>
              <a:cs typeface="Helvetica" panose="020B0604020202020204" pitchFamily="34" charset="0"/>
            </a:endParaRPr>
          </a:p>
          <a:p>
            <a:endParaRPr lang="es-MX" sz="1400" b="1">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EB2D5D06-206A-4A33-8258-977770802020}"/>
              </a:ext>
            </a:extLst>
          </p:cNvPr>
          <p:cNvSpPr txBox="1"/>
          <p:nvPr/>
        </p:nvSpPr>
        <p:spPr>
          <a:xfrm>
            <a:off x="337350" y="485698"/>
            <a:ext cx="10360241" cy="461665"/>
          </a:xfrm>
          <a:prstGeom prst="rect">
            <a:avLst/>
          </a:prstGeom>
          <a:noFill/>
        </p:spPr>
        <p:txBody>
          <a:bodyPr wrap="square">
            <a:spAutoFit/>
          </a:bodyPr>
          <a:lstStyle/>
          <a:p>
            <a:r>
              <a:rPr lang="en-US" sz="1200"/>
              <a:t>We have been encountering PCIE_DEVICES_CHECK failures, making it the top failure in the Wiwynn environment. Various actions are being taken following the TSG to help the unit move past the failure point. </a:t>
            </a:r>
          </a:p>
        </p:txBody>
      </p:sp>
      <p:graphicFrame>
        <p:nvGraphicFramePr>
          <p:cNvPr id="15" name="Table 14">
            <a:extLst>
              <a:ext uri="{FF2B5EF4-FFF2-40B4-BE49-F238E27FC236}">
                <a16:creationId xmlns:a16="http://schemas.microsoft.com/office/drawing/2014/main" id="{CDD87E32-2D42-4CA2-8396-92CBB80BFFBB}"/>
              </a:ext>
            </a:extLst>
          </p:cNvPr>
          <p:cNvGraphicFramePr>
            <a:graphicFrameLocks noGrp="1"/>
          </p:cNvGraphicFramePr>
          <p:nvPr>
            <p:extLst>
              <p:ext uri="{D42A27DB-BD31-4B8C-83A1-F6EECF244321}">
                <p14:modId xmlns:p14="http://schemas.microsoft.com/office/powerpoint/2010/main" val="1763175334"/>
              </p:ext>
            </p:extLst>
          </p:nvPr>
        </p:nvGraphicFramePr>
        <p:xfrm>
          <a:off x="3768632" y="2487705"/>
          <a:ext cx="4460967" cy="4191000"/>
        </p:xfrm>
        <a:graphic>
          <a:graphicData uri="http://schemas.openxmlformats.org/drawingml/2006/table">
            <a:tbl>
              <a:tblPr/>
              <a:tblGrid>
                <a:gridCol w="2483835">
                  <a:extLst>
                    <a:ext uri="{9D8B030D-6E8A-4147-A177-3AD203B41FA5}">
                      <a16:colId xmlns:a16="http://schemas.microsoft.com/office/drawing/2014/main" val="2829581020"/>
                    </a:ext>
                  </a:extLst>
                </a:gridCol>
                <a:gridCol w="1410818">
                  <a:extLst>
                    <a:ext uri="{9D8B030D-6E8A-4147-A177-3AD203B41FA5}">
                      <a16:colId xmlns:a16="http://schemas.microsoft.com/office/drawing/2014/main" val="3027693182"/>
                    </a:ext>
                  </a:extLst>
                </a:gridCol>
                <a:gridCol w="566314">
                  <a:extLst>
                    <a:ext uri="{9D8B030D-6E8A-4147-A177-3AD203B41FA5}">
                      <a16:colId xmlns:a16="http://schemas.microsoft.com/office/drawing/2014/main" val="3258366801"/>
                    </a:ext>
                  </a:extLst>
                </a:gridCol>
              </a:tblGrid>
              <a:tr h="165406">
                <a:tc>
                  <a:txBody>
                    <a:bodyPr/>
                    <a:lstStyle/>
                    <a:p>
                      <a:pPr algn="ctr" fontAlgn="b"/>
                      <a:r>
                        <a:rPr lang="es-MX" sz="1100" b="1" i="0" u="none" strike="noStrike">
                          <a:solidFill>
                            <a:srgbClr val="FFFFFF"/>
                          </a:solidFill>
                          <a:effectLst/>
                          <a:latin typeface="Calibri" panose="020F0502020204030204" pitchFamily="34" charset="0"/>
                        </a:rPr>
                        <a:t>Count of USN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s-MX" sz="1100" b="0" i="0" u="none" strike="noStrike">
                          <a:solidFill>
                            <a:srgbClr val="FFFFFF"/>
                          </a:solidFill>
                          <a:effectLst/>
                          <a:latin typeface="Calibri" panose="020F0502020204030204" pitchFamily="34" charset="0"/>
                        </a:rPr>
                        <a:t>Column Labels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s-MX" sz="1100" b="0" i="0" u="none" strike="noStrike">
                          <a:solidFill>
                            <a:srgbClr val="FFFFFF"/>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1853351243"/>
                  </a:ext>
                </a:extLst>
              </a:tr>
              <a:tr h="165406">
                <a:tc>
                  <a:txBody>
                    <a:bodyPr/>
                    <a:lstStyle/>
                    <a:p>
                      <a:pPr algn="ctr" fontAlgn="b"/>
                      <a:r>
                        <a:rPr lang="es-MX" sz="1100" b="0" i="0" u="none" strike="noStrike">
                          <a:solidFill>
                            <a:srgbClr val="FFFFFF"/>
                          </a:solidFill>
                          <a:effectLst/>
                          <a:latin typeface="Calibri" panose="020F0502020204030204" pitchFamily="34" charset="0"/>
                        </a:rPr>
                        <a:t>Row Labels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s-MX" sz="1100" b="0" i="0" u="none" strike="noStrike">
                          <a:solidFill>
                            <a:srgbClr val="FFFFFF"/>
                          </a:solidFill>
                          <a:effectLst/>
                          <a:latin typeface="Calibri" panose="020F0502020204030204" pitchFamily="34" charset="0"/>
                        </a:rPr>
                        <a:t>SLHW_TT2PCIEDEVICESCHECK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s-MX" sz="1100" b="0" i="0" u="none" strike="noStrike">
                          <a:solidFill>
                            <a:srgbClr val="FFFFFF"/>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542432244"/>
                  </a:ext>
                </a:extLst>
              </a:tr>
              <a:tr h="165406">
                <a:tc>
                  <a:txBody>
                    <a:bodyPr/>
                    <a:lstStyle/>
                    <a:p>
                      <a:pPr algn="ctr" fontAlgn="b"/>
                      <a:r>
                        <a:rPr lang="es-MX" sz="1100" b="0" i="0" u="none" strike="noStrike">
                          <a:solidFill>
                            <a:srgbClr val="FFFFFF"/>
                          </a:solidFill>
                          <a:effectLst/>
                          <a:latin typeface="Calibri" panose="020F0502020204030204" pitchFamily="34" charset="0"/>
                        </a:rPr>
                        <a:t>Continue failing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1100" b="0" i="0" u="none" strike="noStrike">
                          <a:solidFill>
                            <a:srgbClr val="FFFFFF"/>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1100" b="0" i="0" u="none" strike="noStrike">
                          <a:solidFill>
                            <a:srgbClr val="FFFFFF"/>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618651361"/>
                  </a:ext>
                </a:extLst>
              </a:tr>
              <a:tr h="165406">
                <a:tc>
                  <a:txBody>
                    <a:bodyPr/>
                    <a:lstStyle/>
                    <a:p>
                      <a:pPr algn="ctr" fontAlgn="b"/>
                      <a:r>
                        <a:rPr lang="es-MX" sz="1100" b="0" i="0" u="none" strike="noStrike">
                          <a:solidFill>
                            <a:srgbClr val="000000"/>
                          </a:solidFill>
                          <a:effectLst/>
                          <a:latin typeface="Calibri" panose="020F0502020204030204" pitchFamily="34" charset="0"/>
                        </a:rPr>
                        <a:t>RETEST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266386"/>
                  </a:ext>
                </a:extLst>
              </a:tr>
              <a:tr h="165406">
                <a:tc>
                  <a:txBody>
                    <a:bodyPr/>
                    <a:lstStyle/>
                    <a:p>
                      <a:pPr algn="ctr" fontAlgn="b"/>
                      <a:r>
                        <a:rPr lang="es-MX" sz="1100" b="0" i="0" u="none" strike="noStrike">
                          <a:solidFill>
                            <a:srgbClr val="000000"/>
                          </a:solidFill>
                          <a:effectLst/>
                          <a:latin typeface="Calibri" panose="020F0502020204030204" pitchFamily="34" charset="0"/>
                        </a:rPr>
                        <a:t>RESEAT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563805"/>
                  </a:ext>
                </a:extLst>
              </a:tr>
              <a:tr h="165406">
                <a:tc>
                  <a:txBody>
                    <a:bodyPr/>
                    <a:lstStyle/>
                    <a:p>
                      <a:pPr algn="ctr" fontAlgn="b"/>
                      <a:r>
                        <a:rPr lang="es-MX" sz="1100" b="0" i="0" u="none" strike="noStrike">
                          <a:solidFill>
                            <a:srgbClr val="000000"/>
                          </a:solidFill>
                          <a:effectLst/>
                          <a:latin typeface="Calibri" panose="020F0502020204030204" pitchFamily="34" charset="0"/>
                        </a:rPr>
                        <a:t>Swap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192764"/>
                  </a:ext>
                </a:extLst>
              </a:tr>
              <a:tr h="165406">
                <a:tc>
                  <a:txBody>
                    <a:bodyPr/>
                    <a:lstStyle/>
                    <a:p>
                      <a:pPr algn="ctr" fontAlgn="b"/>
                      <a:r>
                        <a:rPr lang="en-US" sz="1100" b="0" i="0" u="none" strike="noStrike">
                          <a:solidFill>
                            <a:srgbClr val="000000"/>
                          </a:solidFill>
                          <a:effectLst/>
                          <a:latin typeface="Calibri" panose="020F0502020204030204" pitchFamily="34" charset="0"/>
                        </a:rPr>
                        <a:t>PCIE return from jbog 5 to jbog6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240720"/>
                  </a:ext>
                </a:extLst>
              </a:tr>
              <a:tr h="165406">
                <a:tc>
                  <a:txBody>
                    <a:bodyPr/>
                    <a:lstStyle/>
                    <a:p>
                      <a:pPr algn="ctr" fontAlgn="b"/>
                      <a:r>
                        <a:rPr lang="es-MX" sz="1100" b="0" i="0" u="none" strike="noStrike">
                          <a:solidFill>
                            <a:srgbClr val="000000"/>
                          </a:solidFill>
                          <a:effectLst/>
                          <a:latin typeface="Calibri" panose="020F0502020204030204" pitchFamily="34" charset="0"/>
                        </a:rPr>
                        <a:t>fiber change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2530887"/>
                  </a:ext>
                </a:extLst>
              </a:tr>
              <a:tr h="165406">
                <a:tc>
                  <a:txBody>
                    <a:bodyPr/>
                    <a:lstStyle/>
                    <a:p>
                      <a:pPr algn="ctr" fontAlgn="b"/>
                      <a:r>
                        <a:rPr lang="es-MX" sz="1100" b="0" i="0" u="none" strike="noStrike">
                          <a:solidFill>
                            <a:srgbClr val="000000"/>
                          </a:solidFill>
                          <a:effectLst/>
                          <a:latin typeface="Calibri" panose="020F0502020204030204" pitchFamily="34" charset="0"/>
                        </a:rPr>
                        <a:t>Fiber Re-insert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691932"/>
                  </a:ext>
                </a:extLst>
              </a:tr>
              <a:tr h="165406">
                <a:tc>
                  <a:txBody>
                    <a:bodyPr/>
                    <a:lstStyle/>
                    <a:p>
                      <a:pPr algn="ctr" fontAlgn="b"/>
                      <a:r>
                        <a:rPr lang="es-MX" sz="1100" b="0" i="0" u="none" strike="noStrike">
                          <a:solidFill>
                            <a:srgbClr val="000000"/>
                          </a:solidFill>
                          <a:effectLst/>
                          <a:latin typeface="Calibri" panose="020F0502020204030204" pitchFamily="34" charset="0"/>
                        </a:rPr>
                        <a:t>VPD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646938"/>
                  </a:ext>
                </a:extLst>
              </a:tr>
              <a:tr h="165406">
                <a:tc>
                  <a:txBody>
                    <a:bodyPr/>
                    <a:lstStyle/>
                    <a:p>
                      <a:pPr algn="ctr" fontAlgn="b"/>
                      <a:r>
                        <a:rPr lang="es-MX" sz="1100" b="0" i="0" u="none" strike="noStrike">
                          <a:solidFill>
                            <a:srgbClr val="000000"/>
                          </a:solidFill>
                          <a:effectLst/>
                          <a:latin typeface="Calibri" panose="020F0502020204030204" pitchFamily="34" charset="0"/>
                        </a:rPr>
                        <a:t>Re-insert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535503"/>
                  </a:ext>
                </a:extLst>
              </a:tr>
              <a:tr h="165406">
                <a:tc>
                  <a:txBody>
                    <a:bodyPr/>
                    <a:lstStyle/>
                    <a:p>
                      <a:pPr algn="ctr" fontAlgn="b"/>
                      <a:r>
                        <a:rPr lang="en-US" sz="1100" b="0" i="0" u="none" strike="noStrike">
                          <a:solidFill>
                            <a:srgbClr val="000000"/>
                          </a:solidFill>
                          <a:effectLst/>
                          <a:latin typeface="Calibri" panose="020F0502020204030204" pitchFamily="34" charset="0"/>
                        </a:rPr>
                        <a:t>Reseat Fiber PCIe6 on HN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135304"/>
                  </a:ext>
                </a:extLst>
              </a:tr>
              <a:tr h="165406">
                <a:tc>
                  <a:txBody>
                    <a:bodyPr/>
                    <a:lstStyle/>
                    <a:p>
                      <a:pPr algn="ctr" fontAlgn="b"/>
                      <a:r>
                        <a:rPr lang="es-MX" sz="1100" b="0" i="0" u="none" strike="noStrike">
                          <a:solidFill>
                            <a:srgbClr val="FFFFFF"/>
                          </a:solidFill>
                          <a:effectLst/>
                          <a:latin typeface="Calibri" panose="020F0502020204030204" pitchFamily="34" charset="0"/>
                        </a:rPr>
                        <a:t>Pass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1100" b="0" i="0" u="none" strike="noStrike">
                          <a:solidFill>
                            <a:srgbClr val="FFFFFF"/>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s-MX" sz="1100" b="0" i="0" u="none" strike="noStrike">
                          <a:solidFill>
                            <a:srgbClr val="FFFFFF"/>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83133467"/>
                  </a:ext>
                </a:extLst>
              </a:tr>
              <a:tr h="165406">
                <a:tc>
                  <a:txBody>
                    <a:bodyPr/>
                    <a:lstStyle/>
                    <a:p>
                      <a:pPr algn="ctr" fontAlgn="b"/>
                      <a:r>
                        <a:rPr lang="es-MX" sz="1100" b="0" i="0" u="none" strike="noStrike">
                          <a:solidFill>
                            <a:srgbClr val="000000"/>
                          </a:solidFill>
                          <a:effectLst/>
                          <a:latin typeface="Calibri" panose="020F0502020204030204" pitchFamily="34" charset="0"/>
                        </a:rPr>
                        <a:t>RETEST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177781"/>
                  </a:ext>
                </a:extLst>
              </a:tr>
              <a:tr h="165406">
                <a:tc>
                  <a:txBody>
                    <a:bodyPr/>
                    <a:lstStyle/>
                    <a:p>
                      <a:pPr algn="ctr" fontAlgn="b"/>
                      <a:r>
                        <a:rPr lang="es-MX" sz="1100" b="0" i="0" u="none" strike="noStrike">
                          <a:solidFill>
                            <a:srgbClr val="000000"/>
                          </a:solidFill>
                          <a:effectLst/>
                          <a:latin typeface="Calibri" panose="020F0502020204030204" pitchFamily="34" charset="0"/>
                        </a:rPr>
                        <a:t>REINSERT CN43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66417"/>
                  </a:ext>
                </a:extLst>
              </a:tr>
              <a:tr h="165406">
                <a:tc>
                  <a:txBody>
                    <a:bodyPr/>
                    <a:lstStyle/>
                    <a:p>
                      <a:pPr algn="ctr" fontAlgn="b"/>
                      <a:r>
                        <a:rPr lang="es-MX" sz="1100" b="0" i="0" u="none" strike="noStrike">
                          <a:solidFill>
                            <a:srgbClr val="000000"/>
                          </a:solidFill>
                          <a:effectLst/>
                          <a:latin typeface="Calibri" panose="020F0502020204030204" pitchFamily="34" charset="0"/>
                        </a:rPr>
                        <a:t>REINSERT K2V4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265069"/>
                  </a:ext>
                </a:extLst>
              </a:tr>
              <a:tr h="165406">
                <a:tc>
                  <a:txBody>
                    <a:bodyPr/>
                    <a:lstStyle/>
                    <a:p>
                      <a:pPr algn="ctr" fontAlgn="b"/>
                      <a:r>
                        <a:rPr lang="en-US" sz="1100" b="0" i="0" u="none" strike="noStrike">
                          <a:solidFill>
                            <a:srgbClr val="000000"/>
                          </a:solidFill>
                          <a:effectLst/>
                          <a:latin typeface="Calibri" panose="020F0502020204030204" pitchFamily="34" charset="0"/>
                        </a:rPr>
                        <a:t>Re-seat JBOG1 PCIe cable by AWS petition (Kevin Lu)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2969207"/>
                  </a:ext>
                </a:extLst>
              </a:tr>
              <a:tr h="165406">
                <a:tc>
                  <a:txBody>
                    <a:bodyPr/>
                    <a:lstStyle/>
                    <a:p>
                      <a:pPr algn="ctr" fontAlgn="b"/>
                      <a:r>
                        <a:rPr lang="es-MX" sz="1100" b="0" i="0" u="none" strike="noStrike">
                          <a:solidFill>
                            <a:srgbClr val="000000"/>
                          </a:solidFill>
                          <a:effectLst/>
                          <a:latin typeface="Calibri" panose="020F0502020204030204" pitchFamily="34" charset="0"/>
                        </a:rPr>
                        <a:t>REPLACE BASEBOARD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641277"/>
                  </a:ext>
                </a:extLst>
              </a:tr>
              <a:tr h="165406">
                <a:tc>
                  <a:txBody>
                    <a:bodyPr/>
                    <a:lstStyle/>
                    <a:p>
                      <a:pPr algn="ctr" fontAlgn="b"/>
                      <a:r>
                        <a:rPr lang="en-US" sz="1100" b="0" i="0" u="none" strike="noStrike">
                          <a:solidFill>
                            <a:srgbClr val="000000"/>
                          </a:solidFill>
                          <a:effectLst/>
                          <a:latin typeface="Calibri" panose="020F0502020204030204" pitchFamily="34" charset="0"/>
                        </a:rPr>
                        <a:t>Reseat Fiber PCIe4 on HN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78840"/>
                  </a:ext>
                </a:extLst>
              </a:tr>
              <a:tr h="165406">
                <a:tc>
                  <a:txBody>
                    <a:bodyPr/>
                    <a:lstStyle/>
                    <a:p>
                      <a:pPr algn="ctr" fontAlgn="b"/>
                      <a:r>
                        <a:rPr lang="es-MX" sz="1100" b="0" i="0" u="none" strike="noStrike">
                          <a:solidFill>
                            <a:srgbClr val="000000"/>
                          </a:solidFill>
                          <a:effectLst/>
                          <a:latin typeface="Calibri" panose="020F0502020204030204" pitchFamily="34" charset="0"/>
                        </a:rPr>
                        <a:t>RESEAT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580239"/>
                  </a:ext>
                </a:extLst>
              </a:tr>
              <a:tr h="165406">
                <a:tc>
                  <a:txBody>
                    <a:bodyPr/>
                    <a:lstStyle/>
                    <a:p>
                      <a:pPr algn="ctr" fontAlgn="b"/>
                      <a:r>
                        <a:rPr lang="es-MX" sz="1100" b="0" i="0" u="none" strike="noStrike">
                          <a:solidFill>
                            <a:srgbClr val="000000"/>
                          </a:solidFill>
                          <a:effectLst/>
                          <a:latin typeface="Calibri" panose="020F0502020204030204" pitchFamily="34" charset="0"/>
                        </a:rPr>
                        <a:t>Re-insert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496977"/>
                  </a:ext>
                </a:extLst>
              </a:tr>
              <a:tr h="165406">
                <a:tc>
                  <a:txBody>
                    <a:bodyPr/>
                    <a:lstStyle/>
                    <a:p>
                      <a:pPr algn="ctr" fontAlgn="b"/>
                      <a:r>
                        <a:rPr lang="es-MX" sz="1100" b="1" i="0" u="none" strike="noStrike">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1"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MX" sz="1100" b="1"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5063606"/>
                  </a:ext>
                </a:extLst>
              </a:tr>
            </a:tbl>
          </a:graphicData>
        </a:graphic>
      </p:graphicFrame>
      <p:graphicFrame>
        <p:nvGraphicFramePr>
          <p:cNvPr id="21" name="Chart 20">
            <a:extLst>
              <a:ext uri="{FF2B5EF4-FFF2-40B4-BE49-F238E27FC236}">
                <a16:creationId xmlns:a16="http://schemas.microsoft.com/office/drawing/2014/main" id="{DA29F366-2A33-43DD-93A3-3CFD078E9150}"/>
              </a:ext>
            </a:extLst>
          </p:cNvPr>
          <p:cNvGraphicFramePr>
            <a:graphicFrameLocks/>
          </p:cNvGraphicFramePr>
          <p:nvPr>
            <p:extLst>
              <p:ext uri="{D42A27DB-BD31-4B8C-83A1-F6EECF244321}">
                <p14:modId xmlns:p14="http://schemas.microsoft.com/office/powerpoint/2010/main" val="417668729"/>
              </p:ext>
            </p:extLst>
          </p:nvPr>
        </p:nvGraphicFramePr>
        <p:xfrm>
          <a:off x="7909671" y="2989555"/>
          <a:ext cx="535686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FC5B1F01-2B47-4ABC-8166-A53B972EE29E}"/>
              </a:ext>
            </a:extLst>
          </p:cNvPr>
          <p:cNvSpPr txBox="1"/>
          <p:nvPr/>
        </p:nvSpPr>
        <p:spPr>
          <a:xfrm>
            <a:off x="46739" y="2703016"/>
            <a:ext cx="3576224" cy="4154984"/>
          </a:xfrm>
          <a:prstGeom prst="rect">
            <a:avLst/>
          </a:prstGeom>
          <a:noFill/>
        </p:spPr>
        <p:txBody>
          <a:bodyPr wrap="square">
            <a:spAutoFit/>
          </a:bodyPr>
          <a:lstStyle/>
          <a:p>
            <a:r>
              <a:rPr lang="en-US" sz="1200"/>
              <a:t>In other cases that were followed firsthand, units were found to pass after performing a VPD and retest. This was the case for the following two units:</a:t>
            </a:r>
          </a:p>
          <a:p>
            <a:br>
              <a:rPr lang="en-US" sz="1200"/>
            </a:br>
            <a:r>
              <a:rPr lang="en-US" sz="1200"/>
              <a:t>Unit 1: </a:t>
            </a:r>
            <a:r>
              <a:rPr lang="en-US" sz="1200">
                <a:hlinkClick r:id="rId4"/>
              </a:rPr>
              <a:t>http://10.250.28.120:9882/node/WAA7HN50204MM?api=http%3A%2F%2F10.250.28.68</a:t>
            </a:r>
            <a:endParaRPr lang="en-US" sz="1200"/>
          </a:p>
          <a:p>
            <a:endParaRPr lang="en-US" sz="1200"/>
          </a:p>
          <a:p>
            <a:r>
              <a:rPr lang="en-US" sz="1200"/>
              <a:t>Final action made: VPD and retest (</a:t>
            </a:r>
            <a:r>
              <a:rPr lang="en-US" sz="1200">
                <a:solidFill>
                  <a:srgbClr val="00B050"/>
                </a:solidFill>
              </a:rPr>
              <a:t>Pass</a:t>
            </a:r>
            <a:r>
              <a:rPr lang="en-US" sz="1200"/>
              <a:t>)</a:t>
            </a:r>
          </a:p>
          <a:p>
            <a:r>
              <a:rPr lang="en-US" sz="1200"/>
              <a:t>Other actions made:</a:t>
            </a:r>
            <a:br>
              <a:rPr lang="en-US" sz="1200"/>
            </a:br>
            <a:r>
              <a:rPr lang="en-US" sz="1200"/>
              <a:t>- VPD (</a:t>
            </a:r>
            <a:r>
              <a:rPr lang="en-US" sz="1200">
                <a:solidFill>
                  <a:srgbClr val="FF0000"/>
                </a:solidFill>
              </a:rPr>
              <a:t>Fail</a:t>
            </a:r>
            <a:r>
              <a:rPr lang="en-US" sz="1200"/>
              <a:t>)</a:t>
            </a:r>
            <a:br>
              <a:rPr lang="en-US" sz="1200"/>
            </a:br>
            <a:r>
              <a:rPr lang="en-US" sz="1200"/>
              <a:t>- Retest (</a:t>
            </a:r>
            <a:r>
              <a:rPr lang="en-US" sz="1200">
                <a:solidFill>
                  <a:srgbClr val="FF0000"/>
                </a:solidFill>
              </a:rPr>
              <a:t>Fail</a:t>
            </a:r>
            <a:r>
              <a:rPr lang="en-US" sz="1200"/>
              <a:t>)</a:t>
            </a:r>
          </a:p>
          <a:p>
            <a:endParaRPr lang="en-US" sz="1200"/>
          </a:p>
          <a:p>
            <a:r>
              <a:rPr lang="en-US" sz="1200"/>
              <a:t>Unit 2:</a:t>
            </a:r>
          </a:p>
          <a:p>
            <a:r>
              <a:rPr lang="en-US" sz="1200">
                <a:hlinkClick r:id="rId5"/>
              </a:rPr>
              <a:t>http://10.250.28.120:9882/node/WAA7HN4500HYM?api=http%3A%2F%2F10.250.28.68</a:t>
            </a:r>
            <a:endParaRPr lang="en-US" sz="1200"/>
          </a:p>
          <a:p>
            <a:endParaRPr lang="en-US" sz="1200"/>
          </a:p>
          <a:p>
            <a:r>
              <a:rPr lang="en-US" sz="1200"/>
              <a:t>Final action made: VPD and Retest (</a:t>
            </a:r>
            <a:r>
              <a:rPr lang="en-US" sz="1200">
                <a:solidFill>
                  <a:srgbClr val="00B050"/>
                </a:solidFill>
              </a:rPr>
              <a:t>pass</a:t>
            </a:r>
            <a:r>
              <a:rPr lang="en-US" sz="1200"/>
              <a:t>)</a:t>
            </a:r>
          </a:p>
          <a:p>
            <a:r>
              <a:rPr lang="en-US" sz="1200"/>
              <a:t>Other actions made:</a:t>
            </a:r>
          </a:p>
          <a:p>
            <a:pPr marL="171450" indent="-171450">
              <a:buFontTx/>
              <a:buChar char="-"/>
            </a:pPr>
            <a:r>
              <a:rPr lang="en-US" sz="1200"/>
              <a:t>PCIE Reinsert (</a:t>
            </a:r>
            <a:r>
              <a:rPr lang="en-US" sz="1200">
                <a:solidFill>
                  <a:srgbClr val="FF0000"/>
                </a:solidFill>
              </a:rPr>
              <a:t>Fail</a:t>
            </a:r>
            <a:r>
              <a:rPr lang="en-US" sz="1200"/>
              <a:t>)</a:t>
            </a:r>
          </a:p>
          <a:p>
            <a:pPr marL="171450" indent="-171450">
              <a:buFontTx/>
              <a:buChar char="-"/>
            </a:pPr>
            <a:r>
              <a:rPr lang="en-US" sz="1200"/>
              <a:t>Retest (</a:t>
            </a:r>
            <a:r>
              <a:rPr lang="en-US" sz="1200">
                <a:solidFill>
                  <a:srgbClr val="FF0000"/>
                </a:solidFill>
              </a:rPr>
              <a:t>Fail</a:t>
            </a:r>
            <a:r>
              <a:rPr lang="en-US" sz="1200"/>
              <a:t>)</a:t>
            </a:r>
          </a:p>
          <a:p>
            <a:endParaRPr lang="en-US" sz="1200"/>
          </a:p>
        </p:txBody>
      </p:sp>
    </p:spTree>
    <p:extLst>
      <p:ext uri="{BB962C8B-B14F-4D97-AF65-F5344CB8AC3E}">
        <p14:creationId xmlns:p14="http://schemas.microsoft.com/office/powerpoint/2010/main" val="135600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491143" y="193983"/>
            <a:ext cx="10515600" cy="736600"/>
          </a:xfrm>
        </p:spPr>
        <p:txBody>
          <a:bodyPr/>
          <a:lstStyle/>
          <a:p>
            <a:r>
              <a:rPr lang="en-US" sz="3600">
                <a:solidFill>
                  <a:srgbClr val="0070C0"/>
                </a:solidFill>
                <a:latin typeface="Microsoft YaHei UI"/>
                <a:ea typeface="Microsoft YaHei UI"/>
              </a:rPr>
              <a:t>2nd Level FA Summary</a:t>
            </a:r>
            <a:endParaRPr lang="en-US"/>
          </a:p>
        </p:txBody>
      </p:sp>
      <p:sp>
        <p:nvSpPr>
          <p:cNvPr id="5" name="TextBox 4">
            <a:extLst>
              <a:ext uri="{FF2B5EF4-FFF2-40B4-BE49-F238E27FC236}">
                <a16:creationId xmlns:a16="http://schemas.microsoft.com/office/drawing/2014/main" id="{886D4436-841B-BF5F-5943-EC6D572E5753}"/>
              </a:ext>
            </a:extLst>
          </p:cNvPr>
          <p:cNvSpPr txBox="1"/>
          <p:nvPr/>
        </p:nvSpPr>
        <p:spPr>
          <a:xfrm>
            <a:off x="567388" y="960150"/>
            <a:ext cx="10360241" cy="5509200"/>
          </a:xfrm>
          <a:prstGeom prst="rect">
            <a:avLst/>
          </a:prstGeom>
          <a:noFill/>
        </p:spPr>
        <p:txBody>
          <a:bodyPr wrap="square" lIns="91440" tIns="45720" rIns="91440" bIns="45720" anchor="t">
            <a:spAutoFit/>
          </a:bodyPr>
          <a:lstStyle/>
          <a:p>
            <a:r>
              <a:rPr lang="en-US" sz="1200" dirty="0">
                <a:latin typeface="Microsoft YaHei UI"/>
                <a:ea typeface="+mn-lt"/>
                <a:cs typeface="+mn-lt"/>
              </a:rPr>
              <a:t>PE will verify if the action carried out by the TE Team is the solution action and will investigate the root causes of the different problems.</a:t>
            </a:r>
          </a:p>
          <a:p>
            <a:endParaRPr lang="en-US" sz="1200">
              <a:latin typeface="Calibri"/>
              <a:ea typeface="Calibri"/>
              <a:cs typeface="Calibri"/>
            </a:endParaRPr>
          </a:p>
          <a:p>
            <a:endParaRPr lang="en-US" sz="1200">
              <a:latin typeface="Calibri"/>
              <a:ea typeface="Calibri"/>
              <a:cs typeface="Calibri"/>
            </a:endParaRPr>
          </a:p>
          <a:p>
            <a:r>
              <a:rPr lang="en-US" sz="1200" dirty="0">
                <a:latin typeface="Microsoft YaHei UI"/>
                <a:ea typeface="Microsoft YaHei UI"/>
                <a:cs typeface="Calibri"/>
              </a:rPr>
              <a:t>Main Issues - TT2_PCIE_DEVICES_CHECK</a:t>
            </a:r>
          </a:p>
          <a:p>
            <a:pPr marL="228600" indent="-228600">
              <a:buAutoNum type="arabicParenR"/>
            </a:pPr>
            <a:endParaRPr lang="en-US" sz="1200">
              <a:latin typeface="Microsoft YaHei UI"/>
              <a:ea typeface="Microsoft YaHei UI"/>
              <a:cs typeface="Calibri"/>
            </a:endParaRPr>
          </a:p>
          <a:p>
            <a:pPr marL="228600" indent="-228600">
              <a:buAutoNum type="arabicParenR"/>
            </a:pPr>
            <a:r>
              <a:rPr lang="en-US" sz="1200" b="1" dirty="0">
                <a:latin typeface="Microsoft YaHei UI"/>
                <a:ea typeface="Microsoft YaHei UI"/>
                <a:cs typeface="Calibri"/>
              </a:rPr>
              <a:t>JBOG_X_K2V5_SX &amp; JBOG_X_MX2_SX </a:t>
            </a:r>
            <a:r>
              <a:rPr lang="en-US" sz="1200" b="1" dirty="0" err="1">
                <a:latin typeface="Microsoft YaHei UI"/>
                <a:ea typeface="Microsoft YaHei UI"/>
                <a:cs typeface="Calibri"/>
              </a:rPr>
              <a:t>LnkSta</a:t>
            </a:r>
            <a:r>
              <a:rPr lang="en-US" sz="1200" b="1" dirty="0">
                <a:latin typeface="Microsoft YaHei UI"/>
                <a:ea typeface="Microsoft YaHei UI"/>
                <a:cs typeface="Calibri"/>
              </a:rPr>
              <a:t> not found </a:t>
            </a:r>
            <a:endParaRPr lang="en-US" sz="1200" b="1" dirty="0">
              <a:latin typeface="Microsoft YaHei UI"/>
              <a:ea typeface="Microsoft YaHei UI"/>
            </a:endParaRPr>
          </a:p>
          <a:p>
            <a:pPr marL="685800" lvl="1" indent="-228600">
              <a:buFont typeface="Courier New"/>
              <a:buChar char="o"/>
            </a:pPr>
            <a:r>
              <a:rPr lang="en-US" sz="1200" dirty="0">
                <a:latin typeface="Microsoft YaHei UI"/>
                <a:ea typeface="Microsoft YaHei UI"/>
                <a:cs typeface="Calibri"/>
              </a:rPr>
              <a:t>Actions:</a:t>
            </a:r>
          </a:p>
          <a:p>
            <a:pPr marL="1143000" lvl="2" indent="-228600">
              <a:buFont typeface="Wingdings"/>
              <a:buChar char="§"/>
            </a:pPr>
            <a:r>
              <a:rPr lang="en-US" sz="1200" dirty="0">
                <a:latin typeface="Microsoft YaHei UI"/>
                <a:ea typeface="Microsoft YaHei UI"/>
                <a:cs typeface="Calibri"/>
              </a:rPr>
              <a:t>(</a:t>
            </a:r>
            <a:r>
              <a:rPr lang="en-US" sz="1200" b="1" dirty="0">
                <a:latin typeface="Microsoft YaHei UI"/>
                <a:ea typeface="Microsoft YaHei UI"/>
                <a:cs typeface="Calibri"/>
              </a:rPr>
              <a:t>1</a:t>
            </a:r>
            <a:r>
              <a:rPr lang="en-US" sz="1200" dirty="0">
                <a:latin typeface="Microsoft YaHei UI"/>
                <a:ea typeface="Microsoft YaHei UI"/>
                <a:cs typeface="Calibri"/>
              </a:rPr>
              <a:t>) VPD HN &amp; JBOG – </a:t>
            </a:r>
            <a:r>
              <a:rPr lang="en-US" sz="1200" b="1" dirty="0">
                <a:solidFill>
                  <a:srgbClr val="00B050"/>
                </a:solidFill>
                <a:latin typeface="Microsoft YaHei UI"/>
                <a:ea typeface="Microsoft YaHei UI"/>
                <a:cs typeface="Calibri"/>
              </a:rPr>
              <a:t>PASS</a:t>
            </a:r>
          </a:p>
          <a:p>
            <a:pPr marL="1143000" lvl="2" indent="-228600">
              <a:buFont typeface="Wingdings"/>
              <a:buChar char="§"/>
            </a:pPr>
            <a:r>
              <a:rPr lang="en-US" sz="1200" dirty="0">
                <a:latin typeface="Microsoft YaHei UI"/>
                <a:ea typeface="Microsoft YaHei UI"/>
                <a:cs typeface="Calibri"/>
              </a:rPr>
              <a:t>(</a:t>
            </a:r>
            <a:r>
              <a:rPr lang="en-US" sz="1200" b="1" dirty="0">
                <a:latin typeface="Microsoft YaHei UI"/>
                <a:ea typeface="Microsoft YaHei UI"/>
                <a:cs typeface="Calibri"/>
              </a:rPr>
              <a:t>1</a:t>
            </a:r>
            <a:r>
              <a:rPr lang="en-US" sz="1200" dirty="0">
                <a:latin typeface="Microsoft YaHei UI"/>
                <a:ea typeface="Microsoft YaHei UI"/>
                <a:cs typeface="Calibri"/>
              </a:rPr>
              <a:t>) Swap GPU – </a:t>
            </a:r>
            <a:r>
              <a:rPr lang="en-US" sz="1200" b="1" dirty="0">
                <a:solidFill>
                  <a:srgbClr val="00B050"/>
                </a:solidFill>
                <a:latin typeface="Microsoft YaHei UI"/>
                <a:ea typeface="Microsoft YaHei UI"/>
                <a:cs typeface="Calibri"/>
              </a:rPr>
              <a:t>PASS</a:t>
            </a:r>
          </a:p>
          <a:p>
            <a:pPr marL="1143000" lvl="2" indent="-228600">
              <a:buFont typeface="Wingdings"/>
              <a:buChar char="§"/>
            </a:pPr>
            <a:endParaRPr lang="en-US" sz="1200">
              <a:latin typeface="Microsoft YaHei UI"/>
              <a:ea typeface="Microsoft YaHei UI"/>
              <a:cs typeface="Calibri"/>
            </a:endParaRPr>
          </a:p>
          <a:p>
            <a:pPr marL="228600" indent="-228600">
              <a:buAutoNum type="arabicParenR"/>
            </a:pPr>
            <a:r>
              <a:rPr lang="en-US" sz="1200" b="1" dirty="0">
                <a:latin typeface="Microsoft YaHei UI"/>
                <a:ea typeface="Microsoft YaHei UI"/>
                <a:cs typeface="Calibri"/>
              </a:rPr>
              <a:t>JBOG_X_MX2_SX check Failed, expected x8, actual x4</a:t>
            </a:r>
          </a:p>
          <a:p>
            <a:pPr marL="685800" lvl="1" indent="-228600">
              <a:buFont typeface="Courier New"/>
              <a:buChar char="o"/>
            </a:pPr>
            <a:r>
              <a:rPr lang="en-US" sz="1200" dirty="0">
                <a:latin typeface="Microsoft YaHei UI"/>
                <a:ea typeface="Microsoft YaHei UI"/>
                <a:cs typeface="Calibri"/>
              </a:rPr>
              <a:t>Actions:</a:t>
            </a:r>
          </a:p>
          <a:p>
            <a:pPr marL="1143000" lvl="2" indent="-228600">
              <a:buFont typeface="Wingdings"/>
              <a:buChar char="§"/>
            </a:pPr>
            <a:r>
              <a:rPr lang="en-US" sz="1200" dirty="0">
                <a:latin typeface="Microsoft YaHei UI"/>
                <a:ea typeface="Microsoft YaHei UI"/>
                <a:cs typeface="Calibri"/>
              </a:rPr>
              <a:t>(</a:t>
            </a:r>
            <a:r>
              <a:rPr lang="en-US" sz="1200" b="1" dirty="0">
                <a:latin typeface="Microsoft YaHei UI"/>
                <a:ea typeface="Microsoft YaHei UI"/>
                <a:cs typeface="Calibri"/>
              </a:rPr>
              <a:t>1</a:t>
            </a:r>
            <a:r>
              <a:rPr lang="en-US" sz="1200" dirty="0">
                <a:latin typeface="Microsoft YaHei UI"/>
                <a:ea typeface="Microsoft YaHei UI"/>
                <a:cs typeface="Calibri"/>
              </a:rPr>
              <a:t>) Replace GPU - </a:t>
            </a:r>
            <a:r>
              <a:rPr lang="en-US" sz="1200" b="1" dirty="0">
                <a:solidFill>
                  <a:srgbClr val="00B050"/>
                </a:solidFill>
                <a:latin typeface="Microsoft YaHei UI"/>
                <a:ea typeface="Microsoft YaHei UI"/>
                <a:cs typeface="Calibri"/>
              </a:rPr>
              <a:t>PASS</a:t>
            </a:r>
            <a:r>
              <a:rPr lang="en-US" sz="1200" dirty="0">
                <a:latin typeface="Microsoft YaHei UI"/>
                <a:ea typeface="Microsoft YaHei UI"/>
                <a:cs typeface="Calibri"/>
              </a:rPr>
              <a:t>, Screener Status: </a:t>
            </a:r>
            <a:r>
              <a:rPr lang="en-US" sz="1600" dirty="0">
                <a:solidFill>
                  <a:schemeClr val="accent2"/>
                </a:solidFill>
                <a:latin typeface="Calibri"/>
                <a:ea typeface="Calibri"/>
                <a:cs typeface="Calibri"/>
              </a:rPr>
              <a:t>Screening no </a:t>
            </a:r>
            <a:r>
              <a:rPr lang="en-US" sz="1600" dirty="0" err="1">
                <a:solidFill>
                  <a:schemeClr val="accent2"/>
                </a:solidFill>
                <a:latin typeface="Calibri"/>
                <a:ea typeface="Calibri"/>
                <a:cs typeface="Calibri"/>
              </a:rPr>
              <a:t>cuenta</a:t>
            </a:r>
            <a:r>
              <a:rPr lang="en-US" sz="1600" dirty="0">
                <a:solidFill>
                  <a:schemeClr val="accent2"/>
                </a:solidFill>
                <a:latin typeface="Calibri"/>
                <a:ea typeface="Calibri"/>
                <a:cs typeface="Calibri"/>
              </a:rPr>
              <a:t> con </a:t>
            </a:r>
            <a:r>
              <a:rPr lang="en-US" sz="1600" dirty="0" err="1">
                <a:solidFill>
                  <a:schemeClr val="accent2"/>
                </a:solidFill>
                <a:latin typeface="Calibri"/>
                <a:ea typeface="Calibri"/>
                <a:cs typeface="Calibri"/>
              </a:rPr>
              <a:t>fixtura</a:t>
            </a:r>
            <a:r>
              <a:rPr lang="en-US" sz="1600" dirty="0">
                <a:solidFill>
                  <a:schemeClr val="accent2"/>
                </a:solidFill>
                <a:latin typeface="Calibri"/>
                <a:ea typeface="Calibri"/>
                <a:cs typeface="Calibri"/>
              </a:rPr>
              <a:t> </a:t>
            </a:r>
            <a:r>
              <a:rPr lang="en-US" sz="1600" dirty="0" err="1">
                <a:solidFill>
                  <a:schemeClr val="accent2"/>
                </a:solidFill>
                <a:latin typeface="Calibri"/>
                <a:ea typeface="Calibri"/>
                <a:cs typeface="Calibri"/>
              </a:rPr>
              <a:t>funcional</a:t>
            </a:r>
            <a:r>
              <a:rPr lang="en-US" sz="1600" dirty="0">
                <a:solidFill>
                  <a:schemeClr val="accent2"/>
                </a:solidFill>
                <a:latin typeface="Calibri"/>
                <a:ea typeface="Calibri"/>
                <a:cs typeface="Calibri"/>
              </a:rPr>
              <a:t> de GPU</a:t>
            </a:r>
          </a:p>
          <a:p>
            <a:pPr marL="228600" indent="-228600">
              <a:buAutoNum type="arabicParenR"/>
            </a:pPr>
            <a:endParaRPr lang="en-US" sz="1200">
              <a:latin typeface="Microsoft YaHei UI"/>
              <a:ea typeface="Microsoft YaHei UI"/>
              <a:cs typeface="Calibri"/>
            </a:endParaRPr>
          </a:p>
          <a:p>
            <a:pPr marL="228600" indent="-228600">
              <a:buFontTx/>
              <a:buAutoNum type="arabicParenR"/>
            </a:pPr>
            <a:r>
              <a:rPr lang="en-US" sz="1200" b="1" dirty="0">
                <a:latin typeface="Microsoft YaHei UI"/>
                <a:ea typeface="Microsoft YaHei UI"/>
                <a:cs typeface="Calibri"/>
              </a:rPr>
              <a:t>JBOG_X_ROOT_PORT </a:t>
            </a:r>
            <a:r>
              <a:rPr lang="en-US" sz="1200" b="1" dirty="0" err="1">
                <a:latin typeface="Microsoft YaHei UI"/>
                <a:ea typeface="Microsoft YaHei UI"/>
                <a:cs typeface="Calibri"/>
              </a:rPr>
              <a:t>LnkSta</a:t>
            </a:r>
            <a:r>
              <a:rPr lang="en-US" sz="1200" b="1" dirty="0">
                <a:latin typeface="Microsoft YaHei UI"/>
                <a:ea typeface="Microsoft YaHei UI"/>
                <a:cs typeface="Calibri"/>
              </a:rPr>
              <a:t> not found</a:t>
            </a:r>
          </a:p>
          <a:p>
            <a:pPr marL="685800" lvl="1" indent="-228600">
              <a:buFont typeface="Courier New"/>
              <a:buChar char="o"/>
            </a:pPr>
            <a:r>
              <a:rPr lang="en-US" sz="1200" dirty="0">
                <a:latin typeface="Microsoft YaHei UI"/>
                <a:ea typeface="Microsoft YaHei UI"/>
                <a:cs typeface="Calibri"/>
              </a:rPr>
              <a:t>Action:</a:t>
            </a:r>
          </a:p>
          <a:p>
            <a:pPr marL="1143000" lvl="2" indent="-228600">
              <a:buFont typeface="Wingdings"/>
              <a:buChar char="§"/>
            </a:pPr>
            <a:r>
              <a:rPr lang="en-US" sz="1200" dirty="0">
                <a:latin typeface="Microsoft YaHei UI"/>
                <a:ea typeface="Calibri"/>
                <a:cs typeface="Calibri"/>
              </a:rPr>
              <a:t>(</a:t>
            </a:r>
            <a:r>
              <a:rPr lang="en-US" sz="1200" b="1" dirty="0">
                <a:latin typeface="Microsoft YaHei UI"/>
                <a:ea typeface="Calibri"/>
                <a:cs typeface="Calibri"/>
              </a:rPr>
              <a:t>1</a:t>
            </a:r>
            <a:r>
              <a:rPr lang="en-US" sz="1200" dirty="0">
                <a:latin typeface="Microsoft YaHei UI"/>
                <a:ea typeface="Calibri"/>
                <a:cs typeface="Calibri"/>
              </a:rPr>
              <a:t>) VPD HN &amp; JBOG - </a:t>
            </a:r>
            <a:r>
              <a:rPr lang="en-US" sz="1200" dirty="0">
                <a:solidFill>
                  <a:srgbClr val="00B050"/>
                </a:solidFill>
                <a:latin typeface="Microsoft YaHei UI"/>
                <a:ea typeface="Calibri"/>
                <a:cs typeface="Calibri"/>
              </a:rPr>
              <a:t>PASS</a:t>
            </a:r>
          </a:p>
          <a:p>
            <a:pPr marL="228600" indent="-228600">
              <a:buFontTx/>
              <a:buAutoNum type="arabicParenR"/>
            </a:pPr>
            <a:endParaRPr lang="en-US" sz="1200">
              <a:latin typeface="Microsoft YaHei UI"/>
              <a:ea typeface="Microsoft YaHei UI"/>
              <a:cs typeface="Calibri"/>
            </a:endParaRPr>
          </a:p>
          <a:p>
            <a:pPr marL="228600" indent="-228600">
              <a:buFontTx/>
              <a:buAutoNum type="arabicParenR"/>
            </a:pPr>
            <a:r>
              <a:rPr lang="en-US" sz="1200" b="1" dirty="0">
                <a:latin typeface="Microsoft YaHei UI"/>
                <a:ea typeface="Microsoft YaHei UI"/>
                <a:cs typeface="Calibri"/>
              </a:rPr>
              <a:t>JBOG_X_ROOT_PORT &amp; JBOG_X_PEX_DSP check Failed, expected: 16GT/s, actual: 5GT/s</a:t>
            </a:r>
          </a:p>
          <a:p>
            <a:pPr marL="685800" lvl="1" indent="-228600">
              <a:buFont typeface="Courier New"/>
              <a:buChar char="o"/>
            </a:pPr>
            <a:r>
              <a:rPr lang="en-US" sz="1200" dirty="0">
                <a:latin typeface="Microsoft YaHei UI"/>
                <a:ea typeface="Microsoft YaHei UI"/>
                <a:cs typeface="Calibri"/>
              </a:rPr>
              <a:t>Action:</a:t>
            </a:r>
          </a:p>
          <a:p>
            <a:pPr marL="1143000" lvl="2" indent="-228600">
              <a:buFont typeface="Wingdings"/>
              <a:buChar char="§"/>
            </a:pPr>
            <a:r>
              <a:rPr lang="en-US" sz="1200" dirty="0">
                <a:latin typeface="Microsoft YaHei UI"/>
                <a:ea typeface="Microsoft YaHei UI"/>
                <a:cs typeface="Calibri"/>
              </a:rPr>
              <a:t>(</a:t>
            </a:r>
            <a:r>
              <a:rPr lang="en-US" sz="1200" b="1" dirty="0">
                <a:latin typeface="Microsoft YaHei UI"/>
                <a:ea typeface="Microsoft YaHei UI"/>
                <a:cs typeface="Calibri"/>
              </a:rPr>
              <a:t>1</a:t>
            </a:r>
            <a:r>
              <a:rPr lang="en-US" sz="1200" dirty="0">
                <a:latin typeface="Microsoft YaHei UI"/>
                <a:ea typeface="Microsoft YaHei UI"/>
                <a:cs typeface="Calibri"/>
              </a:rPr>
              <a:t>) Reinsert PCIE &amp; VPD – </a:t>
            </a:r>
            <a:r>
              <a:rPr lang="en-US" sz="1200" b="1" dirty="0">
                <a:solidFill>
                  <a:srgbClr val="00B050"/>
                </a:solidFill>
                <a:latin typeface="Microsoft YaHei UI"/>
                <a:ea typeface="Microsoft YaHei UI"/>
                <a:cs typeface="Calibri"/>
              </a:rPr>
              <a:t>PASS</a:t>
            </a:r>
          </a:p>
          <a:p>
            <a:pPr marL="228600" indent="-228600">
              <a:buAutoNum type="arabicParenR"/>
            </a:pPr>
            <a:endParaRPr lang="en-US" sz="1200" b="1">
              <a:latin typeface="Microsoft YaHei UI"/>
              <a:ea typeface="Microsoft YaHei UI"/>
              <a:cs typeface="Calibri"/>
            </a:endParaRPr>
          </a:p>
          <a:p>
            <a:pPr marL="228600" indent="-228600">
              <a:buFontTx/>
              <a:buAutoNum type="arabicParenR"/>
            </a:pPr>
            <a:r>
              <a:rPr lang="en-US" sz="1200" b="1" dirty="0">
                <a:latin typeface="Microsoft YaHei UI"/>
                <a:ea typeface="Microsoft YaHei UI"/>
                <a:cs typeface="Calibri"/>
              </a:rPr>
              <a:t>JBOG_X_MX2_SX </a:t>
            </a:r>
            <a:r>
              <a:rPr lang="en-US" sz="1200" b="1" dirty="0" err="1">
                <a:latin typeface="Microsoft YaHei UI"/>
                <a:ea typeface="Microsoft YaHei UI"/>
                <a:cs typeface="Calibri"/>
              </a:rPr>
              <a:t>LnkSta</a:t>
            </a:r>
            <a:r>
              <a:rPr lang="en-US" sz="1200" b="1" dirty="0">
                <a:latin typeface="Microsoft YaHei UI"/>
                <a:ea typeface="Microsoft YaHei UI"/>
                <a:cs typeface="Calibri"/>
              </a:rPr>
              <a:t> not found (To verify Torque of GPU)</a:t>
            </a:r>
          </a:p>
          <a:p>
            <a:pPr marL="685800" lvl="1" indent="-228600">
              <a:buFont typeface="Courier New"/>
              <a:buChar char="o"/>
            </a:pPr>
            <a:r>
              <a:rPr lang="en-US" sz="1200" dirty="0">
                <a:latin typeface="Microsoft YaHei UI"/>
                <a:ea typeface="Microsoft YaHei UI"/>
                <a:cs typeface="Calibri"/>
              </a:rPr>
              <a:t>Action:</a:t>
            </a:r>
          </a:p>
          <a:p>
            <a:pPr marL="1143000" lvl="2" indent="-228600">
              <a:buFont typeface="Wingdings"/>
              <a:buChar char="§"/>
            </a:pPr>
            <a:r>
              <a:rPr lang="en-US" sz="1200" dirty="0">
                <a:latin typeface="Microsoft YaHei UI"/>
                <a:ea typeface="Microsoft YaHei UI"/>
                <a:cs typeface="Calibri"/>
              </a:rPr>
              <a:t>(</a:t>
            </a:r>
            <a:r>
              <a:rPr lang="en-US" sz="1200" b="1" dirty="0">
                <a:latin typeface="Microsoft YaHei UI"/>
                <a:ea typeface="Microsoft YaHei UI"/>
                <a:cs typeface="Calibri"/>
              </a:rPr>
              <a:t>1</a:t>
            </a:r>
            <a:r>
              <a:rPr lang="en-US" sz="1200" dirty="0">
                <a:latin typeface="Microsoft YaHei UI"/>
                <a:ea typeface="Microsoft YaHei UI"/>
                <a:cs typeface="Calibri"/>
              </a:rPr>
              <a:t>) VPD - </a:t>
            </a:r>
            <a:r>
              <a:rPr lang="en-US" sz="1200" b="1" dirty="0">
                <a:solidFill>
                  <a:srgbClr val="00B050"/>
                </a:solidFill>
                <a:latin typeface="Microsoft YaHei UI"/>
                <a:ea typeface="Microsoft YaHei UI"/>
                <a:cs typeface="Calibri"/>
              </a:rPr>
              <a:t>PASS</a:t>
            </a:r>
          </a:p>
          <a:p>
            <a:pPr marL="1143000" lvl="2" indent="-228600">
              <a:buFont typeface="Wingdings"/>
              <a:buChar char="§"/>
            </a:pPr>
            <a:endParaRPr lang="en-US" sz="1200">
              <a:latin typeface="Microsoft YaHei UI"/>
              <a:ea typeface="Microsoft YaHei UI"/>
              <a:cs typeface="Calibri"/>
            </a:endParaRPr>
          </a:p>
          <a:p>
            <a:pPr marL="1143000" lvl="2" indent="-228600">
              <a:buFont typeface="Wingdings"/>
              <a:buChar char="§"/>
            </a:pPr>
            <a:endParaRPr lang="en-US" sz="1200">
              <a:latin typeface="Microsoft YaHei UI"/>
              <a:ea typeface="Microsoft YaHei UI"/>
              <a:cs typeface="Calibri"/>
            </a:endParaRPr>
          </a:p>
          <a:p>
            <a:endParaRPr lang="en-US" sz="1200">
              <a:latin typeface="Microsoft YaHei UI"/>
              <a:ea typeface="Microsoft YaHei UI"/>
              <a:cs typeface="Calibri"/>
            </a:endParaRPr>
          </a:p>
          <a:p>
            <a:endParaRPr lang="en-US" sz="1200">
              <a:latin typeface="Microsoft YaHei UI"/>
              <a:ea typeface="Microsoft YaHei UI"/>
              <a:cs typeface="Calibri"/>
            </a:endParaRPr>
          </a:p>
        </p:txBody>
      </p:sp>
    </p:spTree>
    <p:extLst>
      <p:ext uri="{BB962C8B-B14F-4D97-AF65-F5344CB8AC3E}">
        <p14:creationId xmlns:p14="http://schemas.microsoft.com/office/powerpoint/2010/main" val="301645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582172"/>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707756"/>
            <a:ext cx="4197626" cy="2308324"/>
          </a:xfrm>
          <a:prstGeom prst="rect">
            <a:avLst/>
          </a:prstGeom>
          <a:noFill/>
        </p:spPr>
        <p:txBody>
          <a:bodyPr wrap="square" rtlCol="0">
            <a:spAutoFit/>
          </a:bodyPr>
          <a:lstStyle/>
          <a:p>
            <a:pPr algn="l" rtl="0" fontAlgn="base"/>
            <a:r>
              <a:rPr lang="en-US" sz="1200" b="1" i="0" u="none" strike="noStrike">
                <a:solidFill>
                  <a:srgbClr val="000000"/>
                </a:solidFill>
                <a:effectLst/>
                <a:latin typeface="Arial" panose="020B0604020202020204" pitchFamily="34" charset="0"/>
              </a:rPr>
              <a:t>UNIT : </a:t>
            </a:r>
            <a:r>
              <a:rPr lang="en-US" sz="1200" b="0" i="0">
                <a:solidFill>
                  <a:srgbClr val="000000"/>
                </a:solidFill>
                <a:effectLst/>
                <a:latin typeface="Arial" panose="020B0604020202020204" pitchFamily="34" charset="0"/>
              </a:rPr>
              <a:t>​WAA7HN4500DSM</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MO: </a:t>
            </a:r>
            <a:r>
              <a:rPr lang="en-US" sz="1200" b="0" i="0">
                <a:solidFill>
                  <a:srgbClr val="000000"/>
                </a:solidFill>
                <a:effectLst/>
                <a:latin typeface="Arial" panose="020B0604020202020204" pitchFamily="34" charset="0"/>
              </a:rPr>
              <a:t>​000010130626</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P/N : </a:t>
            </a:r>
            <a:r>
              <a:rPr lang="en-US" sz="1200" b="0" i="0">
                <a:solidFill>
                  <a:srgbClr val="000000"/>
                </a:solidFill>
                <a:effectLst/>
                <a:latin typeface="Arial" panose="020B0604020202020204" pitchFamily="34" charset="0"/>
              </a:rPr>
              <a:t>​B91.10D01.000D</a:t>
            </a:r>
            <a:br>
              <a:rPr lang="en-US" sz="1200" b="0" i="0">
                <a:solidFill>
                  <a:srgbClr val="000000"/>
                </a:solidFill>
                <a:effectLst/>
                <a:latin typeface="Arial" panose="020B0604020202020204" pitchFamily="34" charset="0"/>
              </a:rPr>
            </a:br>
            <a:r>
              <a:rPr lang="en-US" sz="1200" b="1" i="0">
                <a:solidFill>
                  <a:srgbClr val="000000"/>
                </a:solidFill>
                <a:effectLst/>
                <a:latin typeface="Arial" panose="020B0604020202020204" pitchFamily="34" charset="0"/>
              </a:rPr>
              <a:t>SYMPTOM : </a:t>
            </a:r>
            <a:r>
              <a:rPr lang="en-US" sz="1200" i="0">
                <a:solidFill>
                  <a:srgbClr val="000000"/>
                </a:solidFill>
                <a:effectLst/>
                <a:latin typeface="Arial" panose="020B0604020202020204" pitchFamily="34" charset="0"/>
              </a:rPr>
              <a:t>Both K2V5 and both GPUs</a:t>
            </a:r>
            <a:br>
              <a:rPr lang="en-US" sz="1200" b="0" i="0">
                <a:solidFill>
                  <a:srgbClr val="000000"/>
                </a:solidFill>
                <a:effectLst/>
                <a:latin typeface="Arial" panose="020B0604020202020204" pitchFamily="34" charset="0"/>
              </a:rPr>
            </a:br>
            <a:r>
              <a:rPr lang="en-US" sz="1200" b="1" i="0" u="none" strike="noStrike">
                <a:solidFill>
                  <a:srgbClr val="000000"/>
                </a:solidFill>
                <a:effectLst/>
                <a:latin typeface="Arial" panose="020B0604020202020204" pitchFamily="34" charset="0"/>
              </a:rPr>
              <a:t>MODEL: </a:t>
            </a:r>
            <a:r>
              <a:rPr lang="en-US" sz="1200" b="0" i="0" u="none" strike="noStrike">
                <a:solidFill>
                  <a:srgbClr val="000000"/>
                </a:solidFill>
                <a:effectLst/>
                <a:latin typeface="Arial" panose="020B0604020202020204" pitchFamily="34" charset="0"/>
              </a:rPr>
              <a:t>TETON2</a:t>
            </a:r>
            <a:r>
              <a:rPr lang="en-US" sz="1200" b="0" i="0">
                <a:solidFill>
                  <a:srgbClr val="000000"/>
                </a:solidFill>
                <a:effectLst/>
                <a:latin typeface="Arial" panose="020B0604020202020204" pitchFamily="34"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CASE: </a:t>
            </a:r>
            <a:r>
              <a:rPr lang="en-US" sz="1100" b="0" i="0" u="none" strike="noStrike">
                <a:solidFill>
                  <a:srgbClr val="000000"/>
                </a:solidFill>
                <a:effectLst/>
                <a:latin typeface="Arial" panose="020B0604020202020204" pitchFamily="34" charset="0"/>
              </a:rPr>
              <a:t>TT2</a:t>
            </a:r>
            <a:r>
              <a:rPr lang="en-US" sz="1200" b="0" i="0" u="none" strike="noStrike">
                <a:solidFill>
                  <a:srgbClr val="000000"/>
                </a:solidFill>
                <a:effectLst/>
                <a:latin typeface="Arial" panose="020B0604020202020204" pitchFamily="34" charset="0"/>
              </a:rPr>
              <a:t>_PCIE_DEVICES_CHECK</a:t>
            </a:r>
            <a:r>
              <a:rPr lang="en-US" sz="1200" b="0" i="0">
                <a:solidFill>
                  <a:srgbClr val="000000"/>
                </a:solidFill>
                <a:effectLst/>
                <a:latin typeface="Arial" panose="020B0604020202020204" pitchFamily="34"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ID : </a:t>
            </a:r>
            <a:r>
              <a:rPr lang="en-US" sz="1200" b="0" i="0" u="none" strike="noStrike">
                <a:solidFill>
                  <a:srgbClr val="000000"/>
                </a:solidFill>
                <a:effectLst/>
                <a:latin typeface="Arial" panose="020B0604020202020204" pitchFamily="34" charset="0"/>
              </a:rPr>
              <a:t>62</a:t>
            </a:r>
            <a:r>
              <a:rPr lang="en-US" sz="1200" b="0" i="0">
                <a:solidFill>
                  <a:srgbClr val="000000"/>
                </a:solidFill>
                <a:effectLst/>
                <a:latin typeface="Arial" panose="020B0604020202020204" pitchFamily="34"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STAGE: </a:t>
            </a:r>
            <a:r>
              <a:rPr lang="en-US" sz="1200" b="0" i="0" u="none" strike="noStrike">
                <a:solidFill>
                  <a:srgbClr val="000000"/>
                </a:solidFill>
                <a:effectLst/>
                <a:latin typeface="Roboto" panose="020F0502020204030204" pitchFamily="2" charset="0"/>
              </a:rPr>
              <a:t>SJ_HW</a:t>
            </a:r>
            <a:r>
              <a:rPr lang="en-US" sz="1200" b="0" i="0">
                <a:solidFill>
                  <a:srgbClr val="000000"/>
                </a:solidFill>
                <a:effectLst/>
                <a:latin typeface="Roboto" panose="020F0502020204030204" pitchFamily="2"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LINK: </a:t>
            </a:r>
            <a:r>
              <a:rPr lang="en-US" sz="1200" b="1" i="0" u="none" strike="noStrike">
                <a:solidFill>
                  <a:srgbClr val="000000"/>
                </a:solidFill>
                <a:effectLst/>
                <a:latin typeface="Arial" panose="020B0604020202020204" pitchFamily="34" charset="0"/>
                <a:hlinkClick r:id="rId2"/>
              </a:rPr>
              <a:t>http://10.250.28.120:9882/node/WAA7HN4500DSM?api=http%3A%2F%2F10.250.28.68</a:t>
            </a:r>
            <a:endParaRPr lang="en-US" sz="1200" b="0" i="0">
              <a:solidFill>
                <a:srgbClr val="000000"/>
              </a:solidFill>
              <a:effectLst/>
              <a:latin typeface="Segoe UI" panose="020B0502040204020203" pitchFamily="34" charset="0"/>
            </a:endParaRPr>
          </a:p>
          <a:p>
            <a:endParaRPr lang="en-US" sz="1200"/>
          </a:p>
        </p:txBody>
      </p:sp>
      <p:sp>
        <p:nvSpPr>
          <p:cNvPr id="11" name="TextBox 10">
            <a:extLst>
              <a:ext uri="{FF2B5EF4-FFF2-40B4-BE49-F238E27FC236}">
                <a16:creationId xmlns:a16="http://schemas.microsoft.com/office/drawing/2014/main" id="{1058FF13-5664-1DD8-9F7A-EEBDA0D38CE6}"/>
              </a:ext>
            </a:extLst>
          </p:cNvPr>
          <p:cNvSpPr txBox="1"/>
          <p:nvPr/>
        </p:nvSpPr>
        <p:spPr>
          <a:xfrm>
            <a:off x="692426" y="4707199"/>
            <a:ext cx="3760304" cy="1200329"/>
          </a:xfrm>
          <a:prstGeom prst="rect">
            <a:avLst/>
          </a:prstGeom>
          <a:noFill/>
        </p:spPr>
        <p:txBody>
          <a:bodyPr wrap="square" rtlCol="0">
            <a:spAutoFit/>
          </a:bodyPr>
          <a:lstStyle/>
          <a:p>
            <a:r>
              <a:rPr lang="en-US" sz="1800" b="1" i="0" u="none" strike="noStrike">
                <a:solidFill>
                  <a:srgbClr val="000000"/>
                </a:solidFill>
                <a:effectLst/>
                <a:latin typeface="Calibri" panose="020F0502020204030204" pitchFamily="34" charset="0"/>
              </a:rPr>
              <a:t>Actions PE:</a:t>
            </a:r>
            <a:br>
              <a:rPr lang="en-US" sz="1800" b="1" i="0" u="none" strike="noStrike">
                <a:solidFill>
                  <a:srgbClr val="000000"/>
                </a:solidFill>
                <a:effectLst/>
                <a:latin typeface="Calibri" panose="020F0502020204030204" pitchFamily="34" charset="0"/>
              </a:rPr>
            </a:br>
            <a:r>
              <a:rPr lang="en-US" sz="1800" b="1" i="0" u="none" strike="noStrike">
                <a:solidFill>
                  <a:srgbClr val="000000"/>
                </a:solidFill>
                <a:effectLst/>
                <a:latin typeface="Calibri" panose="020F0502020204030204" pitchFamily="34" charset="0"/>
              </a:rPr>
              <a:t>1-</a:t>
            </a:r>
            <a:r>
              <a:rPr lang="en-US" sz="1800" i="0" u="none" strike="noStrike">
                <a:solidFill>
                  <a:srgbClr val="000000"/>
                </a:solidFill>
                <a:effectLst/>
                <a:latin typeface="Calibri" panose="020F0502020204030204" pitchFamily="34" charset="0"/>
              </a:rPr>
              <a:t> VPD HN &amp; JBOG and retest</a:t>
            </a:r>
            <a:br>
              <a:rPr lang="en-US" sz="1800" i="0" u="none" strike="noStrike">
                <a:solidFill>
                  <a:srgbClr val="000000"/>
                </a:solidFill>
                <a:effectLst/>
                <a:latin typeface="Calibri" panose="020F0502020204030204" pitchFamily="34" charset="0"/>
              </a:rPr>
            </a:br>
            <a:r>
              <a:rPr lang="en-US" sz="1800" i="0" u="none" strike="noStrike">
                <a:solidFill>
                  <a:srgbClr val="000000"/>
                </a:solidFill>
                <a:effectLst/>
                <a:latin typeface="Calibri" panose="020F0502020204030204" pitchFamily="34" charset="0"/>
              </a:rPr>
              <a:t>Result: </a:t>
            </a:r>
            <a:r>
              <a:rPr lang="en-US" sz="1800" i="0" u="none" strike="noStrike">
                <a:solidFill>
                  <a:srgbClr val="00B050"/>
                </a:solidFill>
                <a:effectLst/>
                <a:latin typeface="Calibri" panose="020F0502020204030204" pitchFamily="34" charset="0"/>
              </a:rPr>
              <a:t>PASS</a:t>
            </a:r>
            <a:br>
              <a:rPr lang="en-US" sz="1800" i="0" u="none" strike="noStrike">
                <a:solidFill>
                  <a:srgbClr val="000000"/>
                </a:solidFill>
                <a:effectLst/>
                <a:latin typeface="Calibri" panose="020F0502020204030204" pitchFamily="34" charset="0"/>
              </a:rPr>
            </a:br>
            <a:endParaRPr lang="en-US"/>
          </a:p>
        </p:txBody>
      </p:sp>
      <p:pic>
        <p:nvPicPr>
          <p:cNvPr id="15" name="Picture 14">
            <a:extLst>
              <a:ext uri="{FF2B5EF4-FFF2-40B4-BE49-F238E27FC236}">
                <a16:creationId xmlns:a16="http://schemas.microsoft.com/office/drawing/2014/main" id="{67C45EA1-DF8D-DB14-CB5E-BBD6F6607E84}"/>
              </a:ext>
            </a:extLst>
          </p:cNvPr>
          <p:cNvPicPr>
            <a:picLocks noChangeAspect="1"/>
          </p:cNvPicPr>
          <p:nvPr/>
        </p:nvPicPr>
        <p:blipFill>
          <a:blip r:embed="rId3"/>
          <a:stretch>
            <a:fillRect/>
          </a:stretch>
        </p:blipFill>
        <p:spPr>
          <a:xfrm>
            <a:off x="5098605" y="1340805"/>
            <a:ext cx="3760304" cy="2232013"/>
          </a:xfrm>
          <a:prstGeom prst="rect">
            <a:avLst/>
          </a:prstGeom>
        </p:spPr>
      </p:pic>
      <p:pic>
        <p:nvPicPr>
          <p:cNvPr id="21" name="Picture 20">
            <a:extLst>
              <a:ext uri="{FF2B5EF4-FFF2-40B4-BE49-F238E27FC236}">
                <a16:creationId xmlns:a16="http://schemas.microsoft.com/office/drawing/2014/main" id="{10B3D5C6-D11F-00E4-A4D4-40DC48B6775C}"/>
              </a:ext>
            </a:extLst>
          </p:cNvPr>
          <p:cNvPicPr>
            <a:picLocks noChangeAspect="1"/>
          </p:cNvPicPr>
          <p:nvPr/>
        </p:nvPicPr>
        <p:blipFill>
          <a:blip r:embed="rId4"/>
          <a:stretch>
            <a:fillRect/>
          </a:stretch>
        </p:blipFill>
        <p:spPr>
          <a:xfrm>
            <a:off x="6463748" y="4016080"/>
            <a:ext cx="3760304" cy="2582568"/>
          </a:xfrm>
          <a:prstGeom prst="rect">
            <a:avLst/>
          </a:prstGeom>
        </p:spPr>
      </p:pic>
      <p:sp>
        <p:nvSpPr>
          <p:cNvPr id="22" name="TextBox 21">
            <a:extLst>
              <a:ext uri="{FF2B5EF4-FFF2-40B4-BE49-F238E27FC236}">
                <a16:creationId xmlns:a16="http://schemas.microsoft.com/office/drawing/2014/main" id="{E6D7CB83-2672-8ECD-D2DC-B73405F74623}"/>
              </a:ext>
            </a:extLst>
          </p:cNvPr>
          <p:cNvSpPr txBox="1"/>
          <p:nvPr/>
        </p:nvSpPr>
        <p:spPr>
          <a:xfrm>
            <a:off x="5009323" y="951396"/>
            <a:ext cx="2292626" cy="400110"/>
          </a:xfrm>
          <a:prstGeom prst="rect">
            <a:avLst/>
          </a:prstGeom>
          <a:noFill/>
        </p:spPr>
        <p:txBody>
          <a:bodyPr wrap="square" rtlCol="0">
            <a:spAutoFit/>
          </a:bodyPr>
          <a:lstStyle/>
          <a:p>
            <a:r>
              <a:rPr lang="en-US" sz="2000" b="1">
                <a:solidFill>
                  <a:srgbClr val="FF0000"/>
                </a:solidFill>
              </a:rPr>
              <a:t>Before VPD</a:t>
            </a:r>
          </a:p>
        </p:txBody>
      </p:sp>
      <p:sp>
        <p:nvSpPr>
          <p:cNvPr id="23" name="TextBox 22">
            <a:extLst>
              <a:ext uri="{FF2B5EF4-FFF2-40B4-BE49-F238E27FC236}">
                <a16:creationId xmlns:a16="http://schemas.microsoft.com/office/drawing/2014/main" id="{3A5B91C7-D784-41C9-8ED7-CF6979EE1DCB}"/>
              </a:ext>
            </a:extLst>
          </p:cNvPr>
          <p:cNvSpPr txBox="1"/>
          <p:nvPr/>
        </p:nvSpPr>
        <p:spPr>
          <a:xfrm>
            <a:off x="6380524" y="3551709"/>
            <a:ext cx="1842851" cy="400110"/>
          </a:xfrm>
          <a:prstGeom prst="rect">
            <a:avLst/>
          </a:prstGeom>
          <a:noFill/>
        </p:spPr>
        <p:txBody>
          <a:bodyPr wrap="square" rtlCol="0">
            <a:spAutoFit/>
          </a:bodyPr>
          <a:lstStyle/>
          <a:p>
            <a:r>
              <a:rPr lang="en-US" sz="2000" b="1">
                <a:solidFill>
                  <a:srgbClr val="00B050"/>
                </a:solidFill>
              </a:rPr>
              <a:t>After VPD</a:t>
            </a:r>
          </a:p>
        </p:txBody>
      </p:sp>
    </p:spTree>
    <p:extLst>
      <p:ext uri="{BB962C8B-B14F-4D97-AF65-F5344CB8AC3E}">
        <p14:creationId xmlns:p14="http://schemas.microsoft.com/office/powerpoint/2010/main" val="80812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582172"/>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730766"/>
            <a:ext cx="4197626" cy="2677656"/>
          </a:xfrm>
          <a:prstGeom prst="rect">
            <a:avLst/>
          </a:prstGeom>
          <a:noFill/>
        </p:spPr>
        <p:txBody>
          <a:bodyPr wrap="square" rtlCol="0">
            <a:spAutoFit/>
          </a:bodyPr>
          <a:lstStyle/>
          <a:p>
            <a:pPr algn="l" rtl="0" fontAlgn="base"/>
            <a:r>
              <a:rPr lang="en-US" sz="1200" b="1" i="0" u="none" strike="noStrike">
                <a:solidFill>
                  <a:srgbClr val="000000"/>
                </a:solidFill>
                <a:effectLst/>
                <a:latin typeface="Arial" panose="020B0604020202020204" pitchFamily="34" charset="0"/>
              </a:rPr>
              <a:t>UNIT : </a:t>
            </a:r>
            <a:r>
              <a:rPr lang="en-US" sz="1200" i="0" u="none" strike="noStrike">
                <a:solidFill>
                  <a:srgbClr val="000000"/>
                </a:solidFill>
                <a:effectLst/>
                <a:latin typeface="Arial" panose="020B0604020202020204" pitchFamily="34" charset="0"/>
              </a:rPr>
              <a:t>WAA7HN45102PM</a:t>
            </a:r>
            <a:endParaRPr lang="en-US" sz="120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MO: </a:t>
            </a:r>
            <a:r>
              <a:rPr lang="en-US" sz="1200" b="0" i="0">
                <a:solidFill>
                  <a:srgbClr val="000000"/>
                </a:solidFill>
                <a:effectLst/>
                <a:latin typeface="Arial" panose="020B0604020202020204" pitchFamily="34" charset="0"/>
              </a:rPr>
              <a:t>​000010130627</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P/N : </a:t>
            </a:r>
            <a:r>
              <a:rPr lang="en-US" sz="1200" b="0" i="0">
                <a:solidFill>
                  <a:srgbClr val="000000"/>
                </a:solidFill>
                <a:effectLst/>
                <a:latin typeface="Arial" panose="020B0604020202020204" pitchFamily="34" charset="0"/>
              </a:rPr>
              <a:t>​B91.10D01.000D</a:t>
            </a:r>
            <a:br>
              <a:rPr lang="en-US" sz="1200" b="0" i="0">
                <a:solidFill>
                  <a:srgbClr val="000000"/>
                </a:solidFill>
                <a:effectLst/>
                <a:latin typeface="Arial" panose="020B0604020202020204" pitchFamily="34" charset="0"/>
              </a:rPr>
            </a:br>
            <a:r>
              <a:rPr lang="en-US" sz="1200" b="1" i="0">
                <a:solidFill>
                  <a:srgbClr val="000000"/>
                </a:solidFill>
                <a:effectLst/>
                <a:latin typeface="Arial" panose="020B0604020202020204" pitchFamily="34" charset="0"/>
              </a:rPr>
              <a:t>SYMPTOM :</a:t>
            </a:r>
            <a:r>
              <a:rPr lang="en-US" sz="1200" i="0">
                <a:solidFill>
                  <a:srgbClr val="000000"/>
                </a:solidFill>
                <a:effectLst/>
                <a:latin typeface="Arial" panose="020B0604020202020204" pitchFamily="34" charset="0"/>
              </a:rPr>
              <a:t> </a:t>
            </a:r>
            <a:r>
              <a:rPr lang="en-US" sz="1200">
                <a:solidFill>
                  <a:srgbClr val="000000"/>
                </a:solidFill>
                <a:latin typeface="Arial" panose="020B0604020202020204" pitchFamily="34" charset="0"/>
              </a:rPr>
              <a:t>GPU</a:t>
            </a:r>
            <a:br>
              <a:rPr lang="en-US" sz="1200">
                <a:solidFill>
                  <a:srgbClr val="000000"/>
                </a:solidFill>
                <a:latin typeface="Arial" panose="020B0604020202020204" pitchFamily="34" charset="0"/>
              </a:rPr>
            </a:br>
            <a:r>
              <a:rPr lang="en-US" sz="1200" b="1" err="1">
                <a:solidFill>
                  <a:srgbClr val="000000"/>
                </a:solidFill>
                <a:latin typeface="Arial" panose="020B0604020202020204" pitchFamily="34" charset="0"/>
              </a:rPr>
              <a:t>GPU</a:t>
            </a:r>
            <a:r>
              <a:rPr lang="en-US" sz="1200" b="1">
                <a:solidFill>
                  <a:srgbClr val="000000"/>
                </a:solidFill>
                <a:latin typeface="Arial" panose="020B0604020202020204" pitchFamily="34" charset="0"/>
              </a:rPr>
              <a:t> OLD SN</a:t>
            </a:r>
            <a:r>
              <a:rPr lang="en-US" sz="1200">
                <a:solidFill>
                  <a:srgbClr val="000000"/>
                </a:solidFill>
                <a:latin typeface="Arial" panose="020B0604020202020204" pitchFamily="34" charset="0"/>
              </a:rPr>
              <a:t>: </a:t>
            </a:r>
            <a:r>
              <a:rPr lang="en-US" sz="1200" b="0" i="0">
                <a:solidFill>
                  <a:srgbClr val="000000"/>
                </a:solidFill>
                <a:effectLst/>
                <a:latin typeface="Tahoma" panose="020B0604030504040204" pitchFamily="34" charset="0"/>
              </a:rPr>
              <a:t>C447066324</a:t>
            </a:r>
            <a:br>
              <a:rPr lang="en-US" sz="1200">
                <a:solidFill>
                  <a:srgbClr val="000000"/>
                </a:solidFill>
                <a:latin typeface="Arial" panose="020B0604020202020204" pitchFamily="34" charset="0"/>
              </a:rPr>
            </a:br>
            <a:r>
              <a:rPr lang="en-US" sz="1200" b="1">
                <a:solidFill>
                  <a:srgbClr val="000000"/>
                </a:solidFill>
                <a:latin typeface="Arial" panose="020B0604020202020204" pitchFamily="34" charset="0"/>
              </a:rPr>
              <a:t>GPU NEW SN</a:t>
            </a:r>
            <a:r>
              <a:rPr lang="en-US" sz="1200">
                <a:solidFill>
                  <a:srgbClr val="000000"/>
                </a:solidFill>
                <a:latin typeface="Arial" panose="020B0604020202020204" pitchFamily="34" charset="0"/>
              </a:rPr>
              <a:t>: </a:t>
            </a:r>
            <a:r>
              <a:rPr lang="en-US" sz="1200" b="0" i="0">
                <a:solidFill>
                  <a:srgbClr val="000000"/>
                </a:solidFill>
                <a:effectLst/>
                <a:latin typeface="Tahoma" panose="020B0604030504040204" pitchFamily="34" charset="0"/>
              </a:rPr>
              <a:t>C449081824</a:t>
            </a:r>
            <a:br>
              <a:rPr lang="en-US" sz="1200" b="0" i="0">
                <a:solidFill>
                  <a:srgbClr val="000000"/>
                </a:solidFill>
                <a:effectLst/>
                <a:latin typeface="Arial" panose="020B0604020202020204" pitchFamily="34" charset="0"/>
              </a:rPr>
            </a:br>
            <a:r>
              <a:rPr lang="en-US" sz="1200" b="1" i="0" u="none" strike="noStrike">
                <a:solidFill>
                  <a:srgbClr val="000000"/>
                </a:solidFill>
                <a:effectLst/>
                <a:latin typeface="Arial" panose="020B0604020202020204" pitchFamily="34" charset="0"/>
              </a:rPr>
              <a:t>MODEL: </a:t>
            </a:r>
            <a:r>
              <a:rPr lang="en-US" sz="1200" b="0" i="0" u="none" strike="noStrike">
                <a:solidFill>
                  <a:srgbClr val="000000"/>
                </a:solidFill>
                <a:effectLst/>
                <a:latin typeface="Arial" panose="020B0604020202020204" pitchFamily="34" charset="0"/>
              </a:rPr>
              <a:t>TETON2</a:t>
            </a:r>
            <a:r>
              <a:rPr lang="en-US" sz="1200" b="0" i="0">
                <a:solidFill>
                  <a:srgbClr val="000000"/>
                </a:solidFill>
                <a:effectLst/>
                <a:latin typeface="Arial" panose="020B0604020202020204" pitchFamily="34"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CASE: </a:t>
            </a:r>
            <a:r>
              <a:rPr lang="en-US" sz="1100" b="0" i="0" u="none" strike="noStrike">
                <a:solidFill>
                  <a:srgbClr val="000000"/>
                </a:solidFill>
                <a:effectLst/>
                <a:latin typeface="Arial" panose="020B0604020202020204" pitchFamily="34" charset="0"/>
              </a:rPr>
              <a:t>TT2</a:t>
            </a:r>
            <a:r>
              <a:rPr lang="en-US" sz="1200" b="0" i="0" u="none" strike="noStrike">
                <a:solidFill>
                  <a:srgbClr val="000000"/>
                </a:solidFill>
                <a:effectLst/>
                <a:latin typeface="Arial" panose="020B0604020202020204" pitchFamily="34" charset="0"/>
              </a:rPr>
              <a:t>_PCIE_DEVICES_CHECK</a:t>
            </a:r>
            <a:r>
              <a:rPr lang="en-US" sz="1200" b="0" i="0">
                <a:solidFill>
                  <a:srgbClr val="000000"/>
                </a:solidFill>
                <a:effectLst/>
                <a:latin typeface="Arial" panose="020B0604020202020204" pitchFamily="34"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ID : </a:t>
            </a:r>
            <a:r>
              <a:rPr lang="en-US" sz="1200" b="0" i="0" u="none" strike="noStrike">
                <a:solidFill>
                  <a:srgbClr val="000000"/>
                </a:solidFill>
                <a:effectLst/>
                <a:latin typeface="Arial" panose="020B0604020202020204" pitchFamily="34" charset="0"/>
              </a:rPr>
              <a:t>62</a:t>
            </a:r>
            <a:r>
              <a:rPr lang="en-US" sz="1200" b="0" i="0">
                <a:solidFill>
                  <a:srgbClr val="000000"/>
                </a:solidFill>
                <a:effectLst/>
                <a:latin typeface="Arial" panose="020B0604020202020204" pitchFamily="34"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STAGE: </a:t>
            </a:r>
            <a:r>
              <a:rPr lang="en-US" sz="1200" b="0" i="0" u="none" strike="noStrike">
                <a:solidFill>
                  <a:srgbClr val="000000"/>
                </a:solidFill>
                <a:effectLst/>
                <a:latin typeface="Roboto" panose="020F0502020204030204" pitchFamily="2" charset="0"/>
              </a:rPr>
              <a:t>SJ_HW</a:t>
            </a:r>
            <a:r>
              <a:rPr lang="en-US" sz="1200" b="0" i="0">
                <a:solidFill>
                  <a:srgbClr val="000000"/>
                </a:solidFill>
                <a:effectLst/>
                <a:latin typeface="Roboto" panose="020F0502020204030204" pitchFamily="2" charset="0"/>
              </a:rPr>
              <a:t>​</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panose="020B0604020202020204" pitchFamily="34" charset="0"/>
              </a:rPr>
              <a:t>LINK: http:</a:t>
            </a:r>
            <a:r>
              <a:rPr lang="en-US" sz="1200" b="1" i="0" u="none" strike="noStrike">
                <a:solidFill>
                  <a:srgbClr val="000000"/>
                </a:solidFill>
                <a:effectLst/>
                <a:latin typeface="Arial" panose="020B0604020202020204" pitchFamily="34" charset="0"/>
                <a:hlinkClick r:id="rId2"/>
              </a:rPr>
              <a:t>//10.250.28.120:9882/node/WAA7HN45102PM?api=http%3A%2F%2F10.250.28.68</a:t>
            </a:r>
            <a:endParaRPr lang="en-US" sz="1200" b="0" i="0">
              <a:solidFill>
                <a:srgbClr val="000000"/>
              </a:solidFill>
              <a:effectLst/>
              <a:latin typeface="Segoe UI" panose="020B0502040204020203" pitchFamily="34" charset="0"/>
            </a:endParaRPr>
          </a:p>
          <a:p>
            <a:endParaRPr lang="en-US" sz="1200"/>
          </a:p>
        </p:txBody>
      </p:sp>
      <p:sp>
        <p:nvSpPr>
          <p:cNvPr id="11" name="TextBox 10">
            <a:extLst>
              <a:ext uri="{FF2B5EF4-FFF2-40B4-BE49-F238E27FC236}">
                <a16:creationId xmlns:a16="http://schemas.microsoft.com/office/drawing/2014/main" id="{1058FF13-5664-1DD8-9F7A-EEBDA0D38CE6}"/>
              </a:ext>
            </a:extLst>
          </p:cNvPr>
          <p:cNvSpPr txBox="1"/>
          <p:nvPr/>
        </p:nvSpPr>
        <p:spPr>
          <a:xfrm>
            <a:off x="645264" y="4218856"/>
            <a:ext cx="3760304" cy="2616101"/>
          </a:xfrm>
          <a:prstGeom prst="rect">
            <a:avLst/>
          </a:prstGeom>
          <a:noFill/>
        </p:spPr>
        <p:txBody>
          <a:bodyPr wrap="square" lIns="91440" tIns="45720" rIns="91440" bIns="45720" rtlCol="0" anchor="t">
            <a:spAutoFit/>
          </a:bodyPr>
          <a:lstStyle/>
          <a:p>
            <a:r>
              <a:rPr lang="en-US" sz="1800" b="1" i="0" u="none" strike="noStrike" dirty="0">
                <a:solidFill>
                  <a:srgbClr val="000000"/>
                </a:solidFill>
                <a:effectLst/>
                <a:latin typeface="Calibri"/>
                <a:ea typeface="Calibri"/>
                <a:cs typeface="Calibri"/>
              </a:rPr>
              <a:t>Actions PE:</a:t>
            </a:r>
            <a:br>
              <a:rPr lang="en-US" sz="1800" b="1" i="0" u="none" strike="noStrike" dirty="0">
                <a:effectLst/>
                <a:latin typeface="Calibri" panose="020F0502020204030204" pitchFamily="34" charset="0"/>
              </a:rPr>
            </a:br>
            <a:r>
              <a:rPr lang="en-US" sz="1600" i="0" u="none" strike="noStrike" dirty="0">
                <a:solidFill>
                  <a:srgbClr val="000000"/>
                </a:solidFill>
                <a:effectLst/>
                <a:latin typeface="Calibri"/>
                <a:ea typeface="Calibri"/>
                <a:cs typeface="Calibri"/>
              </a:rPr>
              <a:t>1- VPD HN &amp; JBOG and retest</a:t>
            </a:r>
            <a:br>
              <a:rPr lang="en-US" sz="1600" i="0" u="none" strike="noStrike" dirty="0">
                <a:effectLst/>
                <a:latin typeface="Calibri" panose="020F0502020204030204" pitchFamily="34" charset="0"/>
              </a:rPr>
            </a:br>
            <a:r>
              <a:rPr lang="en-US" sz="1600" i="0" u="none" strike="noStrike" dirty="0">
                <a:solidFill>
                  <a:srgbClr val="000000"/>
                </a:solidFill>
                <a:effectLst/>
                <a:latin typeface="Calibri"/>
                <a:ea typeface="Calibri"/>
                <a:cs typeface="Calibri"/>
              </a:rPr>
              <a:t>Result: </a:t>
            </a:r>
            <a:r>
              <a:rPr lang="en-US" sz="1600" dirty="0">
                <a:solidFill>
                  <a:srgbClr val="FF0000"/>
                </a:solidFill>
                <a:latin typeface="Calibri"/>
                <a:ea typeface="Calibri"/>
                <a:cs typeface="Calibri"/>
              </a:rPr>
              <a:t>Fail</a:t>
            </a:r>
            <a:br>
              <a:rPr lang="en-US" sz="1600" dirty="0">
                <a:latin typeface="Calibri" panose="020F0502020204030204" pitchFamily="34" charset="0"/>
              </a:rPr>
            </a:br>
            <a:r>
              <a:rPr lang="en-US" sz="1600" dirty="0">
                <a:latin typeface="Calibri"/>
                <a:ea typeface="Calibri"/>
                <a:cs typeface="Calibri"/>
              </a:rPr>
              <a:t>2- Swap CABLE PCIE </a:t>
            </a:r>
            <a:r>
              <a:rPr lang="en-US" sz="1600" dirty="0">
                <a:solidFill>
                  <a:srgbClr val="FF0000"/>
                </a:solidFill>
                <a:latin typeface="Calibri"/>
                <a:ea typeface="Calibri"/>
                <a:cs typeface="Calibri"/>
              </a:rPr>
              <a:t>Fail</a:t>
            </a:r>
            <a:br>
              <a:rPr lang="en-US" sz="1600" dirty="0">
                <a:latin typeface="Calibri" panose="020F0502020204030204" pitchFamily="34" charset="0"/>
              </a:rPr>
            </a:br>
            <a:r>
              <a:rPr lang="en-US" sz="1600" dirty="0">
                <a:latin typeface="Calibri"/>
                <a:ea typeface="Calibri"/>
                <a:cs typeface="Calibri"/>
              </a:rPr>
              <a:t>3- Swap GPU  </a:t>
            </a:r>
            <a:r>
              <a:rPr lang="en-US" sz="1600" dirty="0">
                <a:solidFill>
                  <a:srgbClr val="FF0000"/>
                </a:solidFill>
                <a:latin typeface="Calibri"/>
                <a:ea typeface="Calibri"/>
                <a:cs typeface="Calibri"/>
              </a:rPr>
              <a:t>Fail</a:t>
            </a:r>
            <a:br>
              <a:rPr lang="en-US" sz="1600" dirty="0">
                <a:latin typeface="Calibri" panose="020F0502020204030204" pitchFamily="34" charset="0"/>
              </a:rPr>
            </a:br>
            <a:r>
              <a:rPr lang="en-US" sz="1600" dirty="0">
                <a:latin typeface="Calibri"/>
                <a:ea typeface="Calibri"/>
                <a:cs typeface="Calibri"/>
              </a:rPr>
              <a:t>4- Replace GPU  </a:t>
            </a:r>
            <a:r>
              <a:rPr lang="en-US" sz="1600" dirty="0">
                <a:solidFill>
                  <a:srgbClr val="00B050"/>
                </a:solidFill>
                <a:latin typeface="Calibri"/>
                <a:ea typeface="Calibri"/>
                <a:cs typeface="Calibri"/>
              </a:rPr>
              <a:t>Pass</a:t>
            </a:r>
            <a:br>
              <a:rPr lang="en-US" sz="1600" dirty="0">
                <a:latin typeface="Calibri" panose="020F0502020204030204" pitchFamily="34" charset="0"/>
              </a:rPr>
            </a:br>
            <a:r>
              <a:rPr lang="en-US" sz="1600" dirty="0">
                <a:latin typeface="Calibri"/>
                <a:ea typeface="Calibri"/>
                <a:cs typeface="Calibri"/>
              </a:rPr>
              <a:t>5- Se </a:t>
            </a:r>
            <a:r>
              <a:rPr lang="en-US" sz="1600" dirty="0" err="1">
                <a:latin typeface="Calibri"/>
                <a:ea typeface="Calibri"/>
                <a:cs typeface="Calibri"/>
              </a:rPr>
              <a:t>verificara</a:t>
            </a:r>
            <a:r>
              <a:rPr lang="en-US" sz="1600" dirty="0">
                <a:latin typeface="Calibri"/>
                <a:ea typeface="Calibri"/>
                <a:cs typeface="Calibri"/>
              </a:rPr>
              <a:t> GPU FAIL con SCREENING</a:t>
            </a:r>
            <a:br>
              <a:rPr lang="en-US" sz="1600" i="0" u="none" strike="noStrike" dirty="0">
                <a:effectLst/>
                <a:latin typeface="Calibri" panose="020F0502020204030204" pitchFamily="34" charset="0"/>
                <a:ea typeface="Calibri"/>
                <a:cs typeface="Calibri"/>
              </a:rPr>
            </a:br>
            <a:r>
              <a:rPr lang="en-US" sz="1600" dirty="0">
                <a:ea typeface="Calibri"/>
                <a:cs typeface="Calibri"/>
              </a:rPr>
              <a:t>Screening no </a:t>
            </a:r>
            <a:r>
              <a:rPr lang="en-US" sz="1600" dirty="0" err="1">
                <a:ea typeface="Calibri"/>
                <a:cs typeface="Calibri"/>
              </a:rPr>
              <a:t>cuenta</a:t>
            </a:r>
            <a:r>
              <a:rPr lang="en-US" sz="1600" dirty="0">
                <a:ea typeface="Calibri"/>
                <a:cs typeface="Calibri"/>
              </a:rPr>
              <a:t> con </a:t>
            </a:r>
            <a:r>
              <a:rPr lang="en-US" sz="1600" dirty="0" err="1">
                <a:ea typeface="Calibri"/>
                <a:cs typeface="Calibri"/>
              </a:rPr>
              <a:t>fixtura</a:t>
            </a:r>
            <a:r>
              <a:rPr lang="en-US" sz="1600" dirty="0">
                <a:ea typeface="Calibri"/>
                <a:cs typeface="Calibri"/>
              </a:rPr>
              <a:t> </a:t>
            </a:r>
            <a:r>
              <a:rPr lang="en-US" sz="1600" dirty="0" err="1">
                <a:ea typeface="Calibri"/>
                <a:cs typeface="Calibri"/>
              </a:rPr>
              <a:t>funcional</a:t>
            </a:r>
            <a:r>
              <a:rPr lang="en-US" sz="1600" dirty="0">
                <a:ea typeface="Calibri"/>
                <a:cs typeface="Calibri"/>
              </a:rPr>
              <a:t> de GPU</a:t>
            </a:r>
            <a:br>
              <a:rPr lang="en-US" dirty="0"/>
            </a:br>
            <a:endParaRPr lang="en-US"/>
          </a:p>
        </p:txBody>
      </p:sp>
      <p:sp>
        <p:nvSpPr>
          <p:cNvPr id="22" name="TextBox 21">
            <a:extLst>
              <a:ext uri="{FF2B5EF4-FFF2-40B4-BE49-F238E27FC236}">
                <a16:creationId xmlns:a16="http://schemas.microsoft.com/office/drawing/2014/main" id="{E6D7CB83-2672-8ECD-D2DC-B73405F74623}"/>
              </a:ext>
            </a:extLst>
          </p:cNvPr>
          <p:cNvSpPr txBox="1"/>
          <p:nvPr/>
        </p:nvSpPr>
        <p:spPr>
          <a:xfrm>
            <a:off x="5174574" y="1307646"/>
            <a:ext cx="2292626" cy="400110"/>
          </a:xfrm>
          <a:prstGeom prst="rect">
            <a:avLst/>
          </a:prstGeom>
          <a:noFill/>
        </p:spPr>
        <p:txBody>
          <a:bodyPr wrap="square" rtlCol="0">
            <a:spAutoFit/>
          </a:bodyPr>
          <a:lstStyle/>
          <a:p>
            <a:r>
              <a:rPr lang="en-US" sz="2000" b="1">
                <a:solidFill>
                  <a:srgbClr val="FF0000"/>
                </a:solidFill>
              </a:rPr>
              <a:t>Before replace</a:t>
            </a:r>
          </a:p>
        </p:txBody>
      </p:sp>
      <p:sp>
        <p:nvSpPr>
          <p:cNvPr id="23" name="TextBox 22">
            <a:extLst>
              <a:ext uri="{FF2B5EF4-FFF2-40B4-BE49-F238E27FC236}">
                <a16:creationId xmlns:a16="http://schemas.microsoft.com/office/drawing/2014/main" id="{3A5B91C7-D784-41C9-8ED7-CF6979EE1DCB}"/>
              </a:ext>
            </a:extLst>
          </p:cNvPr>
          <p:cNvSpPr txBox="1"/>
          <p:nvPr/>
        </p:nvSpPr>
        <p:spPr>
          <a:xfrm>
            <a:off x="5399462" y="3615970"/>
            <a:ext cx="1842851" cy="400110"/>
          </a:xfrm>
          <a:prstGeom prst="rect">
            <a:avLst/>
          </a:prstGeom>
          <a:noFill/>
        </p:spPr>
        <p:txBody>
          <a:bodyPr wrap="square" rtlCol="0">
            <a:spAutoFit/>
          </a:bodyPr>
          <a:lstStyle/>
          <a:p>
            <a:r>
              <a:rPr lang="en-US" sz="2000" b="1">
                <a:solidFill>
                  <a:srgbClr val="00B050"/>
                </a:solidFill>
              </a:rPr>
              <a:t>After replace</a:t>
            </a:r>
          </a:p>
        </p:txBody>
      </p:sp>
      <p:pic>
        <p:nvPicPr>
          <p:cNvPr id="7" name="Picture 6">
            <a:extLst>
              <a:ext uri="{FF2B5EF4-FFF2-40B4-BE49-F238E27FC236}">
                <a16:creationId xmlns:a16="http://schemas.microsoft.com/office/drawing/2014/main" id="{8DE96426-1427-1318-E68E-609D9714CC00}"/>
              </a:ext>
            </a:extLst>
          </p:cNvPr>
          <p:cNvPicPr>
            <a:picLocks noChangeAspect="1"/>
          </p:cNvPicPr>
          <p:nvPr/>
        </p:nvPicPr>
        <p:blipFill>
          <a:blip r:embed="rId3"/>
          <a:stretch>
            <a:fillRect/>
          </a:stretch>
        </p:blipFill>
        <p:spPr>
          <a:xfrm>
            <a:off x="4890052" y="1674838"/>
            <a:ext cx="7149099" cy="1296961"/>
          </a:xfrm>
          <a:prstGeom prst="rect">
            <a:avLst/>
          </a:prstGeom>
        </p:spPr>
      </p:pic>
      <p:pic>
        <p:nvPicPr>
          <p:cNvPr id="3" name="Picture 2">
            <a:extLst>
              <a:ext uri="{FF2B5EF4-FFF2-40B4-BE49-F238E27FC236}">
                <a16:creationId xmlns:a16="http://schemas.microsoft.com/office/drawing/2014/main" id="{36B9B115-3CED-96AA-23C2-0B16DF6660F5}"/>
              </a:ext>
            </a:extLst>
          </p:cNvPr>
          <p:cNvPicPr>
            <a:picLocks noChangeAspect="1"/>
          </p:cNvPicPr>
          <p:nvPr/>
        </p:nvPicPr>
        <p:blipFill>
          <a:blip r:embed="rId4"/>
          <a:stretch>
            <a:fillRect/>
          </a:stretch>
        </p:blipFill>
        <p:spPr>
          <a:xfrm>
            <a:off x="4774565" y="4013835"/>
            <a:ext cx="7387590" cy="1309370"/>
          </a:xfrm>
          <a:prstGeom prst="rect">
            <a:avLst/>
          </a:prstGeom>
        </p:spPr>
      </p:pic>
    </p:spTree>
    <p:extLst>
      <p:ext uri="{BB962C8B-B14F-4D97-AF65-F5344CB8AC3E}">
        <p14:creationId xmlns:p14="http://schemas.microsoft.com/office/powerpoint/2010/main" val="197141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318772"/>
            <a:ext cx="4197626" cy="1938992"/>
          </a:xfrm>
          <a:prstGeom prst="rect">
            <a:avLst/>
          </a:prstGeom>
          <a:noFill/>
        </p:spPr>
        <p:txBody>
          <a:bodyPr wrap="square" lIns="91440" tIns="45720" rIns="91440" bIns="45720" rtlCol="0" anchor="t">
            <a:spAutoFit/>
          </a:bodyPr>
          <a:lstStyle/>
          <a:p>
            <a:pPr algn="l" rtl="0" fontAlgn="base"/>
            <a:r>
              <a:rPr lang="en-US" sz="1200" b="1" i="0" u="none" strike="noStrike">
                <a:solidFill>
                  <a:srgbClr val="000000"/>
                </a:solidFill>
                <a:effectLst/>
                <a:latin typeface="Arial"/>
                <a:cs typeface="Arial"/>
              </a:rPr>
              <a:t>UNIT : </a:t>
            </a:r>
            <a:r>
              <a:rPr lang="en-US" sz="1200" b="0" i="0">
                <a:solidFill>
                  <a:srgbClr val="000000"/>
                </a:solidFill>
                <a:effectLst/>
                <a:latin typeface="Arial"/>
                <a:cs typeface="Arial"/>
              </a:rPr>
              <a:t>​</a:t>
            </a:r>
            <a:r>
              <a:rPr lang="en-US" sz="1200" b="0" i="0">
                <a:solidFill>
                  <a:srgbClr val="000000"/>
                </a:solidFill>
                <a:effectLst/>
                <a:latin typeface="&quot;Roboto&quot;, &quot;Helvetica Neue&quot;, Helvetica, Arial, sans-serif"/>
              </a:rPr>
              <a:t> WAA7HN45100SM</a:t>
            </a:r>
            <a:endParaRPr lang="en-US" sz="12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a:cs typeface="Arial"/>
              </a:rPr>
              <a:t>MO: </a:t>
            </a:r>
            <a:r>
              <a:rPr lang="en-US" sz="1200" b="0" i="0">
                <a:solidFill>
                  <a:srgbClr val="000000"/>
                </a:solidFill>
                <a:effectLst/>
                <a:latin typeface="Arial"/>
                <a:cs typeface="Arial"/>
              </a:rPr>
              <a:t>​000010130627</a:t>
            </a:r>
          </a:p>
          <a:p>
            <a:pPr fontAlgn="base"/>
            <a:r>
              <a:rPr lang="en-US" sz="1200" b="1" i="0" u="none" strike="noStrike">
                <a:solidFill>
                  <a:srgbClr val="000000"/>
                </a:solidFill>
                <a:effectLst/>
                <a:latin typeface="Arial"/>
                <a:cs typeface="Arial"/>
              </a:rPr>
              <a:t>P/N : </a:t>
            </a:r>
            <a:r>
              <a:rPr lang="en-US" sz="1200" b="0" i="0">
                <a:solidFill>
                  <a:srgbClr val="000000"/>
                </a:solidFill>
                <a:effectLst/>
                <a:latin typeface="Arial"/>
                <a:cs typeface="Arial"/>
              </a:rPr>
              <a:t>​B91.10D01.000D</a:t>
            </a:r>
            <a:br>
              <a:rPr lang="en-US" sz="1200" b="0" i="0">
                <a:effectLst/>
                <a:latin typeface="Arial" panose="020B0604020202020204" pitchFamily="34" charset="0"/>
              </a:rPr>
            </a:br>
            <a:r>
              <a:rPr lang="en-US" sz="1200" b="1" i="0">
                <a:solidFill>
                  <a:srgbClr val="000000"/>
                </a:solidFill>
                <a:effectLst/>
                <a:latin typeface="Arial"/>
                <a:cs typeface="Arial"/>
              </a:rPr>
              <a:t>SYMPTOM : </a:t>
            </a:r>
            <a:r>
              <a:rPr lang="en-US" sz="1200">
                <a:solidFill>
                  <a:srgbClr val="000000"/>
                </a:solidFill>
                <a:latin typeface="Arial"/>
                <a:cs typeface="Arial"/>
              </a:rPr>
              <a:t>GPU</a:t>
            </a:r>
            <a:br>
              <a:rPr lang="en-US" sz="1200" b="0" i="0">
                <a:effectLst/>
                <a:latin typeface="Arial" panose="020B0604020202020204" pitchFamily="34" charset="0"/>
              </a:rPr>
            </a:br>
            <a:r>
              <a:rPr lang="en-US" sz="1200" b="1" i="0" u="none" strike="noStrike">
                <a:solidFill>
                  <a:srgbClr val="000000"/>
                </a:solidFill>
                <a:effectLst/>
                <a:latin typeface="Arial"/>
                <a:cs typeface="Arial"/>
              </a:rPr>
              <a:t>MODEL: </a:t>
            </a:r>
            <a:r>
              <a:rPr lang="en-US" sz="1200" b="0" i="0" u="none" strike="noStrike">
                <a:solidFill>
                  <a:srgbClr val="000000"/>
                </a:solidFill>
                <a:effectLst/>
                <a:latin typeface="Arial"/>
                <a:cs typeface="Arial"/>
              </a:rPr>
              <a:t>TETON2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CASE: </a:t>
            </a:r>
            <a:r>
              <a:rPr lang="en-US" sz="1100" b="0" i="0" u="none" strike="noStrike">
                <a:solidFill>
                  <a:srgbClr val="000000"/>
                </a:solidFill>
                <a:effectLst/>
                <a:latin typeface="Arial"/>
                <a:cs typeface="Arial"/>
              </a:rPr>
              <a:t>TT2</a:t>
            </a:r>
            <a:r>
              <a:rPr lang="en-US" sz="1200" b="0" i="0" u="none" strike="noStrike">
                <a:solidFill>
                  <a:srgbClr val="000000"/>
                </a:solidFill>
                <a:effectLst/>
                <a:latin typeface="Arial"/>
                <a:cs typeface="Arial"/>
              </a:rPr>
              <a:t>_PCIE_DEVICES_CHECK</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ID : </a:t>
            </a:r>
            <a:r>
              <a:rPr lang="en-US" sz="1200" b="0" i="0" u="none" strike="noStrike">
                <a:solidFill>
                  <a:srgbClr val="000000"/>
                </a:solidFill>
                <a:effectLst/>
                <a:latin typeface="Arial"/>
                <a:cs typeface="Arial"/>
              </a:rPr>
              <a:t>62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STAGE: </a:t>
            </a:r>
            <a:r>
              <a:rPr lang="en-US" sz="1200" b="0" i="0" u="none" strike="noStrike">
                <a:solidFill>
                  <a:srgbClr val="000000"/>
                </a:solidFill>
                <a:effectLst/>
                <a:latin typeface="Roboto"/>
                <a:ea typeface="Roboto"/>
                <a:cs typeface="Roboto"/>
              </a:rPr>
              <a:t>SJ_HW</a:t>
            </a:r>
            <a:r>
              <a:rPr lang="en-US" sz="1200" b="0" i="0">
                <a:solidFill>
                  <a:srgbClr val="000000"/>
                </a:solidFill>
                <a:effectLst/>
                <a:latin typeface="Roboto"/>
                <a:ea typeface="Roboto"/>
                <a:cs typeface="Roboto"/>
              </a:rPr>
              <a:t>​</a:t>
            </a:r>
          </a:p>
          <a:p>
            <a:pPr algn="l" rtl="0" fontAlgn="base"/>
            <a:r>
              <a:rPr lang="en-US" sz="1200" b="1" i="0" u="none" strike="noStrike" err="1">
                <a:solidFill>
                  <a:srgbClr val="000000"/>
                </a:solidFill>
                <a:effectLst/>
                <a:latin typeface="Arial"/>
                <a:cs typeface="Arial"/>
              </a:rPr>
              <a:t>LINK:http</a:t>
            </a:r>
            <a:r>
              <a:rPr lang="en-US" sz="1200" b="1" i="0" u="none" strike="noStrike">
                <a:solidFill>
                  <a:srgbClr val="000000"/>
                </a:solidFill>
                <a:effectLst/>
                <a:latin typeface="Arial"/>
                <a:cs typeface="Arial"/>
                <a:hlinkClick r:id="rId2"/>
              </a:rPr>
              <a:t>://10.250.28.120:9882/node/WAA7HN45100SM?api=http%3A%2F%2F10.250.28.68</a:t>
            </a:r>
            <a:endParaRPr lang="en-US" sz="1200">
              <a:latin typeface="Arial"/>
              <a:cs typeface="Arial"/>
            </a:endParaRPr>
          </a:p>
        </p:txBody>
      </p:sp>
      <p:sp>
        <p:nvSpPr>
          <p:cNvPr id="3" name="TextBox 2">
            <a:extLst>
              <a:ext uri="{FF2B5EF4-FFF2-40B4-BE49-F238E27FC236}">
                <a16:creationId xmlns:a16="http://schemas.microsoft.com/office/drawing/2014/main" id="{3F8ACB00-5E58-B827-9122-7F3C3800E49C}"/>
              </a:ext>
            </a:extLst>
          </p:cNvPr>
          <p:cNvSpPr txBox="1"/>
          <p:nvPr/>
        </p:nvSpPr>
        <p:spPr>
          <a:xfrm>
            <a:off x="470453" y="4232303"/>
            <a:ext cx="3760304" cy="1631216"/>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libri"/>
                <a:ea typeface="Calibri"/>
                <a:cs typeface="Calibri"/>
              </a:rPr>
              <a:t>Actions PE:</a:t>
            </a:r>
            <a:br>
              <a:rPr lang="en-US" sz="1800" b="1"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1- VPD HN &amp; JBOG and retest</a:t>
            </a:r>
            <a:br>
              <a:rPr lang="en-US" sz="1600"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Result: </a:t>
            </a:r>
            <a:r>
              <a:rPr lang="en-US" sz="1600">
                <a:solidFill>
                  <a:srgbClr val="FF0000"/>
                </a:solidFill>
                <a:latin typeface="Calibri"/>
                <a:ea typeface="Calibri"/>
                <a:cs typeface="Calibri"/>
              </a:rPr>
              <a:t>Fail</a:t>
            </a:r>
            <a:br>
              <a:rPr lang="en-US" sz="1600">
                <a:latin typeface="Calibri" panose="020F0502020204030204" pitchFamily="34" charset="0"/>
              </a:rPr>
            </a:br>
            <a:r>
              <a:rPr lang="en-US" sz="1600">
                <a:latin typeface="Calibri"/>
                <a:ea typeface="Calibri"/>
                <a:cs typeface="Calibri"/>
              </a:rPr>
              <a:t>2- Swap CABLE PCIE </a:t>
            </a:r>
            <a:r>
              <a:rPr lang="en-US" sz="1600">
                <a:solidFill>
                  <a:srgbClr val="FF0000"/>
                </a:solidFill>
                <a:latin typeface="Calibri"/>
                <a:ea typeface="Calibri"/>
                <a:cs typeface="Calibri"/>
              </a:rPr>
              <a:t>Fail</a:t>
            </a:r>
            <a:br>
              <a:rPr lang="en-US" sz="1600">
                <a:latin typeface="Calibri" panose="020F0502020204030204" pitchFamily="34" charset="0"/>
              </a:rPr>
            </a:br>
            <a:r>
              <a:rPr lang="en-US" sz="1600">
                <a:latin typeface="Calibri"/>
                <a:ea typeface="Calibri"/>
                <a:cs typeface="Calibri"/>
              </a:rPr>
              <a:t>3- Swap GPU  </a:t>
            </a:r>
            <a:r>
              <a:rPr lang="en-US" sz="1600">
                <a:solidFill>
                  <a:srgbClr val="00B050"/>
                </a:solidFill>
                <a:latin typeface="Calibri"/>
                <a:ea typeface="Calibri"/>
                <a:cs typeface="Calibri"/>
              </a:rPr>
              <a:t>PASS</a:t>
            </a:r>
            <a:br>
              <a:rPr lang="en-US">
                <a:latin typeface="Calibri" panose="020F0502020204030204" pitchFamily="34" charset="0"/>
              </a:rPr>
            </a:br>
            <a:endParaRPr lang="en-US"/>
          </a:p>
        </p:txBody>
      </p:sp>
      <p:pic>
        <p:nvPicPr>
          <p:cNvPr id="6" name="Picture 5">
            <a:extLst>
              <a:ext uri="{FF2B5EF4-FFF2-40B4-BE49-F238E27FC236}">
                <a16:creationId xmlns:a16="http://schemas.microsoft.com/office/drawing/2014/main" id="{8733A650-7D52-44C6-C8CB-67E3D766574A}"/>
              </a:ext>
            </a:extLst>
          </p:cNvPr>
          <p:cNvPicPr>
            <a:picLocks noChangeAspect="1"/>
          </p:cNvPicPr>
          <p:nvPr/>
        </p:nvPicPr>
        <p:blipFill>
          <a:blip r:embed="rId3"/>
          <a:stretch>
            <a:fillRect/>
          </a:stretch>
        </p:blipFill>
        <p:spPr>
          <a:xfrm>
            <a:off x="5351930" y="1797968"/>
            <a:ext cx="6711478" cy="980599"/>
          </a:xfrm>
          <a:prstGeom prst="rect">
            <a:avLst/>
          </a:prstGeom>
        </p:spPr>
      </p:pic>
      <p:pic>
        <p:nvPicPr>
          <p:cNvPr id="8" name="Picture 7">
            <a:extLst>
              <a:ext uri="{FF2B5EF4-FFF2-40B4-BE49-F238E27FC236}">
                <a16:creationId xmlns:a16="http://schemas.microsoft.com/office/drawing/2014/main" id="{46597309-11C5-FC63-63AE-991BA16117D0}"/>
              </a:ext>
            </a:extLst>
          </p:cNvPr>
          <p:cNvPicPr>
            <a:picLocks noChangeAspect="1"/>
          </p:cNvPicPr>
          <p:nvPr/>
        </p:nvPicPr>
        <p:blipFill>
          <a:blip r:embed="rId4"/>
          <a:stretch>
            <a:fillRect/>
          </a:stretch>
        </p:blipFill>
        <p:spPr>
          <a:xfrm>
            <a:off x="5042150" y="3928126"/>
            <a:ext cx="7021258" cy="1087047"/>
          </a:xfrm>
          <a:prstGeom prst="rect">
            <a:avLst/>
          </a:prstGeom>
        </p:spPr>
      </p:pic>
      <p:sp>
        <p:nvSpPr>
          <p:cNvPr id="10" name="TextBox 9">
            <a:extLst>
              <a:ext uri="{FF2B5EF4-FFF2-40B4-BE49-F238E27FC236}">
                <a16:creationId xmlns:a16="http://schemas.microsoft.com/office/drawing/2014/main" id="{8B07A5B3-8456-10E7-4B33-22B1129F3ECF}"/>
              </a:ext>
            </a:extLst>
          </p:cNvPr>
          <p:cNvSpPr txBox="1"/>
          <p:nvPr/>
        </p:nvSpPr>
        <p:spPr>
          <a:xfrm>
            <a:off x="5351930" y="1253423"/>
            <a:ext cx="2292626" cy="400110"/>
          </a:xfrm>
          <a:prstGeom prst="rect">
            <a:avLst/>
          </a:prstGeom>
          <a:noFill/>
        </p:spPr>
        <p:txBody>
          <a:bodyPr wrap="square" rtlCol="0">
            <a:spAutoFit/>
          </a:bodyPr>
          <a:lstStyle/>
          <a:p>
            <a:r>
              <a:rPr lang="en-US" sz="2000" b="1">
                <a:solidFill>
                  <a:srgbClr val="FF0000"/>
                </a:solidFill>
              </a:rPr>
              <a:t>Before Swap GPU</a:t>
            </a:r>
          </a:p>
        </p:txBody>
      </p:sp>
      <p:sp>
        <p:nvSpPr>
          <p:cNvPr id="12" name="TextBox 11">
            <a:extLst>
              <a:ext uri="{FF2B5EF4-FFF2-40B4-BE49-F238E27FC236}">
                <a16:creationId xmlns:a16="http://schemas.microsoft.com/office/drawing/2014/main" id="{4C017670-C6CB-5F7A-9990-3905DF231A1C}"/>
              </a:ext>
            </a:extLst>
          </p:cNvPr>
          <p:cNvSpPr txBox="1"/>
          <p:nvPr/>
        </p:nvSpPr>
        <p:spPr>
          <a:xfrm>
            <a:off x="5351930" y="3429000"/>
            <a:ext cx="2528046" cy="400110"/>
          </a:xfrm>
          <a:prstGeom prst="rect">
            <a:avLst/>
          </a:prstGeom>
          <a:noFill/>
        </p:spPr>
        <p:txBody>
          <a:bodyPr wrap="square" rtlCol="0">
            <a:spAutoFit/>
          </a:bodyPr>
          <a:lstStyle/>
          <a:p>
            <a:r>
              <a:rPr lang="en-US" sz="2000" b="1">
                <a:solidFill>
                  <a:srgbClr val="00B050"/>
                </a:solidFill>
              </a:rPr>
              <a:t>After Swap GPU</a:t>
            </a:r>
          </a:p>
        </p:txBody>
      </p:sp>
    </p:spTree>
    <p:extLst>
      <p:ext uri="{BB962C8B-B14F-4D97-AF65-F5344CB8AC3E}">
        <p14:creationId xmlns:p14="http://schemas.microsoft.com/office/powerpoint/2010/main" val="375444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318772"/>
            <a:ext cx="4197626" cy="2339102"/>
          </a:xfrm>
          <a:prstGeom prst="rect">
            <a:avLst/>
          </a:prstGeom>
          <a:noFill/>
        </p:spPr>
        <p:txBody>
          <a:bodyPr wrap="square" lIns="91440" tIns="45720" rIns="91440" bIns="45720" rtlCol="0" anchor="t">
            <a:spAutoFit/>
          </a:bodyPr>
          <a:lstStyle/>
          <a:p>
            <a:pPr algn="l" rtl="0" fontAlgn="base"/>
            <a:r>
              <a:rPr lang="en-US" sz="1200" b="1" i="0" u="none" strike="noStrike">
                <a:solidFill>
                  <a:srgbClr val="000000"/>
                </a:solidFill>
                <a:effectLst/>
                <a:latin typeface="Arial"/>
                <a:cs typeface="Arial"/>
              </a:rPr>
              <a:t>UNIT : </a:t>
            </a:r>
            <a:r>
              <a:rPr lang="en-US" sz="1200" b="0" i="0">
                <a:solidFill>
                  <a:srgbClr val="000000"/>
                </a:solidFill>
                <a:effectLst/>
                <a:latin typeface="Arial"/>
                <a:cs typeface="Arial"/>
              </a:rPr>
              <a:t>​</a:t>
            </a:r>
            <a:r>
              <a:rPr lang="en-US" sz="1200" b="0" i="0">
                <a:solidFill>
                  <a:srgbClr val="000000"/>
                </a:solidFill>
                <a:effectLst/>
                <a:latin typeface="&quot;Roboto&quot;, &quot;Helvetica Neue&quot;, Helvetica, Arial, sans-serif"/>
              </a:rPr>
              <a:t> </a:t>
            </a:r>
            <a:r>
              <a:rPr lang="en-US" sz="1400">
                <a:solidFill>
                  <a:srgbClr val="000000"/>
                </a:solidFill>
                <a:ea typeface="+mn-lt"/>
                <a:cs typeface="+mn-lt"/>
              </a:rPr>
              <a:t>WAA7HN5030H1M</a:t>
            </a:r>
            <a:endParaRPr lang="en-US" sz="1400" b="0" i="0">
              <a:solidFill>
                <a:srgbClr val="000000"/>
              </a:solidFill>
              <a:effectLst/>
              <a:latin typeface="Calibri"/>
              <a:ea typeface="Calibri"/>
              <a:cs typeface="Calibri"/>
            </a:endParaRPr>
          </a:p>
          <a:p>
            <a:pPr algn="l" rtl="0" fontAlgn="base"/>
            <a:r>
              <a:rPr lang="en-US" sz="1200" b="1" i="0" u="none" strike="noStrike">
                <a:solidFill>
                  <a:srgbClr val="000000"/>
                </a:solidFill>
                <a:effectLst/>
                <a:latin typeface="Arial"/>
                <a:cs typeface="Arial"/>
              </a:rPr>
              <a:t>MO: </a:t>
            </a:r>
            <a:r>
              <a:rPr lang="en-US" sz="1200" b="0" i="0">
                <a:solidFill>
                  <a:srgbClr val="000000"/>
                </a:solidFill>
                <a:effectLst/>
                <a:latin typeface="Arial"/>
                <a:cs typeface="Arial"/>
              </a:rPr>
              <a:t>​</a:t>
            </a:r>
            <a:r>
              <a:rPr lang="en-US" sz="1200">
                <a:solidFill>
                  <a:srgbClr val="000000"/>
                </a:solidFill>
                <a:latin typeface="Arial"/>
                <a:ea typeface="Tahoma"/>
                <a:cs typeface="Arial"/>
              </a:rPr>
              <a:t>000010133698</a:t>
            </a:r>
            <a:endParaRPr lang="en-US" sz="1200" b="0" i="0">
              <a:solidFill>
                <a:srgbClr val="000000"/>
              </a:solidFill>
              <a:effectLst/>
              <a:latin typeface="Arial"/>
              <a:ea typeface="Tahoma"/>
              <a:cs typeface="Arial"/>
            </a:endParaRPr>
          </a:p>
          <a:p>
            <a:pPr algn="l" rtl="0" fontAlgn="base"/>
            <a:r>
              <a:rPr lang="en-US" sz="1200" b="1" i="0" u="none" strike="noStrike">
                <a:solidFill>
                  <a:srgbClr val="000000"/>
                </a:solidFill>
                <a:effectLst/>
                <a:latin typeface="Arial"/>
                <a:cs typeface="Arial"/>
              </a:rPr>
              <a:t>P/N : </a:t>
            </a:r>
            <a:r>
              <a:rPr lang="en-US" sz="1200" b="0" i="0">
                <a:solidFill>
                  <a:srgbClr val="000000"/>
                </a:solidFill>
                <a:effectLst/>
                <a:latin typeface="Arial"/>
                <a:cs typeface="Arial"/>
              </a:rPr>
              <a:t>​B91.10D01.000D</a:t>
            </a:r>
            <a:br>
              <a:rPr lang="en-US" sz="1200" b="0" i="0">
                <a:effectLst/>
                <a:latin typeface="Arial" panose="020B0604020202020204" pitchFamily="34" charset="0"/>
              </a:rPr>
            </a:br>
            <a:r>
              <a:rPr lang="en-US" sz="1200" b="1" i="0">
                <a:solidFill>
                  <a:srgbClr val="000000"/>
                </a:solidFill>
                <a:effectLst/>
                <a:latin typeface="Arial"/>
                <a:cs typeface="Arial"/>
              </a:rPr>
              <a:t>SYMPTOM : </a:t>
            </a:r>
            <a:r>
              <a:rPr lang="en-US" sz="1200">
                <a:solidFill>
                  <a:srgbClr val="000000"/>
                </a:solidFill>
                <a:latin typeface="Arial"/>
                <a:cs typeface="Arial"/>
              </a:rPr>
              <a:t>ROOT_PORT</a:t>
            </a:r>
            <a:br>
              <a:rPr lang="en-US" sz="1200" b="0" i="0">
                <a:effectLst/>
                <a:latin typeface="Arial" panose="020B0604020202020204" pitchFamily="34" charset="0"/>
              </a:rPr>
            </a:br>
            <a:r>
              <a:rPr lang="en-US" sz="1200" b="1" i="0" u="none" strike="noStrike">
                <a:solidFill>
                  <a:srgbClr val="000000"/>
                </a:solidFill>
                <a:effectLst/>
                <a:latin typeface="Arial"/>
                <a:cs typeface="Arial"/>
              </a:rPr>
              <a:t>MODEL: </a:t>
            </a:r>
            <a:r>
              <a:rPr lang="en-US" sz="1200" b="0" i="0" u="none" strike="noStrike">
                <a:solidFill>
                  <a:srgbClr val="000000"/>
                </a:solidFill>
                <a:effectLst/>
                <a:latin typeface="Arial"/>
                <a:cs typeface="Arial"/>
              </a:rPr>
              <a:t>TETON2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CASE: </a:t>
            </a:r>
            <a:r>
              <a:rPr lang="en-US" sz="1100" b="0" i="0" u="none" strike="noStrike">
                <a:solidFill>
                  <a:srgbClr val="000000"/>
                </a:solidFill>
                <a:effectLst/>
                <a:latin typeface="Arial"/>
                <a:cs typeface="Arial"/>
              </a:rPr>
              <a:t>TT2</a:t>
            </a:r>
            <a:r>
              <a:rPr lang="en-US" sz="1200" b="0" i="0" u="none" strike="noStrike">
                <a:solidFill>
                  <a:srgbClr val="000000"/>
                </a:solidFill>
                <a:effectLst/>
                <a:latin typeface="Arial"/>
                <a:cs typeface="Arial"/>
              </a:rPr>
              <a:t>_PCIE_DEVICES_CHECK</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ID : </a:t>
            </a:r>
            <a:r>
              <a:rPr lang="en-US" sz="1200">
                <a:solidFill>
                  <a:srgbClr val="000000"/>
                </a:solidFill>
                <a:latin typeface="Arial"/>
                <a:cs typeface="Arial"/>
              </a:rPr>
              <a:t>159</a:t>
            </a:r>
            <a:endParaRPr lang="en-US" sz="1200" i="0">
              <a:solidFill>
                <a:srgbClr val="000000"/>
              </a:solidFill>
              <a:effectLst/>
              <a:latin typeface="Arial"/>
              <a:cs typeface="Arial"/>
            </a:endParaRPr>
          </a:p>
          <a:p>
            <a:pPr algn="l" rtl="0" fontAlgn="base"/>
            <a:r>
              <a:rPr lang="en-US" sz="1200" b="1" i="0" u="none" strike="noStrike">
                <a:solidFill>
                  <a:srgbClr val="000000"/>
                </a:solidFill>
                <a:effectLst/>
                <a:latin typeface="Arial"/>
                <a:cs typeface="Arial"/>
              </a:rPr>
              <a:t>STAGE: </a:t>
            </a:r>
            <a:r>
              <a:rPr lang="en-US" sz="1200" b="0" i="0" u="none" strike="noStrike">
                <a:solidFill>
                  <a:srgbClr val="000000"/>
                </a:solidFill>
                <a:effectLst/>
                <a:latin typeface="Roboto"/>
                <a:ea typeface="Roboto"/>
                <a:cs typeface="Roboto"/>
              </a:rPr>
              <a:t>SJ_HW</a:t>
            </a:r>
            <a:r>
              <a:rPr lang="en-US" sz="1200" b="0" i="0">
                <a:solidFill>
                  <a:srgbClr val="000000"/>
                </a:solidFill>
                <a:effectLst/>
                <a:latin typeface="Roboto"/>
                <a:ea typeface="Roboto"/>
                <a:cs typeface="Roboto"/>
              </a:rPr>
              <a:t>​</a:t>
            </a:r>
          </a:p>
          <a:p>
            <a:pPr fontAlgn="base"/>
            <a:r>
              <a:rPr lang="en-US" sz="1200" b="1" i="0" u="none" strike="noStrike">
                <a:solidFill>
                  <a:srgbClr val="000000"/>
                </a:solidFill>
                <a:effectLst/>
                <a:latin typeface="Arial"/>
                <a:cs typeface="Arial"/>
              </a:rPr>
              <a:t>LINK:</a:t>
            </a:r>
            <a:br>
              <a:rPr lang="en-US" sz="1200" b="1">
                <a:solidFill>
                  <a:srgbClr val="000000"/>
                </a:solidFill>
                <a:latin typeface="Arial"/>
                <a:cs typeface="Arial"/>
              </a:rPr>
            </a:br>
            <a:r>
              <a:rPr lang="en-US" sz="1200">
                <a:ea typeface="+mn-lt"/>
                <a:cs typeface="+mn-lt"/>
                <a:hlinkClick r:id="rId2"/>
              </a:rPr>
              <a:t>http://10.250.28.120:9882/node/WAA7HN5030H1M?api=http%3A%2F%2F10.250.28.68&amp;display_type=rack</a:t>
            </a:r>
            <a:br>
              <a:rPr lang="en-US" sz="1200" b="1">
                <a:latin typeface="Arial"/>
                <a:cs typeface="Arial"/>
              </a:rPr>
            </a:br>
            <a:endParaRPr lang="en-US" sz="1200" b="1">
              <a:latin typeface="Arial"/>
              <a:cs typeface="Arial"/>
            </a:endParaRPr>
          </a:p>
        </p:txBody>
      </p:sp>
      <p:sp>
        <p:nvSpPr>
          <p:cNvPr id="10" name="TextBox 9">
            <a:extLst>
              <a:ext uri="{FF2B5EF4-FFF2-40B4-BE49-F238E27FC236}">
                <a16:creationId xmlns:a16="http://schemas.microsoft.com/office/drawing/2014/main" id="{8B07A5B3-8456-10E7-4B33-22B1129F3ECF}"/>
              </a:ext>
            </a:extLst>
          </p:cNvPr>
          <p:cNvSpPr txBox="1"/>
          <p:nvPr/>
        </p:nvSpPr>
        <p:spPr>
          <a:xfrm>
            <a:off x="5351930" y="1304223"/>
            <a:ext cx="2932706" cy="400110"/>
          </a:xfrm>
          <a:prstGeom prst="rect">
            <a:avLst/>
          </a:prstGeom>
          <a:noFill/>
        </p:spPr>
        <p:txBody>
          <a:bodyPr wrap="square" lIns="91440" tIns="45720" rIns="91440" bIns="45720" rtlCol="0" anchor="t">
            <a:spAutoFit/>
          </a:bodyPr>
          <a:lstStyle/>
          <a:p>
            <a:r>
              <a:rPr lang="en-US" sz="2000" b="1">
                <a:solidFill>
                  <a:srgbClr val="FF0000"/>
                </a:solidFill>
              </a:rPr>
              <a:t>Before Reinsert PCIE</a:t>
            </a:r>
          </a:p>
        </p:txBody>
      </p:sp>
      <p:sp>
        <p:nvSpPr>
          <p:cNvPr id="12" name="TextBox 11">
            <a:extLst>
              <a:ext uri="{FF2B5EF4-FFF2-40B4-BE49-F238E27FC236}">
                <a16:creationId xmlns:a16="http://schemas.microsoft.com/office/drawing/2014/main" id="{4C017670-C6CB-5F7A-9990-3905DF231A1C}"/>
              </a:ext>
            </a:extLst>
          </p:cNvPr>
          <p:cNvSpPr txBox="1"/>
          <p:nvPr/>
        </p:nvSpPr>
        <p:spPr>
          <a:xfrm>
            <a:off x="5351930" y="3835400"/>
            <a:ext cx="2528046" cy="400110"/>
          </a:xfrm>
          <a:prstGeom prst="rect">
            <a:avLst/>
          </a:prstGeom>
          <a:noFill/>
        </p:spPr>
        <p:txBody>
          <a:bodyPr wrap="square" lIns="91440" tIns="45720" rIns="91440" bIns="45720" rtlCol="0" anchor="t">
            <a:spAutoFit/>
          </a:bodyPr>
          <a:lstStyle/>
          <a:p>
            <a:r>
              <a:rPr lang="en-US" sz="2000" b="1">
                <a:solidFill>
                  <a:srgbClr val="00B050"/>
                </a:solidFill>
              </a:rPr>
              <a:t>After Reinsert PCIE</a:t>
            </a:r>
          </a:p>
        </p:txBody>
      </p:sp>
      <p:sp>
        <p:nvSpPr>
          <p:cNvPr id="6" name="TextBox 5">
            <a:extLst>
              <a:ext uri="{FF2B5EF4-FFF2-40B4-BE49-F238E27FC236}">
                <a16:creationId xmlns:a16="http://schemas.microsoft.com/office/drawing/2014/main" id="{48C49331-7626-88B3-D10F-B1B7EF87833E}"/>
              </a:ext>
            </a:extLst>
          </p:cNvPr>
          <p:cNvSpPr txBox="1"/>
          <p:nvPr/>
        </p:nvSpPr>
        <p:spPr>
          <a:xfrm>
            <a:off x="470453" y="4232303"/>
            <a:ext cx="3760304" cy="1631216"/>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libri"/>
                <a:ea typeface="Calibri"/>
                <a:cs typeface="Calibri"/>
              </a:rPr>
              <a:t>Actions PE:</a:t>
            </a:r>
            <a:br>
              <a:rPr lang="en-US" sz="1800" b="1"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1- </a:t>
            </a:r>
            <a:r>
              <a:rPr lang="en-US" sz="1600">
                <a:solidFill>
                  <a:srgbClr val="000000"/>
                </a:solidFill>
                <a:latin typeface="Calibri"/>
                <a:ea typeface="Calibri"/>
                <a:cs typeface="Calibri"/>
              </a:rPr>
              <a:t>VPD</a:t>
            </a:r>
            <a:r>
              <a:rPr lang="en-US" sz="1600" i="0" u="none" strike="noStrike">
                <a:solidFill>
                  <a:srgbClr val="000000"/>
                </a:solidFill>
                <a:effectLst/>
                <a:latin typeface="Calibri"/>
                <a:ea typeface="Calibri"/>
                <a:cs typeface="Calibri"/>
              </a:rPr>
              <a:t> HN &amp; JBOG and retest</a:t>
            </a:r>
            <a:r>
              <a:rPr lang="en-US" sz="1600">
                <a:solidFill>
                  <a:srgbClr val="000000"/>
                </a:solidFill>
                <a:latin typeface="Calibri"/>
                <a:ea typeface="Calibri"/>
                <a:cs typeface="Calibri"/>
              </a:rPr>
              <a:t> </a:t>
            </a:r>
            <a:r>
              <a:rPr lang="en-US" sz="1600">
                <a:solidFill>
                  <a:srgbClr val="FF0000"/>
                </a:solidFill>
                <a:latin typeface="Calibri"/>
                <a:ea typeface="Calibri"/>
                <a:cs typeface="Calibri"/>
              </a:rPr>
              <a:t>Fail</a:t>
            </a:r>
            <a:endParaRPr lang="en-US">
              <a:solidFill>
                <a:srgbClr val="FF0000"/>
              </a:solidFill>
              <a:latin typeface="Calibri"/>
              <a:ea typeface="Calibri"/>
              <a:cs typeface="Calibri"/>
            </a:endParaRPr>
          </a:p>
          <a:p>
            <a:r>
              <a:rPr lang="en-US" sz="1600">
                <a:latin typeface="Calibri"/>
                <a:ea typeface="Calibri"/>
                <a:cs typeface="Calibri"/>
              </a:rPr>
              <a:t>2- Reinsert PCIE and VPD HN &amp; JBOG and retest</a:t>
            </a:r>
          </a:p>
          <a:p>
            <a:r>
              <a:rPr lang="en-US" sz="1600">
                <a:latin typeface="Calibri"/>
                <a:ea typeface="Calibri"/>
                <a:cs typeface="Calibri"/>
              </a:rPr>
              <a:t>Result</a:t>
            </a:r>
            <a:r>
              <a:rPr lang="en-US" sz="1600" i="0" u="none" strike="noStrike">
                <a:solidFill>
                  <a:srgbClr val="000000"/>
                </a:solidFill>
                <a:effectLst/>
                <a:latin typeface="Calibri"/>
                <a:ea typeface="Calibri"/>
                <a:cs typeface="Calibri"/>
              </a:rPr>
              <a:t>: </a:t>
            </a:r>
            <a:r>
              <a:rPr lang="en-US" sz="1600">
                <a:solidFill>
                  <a:srgbClr val="00B050"/>
                </a:solidFill>
                <a:latin typeface="Calibri"/>
                <a:ea typeface="Calibri"/>
                <a:cs typeface="Calibri"/>
              </a:rPr>
              <a:t>Pass</a:t>
            </a:r>
            <a:br>
              <a:rPr lang="en-US">
                <a:latin typeface="Calibri" panose="020F0502020204030204" pitchFamily="34" charset="0"/>
              </a:rPr>
            </a:br>
            <a:endParaRPr lang="en-US">
              <a:ea typeface="Calibri"/>
              <a:cs typeface="Calibri"/>
            </a:endParaRPr>
          </a:p>
        </p:txBody>
      </p:sp>
      <p:pic>
        <p:nvPicPr>
          <p:cNvPr id="3" name="Picture 2" descr="A screenshot of a computer code&#10;&#10;AI-generated content may be incorrect.">
            <a:extLst>
              <a:ext uri="{FF2B5EF4-FFF2-40B4-BE49-F238E27FC236}">
                <a16:creationId xmlns:a16="http://schemas.microsoft.com/office/drawing/2014/main" id="{562C611D-0A78-F0B3-E9CF-E32337BF4A96}"/>
              </a:ext>
            </a:extLst>
          </p:cNvPr>
          <p:cNvPicPr>
            <a:picLocks noChangeAspect="1"/>
          </p:cNvPicPr>
          <p:nvPr/>
        </p:nvPicPr>
        <p:blipFill>
          <a:blip r:embed="rId3"/>
          <a:stretch>
            <a:fillRect/>
          </a:stretch>
        </p:blipFill>
        <p:spPr>
          <a:xfrm>
            <a:off x="4623118" y="1645285"/>
            <a:ext cx="7304405" cy="1982470"/>
          </a:xfrm>
          <a:prstGeom prst="rect">
            <a:avLst/>
          </a:prstGeom>
        </p:spPr>
      </p:pic>
      <p:pic>
        <p:nvPicPr>
          <p:cNvPr id="5" name="Picture 4" descr="A white text with black text&#10;&#10;AI-generated content may be incorrect.">
            <a:extLst>
              <a:ext uri="{FF2B5EF4-FFF2-40B4-BE49-F238E27FC236}">
                <a16:creationId xmlns:a16="http://schemas.microsoft.com/office/drawing/2014/main" id="{4854FD81-DC43-418C-9303-0FB686FFBE66}"/>
              </a:ext>
            </a:extLst>
          </p:cNvPr>
          <p:cNvPicPr>
            <a:picLocks noChangeAspect="1"/>
          </p:cNvPicPr>
          <p:nvPr/>
        </p:nvPicPr>
        <p:blipFill>
          <a:blip r:embed="rId4"/>
          <a:stretch>
            <a:fillRect/>
          </a:stretch>
        </p:blipFill>
        <p:spPr>
          <a:xfrm>
            <a:off x="4621848" y="4231323"/>
            <a:ext cx="6768465" cy="2256155"/>
          </a:xfrm>
          <a:prstGeom prst="rect">
            <a:avLst/>
          </a:prstGeom>
        </p:spPr>
      </p:pic>
    </p:spTree>
    <p:extLst>
      <p:ext uri="{BB962C8B-B14F-4D97-AF65-F5344CB8AC3E}">
        <p14:creationId xmlns:p14="http://schemas.microsoft.com/office/powerpoint/2010/main" val="394837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318772"/>
            <a:ext cx="4197626" cy="2154436"/>
          </a:xfrm>
          <a:prstGeom prst="rect">
            <a:avLst/>
          </a:prstGeom>
          <a:noFill/>
        </p:spPr>
        <p:txBody>
          <a:bodyPr wrap="square" lIns="91440" tIns="45720" rIns="91440" bIns="45720" rtlCol="0" anchor="t">
            <a:spAutoFit/>
          </a:bodyPr>
          <a:lstStyle/>
          <a:p>
            <a:pPr algn="l" rtl="0" fontAlgn="base"/>
            <a:r>
              <a:rPr lang="en-US" sz="1200" b="1" i="0" u="none" strike="noStrike">
                <a:solidFill>
                  <a:srgbClr val="000000"/>
                </a:solidFill>
                <a:effectLst/>
                <a:latin typeface="Arial"/>
                <a:cs typeface="Arial"/>
              </a:rPr>
              <a:t>UNIT : </a:t>
            </a:r>
            <a:r>
              <a:rPr lang="en-US" sz="1200" b="0" i="0">
                <a:solidFill>
                  <a:srgbClr val="000000"/>
                </a:solidFill>
                <a:effectLst/>
                <a:latin typeface="Arial"/>
                <a:cs typeface="Arial"/>
              </a:rPr>
              <a:t>​</a:t>
            </a:r>
            <a:r>
              <a:rPr lang="en-US" sz="1200" b="0" i="0">
                <a:solidFill>
                  <a:srgbClr val="000000"/>
                </a:solidFill>
                <a:effectLst/>
                <a:latin typeface="&quot;Roboto&quot;, &quot;Helvetica Neue&quot;, Helvetica, Arial, sans-serif"/>
              </a:rPr>
              <a:t> </a:t>
            </a:r>
            <a:r>
              <a:rPr lang="en-US" sz="1400">
                <a:solidFill>
                  <a:srgbClr val="000000"/>
                </a:solidFill>
                <a:ea typeface="+mn-lt"/>
                <a:cs typeface="+mn-lt"/>
              </a:rPr>
              <a:t>WAA7HN5030HSM</a:t>
            </a:r>
            <a:endParaRPr lang="en-US" sz="1400" b="0" i="0">
              <a:solidFill>
                <a:srgbClr val="000000"/>
              </a:solidFill>
              <a:effectLst/>
              <a:latin typeface="Segoe UI" panose="020B0502040204020203" pitchFamily="34" charset="0"/>
            </a:endParaRPr>
          </a:p>
          <a:p>
            <a:pPr algn="l" rtl="0" fontAlgn="base"/>
            <a:r>
              <a:rPr lang="en-US" sz="1200" b="1" i="0" u="none" strike="noStrike">
                <a:solidFill>
                  <a:srgbClr val="000000"/>
                </a:solidFill>
                <a:effectLst/>
                <a:latin typeface="Arial"/>
                <a:cs typeface="Arial"/>
              </a:rPr>
              <a:t>MO: </a:t>
            </a:r>
            <a:r>
              <a:rPr lang="en-US" sz="1200" b="0" i="0">
                <a:solidFill>
                  <a:srgbClr val="000000"/>
                </a:solidFill>
                <a:effectLst/>
                <a:latin typeface="Arial"/>
                <a:cs typeface="Arial"/>
              </a:rPr>
              <a:t>​</a:t>
            </a:r>
            <a:r>
              <a:rPr lang="en-US" sz="1200">
                <a:solidFill>
                  <a:srgbClr val="000000"/>
                </a:solidFill>
                <a:latin typeface="Arial"/>
                <a:ea typeface="Tahoma"/>
                <a:cs typeface="Arial"/>
              </a:rPr>
              <a:t>000010133698</a:t>
            </a:r>
            <a:endParaRPr lang="en-US" sz="1200" b="0" i="0">
              <a:solidFill>
                <a:srgbClr val="000000"/>
              </a:solidFill>
              <a:effectLst/>
              <a:latin typeface="Arial"/>
              <a:ea typeface="Tahoma"/>
              <a:cs typeface="Arial"/>
            </a:endParaRPr>
          </a:p>
          <a:p>
            <a:pPr algn="l" rtl="0" fontAlgn="base"/>
            <a:r>
              <a:rPr lang="en-US" sz="1200" b="1" i="0" u="none" strike="noStrike">
                <a:solidFill>
                  <a:srgbClr val="000000"/>
                </a:solidFill>
                <a:effectLst/>
                <a:latin typeface="Arial"/>
                <a:cs typeface="Arial"/>
              </a:rPr>
              <a:t>P/N : </a:t>
            </a:r>
            <a:r>
              <a:rPr lang="en-US" sz="1200" b="0" i="0">
                <a:solidFill>
                  <a:srgbClr val="000000"/>
                </a:solidFill>
                <a:effectLst/>
                <a:latin typeface="Arial"/>
                <a:cs typeface="Arial"/>
              </a:rPr>
              <a:t>​B91.10D01.000D</a:t>
            </a:r>
            <a:br>
              <a:rPr lang="en-US" sz="1200" b="0" i="0">
                <a:effectLst/>
                <a:latin typeface="Arial" panose="020B0604020202020204" pitchFamily="34" charset="0"/>
              </a:rPr>
            </a:br>
            <a:r>
              <a:rPr lang="en-US" sz="1200" b="1" i="0">
                <a:solidFill>
                  <a:srgbClr val="000000"/>
                </a:solidFill>
                <a:effectLst/>
                <a:latin typeface="Arial"/>
                <a:cs typeface="Arial"/>
              </a:rPr>
              <a:t>SYMPTOM : </a:t>
            </a:r>
            <a:r>
              <a:rPr lang="en-US" sz="1200">
                <a:solidFill>
                  <a:srgbClr val="000000"/>
                </a:solidFill>
                <a:latin typeface="Arial"/>
                <a:cs typeface="Arial"/>
              </a:rPr>
              <a:t>ROOT_PORT</a:t>
            </a:r>
            <a:br>
              <a:rPr lang="en-US" sz="1200" b="0" i="0">
                <a:effectLst/>
                <a:latin typeface="Arial" panose="020B0604020202020204" pitchFamily="34" charset="0"/>
              </a:rPr>
            </a:br>
            <a:r>
              <a:rPr lang="en-US" sz="1200" b="1" i="0" u="none" strike="noStrike">
                <a:solidFill>
                  <a:srgbClr val="000000"/>
                </a:solidFill>
                <a:effectLst/>
                <a:latin typeface="Arial"/>
                <a:cs typeface="Arial"/>
              </a:rPr>
              <a:t>MODEL: </a:t>
            </a:r>
            <a:r>
              <a:rPr lang="en-US" sz="1200" b="0" i="0" u="none" strike="noStrike">
                <a:solidFill>
                  <a:srgbClr val="000000"/>
                </a:solidFill>
                <a:effectLst/>
                <a:latin typeface="Arial"/>
                <a:cs typeface="Arial"/>
              </a:rPr>
              <a:t>TETON2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CASE: </a:t>
            </a:r>
            <a:r>
              <a:rPr lang="en-US" sz="1100" b="0" i="0" u="none" strike="noStrike">
                <a:solidFill>
                  <a:srgbClr val="000000"/>
                </a:solidFill>
                <a:effectLst/>
                <a:latin typeface="Arial"/>
                <a:cs typeface="Arial"/>
              </a:rPr>
              <a:t>TT2</a:t>
            </a:r>
            <a:r>
              <a:rPr lang="en-US" sz="1200" b="0" i="0" u="none" strike="noStrike">
                <a:solidFill>
                  <a:srgbClr val="000000"/>
                </a:solidFill>
                <a:effectLst/>
                <a:latin typeface="Arial"/>
                <a:cs typeface="Arial"/>
              </a:rPr>
              <a:t>_PCIE_DEVICES_CHECK</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ID : </a:t>
            </a:r>
            <a:r>
              <a:rPr lang="en-US" sz="1200" b="0" i="0" u="none" strike="noStrike">
                <a:solidFill>
                  <a:srgbClr val="000000"/>
                </a:solidFill>
                <a:effectLst/>
                <a:latin typeface="Arial"/>
                <a:cs typeface="Arial"/>
              </a:rPr>
              <a:t>62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STAGE: </a:t>
            </a:r>
            <a:r>
              <a:rPr lang="en-US" sz="1200" b="0" i="0" u="none" strike="noStrike">
                <a:solidFill>
                  <a:srgbClr val="000000"/>
                </a:solidFill>
                <a:effectLst/>
                <a:latin typeface="Roboto"/>
                <a:ea typeface="Roboto"/>
                <a:cs typeface="Roboto"/>
              </a:rPr>
              <a:t>SJ_HW</a:t>
            </a:r>
            <a:r>
              <a:rPr lang="en-US" sz="1200" b="0" i="0">
                <a:solidFill>
                  <a:srgbClr val="000000"/>
                </a:solidFill>
                <a:effectLst/>
                <a:latin typeface="Roboto"/>
                <a:ea typeface="Roboto"/>
                <a:cs typeface="Roboto"/>
              </a:rPr>
              <a:t>​</a:t>
            </a:r>
          </a:p>
          <a:p>
            <a:pPr fontAlgn="base"/>
            <a:r>
              <a:rPr lang="en-US" sz="1200" b="1" i="0" u="none" strike="noStrike">
                <a:solidFill>
                  <a:srgbClr val="000000"/>
                </a:solidFill>
                <a:effectLst/>
                <a:latin typeface="Arial"/>
                <a:cs typeface="Arial"/>
              </a:rPr>
              <a:t>LINK:</a:t>
            </a:r>
            <a:endParaRPr lang="en-US" sz="1200" b="1">
              <a:solidFill>
                <a:srgbClr val="000000"/>
              </a:solidFill>
              <a:latin typeface="Arial"/>
              <a:ea typeface="+mn-lt"/>
              <a:cs typeface="Arial"/>
            </a:endParaRPr>
          </a:p>
          <a:p>
            <a:r>
              <a:rPr lang="en-US" sz="1200">
                <a:solidFill>
                  <a:srgbClr val="000000"/>
                </a:solidFill>
                <a:ea typeface="+mn-lt"/>
                <a:cs typeface="+mn-lt"/>
                <a:hlinkClick r:id="rId2"/>
              </a:rPr>
              <a:t>http://10.250.38.120:9882/node/WAA7HN5030HSM?api=http%3A%2F%2F10.250.38.141</a:t>
            </a:r>
            <a:endParaRPr lang="en-US" sz="1200" b="1">
              <a:latin typeface="Arial"/>
              <a:cs typeface="Arial"/>
            </a:endParaRPr>
          </a:p>
        </p:txBody>
      </p:sp>
      <p:sp>
        <p:nvSpPr>
          <p:cNvPr id="3" name="TextBox 2">
            <a:extLst>
              <a:ext uri="{FF2B5EF4-FFF2-40B4-BE49-F238E27FC236}">
                <a16:creationId xmlns:a16="http://schemas.microsoft.com/office/drawing/2014/main" id="{3F8ACB00-5E58-B827-9122-7F3C3800E49C}"/>
              </a:ext>
            </a:extLst>
          </p:cNvPr>
          <p:cNvSpPr txBox="1"/>
          <p:nvPr/>
        </p:nvSpPr>
        <p:spPr>
          <a:xfrm>
            <a:off x="470453" y="4232303"/>
            <a:ext cx="3760304" cy="2092881"/>
          </a:xfrm>
          <a:prstGeom prst="rect">
            <a:avLst/>
          </a:prstGeom>
          <a:noFill/>
        </p:spPr>
        <p:txBody>
          <a:bodyPr wrap="square" lIns="91440" tIns="45720" rIns="91440" bIns="45720" rtlCol="0" anchor="t">
            <a:spAutoFit/>
          </a:bodyPr>
          <a:lstStyle/>
          <a:p>
            <a:r>
              <a:rPr lang="en-US" sz="1800" b="1" i="0" u="none" strike="noStrike" dirty="0">
                <a:solidFill>
                  <a:srgbClr val="000000"/>
                </a:solidFill>
                <a:effectLst/>
                <a:latin typeface="Calibri"/>
                <a:ea typeface="Calibri"/>
                <a:cs typeface="Calibri"/>
              </a:rPr>
              <a:t>Actions PE:</a:t>
            </a:r>
            <a:br>
              <a:rPr lang="en-US" sz="1800" b="1" i="0" u="none" strike="noStrike" dirty="0">
                <a:effectLst/>
                <a:latin typeface="Calibri" panose="020F0502020204030204" pitchFamily="34" charset="0"/>
              </a:rPr>
            </a:br>
            <a:r>
              <a:rPr lang="en-US" sz="1600" i="0" u="none" strike="noStrike" dirty="0">
                <a:solidFill>
                  <a:srgbClr val="000000"/>
                </a:solidFill>
                <a:effectLst/>
                <a:latin typeface="Calibri"/>
                <a:ea typeface="Calibri"/>
                <a:cs typeface="Calibri"/>
              </a:rPr>
              <a:t>1- </a:t>
            </a:r>
            <a:r>
              <a:rPr lang="en-US" sz="1600" dirty="0">
                <a:solidFill>
                  <a:srgbClr val="000000"/>
                </a:solidFill>
                <a:latin typeface="Calibri"/>
                <a:ea typeface="Calibri"/>
                <a:cs typeface="Calibri"/>
              </a:rPr>
              <a:t>Reinsert PCIE and VPD</a:t>
            </a:r>
            <a:r>
              <a:rPr lang="en-US" sz="1600" i="0" u="none" strike="noStrike" dirty="0">
                <a:solidFill>
                  <a:srgbClr val="000000"/>
                </a:solidFill>
                <a:effectLst/>
                <a:latin typeface="Calibri"/>
                <a:ea typeface="Calibri"/>
                <a:cs typeface="Calibri"/>
              </a:rPr>
              <a:t> HN &amp; JBOG and retest</a:t>
            </a:r>
            <a:br>
              <a:rPr lang="en-US" sz="1600" i="0" u="none" strike="noStrike" dirty="0">
                <a:effectLst/>
                <a:latin typeface="Calibri" panose="020F0502020204030204" pitchFamily="34" charset="0"/>
              </a:rPr>
            </a:br>
            <a:r>
              <a:rPr lang="en-US" sz="1600" i="0" u="none" strike="noStrike" dirty="0">
                <a:solidFill>
                  <a:srgbClr val="000000"/>
                </a:solidFill>
                <a:effectLst/>
                <a:latin typeface="Calibri"/>
                <a:ea typeface="Calibri"/>
                <a:cs typeface="Calibri"/>
              </a:rPr>
              <a:t>Result: </a:t>
            </a:r>
            <a:r>
              <a:rPr lang="en-US" sz="1600" dirty="0">
                <a:solidFill>
                  <a:srgbClr val="FF0000"/>
                </a:solidFill>
                <a:latin typeface="Calibri"/>
                <a:ea typeface="Calibri"/>
                <a:cs typeface="Calibri"/>
              </a:rPr>
              <a:t>Fail</a:t>
            </a:r>
            <a:br>
              <a:rPr lang="en-US" sz="1600" dirty="0">
                <a:latin typeface="Calibri" panose="020F0502020204030204" pitchFamily="34" charset="0"/>
              </a:rPr>
            </a:br>
            <a:r>
              <a:rPr lang="en-US" sz="1600" dirty="0">
                <a:latin typeface="Calibri"/>
                <a:ea typeface="Calibri"/>
                <a:cs typeface="Calibri"/>
              </a:rPr>
              <a:t>2- Swap CABLE PCIE </a:t>
            </a:r>
            <a:r>
              <a:rPr lang="en-US" sz="1600" dirty="0">
                <a:solidFill>
                  <a:srgbClr val="FF0000"/>
                </a:solidFill>
                <a:latin typeface="Calibri"/>
                <a:ea typeface="Calibri"/>
                <a:cs typeface="Calibri"/>
              </a:rPr>
              <a:t>Fail</a:t>
            </a:r>
            <a:br>
              <a:rPr lang="en-US" sz="1600" dirty="0">
                <a:latin typeface="Calibri" panose="020F0502020204030204" pitchFamily="34" charset="0"/>
              </a:rPr>
            </a:br>
            <a:r>
              <a:rPr lang="en-US" sz="1600" dirty="0">
                <a:latin typeface="Calibri"/>
                <a:ea typeface="Calibri"/>
                <a:cs typeface="Calibri"/>
              </a:rPr>
              <a:t>3- Swap CABLE GPIO </a:t>
            </a:r>
            <a:r>
              <a:rPr lang="en-US" sz="1600" dirty="0">
                <a:solidFill>
                  <a:srgbClr val="FF0000"/>
                </a:solidFill>
                <a:latin typeface="Calibri"/>
                <a:ea typeface="Calibri"/>
                <a:cs typeface="Calibri"/>
              </a:rPr>
              <a:t>Fail</a:t>
            </a:r>
            <a:br>
              <a:rPr lang="en-US" sz="1600" dirty="0">
                <a:latin typeface="+mn-ea"/>
              </a:rPr>
            </a:br>
            <a:r>
              <a:rPr lang="en-US" sz="1600" dirty="0">
                <a:latin typeface="Calibri"/>
                <a:ea typeface="Calibri"/>
                <a:cs typeface="Calibri"/>
              </a:rPr>
              <a:t>4- Replace BB </a:t>
            </a:r>
            <a:r>
              <a:rPr lang="en-US" sz="1600" dirty="0">
                <a:solidFill>
                  <a:srgbClr val="FF0000"/>
                </a:solidFill>
                <a:latin typeface="Calibri"/>
                <a:ea typeface="Calibri"/>
                <a:cs typeface="Calibri"/>
              </a:rPr>
              <a:t>Fail</a:t>
            </a:r>
            <a:br>
              <a:rPr lang="en-US" sz="1600" dirty="0">
                <a:latin typeface="Calibri"/>
                <a:ea typeface="Calibri"/>
                <a:cs typeface="Calibri"/>
              </a:rPr>
            </a:br>
            <a:r>
              <a:rPr lang="en-US" sz="1600" dirty="0">
                <a:ea typeface="Calibri"/>
                <a:cs typeface="Calibri"/>
              </a:rPr>
              <a:t>5- Replace IO BOARD HN Pending</a:t>
            </a:r>
          </a:p>
        </p:txBody>
      </p:sp>
      <p:sp>
        <p:nvSpPr>
          <p:cNvPr id="10" name="TextBox 9">
            <a:extLst>
              <a:ext uri="{FF2B5EF4-FFF2-40B4-BE49-F238E27FC236}">
                <a16:creationId xmlns:a16="http://schemas.microsoft.com/office/drawing/2014/main" id="{8B07A5B3-8456-10E7-4B33-22B1129F3ECF}"/>
              </a:ext>
            </a:extLst>
          </p:cNvPr>
          <p:cNvSpPr txBox="1"/>
          <p:nvPr/>
        </p:nvSpPr>
        <p:spPr>
          <a:xfrm>
            <a:off x="5351930" y="1253423"/>
            <a:ext cx="2292626" cy="400110"/>
          </a:xfrm>
          <a:prstGeom prst="rect">
            <a:avLst/>
          </a:prstGeom>
          <a:noFill/>
        </p:spPr>
        <p:txBody>
          <a:bodyPr wrap="square" lIns="91440" tIns="45720" rIns="91440" bIns="45720" rtlCol="0" anchor="t">
            <a:spAutoFit/>
          </a:bodyPr>
          <a:lstStyle/>
          <a:p>
            <a:r>
              <a:rPr lang="en-US" sz="2000" b="1">
                <a:solidFill>
                  <a:srgbClr val="FF0000"/>
                </a:solidFill>
              </a:rPr>
              <a:t>Before Replace BB</a:t>
            </a:r>
          </a:p>
        </p:txBody>
      </p:sp>
      <p:sp>
        <p:nvSpPr>
          <p:cNvPr id="12" name="TextBox 11">
            <a:extLst>
              <a:ext uri="{FF2B5EF4-FFF2-40B4-BE49-F238E27FC236}">
                <a16:creationId xmlns:a16="http://schemas.microsoft.com/office/drawing/2014/main" id="{4C017670-C6CB-5F7A-9990-3905DF231A1C}"/>
              </a:ext>
            </a:extLst>
          </p:cNvPr>
          <p:cNvSpPr txBox="1"/>
          <p:nvPr/>
        </p:nvSpPr>
        <p:spPr>
          <a:xfrm>
            <a:off x="5351930" y="3429000"/>
            <a:ext cx="2528046" cy="400110"/>
          </a:xfrm>
          <a:prstGeom prst="rect">
            <a:avLst/>
          </a:prstGeom>
          <a:noFill/>
        </p:spPr>
        <p:txBody>
          <a:bodyPr wrap="square" lIns="91440" tIns="45720" rIns="91440" bIns="45720" rtlCol="0" anchor="t">
            <a:spAutoFit/>
          </a:bodyPr>
          <a:lstStyle/>
          <a:p>
            <a:r>
              <a:rPr lang="en-US" sz="2000" b="1">
                <a:solidFill>
                  <a:srgbClr val="00B050"/>
                </a:solidFill>
              </a:rPr>
              <a:t>After Replace BB</a:t>
            </a:r>
          </a:p>
        </p:txBody>
      </p:sp>
      <p:pic>
        <p:nvPicPr>
          <p:cNvPr id="5" name="Picture 4" descr="A black screen with white text&#10;&#10;AI-generated content may be incorrect.">
            <a:extLst>
              <a:ext uri="{FF2B5EF4-FFF2-40B4-BE49-F238E27FC236}">
                <a16:creationId xmlns:a16="http://schemas.microsoft.com/office/drawing/2014/main" id="{55C5FB2E-A17E-82FA-174F-C111BD57DF30}"/>
              </a:ext>
            </a:extLst>
          </p:cNvPr>
          <p:cNvPicPr>
            <a:picLocks noChangeAspect="1"/>
          </p:cNvPicPr>
          <p:nvPr/>
        </p:nvPicPr>
        <p:blipFill>
          <a:blip r:embed="rId3"/>
          <a:stretch>
            <a:fillRect/>
          </a:stretch>
        </p:blipFill>
        <p:spPr>
          <a:xfrm>
            <a:off x="5233988" y="1763712"/>
            <a:ext cx="6600825" cy="1095375"/>
          </a:xfrm>
          <a:prstGeom prst="rect">
            <a:avLst/>
          </a:prstGeom>
        </p:spPr>
      </p:pic>
    </p:spTree>
    <p:extLst>
      <p:ext uri="{BB962C8B-B14F-4D97-AF65-F5344CB8AC3E}">
        <p14:creationId xmlns:p14="http://schemas.microsoft.com/office/powerpoint/2010/main" val="3652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61C-1260-2871-8DA1-ACB290B8D761}"/>
              </a:ext>
            </a:extLst>
          </p:cNvPr>
          <p:cNvSpPr>
            <a:spLocks noGrp="1"/>
          </p:cNvSpPr>
          <p:nvPr>
            <p:ph type="title"/>
          </p:nvPr>
        </p:nvSpPr>
        <p:spPr>
          <a:xfrm>
            <a:off x="692426" y="649369"/>
            <a:ext cx="10515600" cy="736600"/>
          </a:xfrm>
        </p:spPr>
        <p:txBody>
          <a:bodyPr/>
          <a:lstStyle/>
          <a:p>
            <a:r>
              <a:rPr lang="en-US" sz="3600" b="1">
                <a:solidFill>
                  <a:srgbClr val="0070C0"/>
                </a:solidFill>
              </a:rPr>
              <a:t>TT2_PCIE_DEVICES_CHECK</a:t>
            </a:r>
            <a:br>
              <a:rPr lang="en-US" altLang="zh-TW" sz="3600"/>
            </a:br>
            <a:endParaRPr lang="en-US" sz="3600"/>
          </a:p>
        </p:txBody>
      </p:sp>
      <p:sp>
        <p:nvSpPr>
          <p:cNvPr id="4" name="TextBox 3">
            <a:extLst>
              <a:ext uri="{FF2B5EF4-FFF2-40B4-BE49-F238E27FC236}">
                <a16:creationId xmlns:a16="http://schemas.microsoft.com/office/drawing/2014/main" id="{ACDC5333-A712-2AE3-D2F8-56E426FED0D8}"/>
              </a:ext>
            </a:extLst>
          </p:cNvPr>
          <p:cNvSpPr txBox="1"/>
          <p:nvPr/>
        </p:nvSpPr>
        <p:spPr>
          <a:xfrm>
            <a:off x="692426" y="1318772"/>
            <a:ext cx="4197626" cy="2339102"/>
          </a:xfrm>
          <a:prstGeom prst="rect">
            <a:avLst/>
          </a:prstGeom>
          <a:noFill/>
        </p:spPr>
        <p:txBody>
          <a:bodyPr wrap="square" lIns="91440" tIns="45720" rIns="91440" bIns="45720" rtlCol="0" anchor="t">
            <a:spAutoFit/>
          </a:bodyPr>
          <a:lstStyle/>
          <a:p>
            <a:pPr algn="l" rtl="0" fontAlgn="base"/>
            <a:r>
              <a:rPr lang="en-US" sz="1200" b="1" i="0" u="none" strike="noStrike">
                <a:solidFill>
                  <a:srgbClr val="000000"/>
                </a:solidFill>
                <a:effectLst/>
                <a:latin typeface="Arial"/>
                <a:cs typeface="Arial"/>
              </a:rPr>
              <a:t>UNIT : </a:t>
            </a:r>
            <a:r>
              <a:rPr lang="en-US" sz="1200" b="0" i="0">
                <a:solidFill>
                  <a:srgbClr val="000000"/>
                </a:solidFill>
                <a:effectLst/>
                <a:latin typeface="Arial"/>
                <a:cs typeface="Arial"/>
              </a:rPr>
              <a:t>​</a:t>
            </a:r>
            <a:r>
              <a:rPr lang="en-US" sz="1200" b="0" i="0">
                <a:solidFill>
                  <a:srgbClr val="000000"/>
                </a:solidFill>
                <a:effectLst/>
                <a:latin typeface="&quot;Roboto&quot;, &quot;Helvetica Neue&quot;, Helvetica, Arial, sans-serif"/>
              </a:rPr>
              <a:t> </a:t>
            </a:r>
            <a:r>
              <a:rPr lang="en-US" sz="1400">
                <a:solidFill>
                  <a:srgbClr val="000000"/>
                </a:solidFill>
                <a:latin typeface="Calibri"/>
                <a:ea typeface="Calibri"/>
                <a:cs typeface="Calibri"/>
              </a:rPr>
              <a:t>WAA7HN50107NM</a:t>
            </a:r>
            <a:endParaRPr lang="en-US" sz="1400" b="0" i="0">
              <a:solidFill>
                <a:srgbClr val="000000"/>
              </a:solidFill>
              <a:effectLst/>
              <a:latin typeface="Calibri"/>
              <a:ea typeface="Calibri"/>
              <a:cs typeface="Calibri"/>
            </a:endParaRPr>
          </a:p>
          <a:p>
            <a:pPr algn="l" rtl="0" fontAlgn="base"/>
            <a:r>
              <a:rPr lang="en-US" sz="1200" b="1" i="0" u="none" strike="noStrike">
                <a:solidFill>
                  <a:srgbClr val="000000"/>
                </a:solidFill>
                <a:effectLst/>
                <a:latin typeface="Arial"/>
                <a:cs typeface="Arial"/>
              </a:rPr>
              <a:t>MO: </a:t>
            </a:r>
            <a:r>
              <a:rPr lang="en-US" sz="1200" b="0" i="0">
                <a:solidFill>
                  <a:srgbClr val="000000"/>
                </a:solidFill>
                <a:effectLst/>
                <a:latin typeface="Arial"/>
                <a:cs typeface="Arial"/>
              </a:rPr>
              <a:t>​</a:t>
            </a:r>
            <a:r>
              <a:rPr lang="en-US" sz="1200">
                <a:solidFill>
                  <a:srgbClr val="000000"/>
                </a:solidFill>
                <a:latin typeface="Arial"/>
                <a:ea typeface="Tahoma"/>
                <a:cs typeface="Arial"/>
              </a:rPr>
              <a:t>000010130629</a:t>
            </a:r>
            <a:endParaRPr lang="en-US" sz="1200" b="0" i="0">
              <a:solidFill>
                <a:srgbClr val="000000"/>
              </a:solidFill>
              <a:effectLst/>
              <a:latin typeface="Arial"/>
              <a:ea typeface="Tahoma"/>
              <a:cs typeface="Arial"/>
            </a:endParaRPr>
          </a:p>
          <a:p>
            <a:pPr algn="l" rtl="0" fontAlgn="base"/>
            <a:r>
              <a:rPr lang="en-US" sz="1200" b="1" i="0" u="none" strike="noStrike">
                <a:solidFill>
                  <a:srgbClr val="000000"/>
                </a:solidFill>
                <a:effectLst/>
                <a:latin typeface="Arial"/>
                <a:cs typeface="Arial"/>
              </a:rPr>
              <a:t>P/N : </a:t>
            </a:r>
            <a:r>
              <a:rPr lang="en-US" sz="1200" b="0" i="0">
                <a:solidFill>
                  <a:srgbClr val="000000"/>
                </a:solidFill>
                <a:effectLst/>
                <a:latin typeface="Arial"/>
                <a:cs typeface="Arial"/>
              </a:rPr>
              <a:t>​B91.10D01.000D</a:t>
            </a:r>
            <a:br>
              <a:rPr lang="en-US" sz="1200" b="0" i="0">
                <a:effectLst/>
                <a:latin typeface="Arial" panose="020B0604020202020204" pitchFamily="34" charset="0"/>
              </a:rPr>
            </a:br>
            <a:r>
              <a:rPr lang="en-US" sz="1200" b="1" i="0">
                <a:solidFill>
                  <a:srgbClr val="000000"/>
                </a:solidFill>
                <a:effectLst/>
                <a:latin typeface="Arial"/>
                <a:cs typeface="Arial"/>
              </a:rPr>
              <a:t>SYMPTOM : </a:t>
            </a:r>
            <a:r>
              <a:rPr lang="en-US" sz="1200">
                <a:solidFill>
                  <a:srgbClr val="000000"/>
                </a:solidFill>
                <a:latin typeface="Arial"/>
                <a:cs typeface="Arial"/>
              </a:rPr>
              <a:t>ROOT_PORT</a:t>
            </a:r>
            <a:br>
              <a:rPr lang="en-US" sz="1200" b="0" i="0">
                <a:effectLst/>
                <a:latin typeface="Arial" panose="020B0604020202020204" pitchFamily="34" charset="0"/>
              </a:rPr>
            </a:br>
            <a:r>
              <a:rPr lang="en-US" sz="1200" b="1" i="0" u="none" strike="noStrike">
                <a:solidFill>
                  <a:srgbClr val="000000"/>
                </a:solidFill>
                <a:effectLst/>
                <a:latin typeface="Arial"/>
                <a:cs typeface="Arial"/>
              </a:rPr>
              <a:t>MODEL: </a:t>
            </a:r>
            <a:r>
              <a:rPr lang="en-US" sz="1200" b="0" i="0" u="none" strike="noStrike">
                <a:solidFill>
                  <a:srgbClr val="000000"/>
                </a:solidFill>
                <a:effectLst/>
                <a:latin typeface="Arial"/>
                <a:cs typeface="Arial"/>
              </a:rPr>
              <a:t>TETON2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CASE: </a:t>
            </a:r>
            <a:r>
              <a:rPr lang="en-US" sz="1100" b="0" i="0" u="none" strike="noStrike">
                <a:solidFill>
                  <a:srgbClr val="000000"/>
                </a:solidFill>
                <a:effectLst/>
                <a:latin typeface="Arial"/>
                <a:cs typeface="Arial"/>
              </a:rPr>
              <a:t>TT2</a:t>
            </a:r>
            <a:r>
              <a:rPr lang="en-US" sz="1200" b="0" i="0" u="none" strike="noStrike">
                <a:solidFill>
                  <a:srgbClr val="000000"/>
                </a:solidFill>
                <a:effectLst/>
                <a:latin typeface="Arial"/>
                <a:cs typeface="Arial"/>
              </a:rPr>
              <a:t>_PCIE_DEVICES_CHECK</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ID : </a:t>
            </a:r>
            <a:r>
              <a:rPr lang="en-US" sz="1200" b="0" i="0" u="none" strike="noStrike">
                <a:solidFill>
                  <a:srgbClr val="000000"/>
                </a:solidFill>
                <a:effectLst/>
                <a:latin typeface="Arial"/>
                <a:cs typeface="Arial"/>
              </a:rPr>
              <a:t>62</a:t>
            </a:r>
            <a:r>
              <a:rPr lang="en-US" sz="1200" b="0" i="0">
                <a:solidFill>
                  <a:srgbClr val="000000"/>
                </a:solidFill>
                <a:effectLst/>
                <a:latin typeface="Arial"/>
                <a:cs typeface="Arial"/>
              </a:rPr>
              <a:t>​</a:t>
            </a:r>
          </a:p>
          <a:p>
            <a:pPr algn="l" rtl="0" fontAlgn="base"/>
            <a:r>
              <a:rPr lang="en-US" sz="1200" b="1" i="0" u="none" strike="noStrike">
                <a:solidFill>
                  <a:srgbClr val="000000"/>
                </a:solidFill>
                <a:effectLst/>
                <a:latin typeface="Arial"/>
                <a:cs typeface="Arial"/>
              </a:rPr>
              <a:t>STAGE: </a:t>
            </a:r>
            <a:r>
              <a:rPr lang="en-US" sz="1200" b="0" i="0" u="none" strike="noStrike">
                <a:solidFill>
                  <a:srgbClr val="000000"/>
                </a:solidFill>
                <a:effectLst/>
                <a:latin typeface="Roboto"/>
                <a:ea typeface="Roboto"/>
                <a:cs typeface="Roboto"/>
              </a:rPr>
              <a:t>SJ_HW</a:t>
            </a:r>
            <a:r>
              <a:rPr lang="en-US" sz="1200" b="0" i="0">
                <a:solidFill>
                  <a:srgbClr val="000000"/>
                </a:solidFill>
                <a:effectLst/>
                <a:latin typeface="Roboto"/>
                <a:ea typeface="Roboto"/>
                <a:cs typeface="Roboto"/>
              </a:rPr>
              <a:t>​</a:t>
            </a:r>
          </a:p>
          <a:p>
            <a:pPr fontAlgn="base"/>
            <a:r>
              <a:rPr lang="en-US" sz="1200" b="1" i="0" u="none" strike="noStrike">
                <a:solidFill>
                  <a:srgbClr val="000000"/>
                </a:solidFill>
                <a:effectLst/>
                <a:latin typeface="Arial"/>
                <a:cs typeface="Arial"/>
              </a:rPr>
              <a:t>LINK</a:t>
            </a:r>
            <a:r>
              <a:rPr lang="en-US" sz="1200" b="1">
                <a:solidFill>
                  <a:srgbClr val="000000"/>
                </a:solidFill>
                <a:latin typeface="Arial"/>
                <a:cs typeface="Arial"/>
              </a:rPr>
              <a:t>:</a:t>
            </a:r>
            <a:br>
              <a:rPr lang="en-US" sz="1200" b="1">
                <a:latin typeface="Arial"/>
                <a:cs typeface="Arial"/>
              </a:rPr>
            </a:br>
            <a:r>
              <a:rPr lang="en-US" sz="1200">
                <a:ea typeface="+mn-lt"/>
                <a:cs typeface="+mn-lt"/>
                <a:hlinkClick r:id="rId2"/>
              </a:rPr>
              <a:t>http://10.250.28.120:9882/node/WAA7HN50107NM?api=http%3A%2F%2F10.250.28.68</a:t>
            </a:r>
            <a:br>
              <a:rPr lang="en-US" sz="1200" b="1">
                <a:latin typeface="Arial"/>
                <a:cs typeface="Arial"/>
              </a:rPr>
            </a:br>
            <a:endParaRPr lang="en-US" sz="1200" b="1">
              <a:latin typeface="Arial"/>
              <a:cs typeface="Arial"/>
            </a:endParaRPr>
          </a:p>
        </p:txBody>
      </p:sp>
      <p:sp>
        <p:nvSpPr>
          <p:cNvPr id="10" name="TextBox 9">
            <a:extLst>
              <a:ext uri="{FF2B5EF4-FFF2-40B4-BE49-F238E27FC236}">
                <a16:creationId xmlns:a16="http://schemas.microsoft.com/office/drawing/2014/main" id="{8B07A5B3-8456-10E7-4B33-22B1129F3ECF}"/>
              </a:ext>
            </a:extLst>
          </p:cNvPr>
          <p:cNvSpPr txBox="1"/>
          <p:nvPr/>
        </p:nvSpPr>
        <p:spPr>
          <a:xfrm>
            <a:off x="5351930" y="1253423"/>
            <a:ext cx="2292626" cy="400110"/>
          </a:xfrm>
          <a:prstGeom prst="rect">
            <a:avLst/>
          </a:prstGeom>
          <a:noFill/>
        </p:spPr>
        <p:txBody>
          <a:bodyPr wrap="square" lIns="91440" tIns="45720" rIns="91440" bIns="45720" rtlCol="0" anchor="t">
            <a:spAutoFit/>
          </a:bodyPr>
          <a:lstStyle/>
          <a:p>
            <a:r>
              <a:rPr lang="en-US" sz="2000" b="1">
                <a:solidFill>
                  <a:srgbClr val="FF0000"/>
                </a:solidFill>
              </a:rPr>
              <a:t>Before VPD</a:t>
            </a:r>
          </a:p>
        </p:txBody>
      </p:sp>
      <p:sp>
        <p:nvSpPr>
          <p:cNvPr id="12" name="TextBox 11">
            <a:extLst>
              <a:ext uri="{FF2B5EF4-FFF2-40B4-BE49-F238E27FC236}">
                <a16:creationId xmlns:a16="http://schemas.microsoft.com/office/drawing/2014/main" id="{4C017670-C6CB-5F7A-9990-3905DF231A1C}"/>
              </a:ext>
            </a:extLst>
          </p:cNvPr>
          <p:cNvSpPr txBox="1"/>
          <p:nvPr/>
        </p:nvSpPr>
        <p:spPr>
          <a:xfrm>
            <a:off x="5351930" y="3429000"/>
            <a:ext cx="2528046" cy="400110"/>
          </a:xfrm>
          <a:prstGeom prst="rect">
            <a:avLst/>
          </a:prstGeom>
          <a:noFill/>
        </p:spPr>
        <p:txBody>
          <a:bodyPr wrap="square" lIns="91440" tIns="45720" rIns="91440" bIns="45720" rtlCol="0" anchor="t">
            <a:spAutoFit/>
          </a:bodyPr>
          <a:lstStyle/>
          <a:p>
            <a:r>
              <a:rPr lang="en-US" sz="2000" b="1">
                <a:solidFill>
                  <a:srgbClr val="00B050"/>
                </a:solidFill>
              </a:rPr>
              <a:t>After VPD</a:t>
            </a:r>
          </a:p>
        </p:txBody>
      </p:sp>
      <p:sp>
        <p:nvSpPr>
          <p:cNvPr id="6" name="TextBox 5">
            <a:extLst>
              <a:ext uri="{FF2B5EF4-FFF2-40B4-BE49-F238E27FC236}">
                <a16:creationId xmlns:a16="http://schemas.microsoft.com/office/drawing/2014/main" id="{D0B4B43E-2599-B086-06C3-3263B5C3F136}"/>
              </a:ext>
            </a:extLst>
          </p:cNvPr>
          <p:cNvSpPr txBox="1"/>
          <p:nvPr/>
        </p:nvSpPr>
        <p:spPr>
          <a:xfrm>
            <a:off x="693973" y="4659023"/>
            <a:ext cx="3760304" cy="1138773"/>
          </a:xfrm>
          <a:prstGeom prst="rect">
            <a:avLst/>
          </a:prstGeom>
          <a:noFill/>
        </p:spPr>
        <p:txBody>
          <a:bodyPr wrap="square" lIns="91440" tIns="45720" rIns="91440" bIns="45720" rtlCol="0" anchor="t">
            <a:spAutoFit/>
          </a:bodyPr>
          <a:lstStyle/>
          <a:p>
            <a:r>
              <a:rPr lang="en-US" sz="1800" b="1" i="0" u="none" strike="noStrike">
                <a:solidFill>
                  <a:srgbClr val="000000"/>
                </a:solidFill>
                <a:effectLst/>
                <a:latin typeface="Calibri"/>
                <a:ea typeface="Calibri"/>
                <a:cs typeface="Calibri"/>
              </a:rPr>
              <a:t>Actions PE:</a:t>
            </a:r>
            <a:br>
              <a:rPr lang="en-US" sz="1800" b="1"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1- </a:t>
            </a:r>
            <a:r>
              <a:rPr lang="en-US" sz="1600">
                <a:solidFill>
                  <a:srgbClr val="000000"/>
                </a:solidFill>
                <a:latin typeface="Calibri"/>
                <a:ea typeface="Calibri"/>
                <a:cs typeface="Calibri"/>
              </a:rPr>
              <a:t>VPD</a:t>
            </a:r>
            <a:r>
              <a:rPr lang="en-US" sz="1600" i="0" u="none" strike="noStrike">
                <a:solidFill>
                  <a:srgbClr val="000000"/>
                </a:solidFill>
                <a:effectLst/>
                <a:latin typeface="Calibri"/>
                <a:ea typeface="Calibri"/>
                <a:cs typeface="Calibri"/>
              </a:rPr>
              <a:t> HN &amp; JBOG and retest</a:t>
            </a:r>
            <a:br>
              <a:rPr lang="en-US" sz="1600" i="0" u="none" strike="noStrike">
                <a:effectLst/>
                <a:latin typeface="Calibri" panose="020F0502020204030204" pitchFamily="34" charset="0"/>
              </a:rPr>
            </a:br>
            <a:r>
              <a:rPr lang="en-US" sz="1600" i="0" u="none" strike="noStrike">
                <a:solidFill>
                  <a:srgbClr val="000000"/>
                </a:solidFill>
                <a:effectLst/>
                <a:latin typeface="Calibri"/>
                <a:ea typeface="Calibri"/>
                <a:cs typeface="Calibri"/>
              </a:rPr>
              <a:t>Result:</a:t>
            </a:r>
            <a:r>
              <a:rPr lang="en-US" sz="1600" i="0" u="none" strike="noStrike">
                <a:solidFill>
                  <a:srgbClr val="00B050"/>
                </a:solidFill>
                <a:effectLst/>
                <a:latin typeface="Calibri"/>
                <a:ea typeface="Calibri"/>
                <a:cs typeface="Calibri"/>
              </a:rPr>
              <a:t> </a:t>
            </a:r>
            <a:r>
              <a:rPr lang="en-US" sz="1600">
                <a:solidFill>
                  <a:srgbClr val="00B050"/>
                </a:solidFill>
                <a:latin typeface="Calibri"/>
                <a:ea typeface="Calibri"/>
                <a:cs typeface="Calibri"/>
              </a:rPr>
              <a:t>PASS</a:t>
            </a:r>
            <a:br>
              <a:rPr lang="en-US">
                <a:latin typeface="+mn-ea"/>
              </a:rPr>
            </a:br>
            <a:endParaRPr lang="en-US">
              <a:ea typeface="Calibri"/>
              <a:cs typeface="Calibri"/>
            </a:endParaRPr>
          </a:p>
        </p:txBody>
      </p:sp>
      <p:pic>
        <p:nvPicPr>
          <p:cNvPr id="3" name="Picture 2" descr="A black text on a white background&#10;&#10;AI-generated content may be incorrect.">
            <a:extLst>
              <a:ext uri="{FF2B5EF4-FFF2-40B4-BE49-F238E27FC236}">
                <a16:creationId xmlns:a16="http://schemas.microsoft.com/office/drawing/2014/main" id="{C036C7E3-8677-887F-BC7C-FFF961AD2561}"/>
              </a:ext>
            </a:extLst>
          </p:cNvPr>
          <p:cNvPicPr>
            <a:picLocks noChangeAspect="1"/>
          </p:cNvPicPr>
          <p:nvPr/>
        </p:nvPicPr>
        <p:blipFill>
          <a:blip r:embed="rId3"/>
          <a:stretch>
            <a:fillRect/>
          </a:stretch>
        </p:blipFill>
        <p:spPr>
          <a:xfrm>
            <a:off x="5201920" y="1656715"/>
            <a:ext cx="6705600" cy="1390650"/>
          </a:xfrm>
          <a:prstGeom prst="rect">
            <a:avLst/>
          </a:prstGeom>
        </p:spPr>
      </p:pic>
      <p:pic>
        <p:nvPicPr>
          <p:cNvPr id="5" name="Picture 4">
            <a:extLst>
              <a:ext uri="{FF2B5EF4-FFF2-40B4-BE49-F238E27FC236}">
                <a16:creationId xmlns:a16="http://schemas.microsoft.com/office/drawing/2014/main" id="{15A44A29-09C1-5BB0-985C-2E6AB2A481A4}"/>
              </a:ext>
            </a:extLst>
          </p:cNvPr>
          <p:cNvPicPr>
            <a:picLocks noChangeAspect="1"/>
          </p:cNvPicPr>
          <p:nvPr/>
        </p:nvPicPr>
        <p:blipFill>
          <a:blip r:embed="rId4"/>
          <a:stretch>
            <a:fillRect/>
          </a:stretch>
        </p:blipFill>
        <p:spPr>
          <a:xfrm>
            <a:off x="5082858" y="3953828"/>
            <a:ext cx="6801485" cy="1266825"/>
          </a:xfrm>
          <a:prstGeom prst="rect">
            <a:avLst/>
          </a:prstGeom>
        </p:spPr>
      </p:pic>
    </p:spTree>
    <p:extLst>
      <p:ext uri="{BB962C8B-B14F-4D97-AF65-F5344CB8AC3E}">
        <p14:creationId xmlns:p14="http://schemas.microsoft.com/office/powerpoint/2010/main" val="140536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2850317CB05D45AC35044C6D0778C4" ma:contentTypeVersion="13" ma:contentTypeDescription="Create a new document." ma:contentTypeScope="" ma:versionID="88b7daf5efbc39fa97a2f6381254e159">
  <xsd:schema xmlns:xsd="http://www.w3.org/2001/XMLSchema" xmlns:xs="http://www.w3.org/2001/XMLSchema" xmlns:p="http://schemas.microsoft.com/office/2006/metadata/properties" xmlns:ns2="6ff96702-ec0b-471c-bcfc-18c0aa9a5ea7" xmlns:ns3="dc175204-b0b1-4e17-bb21-84c1c569c539" targetNamespace="http://schemas.microsoft.com/office/2006/metadata/properties" ma:root="true" ma:fieldsID="c01edb100f5f28883f2c1fa6c5cb3ca5" ns2:_="" ns3:_="">
    <xsd:import namespace="6ff96702-ec0b-471c-bcfc-18c0aa9a5ea7"/>
    <xsd:import namespace="dc175204-b0b1-4e17-bb21-84c1c569c5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96702-ec0b-471c-bcfc-18c0aa9a5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82833ce-84b5-441a-b993-b914efd7c34f"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175204-b0b1-4e17-bb21-84c1c569c53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97713e3-1a26-4f96-ba97-8e4ba5d04d29}" ma:internalName="TaxCatchAll" ma:showField="CatchAllData" ma:web="dc175204-b0b1-4e17-bb21-84c1c569c53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ff96702-ec0b-471c-bcfc-18c0aa9a5ea7">
      <Terms xmlns="http://schemas.microsoft.com/office/infopath/2007/PartnerControls"/>
    </lcf76f155ced4ddcb4097134ff3c332f>
    <TaxCatchAll xmlns="dc175204-b0b1-4e17-bb21-84c1c569c53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0D2E4A-828A-4C21-AD03-94487A913BD8}">
  <ds:schemaRefs>
    <ds:schemaRef ds:uri="6ff96702-ec0b-471c-bcfc-18c0aa9a5ea7"/>
    <ds:schemaRef ds:uri="dc175204-b0b1-4e17-bb21-84c1c569c5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823606-4B37-4848-AAAC-6E9A9C8715A5}">
  <ds:schemaRefs>
    <ds:schemaRef ds:uri="65ed25a2-21ac-4b63-8b03-92e68ffd9d5b"/>
    <ds:schemaRef ds:uri="6ff96702-ec0b-471c-bcfc-18c0aa9a5ea7"/>
    <ds:schemaRef ds:uri="dc175204-b0b1-4e17-bb21-84c1c569c539"/>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867B76-7B77-47B9-8EA2-95A5C38199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1781</Words>
  <Application>Microsoft Office PowerPoint</Application>
  <PresentationFormat>Widescreen</PresentationFormat>
  <Paragraphs>263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2nd Level FA Summary</vt:lpstr>
      <vt:lpstr>TT2_PCIE_DEVICES_CHECK </vt:lpstr>
      <vt:lpstr>TT2_PCIE_DEVICES_CHECK </vt:lpstr>
      <vt:lpstr>TT2_PCIE_DEVICES_CHECK </vt:lpstr>
      <vt:lpstr>TT2_PCIE_DEVICES_CHECK </vt:lpstr>
      <vt:lpstr>TT2_PCIE_DEVICES_CHECK </vt:lpstr>
      <vt:lpstr>TT2_PCIE_DEVICES_CHECK </vt:lpstr>
      <vt:lpstr>TT2_PCIE_DEVICES_CHECK </vt:lpstr>
      <vt:lpstr>TT2_PCIE_DEVICES_CHECK </vt:lpstr>
      <vt:lpstr>TT2_PCIE_DEVICES_CHECK </vt:lpstr>
      <vt:lpstr>TT2_PCIE_DEVICES_CHECK </vt:lpstr>
      <vt:lpstr>SCREENER - OFFLINE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Rafael Padron/WYMX/Wiwynn</dc:creator>
  <cp:lastModifiedBy>Antonio Vicente/WYMX/Wiwynn</cp:lastModifiedBy>
  <cp:revision>28</cp:revision>
  <dcterms:created xsi:type="dcterms:W3CDTF">2024-09-09T23:57:21Z</dcterms:created>
  <dcterms:modified xsi:type="dcterms:W3CDTF">2025-01-30T15:33:51Z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1ade0f-4adc-4e98-91c6-3316c2d70b06_Enabled">
    <vt:lpwstr>true</vt:lpwstr>
  </property>
  <property fmtid="{D5CDD505-2E9C-101B-9397-08002B2CF9AE}" pid="3" name="MSIP_Label_551ade0f-4adc-4e98-91c6-3316c2d70b06_SetDate">
    <vt:lpwstr>2024-09-09T23:57:21Z</vt:lpwstr>
  </property>
  <property fmtid="{D5CDD505-2E9C-101B-9397-08002B2CF9AE}" pid="4" name="MSIP_Label_551ade0f-4adc-4e98-91c6-3316c2d70b06_Method">
    <vt:lpwstr>Standard</vt:lpwstr>
  </property>
  <property fmtid="{D5CDD505-2E9C-101B-9397-08002B2CF9AE}" pid="5" name="MSIP_Label_551ade0f-4adc-4e98-91c6-3316c2d70b06_Name">
    <vt:lpwstr>Wiwynn Confidential</vt:lpwstr>
  </property>
  <property fmtid="{D5CDD505-2E9C-101B-9397-08002B2CF9AE}" pid="6" name="MSIP_Label_551ade0f-4adc-4e98-91c6-3316c2d70b06_SiteId">
    <vt:lpwstr>da6e0628-fc83-4caf-9dd2-73061cbab167</vt:lpwstr>
  </property>
  <property fmtid="{D5CDD505-2E9C-101B-9397-08002B2CF9AE}" pid="7" name="MSIP_Label_551ade0f-4adc-4e98-91c6-3316c2d70b06_ActionId">
    <vt:lpwstr>8c1838d9-fe16-4f7b-a3e0-0000d8cbfbec</vt:lpwstr>
  </property>
  <property fmtid="{D5CDD505-2E9C-101B-9397-08002B2CF9AE}" pid="8" name="MSIP_Label_551ade0f-4adc-4e98-91c6-3316c2d70b06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Wiwynn Confidential</vt:lpwstr>
  </property>
  <property fmtid="{D5CDD505-2E9C-101B-9397-08002B2CF9AE}" pid="11" name="ContentTypeId">
    <vt:lpwstr>0x010100AC2850317CB05D45AC35044C6D0778C4</vt:lpwstr>
  </property>
  <property fmtid="{D5CDD505-2E9C-101B-9397-08002B2CF9AE}" pid="12" name="MediaServiceImageTags">
    <vt:lpwstr/>
  </property>
</Properties>
</file>