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8" r:id="rId2"/>
    <p:sldId id="259" r:id="rId3"/>
    <p:sldId id="260" r:id="rId4"/>
    <p:sldId id="262" r:id="rId5"/>
    <p:sldId id="261" r:id="rId6"/>
    <p:sldId id="263" r:id="rId7"/>
    <p:sldId id="264" r:id="rId8"/>
    <p:sldId id="265" r:id="rId9"/>
    <p:sldId id="266" r:id="rId10"/>
    <p:sldId id="267" r:id="rId11"/>
    <p:sldId id="268" r:id="rId12"/>
    <p:sldId id="271" r:id="rId13"/>
    <p:sldId id="273" r:id="rId14"/>
    <p:sldId id="269" r:id="rId15"/>
    <p:sldId id="270" r:id="rId16"/>
    <p:sldId id="272" r:id="rId17"/>
    <p:sldId id="275"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11EA756-0C1D-57FC-50EC-5D6F8C0AFFB8}" name="Giorgio Premoli" initials="GP" userId="S::gi06.premoli@stud.liuc.it::993c60f5-86b1-430c-b04a-b8445b0ba57d" providerId="AD"/>
  <p188:author id="{6D0EDDE9-AA22-FB7A-9A07-F4BDF4D56E1B}" name="Alessio Zanzottera" initials="AZ" userId="S::al27.zanzottera@stud.liuc.it::15230013-81cd-408b-ac43-2947e290525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91B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AD6F32-6EC8-B750-956B-71F001131495}" v="560" dt="2024-11-11T21:48:24.174"/>
    <p1510:client id="{0E18BF3E-C0C1-E588-CA1E-C29343115EEC}" v="8" dt="2024-11-11T14:03:06.679"/>
    <p1510:client id="{56801706-14B3-4032-BB43-1529FF524561}" v="8693" dt="2024-11-12T13:29:19.509"/>
    <p1510:client id="{6B0CB74F-15F6-89E9-F338-CEA957CF86AD}" v="299" dt="2024-11-11T13:45:15.993"/>
    <p1510:client id="{7944F984-C8D4-C464-BD6D-28EA7AFBB401}" v="68" dt="2024-11-11T21:02:12.761"/>
    <p1510:client id="{8C82F2C0-F5C6-6CD5-4538-4EEA46D8C9C2}" v="651" dt="2024-11-11T19:11:09.737"/>
    <p1510:client id="{A0B4F741-901E-36B8-FC59-93B50704C1D6}" v="689" dt="2024-11-11T18:28:18.445"/>
    <p1510:client id="{B690AC81-9CF9-9E8A-5043-BB3DE822997D}" v="244" dt="2024-11-11T14:20:41.762"/>
    <p1510:client id="{CA075070-960F-C267-E170-00C91F4C6C4E}" v="425" dt="2024-11-11T22:01:21.021"/>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Stile chiaro 3 - Color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0805" autoAdjust="0"/>
  </p:normalViewPr>
  <p:slideViewPr>
    <p:cSldViewPr snapToGrid="0">
      <p:cViewPr varScale="1">
        <p:scale>
          <a:sx n="28" d="100"/>
          <a:sy n="28" d="100"/>
        </p:scale>
        <p:origin x="23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https://liuc-my.sharepoint.com/personal/al27_zanzottera_stud_liuc_it/Documents/Progetti/Metodi%20Matematici%20Applicazioni%20Industriali/Excel/Confronto_Con_random_network+grafici.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liuc-my.sharepoint.com/personal/al27_zanzottera_stud_liuc_it/Documents/Progetti/Metodi%20Matematici%20Applicazioni%20Industriali/Excel/Confronto_Con_random_network+grafici.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liuc-my.sharepoint.com/personal/al27_zanzottera_stud_liuc_it/Documents/Progetti/Metodi%20Matematici%20Applicazioni%20Industriali/Excel/Confronto_Con_random_network+grafici.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liuc-my.sharepoint.com/personal/al27_zanzottera_stud_liuc_it/Documents/Progetti/Metodi%20Matematici%20Applicazioni%20Industriali/Excel/Confronto_Con_random_network+grafici.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liuc-my.sharepoint.com/personal/al27_zanzottera_stud_liuc_it/Documents/Progetti/Metodi%20Matematici%20Applicazioni%20Industriali/Excel/Confronto_Con_random_network+grafici.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t-IT"/>
              <a:t>Survival</a:t>
            </a:r>
            <a:r>
              <a:rPr lang="it-IT" baseline="0"/>
              <a:t> T</a:t>
            </a:r>
            <a:r>
              <a:rPr lang="it-IT"/>
              <a:t>esla</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scatterChart>
        <c:scatterStyle val="smoothMarker"/>
        <c:varyColors val="0"/>
        <c:ser>
          <c:idx val="0"/>
          <c:order val="0"/>
          <c:tx>
            <c:strRef>
              <c:f>'[Confronto_Con_random_network+grafici.xlsx]General'!$K$2</c:f>
              <c:strCache>
                <c:ptCount val="1"/>
                <c:pt idx="0">
                  <c:v>Tesla</c:v>
                </c:pt>
              </c:strCache>
            </c:strRef>
          </c:tx>
          <c:spPr>
            <a:ln w="19050" cap="rnd">
              <a:solidFill>
                <a:schemeClr val="accent1"/>
              </a:solidFill>
              <a:round/>
            </a:ln>
            <a:effectLst/>
          </c:spPr>
          <c:marker>
            <c:symbol val="none"/>
          </c:marker>
          <c:xVal>
            <c:numRef>
              <c:f>'[Confronto_Con_random_network+grafici.xlsx]General'!$J$3:$J$40</c:f>
              <c:numCache>
                <c:formatCode>General</c:formatCode>
                <c:ptCount val="3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numCache>
            </c:numRef>
          </c:xVal>
          <c:yVal>
            <c:numRef>
              <c:f>'[Confronto_Con_random_network+grafici.xlsx]General'!$K$3:$K$40</c:f>
              <c:numCache>
                <c:formatCode>General</c:formatCode>
                <c:ptCount val="38"/>
                <c:pt idx="0">
                  <c:v>85</c:v>
                </c:pt>
                <c:pt idx="1">
                  <c:v>83</c:v>
                </c:pt>
                <c:pt idx="2">
                  <c:v>81</c:v>
                </c:pt>
                <c:pt idx="3">
                  <c:v>77</c:v>
                </c:pt>
                <c:pt idx="4">
                  <c:v>75</c:v>
                </c:pt>
                <c:pt idx="5">
                  <c:v>71</c:v>
                </c:pt>
                <c:pt idx="6">
                  <c:v>65</c:v>
                </c:pt>
                <c:pt idx="7">
                  <c:v>63</c:v>
                </c:pt>
                <c:pt idx="8">
                  <c:v>62</c:v>
                </c:pt>
                <c:pt idx="9">
                  <c:v>57</c:v>
                </c:pt>
                <c:pt idx="10">
                  <c:v>55</c:v>
                </c:pt>
                <c:pt idx="11">
                  <c:v>52</c:v>
                </c:pt>
                <c:pt idx="12">
                  <c:v>49</c:v>
                </c:pt>
                <c:pt idx="13">
                  <c:v>48</c:v>
                </c:pt>
                <c:pt idx="14">
                  <c:v>47</c:v>
                </c:pt>
                <c:pt idx="15">
                  <c:v>46</c:v>
                </c:pt>
                <c:pt idx="16">
                  <c:v>45</c:v>
                </c:pt>
                <c:pt idx="17">
                  <c:v>40</c:v>
                </c:pt>
                <c:pt idx="18">
                  <c:v>38</c:v>
                </c:pt>
                <c:pt idx="19">
                  <c:v>36</c:v>
                </c:pt>
                <c:pt idx="20">
                  <c:v>33</c:v>
                </c:pt>
                <c:pt idx="21">
                  <c:v>32</c:v>
                </c:pt>
                <c:pt idx="22">
                  <c:v>31</c:v>
                </c:pt>
                <c:pt idx="23">
                  <c:v>28</c:v>
                </c:pt>
                <c:pt idx="24">
                  <c:v>26</c:v>
                </c:pt>
                <c:pt idx="25">
                  <c:v>25</c:v>
                </c:pt>
                <c:pt idx="26">
                  <c:v>22</c:v>
                </c:pt>
                <c:pt idx="27">
                  <c:v>20</c:v>
                </c:pt>
                <c:pt idx="28">
                  <c:v>17</c:v>
                </c:pt>
                <c:pt idx="29">
                  <c:v>15</c:v>
                </c:pt>
                <c:pt idx="30">
                  <c:v>12</c:v>
                </c:pt>
                <c:pt idx="31">
                  <c:v>9</c:v>
                </c:pt>
                <c:pt idx="32">
                  <c:v>6</c:v>
                </c:pt>
                <c:pt idx="33">
                  <c:v>5</c:v>
                </c:pt>
                <c:pt idx="34">
                  <c:v>4</c:v>
                </c:pt>
                <c:pt idx="35">
                  <c:v>3</c:v>
                </c:pt>
                <c:pt idx="36">
                  <c:v>2</c:v>
                </c:pt>
                <c:pt idx="37">
                  <c:v>1</c:v>
                </c:pt>
              </c:numCache>
            </c:numRef>
          </c:yVal>
          <c:smooth val="1"/>
          <c:extLst>
            <c:ext xmlns:c16="http://schemas.microsoft.com/office/drawing/2014/chart" uri="{C3380CC4-5D6E-409C-BE32-E72D297353CC}">
              <c16:uniqueId val="{00000000-F40E-49F7-91BA-0D705DB743F3}"/>
            </c:ext>
          </c:extLst>
        </c:ser>
        <c:dLbls>
          <c:showLegendKey val="0"/>
          <c:showVal val="0"/>
          <c:showCatName val="0"/>
          <c:showSerName val="0"/>
          <c:showPercent val="0"/>
          <c:showBubbleSize val="0"/>
        </c:dLbls>
        <c:axId val="1079219440"/>
        <c:axId val="1079222320"/>
      </c:scatterChart>
      <c:valAx>
        <c:axId val="1079219440"/>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079222320"/>
        <c:crosses val="autoZero"/>
        <c:crossBetween val="midCat"/>
      </c:valAx>
      <c:valAx>
        <c:axId val="1079222320"/>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0792194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t-IT"/>
              <a:t>Survival ER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scatterChart>
        <c:scatterStyle val="smoothMarker"/>
        <c:varyColors val="0"/>
        <c:ser>
          <c:idx val="0"/>
          <c:order val="0"/>
          <c:tx>
            <c:strRef>
              <c:f>'[Confronto_Con_random_network+grafici.xlsx]General'!$L$2</c:f>
              <c:strCache>
                <c:ptCount val="1"/>
                <c:pt idx="0">
                  <c:v>ER</c:v>
                </c:pt>
              </c:strCache>
            </c:strRef>
          </c:tx>
          <c:spPr>
            <a:ln w="19050" cap="rnd">
              <a:solidFill>
                <a:schemeClr val="accent2"/>
              </a:solidFill>
              <a:round/>
            </a:ln>
            <a:effectLst/>
          </c:spPr>
          <c:marker>
            <c:symbol val="none"/>
          </c:marker>
          <c:xVal>
            <c:numRef>
              <c:f>'[Confronto_Con_random_network+grafici.xlsx]General'!$J$3:$J$40</c:f>
              <c:numCache>
                <c:formatCode>General</c:formatCode>
                <c:ptCount val="3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numCache>
            </c:numRef>
          </c:xVal>
          <c:yVal>
            <c:numRef>
              <c:f>'[Confronto_Con_random_network+grafici.xlsx]General'!$L$3:$L$40</c:f>
              <c:numCache>
                <c:formatCode>General</c:formatCode>
                <c:ptCount val="38"/>
                <c:pt idx="0">
                  <c:v>85</c:v>
                </c:pt>
                <c:pt idx="1">
                  <c:v>84</c:v>
                </c:pt>
                <c:pt idx="2">
                  <c:v>81</c:v>
                </c:pt>
                <c:pt idx="3">
                  <c:v>80</c:v>
                </c:pt>
                <c:pt idx="4">
                  <c:v>77</c:v>
                </c:pt>
                <c:pt idx="5">
                  <c:v>76</c:v>
                </c:pt>
                <c:pt idx="6">
                  <c:v>73</c:v>
                </c:pt>
                <c:pt idx="7">
                  <c:v>68</c:v>
                </c:pt>
                <c:pt idx="8">
                  <c:v>61</c:v>
                </c:pt>
                <c:pt idx="9">
                  <c:v>57</c:v>
                </c:pt>
                <c:pt idx="10">
                  <c:v>51</c:v>
                </c:pt>
                <c:pt idx="11">
                  <c:v>45</c:v>
                </c:pt>
                <c:pt idx="12">
                  <c:v>36</c:v>
                </c:pt>
                <c:pt idx="13">
                  <c:v>27</c:v>
                </c:pt>
                <c:pt idx="14">
                  <c:v>18</c:v>
                </c:pt>
                <c:pt idx="15">
                  <c:v>13</c:v>
                </c:pt>
                <c:pt idx="16">
                  <c:v>12</c:v>
                </c:pt>
                <c:pt idx="17">
                  <c:v>9</c:v>
                </c:pt>
                <c:pt idx="18">
                  <c:v>5</c:v>
                </c:pt>
                <c:pt idx="19">
                  <c:v>1</c:v>
                </c:pt>
              </c:numCache>
            </c:numRef>
          </c:yVal>
          <c:smooth val="1"/>
          <c:extLst>
            <c:ext xmlns:c16="http://schemas.microsoft.com/office/drawing/2014/chart" uri="{C3380CC4-5D6E-409C-BE32-E72D297353CC}">
              <c16:uniqueId val="{00000000-273B-4410-AF2C-9F358E1E63DD}"/>
            </c:ext>
          </c:extLst>
        </c:ser>
        <c:dLbls>
          <c:showLegendKey val="0"/>
          <c:showVal val="0"/>
          <c:showCatName val="0"/>
          <c:showSerName val="0"/>
          <c:showPercent val="0"/>
          <c:showBubbleSize val="0"/>
        </c:dLbls>
        <c:axId val="1079219440"/>
        <c:axId val="1079222320"/>
      </c:scatterChart>
      <c:valAx>
        <c:axId val="1079219440"/>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079222320"/>
        <c:crosses val="autoZero"/>
        <c:crossBetween val="midCat"/>
      </c:valAx>
      <c:valAx>
        <c:axId val="1079222320"/>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0792194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t-IT"/>
              <a:t>Survival SW</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scatterChart>
        <c:scatterStyle val="smoothMarker"/>
        <c:varyColors val="0"/>
        <c:ser>
          <c:idx val="0"/>
          <c:order val="0"/>
          <c:tx>
            <c:strRef>
              <c:f>'[Confronto_Con_random_network+grafici.xlsx]General'!$M$2</c:f>
              <c:strCache>
                <c:ptCount val="1"/>
                <c:pt idx="0">
                  <c:v>SW</c:v>
                </c:pt>
              </c:strCache>
            </c:strRef>
          </c:tx>
          <c:spPr>
            <a:ln w="19050" cap="rnd">
              <a:solidFill>
                <a:schemeClr val="accent3"/>
              </a:solidFill>
              <a:round/>
            </a:ln>
            <a:effectLst/>
          </c:spPr>
          <c:marker>
            <c:symbol val="none"/>
          </c:marker>
          <c:xVal>
            <c:numRef>
              <c:f>'[Confronto_Con_random_network+grafici.xlsx]General'!$J$3:$J$40</c:f>
              <c:numCache>
                <c:formatCode>General</c:formatCode>
                <c:ptCount val="3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numCache>
            </c:numRef>
          </c:xVal>
          <c:yVal>
            <c:numRef>
              <c:f>'[Confronto_Con_random_network+grafici.xlsx]General'!$M$3:$M$40</c:f>
              <c:numCache>
                <c:formatCode>General</c:formatCode>
                <c:ptCount val="38"/>
                <c:pt idx="0">
                  <c:v>85</c:v>
                </c:pt>
                <c:pt idx="1">
                  <c:v>84</c:v>
                </c:pt>
                <c:pt idx="2">
                  <c:v>82</c:v>
                </c:pt>
                <c:pt idx="3">
                  <c:v>79</c:v>
                </c:pt>
                <c:pt idx="4">
                  <c:v>69</c:v>
                </c:pt>
                <c:pt idx="5">
                  <c:v>62</c:v>
                </c:pt>
                <c:pt idx="6">
                  <c:v>55</c:v>
                </c:pt>
                <c:pt idx="7">
                  <c:v>47</c:v>
                </c:pt>
                <c:pt idx="8">
                  <c:v>38</c:v>
                </c:pt>
                <c:pt idx="9">
                  <c:v>28</c:v>
                </c:pt>
                <c:pt idx="10">
                  <c:v>21</c:v>
                </c:pt>
                <c:pt idx="11">
                  <c:v>11</c:v>
                </c:pt>
                <c:pt idx="12">
                  <c:v>8</c:v>
                </c:pt>
                <c:pt idx="13">
                  <c:v>4</c:v>
                </c:pt>
                <c:pt idx="14">
                  <c:v>3</c:v>
                </c:pt>
                <c:pt idx="15">
                  <c:v>2</c:v>
                </c:pt>
                <c:pt idx="16">
                  <c:v>1</c:v>
                </c:pt>
              </c:numCache>
            </c:numRef>
          </c:yVal>
          <c:smooth val="1"/>
          <c:extLst>
            <c:ext xmlns:c16="http://schemas.microsoft.com/office/drawing/2014/chart" uri="{C3380CC4-5D6E-409C-BE32-E72D297353CC}">
              <c16:uniqueId val="{00000000-A853-43AA-A142-2AC26847ABBC}"/>
            </c:ext>
          </c:extLst>
        </c:ser>
        <c:dLbls>
          <c:showLegendKey val="0"/>
          <c:showVal val="0"/>
          <c:showCatName val="0"/>
          <c:showSerName val="0"/>
          <c:showPercent val="0"/>
          <c:showBubbleSize val="0"/>
        </c:dLbls>
        <c:axId val="1079219440"/>
        <c:axId val="1079222320"/>
      </c:scatterChart>
      <c:valAx>
        <c:axId val="1079219440"/>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079222320"/>
        <c:crosses val="autoZero"/>
        <c:crossBetween val="midCat"/>
      </c:valAx>
      <c:valAx>
        <c:axId val="1079222320"/>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0792194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t-IT"/>
              <a:t>Survival SF</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scatterChart>
        <c:scatterStyle val="smoothMarker"/>
        <c:varyColors val="0"/>
        <c:ser>
          <c:idx val="0"/>
          <c:order val="0"/>
          <c:tx>
            <c:strRef>
              <c:f>'[Confronto_Con_random_network+grafici.xlsx]General'!$N$2</c:f>
              <c:strCache>
                <c:ptCount val="1"/>
                <c:pt idx="0">
                  <c:v>SF</c:v>
                </c:pt>
              </c:strCache>
            </c:strRef>
          </c:tx>
          <c:spPr>
            <a:ln w="19050" cap="rnd">
              <a:solidFill>
                <a:schemeClr val="accent4"/>
              </a:solidFill>
              <a:round/>
            </a:ln>
            <a:effectLst/>
          </c:spPr>
          <c:marker>
            <c:symbol val="none"/>
          </c:marker>
          <c:xVal>
            <c:numRef>
              <c:f>'[Confronto_Con_random_network+grafici.xlsx]General'!$J$3:$J$40</c:f>
              <c:numCache>
                <c:formatCode>General</c:formatCode>
                <c:ptCount val="3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numCache>
            </c:numRef>
          </c:xVal>
          <c:yVal>
            <c:numRef>
              <c:f>'[Confronto_Con_random_network+grafici.xlsx]General'!$N$3:$N$40</c:f>
              <c:numCache>
                <c:formatCode>General</c:formatCode>
                <c:ptCount val="38"/>
                <c:pt idx="0">
                  <c:v>82</c:v>
                </c:pt>
                <c:pt idx="1">
                  <c:v>81</c:v>
                </c:pt>
                <c:pt idx="2">
                  <c:v>79</c:v>
                </c:pt>
                <c:pt idx="3">
                  <c:v>78</c:v>
                </c:pt>
                <c:pt idx="4">
                  <c:v>76</c:v>
                </c:pt>
                <c:pt idx="5">
                  <c:v>75</c:v>
                </c:pt>
                <c:pt idx="6">
                  <c:v>74</c:v>
                </c:pt>
                <c:pt idx="7">
                  <c:v>73</c:v>
                </c:pt>
                <c:pt idx="8">
                  <c:v>72</c:v>
                </c:pt>
                <c:pt idx="9">
                  <c:v>70</c:v>
                </c:pt>
                <c:pt idx="10">
                  <c:v>68</c:v>
                </c:pt>
                <c:pt idx="11">
                  <c:v>64</c:v>
                </c:pt>
                <c:pt idx="12">
                  <c:v>63</c:v>
                </c:pt>
                <c:pt idx="13">
                  <c:v>61</c:v>
                </c:pt>
                <c:pt idx="14">
                  <c:v>60</c:v>
                </c:pt>
                <c:pt idx="15">
                  <c:v>59</c:v>
                </c:pt>
                <c:pt idx="16">
                  <c:v>57</c:v>
                </c:pt>
                <c:pt idx="17">
                  <c:v>55</c:v>
                </c:pt>
                <c:pt idx="18">
                  <c:v>51</c:v>
                </c:pt>
                <c:pt idx="19">
                  <c:v>49</c:v>
                </c:pt>
                <c:pt idx="20">
                  <c:v>47</c:v>
                </c:pt>
                <c:pt idx="21">
                  <c:v>46</c:v>
                </c:pt>
                <c:pt idx="22">
                  <c:v>39</c:v>
                </c:pt>
                <c:pt idx="23">
                  <c:v>35</c:v>
                </c:pt>
                <c:pt idx="24">
                  <c:v>32</c:v>
                </c:pt>
                <c:pt idx="25">
                  <c:v>30</c:v>
                </c:pt>
                <c:pt idx="26">
                  <c:v>25</c:v>
                </c:pt>
                <c:pt idx="27">
                  <c:v>22</c:v>
                </c:pt>
                <c:pt idx="28">
                  <c:v>20</c:v>
                </c:pt>
                <c:pt idx="29">
                  <c:v>17</c:v>
                </c:pt>
                <c:pt idx="30">
                  <c:v>13</c:v>
                </c:pt>
                <c:pt idx="31">
                  <c:v>7</c:v>
                </c:pt>
                <c:pt idx="32">
                  <c:v>6</c:v>
                </c:pt>
              </c:numCache>
            </c:numRef>
          </c:yVal>
          <c:smooth val="1"/>
          <c:extLst>
            <c:ext xmlns:c16="http://schemas.microsoft.com/office/drawing/2014/chart" uri="{C3380CC4-5D6E-409C-BE32-E72D297353CC}">
              <c16:uniqueId val="{00000000-A16B-4645-9974-C2C82C0BDD7D}"/>
            </c:ext>
          </c:extLst>
        </c:ser>
        <c:dLbls>
          <c:showLegendKey val="0"/>
          <c:showVal val="0"/>
          <c:showCatName val="0"/>
          <c:showSerName val="0"/>
          <c:showPercent val="0"/>
          <c:showBubbleSize val="0"/>
        </c:dLbls>
        <c:axId val="1079219440"/>
        <c:axId val="1079222320"/>
      </c:scatterChart>
      <c:valAx>
        <c:axId val="1079219440"/>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079222320"/>
        <c:crosses val="autoZero"/>
        <c:crossBetween val="midCat"/>
      </c:valAx>
      <c:valAx>
        <c:axId val="1079222320"/>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0792194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Survival</a:t>
            </a:r>
            <a:r>
              <a:rPr lang="en-GB" baseline="0"/>
              <a:t> General</a:t>
            </a:r>
            <a:endParaRPr lang="it-IT"/>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scatterChart>
        <c:scatterStyle val="smoothMarker"/>
        <c:varyColors val="0"/>
        <c:ser>
          <c:idx val="0"/>
          <c:order val="0"/>
          <c:tx>
            <c:strRef>
              <c:f>'[Confronto_Con_random_network+grafici.xlsx]General'!$K$2</c:f>
              <c:strCache>
                <c:ptCount val="1"/>
                <c:pt idx="0">
                  <c:v>Tesla</c:v>
                </c:pt>
              </c:strCache>
            </c:strRef>
          </c:tx>
          <c:spPr>
            <a:ln w="19050" cap="rnd">
              <a:solidFill>
                <a:schemeClr val="accent1"/>
              </a:solidFill>
              <a:round/>
            </a:ln>
            <a:effectLst/>
          </c:spPr>
          <c:marker>
            <c:symbol val="none"/>
          </c:marker>
          <c:xVal>
            <c:numRef>
              <c:f>'[Confronto_Con_random_network+grafici.xlsx]General'!$J$3:$J$40</c:f>
              <c:numCache>
                <c:formatCode>General</c:formatCode>
                <c:ptCount val="3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numCache>
            </c:numRef>
          </c:xVal>
          <c:yVal>
            <c:numRef>
              <c:f>'[Confronto_Con_random_network+grafici.xlsx]General'!$K$3:$K$40</c:f>
              <c:numCache>
                <c:formatCode>General</c:formatCode>
                <c:ptCount val="38"/>
                <c:pt idx="0">
                  <c:v>85</c:v>
                </c:pt>
                <c:pt idx="1">
                  <c:v>83</c:v>
                </c:pt>
                <c:pt idx="2">
                  <c:v>81</c:v>
                </c:pt>
                <c:pt idx="3">
                  <c:v>77</c:v>
                </c:pt>
                <c:pt idx="4">
                  <c:v>75</c:v>
                </c:pt>
                <c:pt idx="5">
                  <c:v>71</c:v>
                </c:pt>
                <c:pt idx="6">
                  <c:v>65</c:v>
                </c:pt>
                <c:pt idx="7">
                  <c:v>63</c:v>
                </c:pt>
                <c:pt idx="8">
                  <c:v>62</c:v>
                </c:pt>
                <c:pt idx="9">
                  <c:v>57</c:v>
                </c:pt>
                <c:pt idx="10">
                  <c:v>55</c:v>
                </c:pt>
                <c:pt idx="11">
                  <c:v>52</c:v>
                </c:pt>
                <c:pt idx="12">
                  <c:v>49</c:v>
                </c:pt>
                <c:pt idx="13">
                  <c:v>48</c:v>
                </c:pt>
                <c:pt idx="14">
                  <c:v>47</c:v>
                </c:pt>
                <c:pt idx="15">
                  <c:v>46</c:v>
                </c:pt>
                <c:pt idx="16">
                  <c:v>45</c:v>
                </c:pt>
                <c:pt idx="17">
                  <c:v>40</c:v>
                </c:pt>
                <c:pt idx="18">
                  <c:v>38</c:v>
                </c:pt>
                <c:pt idx="19">
                  <c:v>36</c:v>
                </c:pt>
                <c:pt idx="20">
                  <c:v>33</c:v>
                </c:pt>
                <c:pt idx="21">
                  <c:v>32</c:v>
                </c:pt>
                <c:pt idx="22">
                  <c:v>31</c:v>
                </c:pt>
                <c:pt idx="23">
                  <c:v>28</c:v>
                </c:pt>
                <c:pt idx="24">
                  <c:v>26</c:v>
                </c:pt>
                <c:pt idx="25">
                  <c:v>25</c:v>
                </c:pt>
                <c:pt idx="26">
                  <c:v>22</c:v>
                </c:pt>
                <c:pt idx="27">
                  <c:v>20</c:v>
                </c:pt>
                <c:pt idx="28">
                  <c:v>17</c:v>
                </c:pt>
                <c:pt idx="29">
                  <c:v>15</c:v>
                </c:pt>
                <c:pt idx="30">
                  <c:v>12</c:v>
                </c:pt>
                <c:pt idx="31">
                  <c:v>9</c:v>
                </c:pt>
                <c:pt idx="32">
                  <c:v>6</c:v>
                </c:pt>
                <c:pt idx="33">
                  <c:v>5</c:v>
                </c:pt>
                <c:pt idx="34">
                  <c:v>4</c:v>
                </c:pt>
                <c:pt idx="35">
                  <c:v>3</c:v>
                </c:pt>
                <c:pt idx="36">
                  <c:v>2</c:v>
                </c:pt>
                <c:pt idx="37">
                  <c:v>1</c:v>
                </c:pt>
              </c:numCache>
            </c:numRef>
          </c:yVal>
          <c:smooth val="1"/>
          <c:extLst>
            <c:ext xmlns:c16="http://schemas.microsoft.com/office/drawing/2014/chart" uri="{C3380CC4-5D6E-409C-BE32-E72D297353CC}">
              <c16:uniqueId val="{00000000-0103-4037-9AFA-903876977D23}"/>
            </c:ext>
          </c:extLst>
        </c:ser>
        <c:ser>
          <c:idx val="1"/>
          <c:order val="1"/>
          <c:tx>
            <c:strRef>
              <c:f>'[Confronto_Con_random_network+grafici.xlsx]General'!$L$2</c:f>
              <c:strCache>
                <c:ptCount val="1"/>
                <c:pt idx="0">
                  <c:v>ER</c:v>
                </c:pt>
              </c:strCache>
            </c:strRef>
          </c:tx>
          <c:spPr>
            <a:ln w="19050" cap="rnd">
              <a:solidFill>
                <a:schemeClr val="accent2"/>
              </a:solidFill>
              <a:round/>
            </a:ln>
            <a:effectLst/>
          </c:spPr>
          <c:marker>
            <c:symbol val="none"/>
          </c:marker>
          <c:xVal>
            <c:numRef>
              <c:f>'[Confronto_Con_random_network+grafici.xlsx]General'!$J$3:$J$40</c:f>
              <c:numCache>
                <c:formatCode>General</c:formatCode>
                <c:ptCount val="3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numCache>
            </c:numRef>
          </c:xVal>
          <c:yVal>
            <c:numRef>
              <c:f>'[Confronto_Con_random_network+grafici.xlsx]General'!$L$3:$L$40</c:f>
              <c:numCache>
                <c:formatCode>General</c:formatCode>
                <c:ptCount val="38"/>
                <c:pt idx="0">
                  <c:v>85</c:v>
                </c:pt>
                <c:pt idx="1">
                  <c:v>84</c:v>
                </c:pt>
                <c:pt idx="2">
                  <c:v>81</c:v>
                </c:pt>
                <c:pt idx="3">
                  <c:v>80</c:v>
                </c:pt>
                <c:pt idx="4">
                  <c:v>77</c:v>
                </c:pt>
                <c:pt idx="5">
                  <c:v>76</c:v>
                </c:pt>
                <c:pt idx="6">
                  <c:v>73</c:v>
                </c:pt>
                <c:pt idx="7">
                  <c:v>68</c:v>
                </c:pt>
                <c:pt idx="8">
                  <c:v>61</c:v>
                </c:pt>
                <c:pt idx="9">
                  <c:v>57</c:v>
                </c:pt>
                <c:pt idx="10">
                  <c:v>51</c:v>
                </c:pt>
                <c:pt idx="11">
                  <c:v>45</c:v>
                </c:pt>
                <c:pt idx="12">
                  <c:v>36</c:v>
                </c:pt>
                <c:pt idx="13">
                  <c:v>27</c:v>
                </c:pt>
                <c:pt idx="14">
                  <c:v>18</c:v>
                </c:pt>
                <c:pt idx="15">
                  <c:v>13</c:v>
                </c:pt>
                <c:pt idx="16">
                  <c:v>12</c:v>
                </c:pt>
                <c:pt idx="17">
                  <c:v>9</c:v>
                </c:pt>
                <c:pt idx="18">
                  <c:v>5</c:v>
                </c:pt>
                <c:pt idx="19">
                  <c:v>1</c:v>
                </c:pt>
              </c:numCache>
            </c:numRef>
          </c:yVal>
          <c:smooth val="1"/>
          <c:extLst>
            <c:ext xmlns:c16="http://schemas.microsoft.com/office/drawing/2014/chart" uri="{C3380CC4-5D6E-409C-BE32-E72D297353CC}">
              <c16:uniqueId val="{00000001-0103-4037-9AFA-903876977D23}"/>
            </c:ext>
          </c:extLst>
        </c:ser>
        <c:ser>
          <c:idx val="2"/>
          <c:order val="2"/>
          <c:tx>
            <c:strRef>
              <c:f>'[Confronto_Con_random_network+grafici.xlsx]General'!$M$2</c:f>
              <c:strCache>
                <c:ptCount val="1"/>
                <c:pt idx="0">
                  <c:v>SW</c:v>
                </c:pt>
              </c:strCache>
            </c:strRef>
          </c:tx>
          <c:spPr>
            <a:ln w="19050" cap="rnd">
              <a:solidFill>
                <a:schemeClr val="accent3"/>
              </a:solidFill>
              <a:round/>
            </a:ln>
            <a:effectLst/>
          </c:spPr>
          <c:marker>
            <c:symbol val="none"/>
          </c:marker>
          <c:xVal>
            <c:numRef>
              <c:f>'[Confronto_Con_random_network+grafici.xlsx]General'!$J$3:$J$40</c:f>
              <c:numCache>
                <c:formatCode>General</c:formatCode>
                <c:ptCount val="3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numCache>
            </c:numRef>
          </c:xVal>
          <c:yVal>
            <c:numRef>
              <c:f>'[Confronto_Con_random_network+grafici.xlsx]General'!$M$3:$M$40</c:f>
              <c:numCache>
                <c:formatCode>General</c:formatCode>
                <c:ptCount val="38"/>
                <c:pt idx="0">
                  <c:v>85</c:v>
                </c:pt>
                <c:pt idx="1">
                  <c:v>84</c:v>
                </c:pt>
                <c:pt idx="2">
                  <c:v>82</c:v>
                </c:pt>
                <c:pt idx="3">
                  <c:v>79</c:v>
                </c:pt>
                <c:pt idx="4">
                  <c:v>69</c:v>
                </c:pt>
                <c:pt idx="5">
                  <c:v>62</c:v>
                </c:pt>
                <c:pt idx="6">
                  <c:v>55</c:v>
                </c:pt>
                <c:pt idx="7">
                  <c:v>47</c:v>
                </c:pt>
                <c:pt idx="8">
                  <c:v>38</c:v>
                </c:pt>
                <c:pt idx="9">
                  <c:v>28</c:v>
                </c:pt>
                <c:pt idx="10">
                  <c:v>21</c:v>
                </c:pt>
                <c:pt idx="11">
                  <c:v>11</c:v>
                </c:pt>
                <c:pt idx="12">
                  <c:v>8</c:v>
                </c:pt>
                <c:pt idx="13">
                  <c:v>4</c:v>
                </c:pt>
                <c:pt idx="14">
                  <c:v>3</c:v>
                </c:pt>
                <c:pt idx="15">
                  <c:v>2</c:v>
                </c:pt>
                <c:pt idx="16">
                  <c:v>1</c:v>
                </c:pt>
              </c:numCache>
            </c:numRef>
          </c:yVal>
          <c:smooth val="1"/>
          <c:extLst>
            <c:ext xmlns:c16="http://schemas.microsoft.com/office/drawing/2014/chart" uri="{C3380CC4-5D6E-409C-BE32-E72D297353CC}">
              <c16:uniqueId val="{00000002-0103-4037-9AFA-903876977D23}"/>
            </c:ext>
          </c:extLst>
        </c:ser>
        <c:ser>
          <c:idx val="3"/>
          <c:order val="3"/>
          <c:tx>
            <c:strRef>
              <c:f>'[Confronto_Con_random_network+grafici.xlsx]General'!$N$2</c:f>
              <c:strCache>
                <c:ptCount val="1"/>
                <c:pt idx="0">
                  <c:v>SF</c:v>
                </c:pt>
              </c:strCache>
            </c:strRef>
          </c:tx>
          <c:spPr>
            <a:ln w="19050" cap="rnd">
              <a:solidFill>
                <a:schemeClr val="accent4"/>
              </a:solidFill>
              <a:round/>
            </a:ln>
            <a:effectLst/>
          </c:spPr>
          <c:marker>
            <c:symbol val="none"/>
          </c:marker>
          <c:xVal>
            <c:numRef>
              <c:f>'[Confronto_Con_random_network+grafici.xlsx]General'!$J$3:$J$40</c:f>
              <c:numCache>
                <c:formatCode>General</c:formatCode>
                <c:ptCount val="3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numCache>
            </c:numRef>
          </c:xVal>
          <c:yVal>
            <c:numRef>
              <c:f>'[Confronto_Con_random_network+grafici.xlsx]General'!$N$3:$N$40</c:f>
              <c:numCache>
                <c:formatCode>General</c:formatCode>
                <c:ptCount val="38"/>
                <c:pt idx="0">
                  <c:v>82</c:v>
                </c:pt>
                <c:pt idx="1">
                  <c:v>81</c:v>
                </c:pt>
                <c:pt idx="2">
                  <c:v>79</c:v>
                </c:pt>
                <c:pt idx="3">
                  <c:v>78</c:v>
                </c:pt>
                <c:pt idx="4">
                  <c:v>76</c:v>
                </c:pt>
                <c:pt idx="5">
                  <c:v>75</c:v>
                </c:pt>
                <c:pt idx="6">
                  <c:v>74</c:v>
                </c:pt>
                <c:pt idx="7">
                  <c:v>73</c:v>
                </c:pt>
                <c:pt idx="8">
                  <c:v>72</c:v>
                </c:pt>
                <c:pt idx="9">
                  <c:v>70</c:v>
                </c:pt>
                <c:pt idx="10">
                  <c:v>68</c:v>
                </c:pt>
                <c:pt idx="11">
                  <c:v>64</c:v>
                </c:pt>
                <c:pt idx="12">
                  <c:v>63</c:v>
                </c:pt>
                <c:pt idx="13">
                  <c:v>61</c:v>
                </c:pt>
                <c:pt idx="14">
                  <c:v>60</c:v>
                </c:pt>
                <c:pt idx="15">
                  <c:v>59</c:v>
                </c:pt>
                <c:pt idx="16">
                  <c:v>57</c:v>
                </c:pt>
                <c:pt idx="17">
                  <c:v>55</c:v>
                </c:pt>
                <c:pt idx="18">
                  <c:v>51</c:v>
                </c:pt>
                <c:pt idx="19">
                  <c:v>49</c:v>
                </c:pt>
                <c:pt idx="20">
                  <c:v>47</c:v>
                </c:pt>
                <c:pt idx="21">
                  <c:v>46</c:v>
                </c:pt>
                <c:pt idx="22">
                  <c:v>39</c:v>
                </c:pt>
                <c:pt idx="23">
                  <c:v>35</c:v>
                </c:pt>
                <c:pt idx="24">
                  <c:v>32</c:v>
                </c:pt>
                <c:pt idx="25">
                  <c:v>30</c:v>
                </c:pt>
                <c:pt idx="26">
                  <c:v>25</c:v>
                </c:pt>
                <c:pt idx="27">
                  <c:v>22</c:v>
                </c:pt>
                <c:pt idx="28">
                  <c:v>20</c:v>
                </c:pt>
                <c:pt idx="29">
                  <c:v>17</c:v>
                </c:pt>
                <c:pt idx="30">
                  <c:v>13</c:v>
                </c:pt>
                <c:pt idx="31">
                  <c:v>7</c:v>
                </c:pt>
                <c:pt idx="32">
                  <c:v>6</c:v>
                </c:pt>
              </c:numCache>
            </c:numRef>
          </c:yVal>
          <c:smooth val="1"/>
          <c:extLst>
            <c:ext xmlns:c16="http://schemas.microsoft.com/office/drawing/2014/chart" uri="{C3380CC4-5D6E-409C-BE32-E72D297353CC}">
              <c16:uniqueId val="{00000003-0103-4037-9AFA-903876977D23}"/>
            </c:ext>
          </c:extLst>
        </c:ser>
        <c:dLbls>
          <c:showLegendKey val="0"/>
          <c:showVal val="0"/>
          <c:showCatName val="0"/>
          <c:showSerName val="0"/>
          <c:showPercent val="0"/>
          <c:showBubbleSize val="0"/>
        </c:dLbls>
        <c:axId val="1079219440"/>
        <c:axId val="1079222320"/>
      </c:scatterChart>
      <c:valAx>
        <c:axId val="1079219440"/>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079222320"/>
        <c:crosses val="autoZero"/>
        <c:crossBetween val="midCat"/>
      </c:valAx>
      <c:valAx>
        <c:axId val="1079222320"/>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07921944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F0AB22-44B7-44FD-9492-4BB93A7CAC1B}" type="doc">
      <dgm:prSet loTypeId="urn:microsoft.com/office/officeart/2005/8/layout/hChevron3" loCatId="process" qsTypeId="urn:microsoft.com/office/officeart/2005/8/quickstyle/simple1" qsCatId="simple" csTypeId="urn:microsoft.com/office/officeart/2005/8/colors/accent0_1" csCatId="mainScheme" phldr="1"/>
      <dgm:spPr/>
    </dgm:pt>
    <dgm:pt modelId="{FD476D8F-51C7-47D8-B297-8E6B46E3C8BB}">
      <dgm:prSet phldrT="[Testo]" phldr="0"/>
      <dgm:spPr/>
      <dgm:t>
        <a:bodyPr/>
        <a:lstStyle/>
        <a:p>
          <a:r>
            <a:rPr lang="it-IT"/>
            <a:t>Database</a:t>
          </a:r>
        </a:p>
      </dgm:t>
    </dgm:pt>
    <dgm:pt modelId="{6123644C-14B6-42D7-B3A2-EC7593129AB0}" type="parTrans" cxnId="{178B9415-05F7-4263-8100-0AD6D9ABBCC3}">
      <dgm:prSet/>
      <dgm:spPr/>
    </dgm:pt>
    <dgm:pt modelId="{56C71246-2FD9-4848-8739-CC60D36A4338}" type="sibTrans" cxnId="{178B9415-05F7-4263-8100-0AD6D9ABBCC3}">
      <dgm:prSet/>
      <dgm:spPr/>
    </dgm:pt>
    <dgm:pt modelId="{B1E3482C-F595-49E2-B25E-E2FDB474116B}">
      <dgm:prSet phldrT="[Testo]" phldr="0"/>
      <dgm:spPr/>
      <dgm:t>
        <a:bodyPr/>
        <a:lstStyle/>
        <a:p>
          <a:pPr rtl="0"/>
          <a:r>
            <a:rPr lang="it-IT"/>
            <a:t>Verifica correttezza dei dati</a:t>
          </a:r>
        </a:p>
      </dgm:t>
    </dgm:pt>
    <dgm:pt modelId="{B9D82D9D-9C47-46C5-8428-D5B42C3EAED4}" type="parTrans" cxnId="{F94D536F-43C4-4DFB-AA2B-29B14EA72A6A}">
      <dgm:prSet/>
      <dgm:spPr/>
    </dgm:pt>
    <dgm:pt modelId="{A809DE99-BD30-4CF4-8D4B-10178EAF895E}" type="sibTrans" cxnId="{F94D536F-43C4-4DFB-AA2B-29B14EA72A6A}">
      <dgm:prSet/>
      <dgm:spPr/>
    </dgm:pt>
    <dgm:pt modelId="{3CC22002-FFD0-414D-8C63-0AF8A21DE321}">
      <dgm:prSet phldrT="[Testo]" phldr="0"/>
      <dgm:spPr/>
      <dgm:t>
        <a:bodyPr/>
        <a:lstStyle/>
        <a:p>
          <a:pPr rtl="0"/>
          <a:r>
            <a:rPr lang="it-IT"/>
            <a:t>Calcolo della distanza: formula di </a:t>
          </a:r>
          <a:r>
            <a:rPr lang="it-IT" err="1"/>
            <a:t>Haversine</a:t>
          </a:r>
          <a:endParaRPr lang="it-IT"/>
        </a:p>
      </dgm:t>
    </dgm:pt>
    <dgm:pt modelId="{0556C3E5-35FF-40AE-8C31-E9FE259B5A4C}" type="parTrans" cxnId="{5279A027-0210-4A4B-964D-851D1987B5DF}">
      <dgm:prSet/>
      <dgm:spPr/>
    </dgm:pt>
    <dgm:pt modelId="{EB1058FC-83EB-4A48-8795-3E4747399357}" type="sibTrans" cxnId="{5279A027-0210-4A4B-964D-851D1987B5DF}">
      <dgm:prSet/>
      <dgm:spPr/>
    </dgm:pt>
    <dgm:pt modelId="{5D9DF82B-3B2E-4BC8-B37B-19A483BE58FF}">
      <dgm:prSet phldr="0"/>
      <dgm:spPr/>
      <dgm:t>
        <a:bodyPr/>
        <a:lstStyle/>
        <a:p>
          <a:pPr rtl="0"/>
          <a:r>
            <a:rPr lang="it-IT"/>
            <a:t>Rimozione isole</a:t>
          </a:r>
          <a:endParaRPr lang="it-IT">
            <a:latin typeface="Aptos Display" panose="02110004020202020204"/>
          </a:endParaRPr>
        </a:p>
      </dgm:t>
    </dgm:pt>
    <dgm:pt modelId="{0BCD5797-6702-4F64-89E2-84434D2318D3}" type="parTrans" cxnId="{F9D55075-3B21-4D40-80CC-984C52ACEF86}">
      <dgm:prSet/>
      <dgm:spPr/>
    </dgm:pt>
    <dgm:pt modelId="{D872C45D-0207-4C12-9E8F-DF54E04146F5}" type="sibTrans" cxnId="{F9D55075-3B21-4D40-80CC-984C52ACEF86}">
      <dgm:prSet/>
      <dgm:spPr/>
    </dgm:pt>
    <dgm:pt modelId="{9A04218A-F07E-449E-A3BB-33DCF7113ECF}">
      <dgm:prSet phldr="0"/>
      <dgm:spPr/>
      <dgm:t>
        <a:bodyPr/>
        <a:lstStyle/>
        <a:p>
          <a:pPr rtl="0"/>
          <a:r>
            <a:rPr lang="it-IT"/>
            <a:t>Creazione file per </a:t>
          </a:r>
          <a:r>
            <a:rPr lang="it-IT" err="1"/>
            <a:t>Pajek</a:t>
          </a:r>
          <a:r>
            <a:rPr lang="it-IT">
              <a:latin typeface="Aptos Display" panose="02110004020202020204"/>
            </a:rPr>
            <a:t> </a:t>
          </a:r>
        </a:p>
      </dgm:t>
    </dgm:pt>
    <dgm:pt modelId="{F199E08D-EC1B-4897-B0C7-A4697C92AC9B}" type="parTrans" cxnId="{6AD6BA57-B26B-4C38-B26A-0B7D7BC1D980}">
      <dgm:prSet/>
      <dgm:spPr/>
    </dgm:pt>
    <dgm:pt modelId="{EC331349-8DA5-4521-8907-E47BE352B697}" type="sibTrans" cxnId="{6AD6BA57-B26B-4C38-B26A-0B7D7BC1D980}">
      <dgm:prSet/>
      <dgm:spPr/>
    </dgm:pt>
    <dgm:pt modelId="{F86C62BE-80F2-4A8F-ABA5-6F82C40F9CE0}">
      <dgm:prSet phldr="0"/>
      <dgm:spPr/>
      <dgm:t>
        <a:bodyPr/>
        <a:lstStyle/>
        <a:p>
          <a:pPr rtl="0"/>
          <a:r>
            <a:rPr lang="it-IT">
              <a:latin typeface="Aptos Display" panose="02110004020202020204"/>
            </a:rPr>
            <a:t>Verifica dati calcolati</a:t>
          </a:r>
        </a:p>
      </dgm:t>
    </dgm:pt>
    <dgm:pt modelId="{4F990789-310A-4179-A1D2-A8AFF0560E5D}" type="parTrans" cxnId="{B3EB6F50-95A6-44E2-91FF-713E5F45B258}">
      <dgm:prSet/>
      <dgm:spPr/>
    </dgm:pt>
    <dgm:pt modelId="{05A2FB32-324B-451B-87BC-E678038601F1}" type="sibTrans" cxnId="{B3EB6F50-95A6-44E2-91FF-713E5F45B258}">
      <dgm:prSet/>
      <dgm:spPr/>
    </dgm:pt>
    <dgm:pt modelId="{27E076C9-E453-455F-BE2F-20695DBA2C56}" type="pres">
      <dgm:prSet presAssocID="{57F0AB22-44B7-44FD-9492-4BB93A7CAC1B}" presName="Name0" presStyleCnt="0">
        <dgm:presLayoutVars>
          <dgm:dir/>
          <dgm:resizeHandles val="exact"/>
        </dgm:presLayoutVars>
      </dgm:prSet>
      <dgm:spPr/>
    </dgm:pt>
    <dgm:pt modelId="{0B9D9CAC-751B-42D8-B528-82511330378F}" type="pres">
      <dgm:prSet presAssocID="{FD476D8F-51C7-47D8-B297-8E6B46E3C8BB}" presName="parTxOnly" presStyleLbl="node1" presStyleIdx="0" presStyleCnt="6">
        <dgm:presLayoutVars>
          <dgm:bulletEnabled val="1"/>
        </dgm:presLayoutVars>
      </dgm:prSet>
      <dgm:spPr/>
    </dgm:pt>
    <dgm:pt modelId="{7585D039-7296-4DD3-98CD-788490832CDD}" type="pres">
      <dgm:prSet presAssocID="{56C71246-2FD9-4848-8739-CC60D36A4338}" presName="parSpace" presStyleCnt="0"/>
      <dgm:spPr/>
    </dgm:pt>
    <dgm:pt modelId="{C8A38173-1FA6-4F05-A65C-8B61CAA0D3BE}" type="pres">
      <dgm:prSet presAssocID="{B1E3482C-F595-49E2-B25E-E2FDB474116B}" presName="parTxOnly" presStyleLbl="node1" presStyleIdx="1" presStyleCnt="6">
        <dgm:presLayoutVars>
          <dgm:bulletEnabled val="1"/>
        </dgm:presLayoutVars>
      </dgm:prSet>
      <dgm:spPr/>
    </dgm:pt>
    <dgm:pt modelId="{FABCAA40-3100-4ECF-BAB4-FCBBEAB51A8B}" type="pres">
      <dgm:prSet presAssocID="{A809DE99-BD30-4CF4-8D4B-10178EAF895E}" presName="parSpace" presStyleCnt="0"/>
      <dgm:spPr/>
    </dgm:pt>
    <dgm:pt modelId="{47D8DC2A-B190-450D-AE78-2331F8FB81FA}" type="pres">
      <dgm:prSet presAssocID="{3CC22002-FFD0-414D-8C63-0AF8A21DE321}" presName="parTxOnly" presStyleLbl="node1" presStyleIdx="2" presStyleCnt="6">
        <dgm:presLayoutVars>
          <dgm:bulletEnabled val="1"/>
        </dgm:presLayoutVars>
      </dgm:prSet>
      <dgm:spPr/>
    </dgm:pt>
    <dgm:pt modelId="{56F746EB-69A5-4559-BE67-61B288267AD2}" type="pres">
      <dgm:prSet presAssocID="{EB1058FC-83EB-4A48-8795-3E4747399357}" presName="parSpace" presStyleCnt="0"/>
      <dgm:spPr/>
    </dgm:pt>
    <dgm:pt modelId="{AAD7F7ED-C2DB-42BF-AAA4-D894CDBD6105}" type="pres">
      <dgm:prSet presAssocID="{F86C62BE-80F2-4A8F-ABA5-6F82C40F9CE0}" presName="parTxOnly" presStyleLbl="node1" presStyleIdx="3" presStyleCnt="6">
        <dgm:presLayoutVars>
          <dgm:bulletEnabled val="1"/>
        </dgm:presLayoutVars>
      </dgm:prSet>
      <dgm:spPr/>
    </dgm:pt>
    <dgm:pt modelId="{1EB94106-B975-42F1-ACAE-C70F72C7A92E}" type="pres">
      <dgm:prSet presAssocID="{05A2FB32-324B-451B-87BC-E678038601F1}" presName="parSpace" presStyleCnt="0"/>
      <dgm:spPr/>
    </dgm:pt>
    <dgm:pt modelId="{099E1CDD-EFC5-476C-A43A-2906235F103E}" type="pres">
      <dgm:prSet presAssocID="{5D9DF82B-3B2E-4BC8-B37B-19A483BE58FF}" presName="parTxOnly" presStyleLbl="node1" presStyleIdx="4" presStyleCnt="6">
        <dgm:presLayoutVars>
          <dgm:bulletEnabled val="1"/>
        </dgm:presLayoutVars>
      </dgm:prSet>
      <dgm:spPr/>
    </dgm:pt>
    <dgm:pt modelId="{C16733D5-9778-42C3-B23F-6479819D7D97}" type="pres">
      <dgm:prSet presAssocID="{D872C45D-0207-4C12-9E8F-DF54E04146F5}" presName="parSpace" presStyleCnt="0"/>
      <dgm:spPr/>
    </dgm:pt>
    <dgm:pt modelId="{141A2154-78A8-41FC-8DF1-0D88A5A65E29}" type="pres">
      <dgm:prSet presAssocID="{9A04218A-F07E-449E-A3BB-33DCF7113ECF}" presName="parTxOnly" presStyleLbl="node1" presStyleIdx="5" presStyleCnt="6">
        <dgm:presLayoutVars>
          <dgm:bulletEnabled val="1"/>
        </dgm:presLayoutVars>
      </dgm:prSet>
      <dgm:spPr/>
    </dgm:pt>
  </dgm:ptLst>
  <dgm:cxnLst>
    <dgm:cxn modelId="{0849850E-265D-4B21-BBCD-18A1644A3797}" type="presOf" srcId="{3CC22002-FFD0-414D-8C63-0AF8A21DE321}" destId="{47D8DC2A-B190-450D-AE78-2331F8FB81FA}" srcOrd="0" destOrd="0" presId="urn:microsoft.com/office/officeart/2005/8/layout/hChevron3"/>
    <dgm:cxn modelId="{178B9415-05F7-4263-8100-0AD6D9ABBCC3}" srcId="{57F0AB22-44B7-44FD-9492-4BB93A7CAC1B}" destId="{FD476D8F-51C7-47D8-B297-8E6B46E3C8BB}" srcOrd="0" destOrd="0" parTransId="{6123644C-14B6-42D7-B3A2-EC7593129AB0}" sibTransId="{56C71246-2FD9-4848-8739-CC60D36A4338}"/>
    <dgm:cxn modelId="{5279A027-0210-4A4B-964D-851D1987B5DF}" srcId="{57F0AB22-44B7-44FD-9492-4BB93A7CAC1B}" destId="{3CC22002-FFD0-414D-8C63-0AF8A21DE321}" srcOrd="2" destOrd="0" parTransId="{0556C3E5-35FF-40AE-8C31-E9FE259B5A4C}" sibTransId="{EB1058FC-83EB-4A48-8795-3E4747399357}"/>
    <dgm:cxn modelId="{03A9BF3F-DAB2-4379-9789-F05781DE591C}" type="presOf" srcId="{9A04218A-F07E-449E-A3BB-33DCF7113ECF}" destId="{141A2154-78A8-41FC-8DF1-0D88A5A65E29}" srcOrd="0" destOrd="0" presId="urn:microsoft.com/office/officeart/2005/8/layout/hChevron3"/>
    <dgm:cxn modelId="{F94D536F-43C4-4DFB-AA2B-29B14EA72A6A}" srcId="{57F0AB22-44B7-44FD-9492-4BB93A7CAC1B}" destId="{B1E3482C-F595-49E2-B25E-E2FDB474116B}" srcOrd="1" destOrd="0" parTransId="{B9D82D9D-9C47-46C5-8428-D5B42C3EAED4}" sibTransId="{A809DE99-BD30-4CF4-8D4B-10178EAF895E}"/>
    <dgm:cxn modelId="{B3EB6F50-95A6-44E2-91FF-713E5F45B258}" srcId="{57F0AB22-44B7-44FD-9492-4BB93A7CAC1B}" destId="{F86C62BE-80F2-4A8F-ABA5-6F82C40F9CE0}" srcOrd="3" destOrd="0" parTransId="{4F990789-310A-4179-A1D2-A8AFF0560E5D}" sibTransId="{05A2FB32-324B-451B-87BC-E678038601F1}"/>
    <dgm:cxn modelId="{4628D870-910C-409D-91B6-19A0A233C996}" type="presOf" srcId="{B1E3482C-F595-49E2-B25E-E2FDB474116B}" destId="{C8A38173-1FA6-4F05-A65C-8B61CAA0D3BE}" srcOrd="0" destOrd="0" presId="urn:microsoft.com/office/officeart/2005/8/layout/hChevron3"/>
    <dgm:cxn modelId="{F9D55075-3B21-4D40-80CC-984C52ACEF86}" srcId="{57F0AB22-44B7-44FD-9492-4BB93A7CAC1B}" destId="{5D9DF82B-3B2E-4BC8-B37B-19A483BE58FF}" srcOrd="4" destOrd="0" parTransId="{0BCD5797-6702-4F64-89E2-84434D2318D3}" sibTransId="{D872C45D-0207-4C12-9E8F-DF54E04146F5}"/>
    <dgm:cxn modelId="{6AD6BA57-B26B-4C38-B26A-0B7D7BC1D980}" srcId="{57F0AB22-44B7-44FD-9492-4BB93A7CAC1B}" destId="{9A04218A-F07E-449E-A3BB-33DCF7113ECF}" srcOrd="5" destOrd="0" parTransId="{F199E08D-EC1B-4897-B0C7-A4697C92AC9B}" sibTransId="{EC331349-8DA5-4521-8907-E47BE352B697}"/>
    <dgm:cxn modelId="{E6D92E7A-7DFF-4A66-A1FF-16FE25F524A8}" type="presOf" srcId="{5D9DF82B-3B2E-4BC8-B37B-19A483BE58FF}" destId="{099E1CDD-EFC5-476C-A43A-2906235F103E}" srcOrd="0" destOrd="0" presId="urn:microsoft.com/office/officeart/2005/8/layout/hChevron3"/>
    <dgm:cxn modelId="{0094DAA3-C043-4883-9677-B332850B22D6}" type="presOf" srcId="{F86C62BE-80F2-4A8F-ABA5-6F82C40F9CE0}" destId="{AAD7F7ED-C2DB-42BF-AAA4-D894CDBD6105}" srcOrd="0" destOrd="0" presId="urn:microsoft.com/office/officeart/2005/8/layout/hChevron3"/>
    <dgm:cxn modelId="{E80E71CC-1DC4-4930-BB04-C2123DF68784}" type="presOf" srcId="{57F0AB22-44B7-44FD-9492-4BB93A7CAC1B}" destId="{27E076C9-E453-455F-BE2F-20695DBA2C56}" srcOrd="0" destOrd="0" presId="urn:microsoft.com/office/officeart/2005/8/layout/hChevron3"/>
    <dgm:cxn modelId="{ED08E9DF-88ED-4DFC-9276-6183D437FE98}" type="presOf" srcId="{FD476D8F-51C7-47D8-B297-8E6B46E3C8BB}" destId="{0B9D9CAC-751B-42D8-B528-82511330378F}" srcOrd="0" destOrd="0" presId="urn:microsoft.com/office/officeart/2005/8/layout/hChevron3"/>
    <dgm:cxn modelId="{690D1F0D-E12B-4FE9-8BAE-33A3B53FA8E3}" type="presParOf" srcId="{27E076C9-E453-455F-BE2F-20695DBA2C56}" destId="{0B9D9CAC-751B-42D8-B528-82511330378F}" srcOrd="0" destOrd="0" presId="urn:microsoft.com/office/officeart/2005/8/layout/hChevron3"/>
    <dgm:cxn modelId="{AFC995CB-4FA5-40F6-8B35-E7124C09DA27}" type="presParOf" srcId="{27E076C9-E453-455F-BE2F-20695DBA2C56}" destId="{7585D039-7296-4DD3-98CD-788490832CDD}" srcOrd="1" destOrd="0" presId="urn:microsoft.com/office/officeart/2005/8/layout/hChevron3"/>
    <dgm:cxn modelId="{4F4306BD-37F7-462B-A1A4-6157C9F5B8EA}" type="presParOf" srcId="{27E076C9-E453-455F-BE2F-20695DBA2C56}" destId="{C8A38173-1FA6-4F05-A65C-8B61CAA0D3BE}" srcOrd="2" destOrd="0" presId="urn:microsoft.com/office/officeart/2005/8/layout/hChevron3"/>
    <dgm:cxn modelId="{679C1F38-B102-47E3-A321-86284F28194A}" type="presParOf" srcId="{27E076C9-E453-455F-BE2F-20695DBA2C56}" destId="{FABCAA40-3100-4ECF-BAB4-FCBBEAB51A8B}" srcOrd="3" destOrd="0" presId="urn:microsoft.com/office/officeart/2005/8/layout/hChevron3"/>
    <dgm:cxn modelId="{DC28A398-1079-414D-B535-3D2A337E8EF9}" type="presParOf" srcId="{27E076C9-E453-455F-BE2F-20695DBA2C56}" destId="{47D8DC2A-B190-450D-AE78-2331F8FB81FA}" srcOrd="4" destOrd="0" presId="urn:microsoft.com/office/officeart/2005/8/layout/hChevron3"/>
    <dgm:cxn modelId="{FED9DEF8-46E5-4B76-A5E7-94FDD2CB7522}" type="presParOf" srcId="{27E076C9-E453-455F-BE2F-20695DBA2C56}" destId="{56F746EB-69A5-4559-BE67-61B288267AD2}" srcOrd="5" destOrd="0" presId="urn:microsoft.com/office/officeart/2005/8/layout/hChevron3"/>
    <dgm:cxn modelId="{E4772563-FD62-41C8-A24B-E215F63E25D4}" type="presParOf" srcId="{27E076C9-E453-455F-BE2F-20695DBA2C56}" destId="{AAD7F7ED-C2DB-42BF-AAA4-D894CDBD6105}" srcOrd="6" destOrd="0" presId="urn:microsoft.com/office/officeart/2005/8/layout/hChevron3"/>
    <dgm:cxn modelId="{24DFE23D-DC14-41D4-8B88-76599396E7ED}" type="presParOf" srcId="{27E076C9-E453-455F-BE2F-20695DBA2C56}" destId="{1EB94106-B975-42F1-ACAE-C70F72C7A92E}" srcOrd="7" destOrd="0" presId="urn:microsoft.com/office/officeart/2005/8/layout/hChevron3"/>
    <dgm:cxn modelId="{6D3C9CFD-62A4-44C6-8077-42AF8E21AC90}" type="presParOf" srcId="{27E076C9-E453-455F-BE2F-20695DBA2C56}" destId="{099E1CDD-EFC5-476C-A43A-2906235F103E}" srcOrd="8" destOrd="0" presId="urn:microsoft.com/office/officeart/2005/8/layout/hChevron3"/>
    <dgm:cxn modelId="{1438405A-C849-4847-BC68-F726C6B8BA20}" type="presParOf" srcId="{27E076C9-E453-455F-BE2F-20695DBA2C56}" destId="{C16733D5-9778-42C3-B23F-6479819D7D97}" srcOrd="9" destOrd="0" presId="urn:microsoft.com/office/officeart/2005/8/layout/hChevron3"/>
    <dgm:cxn modelId="{50088670-B105-468D-8B12-2DD85C36EA10}" type="presParOf" srcId="{27E076C9-E453-455F-BE2F-20695DBA2C56}" destId="{141A2154-78A8-41FC-8DF1-0D88A5A65E29}" srcOrd="10" destOrd="0" presId="urn:microsoft.com/office/officeart/2005/8/layout/hChevron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9D9CAC-751B-42D8-B528-82511330378F}">
      <dsp:nvSpPr>
        <dsp:cNvPr id="0" name=""/>
        <dsp:cNvSpPr/>
      </dsp:nvSpPr>
      <dsp:spPr>
        <a:xfrm>
          <a:off x="1140" y="2427455"/>
          <a:ext cx="1867757" cy="747102"/>
        </a:xfrm>
        <a:prstGeom prst="homePlate">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it-IT" sz="1200" kern="1200"/>
            <a:t>Database</a:t>
          </a:r>
        </a:p>
      </dsp:txBody>
      <dsp:txXfrm>
        <a:off x="1140" y="2427455"/>
        <a:ext cx="1680982" cy="747102"/>
      </dsp:txXfrm>
    </dsp:sp>
    <dsp:sp modelId="{C8A38173-1FA6-4F05-A65C-8B61CAA0D3BE}">
      <dsp:nvSpPr>
        <dsp:cNvPr id="0" name=""/>
        <dsp:cNvSpPr/>
      </dsp:nvSpPr>
      <dsp:spPr>
        <a:xfrm>
          <a:off x="1495346" y="2427455"/>
          <a:ext cx="1867757" cy="747102"/>
        </a:xfrm>
        <a:prstGeom prst="chevron">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rtl="0">
            <a:lnSpc>
              <a:spcPct val="90000"/>
            </a:lnSpc>
            <a:spcBef>
              <a:spcPct val="0"/>
            </a:spcBef>
            <a:spcAft>
              <a:spcPct val="35000"/>
            </a:spcAft>
            <a:buNone/>
          </a:pPr>
          <a:r>
            <a:rPr lang="it-IT" sz="1200" kern="1200"/>
            <a:t>Verifica correttezza dei dati</a:t>
          </a:r>
        </a:p>
      </dsp:txBody>
      <dsp:txXfrm>
        <a:off x="1868897" y="2427455"/>
        <a:ext cx="1120655" cy="747102"/>
      </dsp:txXfrm>
    </dsp:sp>
    <dsp:sp modelId="{47D8DC2A-B190-450D-AE78-2331F8FB81FA}">
      <dsp:nvSpPr>
        <dsp:cNvPr id="0" name=""/>
        <dsp:cNvSpPr/>
      </dsp:nvSpPr>
      <dsp:spPr>
        <a:xfrm>
          <a:off x="2989552" y="2427455"/>
          <a:ext cx="1867757" cy="747102"/>
        </a:xfrm>
        <a:prstGeom prst="chevron">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rtl="0">
            <a:lnSpc>
              <a:spcPct val="90000"/>
            </a:lnSpc>
            <a:spcBef>
              <a:spcPct val="0"/>
            </a:spcBef>
            <a:spcAft>
              <a:spcPct val="35000"/>
            </a:spcAft>
            <a:buNone/>
          </a:pPr>
          <a:r>
            <a:rPr lang="it-IT" sz="1200" kern="1200"/>
            <a:t>Calcolo della distanza: formula di </a:t>
          </a:r>
          <a:r>
            <a:rPr lang="it-IT" sz="1200" kern="1200" err="1"/>
            <a:t>Haversine</a:t>
          </a:r>
          <a:endParaRPr lang="it-IT" sz="1200" kern="1200"/>
        </a:p>
      </dsp:txBody>
      <dsp:txXfrm>
        <a:off x="3363103" y="2427455"/>
        <a:ext cx="1120655" cy="747102"/>
      </dsp:txXfrm>
    </dsp:sp>
    <dsp:sp modelId="{AAD7F7ED-C2DB-42BF-AAA4-D894CDBD6105}">
      <dsp:nvSpPr>
        <dsp:cNvPr id="0" name=""/>
        <dsp:cNvSpPr/>
      </dsp:nvSpPr>
      <dsp:spPr>
        <a:xfrm>
          <a:off x="4483758" y="2427455"/>
          <a:ext cx="1867757" cy="747102"/>
        </a:xfrm>
        <a:prstGeom prst="chevron">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rtl="0">
            <a:lnSpc>
              <a:spcPct val="90000"/>
            </a:lnSpc>
            <a:spcBef>
              <a:spcPct val="0"/>
            </a:spcBef>
            <a:spcAft>
              <a:spcPct val="35000"/>
            </a:spcAft>
            <a:buNone/>
          </a:pPr>
          <a:r>
            <a:rPr lang="it-IT" sz="1200" kern="1200">
              <a:latin typeface="Aptos Display" panose="02110004020202020204"/>
            </a:rPr>
            <a:t>Verifica dati calcolati</a:t>
          </a:r>
        </a:p>
      </dsp:txBody>
      <dsp:txXfrm>
        <a:off x="4857309" y="2427455"/>
        <a:ext cx="1120655" cy="747102"/>
      </dsp:txXfrm>
    </dsp:sp>
    <dsp:sp modelId="{099E1CDD-EFC5-476C-A43A-2906235F103E}">
      <dsp:nvSpPr>
        <dsp:cNvPr id="0" name=""/>
        <dsp:cNvSpPr/>
      </dsp:nvSpPr>
      <dsp:spPr>
        <a:xfrm>
          <a:off x="5977964" y="2427455"/>
          <a:ext cx="1867757" cy="747102"/>
        </a:xfrm>
        <a:prstGeom prst="chevron">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rtl="0">
            <a:lnSpc>
              <a:spcPct val="90000"/>
            </a:lnSpc>
            <a:spcBef>
              <a:spcPct val="0"/>
            </a:spcBef>
            <a:spcAft>
              <a:spcPct val="35000"/>
            </a:spcAft>
            <a:buNone/>
          </a:pPr>
          <a:r>
            <a:rPr lang="it-IT" sz="1200" kern="1200"/>
            <a:t>Rimozione isole</a:t>
          </a:r>
          <a:endParaRPr lang="it-IT" sz="1200" kern="1200">
            <a:latin typeface="Aptos Display" panose="02110004020202020204"/>
          </a:endParaRPr>
        </a:p>
      </dsp:txBody>
      <dsp:txXfrm>
        <a:off x="6351515" y="2427455"/>
        <a:ext cx="1120655" cy="747102"/>
      </dsp:txXfrm>
    </dsp:sp>
    <dsp:sp modelId="{141A2154-78A8-41FC-8DF1-0D88A5A65E29}">
      <dsp:nvSpPr>
        <dsp:cNvPr id="0" name=""/>
        <dsp:cNvSpPr/>
      </dsp:nvSpPr>
      <dsp:spPr>
        <a:xfrm>
          <a:off x="7472170" y="2427455"/>
          <a:ext cx="1867757" cy="747102"/>
        </a:xfrm>
        <a:prstGeom prst="chevron">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rtl="0">
            <a:lnSpc>
              <a:spcPct val="90000"/>
            </a:lnSpc>
            <a:spcBef>
              <a:spcPct val="0"/>
            </a:spcBef>
            <a:spcAft>
              <a:spcPct val="35000"/>
            </a:spcAft>
            <a:buNone/>
          </a:pPr>
          <a:r>
            <a:rPr lang="it-IT" sz="1200" kern="1200"/>
            <a:t>Creazione file per </a:t>
          </a:r>
          <a:r>
            <a:rPr lang="it-IT" sz="1200" kern="1200" err="1"/>
            <a:t>Pajek</a:t>
          </a:r>
          <a:r>
            <a:rPr lang="it-IT" sz="1200" kern="1200">
              <a:latin typeface="Aptos Display" panose="02110004020202020204"/>
            </a:rPr>
            <a:t> </a:t>
          </a:r>
        </a:p>
      </dsp:txBody>
      <dsp:txXfrm>
        <a:off x="7845721" y="2427455"/>
        <a:ext cx="1120655" cy="747102"/>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FFC249-B5CD-F442-AFB4-2B0E23ABC7EA}" type="datetimeFigureOut">
              <a:rPr lang="it-IT" smtClean="0"/>
              <a:t>12/11/2024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91842A-C44D-9042-9569-E861955A6755}" type="slidenum">
              <a:rPr lang="it-IT" smtClean="0"/>
              <a:t>‹N›</a:t>
            </a:fld>
            <a:endParaRPr lang="it-IT"/>
          </a:p>
        </p:txBody>
      </p:sp>
    </p:spTree>
    <p:extLst>
      <p:ext uri="{BB962C8B-B14F-4D97-AF65-F5344CB8AC3E}">
        <p14:creationId xmlns:p14="http://schemas.microsoft.com/office/powerpoint/2010/main" val="281685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nSpc>
                <a:spcPct val="107000"/>
              </a:lnSpc>
              <a:spcAft>
                <a:spcPts val="800"/>
              </a:spcAft>
            </a:pPr>
            <a:r>
              <a:rPr lang="it-IT" sz="2800"/>
              <a:t>Con l'aumento delle preoccupazioni ambientali e dei cambiamenti climatici, la transizione verso una mobilità sostenibile è diventata una priorità urgente. In questo scenario, l'Unione Europea ha introdotto una misura che stabilisce il passaggio dalle auto a motore endotermico a quelle elettriche entro il 2035. Espandere e migliorare la rete di punti di ricarica, inclusi i luoghi più remoti, rappresenta una sfida che richiede investimenti e piani di sviluppo ben definiti. Per affrontare questa situazione, le istituzioni europee puntano a installare stazioni di ricarica ogni 60 km. Attualmente, diverse aziende come Eni, Atlante e A2A hanno accettato di intraprendere questa sfida.</a:t>
            </a:r>
          </a:p>
          <a:p>
            <a:pPr>
              <a:lnSpc>
                <a:spcPct val="107000"/>
              </a:lnSpc>
              <a:spcAft>
                <a:spcPts val="800"/>
              </a:spcAft>
            </a:pPr>
            <a:r>
              <a:rPr lang="it-IT" sz="1800">
                <a:effectLst/>
                <a:latin typeface="Aptos"/>
                <a:ea typeface="Aptos" panose="020B0004020202020204" pitchFamily="34" charset="0"/>
                <a:cs typeface="Arial" panose="020B0604020202020204" pitchFamily="34" charset="0"/>
              </a:rPr>
              <a:t>Per la nostra analisi</a:t>
            </a:r>
            <a:r>
              <a:rPr lang="it-IT" sz="1800">
                <a:latin typeface="Aptos"/>
                <a:ea typeface="Aptos" panose="020B0004020202020204" pitchFamily="34" charset="0"/>
                <a:cs typeface="Arial" panose="020B0604020202020204" pitchFamily="34" charset="0"/>
              </a:rPr>
              <a:t>,</a:t>
            </a:r>
            <a:r>
              <a:rPr lang="it-IT" sz="1800">
                <a:effectLst/>
                <a:latin typeface="Aptos"/>
                <a:ea typeface="Aptos" panose="020B0004020202020204" pitchFamily="34" charset="0"/>
                <a:cs typeface="Arial" panose="020B0604020202020204" pitchFamily="34" charset="0"/>
              </a:rPr>
              <a:t> abbiamo scelto di rappresentare tutte le stazioni di ricarica (</a:t>
            </a:r>
            <a:r>
              <a:rPr lang="it-IT" sz="1800" err="1">
                <a:effectLst/>
                <a:latin typeface="Aptos"/>
                <a:ea typeface="Aptos" panose="020B0004020202020204" pitchFamily="34" charset="0"/>
                <a:cs typeface="Arial" panose="020B0604020202020204" pitchFamily="34" charset="0"/>
              </a:rPr>
              <a:t>supercharger</a:t>
            </a:r>
            <a:r>
              <a:rPr lang="it-IT" sz="1800">
                <a:effectLst/>
                <a:latin typeface="Aptos"/>
                <a:ea typeface="Aptos" panose="020B0004020202020204" pitchFamily="34" charset="0"/>
                <a:cs typeface="Arial" panose="020B0604020202020204" pitchFamily="34" charset="0"/>
              </a:rPr>
              <a:t>) realizzate da Tesla in Italia.</a:t>
            </a:r>
          </a:p>
          <a:p>
            <a:pPr>
              <a:lnSpc>
                <a:spcPct val="107000"/>
              </a:lnSpc>
              <a:spcAft>
                <a:spcPts val="800"/>
              </a:spcAft>
            </a:pPr>
            <a:r>
              <a:rPr lang="it-IT" sz="1800">
                <a:effectLst/>
                <a:latin typeface="Aptos"/>
                <a:ea typeface="Aptos" panose="020B0004020202020204" pitchFamily="34" charset="0"/>
                <a:cs typeface="Arial" panose="020B0604020202020204" pitchFamily="34" charset="0"/>
              </a:rPr>
              <a:t> </a:t>
            </a:r>
          </a:p>
          <a:p>
            <a:endParaRPr lang="it-IT"/>
          </a:p>
        </p:txBody>
      </p:sp>
      <p:sp>
        <p:nvSpPr>
          <p:cNvPr id="4" name="Segnaposto numero diapositiva 3"/>
          <p:cNvSpPr>
            <a:spLocks noGrp="1"/>
          </p:cNvSpPr>
          <p:nvPr>
            <p:ph type="sldNum" sz="quarter" idx="5"/>
          </p:nvPr>
        </p:nvSpPr>
        <p:spPr/>
        <p:txBody>
          <a:bodyPr/>
          <a:lstStyle/>
          <a:p>
            <a:fld id="{B691842A-C44D-9042-9569-E861955A6755}" type="slidenum">
              <a:rPr lang="it-IT" smtClean="0"/>
              <a:t>1</a:t>
            </a:fld>
            <a:endParaRPr lang="it-IT"/>
          </a:p>
        </p:txBody>
      </p:sp>
    </p:spTree>
    <p:extLst>
      <p:ext uri="{BB962C8B-B14F-4D97-AF65-F5344CB8AC3E}">
        <p14:creationId xmlns:p14="http://schemas.microsoft.com/office/powerpoint/2010/main" val="1903919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A9EA5-597D-1E06-27FC-EA1998A6E0B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CA1B65E-AAE3-93F2-83BB-951D58273C0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F359E2C-4BC7-37B4-C776-FEC03831AF44}"/>
              </a:ext>
            </a:extLst>
          </p:cNvPr>
          <p:cNvSpPr>
            <a:spLocks noGrp="1"/>
          </p:cNvSpPr>
          <p:nvPr>
            <p:ph type="body" idx="1"/>
          </p:nvPr>
        </p:nvSpPr>
        <p:spPr/>
        <p:txBody>
          <a:bodyPr/>
          <a:lstStyle/>
          <a:p>
            <a:r>
              <a:rPr lang="it-IT"/>
              <a:t>In questa tabella, vengono riportati i </a:t>
            </a:r>
            <a:r>
              <a:rPr lang="it-IT" err="1"/>
              <a:t>Superchargers</a:t>
            </a:r>
            <a:r>
              <a:rPr lang="it-IT"/>
              <a:t> più significativi. </a:t>
            </a:r>
          </a:p>
          <a:p>
            <a:r>
              <a:rPr lang="it-IT"/>
              <a:t>Ci teniamo a precisare che i valori vengono considerati alti/bassi rispetto ai valori medi calcolati per le rispettive misure di Centralità.</a:t>
            </a:r>
          </a:p>
          <a:p>
            <a:r>
              <a:rPr lang="it-IT"/>
              <a:t>Ricordiamo, infatti, che:</a:t>
            </a:r>
          </a:p>
          <a:p>
            <a:pPr marL="171450" indent="-171450">
              <a:buFont typeface="Calibri"/>
              <a:buChar char="-"/>
            </a:pPr>
            <a:r>
              <a:rPr lang="it-IT"/>
              <a:t>Degree </a:t>
            </a:r>
            <a:r>
              <a:rPr lang="it-IT" err="1"/>
              <a:t>Centrality</a:t>
            </a:r>
            <a:r>
              <a:rPr lang="it-IT"/>
              <a:t> misura mediamente : 34</a:t>
            </a:r>
          </a:p>
          <a:p>
            <a:pPr marL="171450" indent="-171450">
              <a:buFont typeface="Calibri"/>
              <a:buChar char="-"/>
            </a:pPr>
            <a:r>
              <a:rPr lang="it-IT" err="1"/>
              <a:t>Closeness</a:t>
            </a:r>
            <a:r>
              <a:rPr lang="it-IT"/>
              <a:t> </a:t>
            </a:r>
            <a:r>
              <a:rPr lang="it-IT" err="1"/>
              <a:t>Centrality</a:t>
            </a:r>
            <a:r>
              <a:rPr lang="it-IT"/>
              <a:t> misura mediamente: 0,52</a:t>
            </a:r>
          </a:p>
          <a:p>
            <a:pPr marL="171450" indent="-171450">
              <a:buFont typeface="Calibri"/>
              <a:buChar char="-"/>
            </a:pPr>
            <a:r>
              <a:rPr lang="it-IT" err="1"/>
              <a:t>Betwenneess</a:t>
            </a:r>
            <a:r>
              <a:rPr lang="it-IT"/>
              <a:t> </a:t>
            </a:r>
            <a:r>
              <a:rPr lang="it-IT" err="1"/>
              <a:t>Centrality</a:t>
            </a:r>
            <a:r>
              <a:rPr lang="it-IT"/>
              <a:t> misura: </a:t>
            </a:r>
            <a:r>
              <a:rPr lang="it-IT" sz="1800" b="0" i="0" u="none" strike="noStrike">
                <a:solidFill>
                  <a:srgbClr val="000000"/>
                </a:solidFill>
                <a:effectLst/>
                <a:latin typeface="Aptos Narrow"/>
              </a:rPr>
              <a:t>0.0118</a:t>
            </a:r>
            <a:endParaRPr lang="it-IT">
              <a:latin typeface="Aptos Narrow"/>
            </a:endParaRPr>
          </a:p>
          <a:p>
            <a:pPr marL="171450" indent="-171450">
              <a:buFont typeface="Calibri"/>
              <a:buChar char="-"/>
            </a:pPr>
            <a:endParaRPr lang="it-IT"/>
          </a:p>
          <a:p>
            <a:r>
              <a:rPr lang="it-IT"/>
              <a:t>Pertanto, si può affermare che quei nodi che si trovano nella parte in basso a sinistra della tabella risultano decisamente più critici per il collegamento della rete, rispetto a quelli riportati nella parte in alto a destra della tabella.</a:t>
            </a:r>
          </a:p>
          <a:p>
            <a:pPr marL="171450" indent="-171450">
              <a:buFont typeface="Calibri"/>
              <a:buChar char="-"/>
            </a:pPr>
            <a:endParaRPr lang="it-IT"/>
          </a:p>
          <a:p>
            <a:r>
              <a:rPr lang="it-IT"/>
              <a:t>Arezzo, Fano e Rimini presentano basso Degree (inferiore a 34) a alta </a:t>
            </a:r>
            <a:r>
              <a:rPr lang="it-IT" err="1"/>
              <a:t>Closeness</a:t>
            </a:r>
            <a:r>
              <a:rPr lang="it-IT"/>
              <a:t> (superiore a 0.52). Dalla teoria sappiamo che nodi come questi risulterebbero nodi chiave per la rete, anche se non molto ben connessi con gli altri. Tuttavia, dal grafico situato nella slide successiva, si può notare che i nodi appena menzionati non sono così critici come potrebbero sembrare, dal momento che occupano la posizione centrale e si trovano molto vicino ai valori medi.</a:t>
            </a:r>
          </a:p>
          <a:p>
            <a:endParaRPr lang="it-IT"/>
          </a:p>
          <a:p>
            <a:r>
              <a:rPr lang="it-IT"/>
              <a:t>Chivasso e Vogogna presentano alto Degree (superiore a 34) e bassa </a:t>
            </a:r>
            <a:r>
              <a:rPr lang="it-IT" err="1"/>
              <a:t>Closeness</a:t>
            </a:r>
            <a:r>
              <a:rPr lang="it-IT"/>
              <a:t> (inferiore a 0.52). Dalla teoria, questo significa che i nodi sono appartengono a raggruppamenti "scollegati" dal resto della rete. Tuttavia, dal grafico della slide </a:t>
            </a:r>
            <a:r>
              <a:rPr lang="it-IT" err="1"/>
              <a:t>sucessiva</a:t>
            </a:r>
            <a:r>
              <a:rPr lang="it-IT"/>
              <a:t>, si può  notare che questi sono collocati nella zona centrale, molto vicini ai valori medi, per cui non risultano così anomali come potrebbero sembrare.</a:t>
            </a:r>
          </a:p>
          <a:p>
            <a:endParaRPr lang="it-IT"/>
          </a:p>
          <a:p>
            <a:r>
              <a:rPr lang="it-IT"/>
              <a:t>Teramo e Perugia Sud presentano basso Degree (inferiore a 34.4) e alta </a:t>
            </a:r>
            <a:r>
              <a:rPr lang="it-IT" err="1"/>
              <a:t>Betwenness</a:t>
            </a:r>
            <a:r>
              <a:rPr lang="it-IT"/>
              <a:t> (superiore a 0.011): questo significa che le due città del centro Italia sono poco collegate al resto della rete ma i loro link risultano essenziali per lo spostamento da un </a:t>
            </a:r>
            <a:r>
              <a:rPr lang="it-IT" err="1"/>
              <a:t>supercharger</a:t>
            </a:r>
            <a:r>
              <a:rPr lang="it-IT"/>
              <a:t> all'altro in tutta Italia.</a:t>
            </a:r>
          </a:p>
          <a:p>
            <a:endParaRPr lang="it-IT"/>
          </a:p>
          <a:p>
            <a:r>
              <a:rPr lang="it-IT"/>
              <a:t>Cuneo, Settimo Torinese, Torino Grugliasco, Mondovì, Moncalieri e Chivasso presentano alto Degree (superiore a 34.4) e bassa </a:t>
            </a:r>
            <a:r>
              <a:rPr lang="it-IT" err="1"/>
              <a:t>Betwenneess</a:t>
            </a:r>
            <a:r>
              <a:rPr lang="it-IT"/>
              <a:t> (inferiore a 0.011): questo significa che i nodi appena menzionati, situati principalmente in Piemonte, sono ridondanti e che quindi il proprietario di una Tesla può percorrere strade alternative, dal momento che non sono così cruciali per il collegamento della rete.</a:t>
            </a:r>
          </a:p>
          <a:p>
            <a:endParaRPr lang="it-IT"/>
          </a:p>
          <a:p>
            <a:r>
              <a:rPr lang="it-IT"/>
              <a:t>Teramo e Magliano Sabina presentano bassa </a:t>
            </a:r>
            <a:r>
              <a:rPr lang="it-IT" err="1"/>
              <a:t>Closeness</a:t>
            </a:r>
            <a:r>
              <a:rPr lang="it-IT"/>
              <a:t> (inferiore a 0.52) e alta </a:t>
            </a:r>
            <a:r>
              <a:rPr lang="it-IT" err="1"/>
              <a:t>Betwenneess</a:t>
            </a:r>
            <a:r>
              <a:rPr lang="it-IT"/>
              <a:t> (superiore a 0.011): questo significa che i nodi risultano essenziali per il collegamento tra gruppi più piccoli di nodi all'interno della rete.</a:t>
            </a:r>
          </a:p>
          <a:p>
            <a:endParaRPr lang="it-IT"/>
          </a:p>
          <a:p>
            <a:r>
              <a:rPr lang="it-IT"/>
              <a:t>Telgate e Brescia presentano alta </a:t>
            </a:r>
            <a:r>
              <a:rPr lang="it-IT" err="1"/>
              <a:t>Closeness</a:t>
            </a:r>
            <a:r>
              <a:rPr lang="it-IT"/>
              <a:t> (superiore a 0.52) e bassa </a:t>
            </a:r>
            <a:r>
              <a:rPr lang="it-IT" err="1"/>
              <a:t>Betwenneess</a:t>
            </a:r>
            <a:r>
              <a:rPr lang="it-IT"/>
              <a:t> (inferiore a 0.011): questo significa che ci sono molti cammini all'interno della rete e che i nodi sono collegati ad altri, ma che non sono così essenziali per avere dei collegamenti. In questo caso abbiamo riportato due città, ma dal grafico della slide successiva è facile osservare molte di queste rientrano in questa casistica.</a:t>
            </a:r>
          </a:p>
        </p:txBody>
      </p:sp>
      <p:sp>
        <p:nvSpPr>
          <p:cNvPr id="4" name="Segnaposto numero diapositiva 3">
            <a:extLst>
              <a:ext uri="{FF2B5EF4-FFF2-40B4-BE49-F238E27FC236}">
                <a16:creationId xmlns:a16="http://schemas.microsoft.com/office/drawing/2014/main" id="{FC89717F-0AEB-0C62-DCDE-7A3AF5DBDE77}"/>
              </a:ext>
            </a:extLst>
          </p:cNvPr>
          <p:cNvSpPr>
            <a:spLocks noGrp="1"/>
          </p:cNvSpPr>
          <p:nvPr>
            <p:ph type="sldNum" sz="quarter" idx="5"/>
          </p:nvPr>
        </p:nvSpPr>
        <p:spPr/>
        <p:txBody>
          <a:bodyPr/>
          <a:lstStyle/>
          <a:p>
            <a:fld id="{B691842A-C44D-9042-9569-E861955A6755}" type="slidenum">
              <a:rPr lang="it-IT" smtClean="0"/>
              <a:t>10</a:t>
            </a:fld>
            <a:endParaRPr lang="it-IT"/>
          </a:p>
        </p:txBody>
      </p:sp>
    </p:spTree>
    <p:extLst>
      <p:ext uri="{BB962C8B-B14F-4D97-AF65-F5344CB8AC3E}">
        <p14:creationId xmlns:p14="http://schemas.microsoft.com/office/powerpoint/2010/main" val="977084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Proponiamo ora tre grafici che sono stati menzionati e commentati nella slide precedente.</a:t>
            </a:r>
          </a:p>
          <a:p>
            <a:endParaRPr lang="it-IT"/>
          </a:p>
          <a:p>
            <a:r>
              <a:rPr lang="it-IT"/>
              <a:t>In particolare:</a:t>
            </a:r>
          </a:p>
          <a:p>
            <a:pPr marL="171450" indent="-171450">
              <a:buFont typeface="Calibri"/>
              <a:buChar char="-"/>
            </a:pPr>
            <a:r>
              <a:rPr lang="it-IT"/>
              <a:t>Il grafico in alto a sinistra, che lega </a:t>
            </a:r>
            <a:r>
              <a:rPr lang="it-IT" err="1"/>
              <a:t>Closeness</a:t>
            </a:r>
            <a:r>
              <a:rPr lang="it-IT"/>
              <a:t> </a:t>
            </a:r>
            <a:r>
              <a:rPr lang="it-IT" err="1"/>
              <a:t>Centrality</a:t>
            </a:r>
            <a:r>
              <a:rPr lang="it-IT"/>
              <a:t> e Degree </a:t>
            </a:r>
            <a:r>
              <a:rPr lang="it-IT" err="1"/>
              <a:t>Centrality</a:t>
            </a:r>
            <a:r>
              <a:rPr lang="it-IT"/>
              <a:t>, mette in risalto i </a:t>
            </a:r>
            <a:r>
              <a:rPr lang="it-IT" err="1"/>
              <a:t>superchargers</a:t>
            </a:r>
            <a:r>
              <a:rPr lang="it-IT"/>
              <a:t> installati sia ad Arezzo, Rimini e Fano; sia installati a Vogogna e Chivasso.</a:t>
            </a:r>
          </a:p>
          <a:p>
            <a:pPr marL="171450" indent="-171450">
              <a:buFont typeface="Calibri"/>
              <a:buChar char="-"/>
            </a:pPr>
            <a:r>
              <a:rPr lang="it-IT"/>
              <a:t>Il grafico in basso al centro, che lega </a:t>
            </a:r>
            <a:r>
              <a:rPr lang="it-IT" err="1"/>
              <a:t>Betwenneess</a:t>
            </a:r>
            <a:r>
              <a:rPr lang="it-IT"/>
              <a:t> </a:t>
            </a:r>
            <a:r>
              <a:rPr lang="it-IT" err="1"/>
              <a:t>Centrality</a:t>
            </a:r>
            <a:r>
              <a:rPr lang="it-IT"/>
              <a:t> e Degree </a:t>
            </a:r>
            <a:r>
              <a:rPr lang="it-IT" err="1"/>
              <a:t>Centrality</a:t>
            </a:r>
            <a:r>
              <a:rPr lang="it-IT"/>
              <a:t>, mette in risalto i </a:t>
            </a:r>
            <a:r>
              <a:rPr lang="it-IT" err="1"/>
              <a:t>superchargers</a:t>
            </a:r>
            <a:r>
              <a:rPr lang="it-IT"/>
              <a:t> installati sia a Perugia e Teramo; sia a Cuneo e Torino </a:t>
            </a:r>
            <a:r>
              <a:rPr lang="it-IT" err="1"/>
              <a:t>Gugliasco</a:t>
            </a:r>
            <a:r>
              <a:rPr lang="it-IT"/>
              <a:t>.</a:t>
            </a:r>
          </a:p>
          <a:p>
            <a:pPr marL="171450" indent="-171450">
              <a:buFont typeface="Calibri"/>
              <a:buChar char="-"/>
            </a:pPr>
            <a:r>
              <a:rPr lang="it-IT"/>
              <a:t>Il grafico in alto a destra, che lega </a:t>
            </a:r>
            <a:r>
              <a:rPr lang="it-IT" err="1"/>
              <a:t>BewtenneessCentrality</a:t>
            </a:r>
            <a:r>
              <a:rPr lang="it-IT"/>
              <a:t> e </a:t>
            </a:r>
            <a:r>
              <a:rPr lang="it-IT" err="1"/>
              <a:t>Closeness</a:t>
            </a:r>
            <a:r>
              <a:rPr lang="it-IT"/>
              <a:t> Degree </a:t>
            </a:r>
            <a:r>
              <a:rPr lang="it-IT" err="1"/>
              <a:t>Centrality</a:t>
            </a:r>
            <a:r>
              <a:rPr lang="it-IT"/>
              <a:t>, mette in risalto i </a:t>
            </a:r>
            <a:r>
              <a:rPr lang="it-IT" err="1"/>
              <a:t>superchargers</a:t>
            </a:r>
            <a:r>
              <a:rPr lang="it-IT"/>
              <a:t> installati sia a Teramo e </a:t>
            </a:r>
            <a:r>
              <a:rPr lang="it-IT" err="1"/>
              <a:t>Magialno</a:t>
            </a:r>
            <a:r>
              <a:rPr lang="it-IT"/>
              <a:t> sabina; sia a Telgate e Brescia (e altre località).</a:t>
            </a:r>
          </a:p>
        </p:txBody>
      </p:sp>
      <p:sp>
        <p:nvSpPr>
          <p:cNvPr id="4" name="Segnaposto numero diapositiva 3"/>
          <p:cNvSpPr>
            <a:spLocks noGrp="1"/>
          </p:cNvSpPr>
          <p:nvPr>
            <p:ph type="sldNum" sz="quarter" idx="5"/>
          </p:nvPr>
        </p:nvSpPr>
        <p:spPr/>
        <p:txBody>
          <a:bodyPr/>
          <a:lstStyle/>
          <a:p>
            <a:fld id="{B691842A-C44D-9042-9569-E861955A6755}" type="slidenum">
              <a:rPr lang="it-IT" smtClean="0"/>
              <a:t>11</a:t>
            </a:fld>
            <a:endParaRPr lang="it-IT"/>
          </a:p>
        </p:txBody>
      </p:sp>
    </p:spTree>
    <p:extLst>
      <p:ext uri="{BB962C8B-B14F-4D97-AF65-F5344CB8AC3E}">
        <p14:creationId xmlns:p14="http://schemas.microsoft.com/office/powerpoint/2010/main" val="1930605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 questo tipi di analisi con le "Reti Artificiali", abbiamo calcolato, per ogni tipo di nuova rete generata, sei grandezze (Distanza media, Diametro, </a:t>
            </a:r>
            <a:r>
              <a:rPr lang="it-IT" dirty="0" err="1"/>
              <a:t>Betwenneess</a:t>
            </a:r>
            <a:r>
              <a:rPr lang="it-IT" dirty="0"/>
              <a:t> </a:t>
            </a:r>
            <a:r>
              <a:rPr lang="it-IT" dirty="0" err="1"/>
              <a:t>Centralization</a:t>
            </a:r>
            <a:r>
              <a:rPr lang="it-IT" dirty="0"/>
              <a:t>, Degree </a:t>
            </a:r>
            <a:r>
              <a:rPr lang="it-IT" dirty="0" err="1"/>
              <a:t>Centralization</a:t>
            </a:r>
            <a:r>
              <a:rPr lang="it-IT" dirty="0"/>
              <a:t>, </a:t>
            </a:r>
            <a:r>
              <a:rPr lang="it-IT" dirty="0" err="1"/>
              <a:t>Closeness</a:t>
            </a:r>
            <a:r>
              <a:rPr lang="it-IT" dirty="0"/>
              <a:t> </a:t>
            </a:r>
            <a:r>
              <a:rPr lang="it-IT" dirty="0" err="1"/>
              <a:t>Centralization</a:t>
            </a:r>
            <a:r>
              <a:rPr lang="it-IT" dirty="0"/>
              <a:t>, Clustering </a:t>
            </a:r>
            <a:r>
              <a:rPr lang="it-IT" dirty="0" err="1"/>
              <a:t>Coefficient</a:t>
            </a:r>
            <a:r>
              <a:rPr lang="it-IT" dirty="0"/>
              <a:t>) e poi le abbiamo confrontate con quelle rilevate per la rete originale.</a:t>
            </a:r>
          </a:p>
          <a:p>
            <a:endParaRPr lang="it-IT" dirty="0"/>
          </a:p>
          <a:p>
            <a:r>
              <a:rPr lang="it-IT" dirty="0"/>
              <a:t>Tesla - ER:</a:t>
            </a:r>
          </a:p>
          <a:p>
            <a:r>
              <a:rPr lang="it-IT" dirty="0"/>
              <a:t>Per eseguire il confronto con la nostra rete, abbiamo provveduto a generare una rete di </a:t>
            </a:r>
            <a:r>
              <a:rPr lang="it-IT" dirty="0" err="1"/>
              <a:t>Erdős</a:t>
            </a:r>
            <a:r>
              <a:rPr lang="it-IT" dirty="0"/>
              <a:t>–</a:t>
            </a:r>
            <a:r>
              <a:rPr lang="it-IT" dirty="0" err="1"/>
              <a:t>Rényi</a:t>
            </a:r>
            <a:r>
              <a:rPr lang="it-IT" dirty="0"/>
              <a:t>, anche detta rete Random. Essa è stata generata sulla base dei principali dati estratti dalle prime analisi eseguite sulla rete Tesla, ovvero numero di nodi, pari a 85, e grado medio dei vertici, pari a 34.54117647. Come possiamo notare, tutte le misure risultano essere inferiori rispetto a quelle individuate per la rete Tesla: questo ci permette di dire che la rete analizzata non è quella che si accosta meglio alla rete originale.</a:t>
            </a:r>
          </a:p>
          <a:p>
            <a:endParaRPr lang="it-IT" dirty="0"/>
          </a:p>
          <a:p>
            <a:r>
              <a:rPr lang="it-IT" dirty="0"/>
              <a:t>Tesla - SW:</a:t>
            </a:r>
          </a:p>
          <a:p>
            <a:r>
              <a:rPr lang="it-IT" dirty="0"/>
              <a:t>Per eseguire questo confronto, abbiamo nuovamente generato una rete con 85 nodi. Questa nuova rete differisce da quella precedente per via della "</a:t>
            </a:r>
            <a:r>
              <a:rPr lang="it-IT" dirty="0" err="1"/>
              <a:t>Replacement</a:t>
            </a:r>
            <a:r>
              <a:rPr lang="it-IT" dirty="0"/>
              <a:t> </a:t>
            </a:r>
            <a:r>
              <a:rPr lang="it-IT" dirty="0" err="1"/>
              <a:t>Probability</a:t>
            </a:r>
            <a:r>
              <a:rPr lang="it-IT" dirty="0"/>
              <a:t>", ossia la probabilità con cui un collegamento in una rete viene "rimpiazzato" o "</a:t>
            </a:r>
            <a:r>
              <a:rPr lang="it-IT" dirty="0" err="1"/>
              <a:t>ri</a:t>
            </a:r>
            <a:r>
              <a:rPr lang="it-IT" dirty="0"/>
              <a:t>-cablato" verso un nodo diverso, generando un certo numero di cluster, sicuramente superiore a quello della rete di </a:t>
            </a:r>
            <a:r>
              <a:rPr lang="it-IT" dirty="0" err="1"/>
              <a:t>Erdős</a:t>
            </a:r>
            <a:r>
              <a:rPr lang="it-IT" dirty="0"/>
              <a:t>–</a:t>
            </a:r>
            <a:r>
              <a:rPr lang="it-IT" dirty="0" err="1"/>
              <a:t>Rényi</a:t>
            </a:r>
            <a:r>
              <a:rPr lang="it-IT" dirty="0"/>
              <a:t>. Abbiamo assegnato a questa probabilità un valore arbitrario di 0.5 e, così facendo, abbiamo ottenuto una rete molto simile a quella Random: questo, in tabella, viene confermato dal confronto delle grandezze misurate che risultano molto vicine tra loro, e questa somiglianza ci permette di concludere che, esattamente come per quella Random, la rete SW non è quella che si accosta meglio alla nostra rete. </a:t>
            </a:r>
          </a:p>
          <a:p>
            <a:endParaRPr lang="it-IT" dirty="0"/>
          </a:p>
          <a:p>
            <a:r>
              <a:rPr lang="it-IT" dirty="0"/>
              <a:t>Tesla - SF:</a:t>
            </a:r>
          </a:p>
          <a:p>
            <a:r>
              <a:rPr lang="it-IT" dirty="0"/>
              <a:t>Per eseguire questo ultimo confronto, abbiamo dovuto inserire un dato in più rispetto alle precedenti reti artificiali, ossia il numero di connessioni della rete che risulta pari a 1468. In questo caso, sono state necessarie alcune modifiche per assicurarsi che le analisi venissero svolte correttamente, dal momento che una rete Scale-Free risulta più complessa da costruire rispetto alle due appena trattate: in primo luogo, è stato necessario rimuovere dalla rete le componenti più deboli, ovvero quei gruppi di nodi isolati che si possono generare quando generiamo una rete di questo tipo; in seguito, è stata trovata e poi rimossa la componente più forte (è doveroso precisare che, in questo caso, </a:t>
            </a:r>
            <a:r>
              <a:rPr lang="it-IT" dirty="0" err="1"/>
              <a:t>Pajek</a:t>
            </a:r>
            <a:r>
              <a:rPr lang="it-IT" dirty="0"/>
              <a:t> utilizza il "termine forte" come sinonimo del termine grande e "termine debole" come sinonimo del termine piccolo) ottenendo alla fine una rete con 82 nodi.</a:t>
            </a:r>
          </a:p>
          <a:p>
            <a:endParaRPr lang="it-IT" dirty="0"/>
          </a:p>
          <a:p>
            <a:endParaRPr lang="it-IT" dirty="0"/>
          </a:p>
          <a:p>
            <a:r>
              <a:rPr lang="it-IT" dirty="0"/>
              <a:t>Arrivati a questo punto, è possibile svolgere dei confronti fra le quattro reti:</a:t>
            </a:r>
          </a:p>
          <a:p>
            <a:pPr marL="171450" indent="-171450">
              <a:buFont typeface="Calibri"/>
              <a:buChar char="-"/>
            </a:pPr>
            <a:r>
              <a:rPr lang="it-IT" dirty="0"/>
              <a:t>come possiamo notare dalle misure di distanza media, diametro, </a:t>
            </a:r>
            <a:r>
              <a:rPr lang="it-IT" dirty="0" err="1"/>
              <a:t>Betweenness</a:t>
            </a:r>
            <a:r>
              <a:rPr lang="it-IT" dirty="0"/>
              <a:t> e </a:t>
            </a:r>
            <a:r>
              <a:rPr lang="it-IT" dirty="0" err="1"/>
              <a:t>Closeness</a:t>
            </a:r>
            <a:r>
              <a:rPr lang="it-IT" dirty="0"/>
              <a:t>, la nuova rete artificiale Scale-Free si avvicina molto di più alla nostra rete, rispetto alle altre. </a:t>
            </a:r>
          </a:p>
          <a:p>
            <a:pPr marL="171450" indent="-171450">
              <a:buFont typeface="Calibri"/>
              <a:buChar char="-"/>
            </a:pPr>
            <a:r>
              <a:rPr lang="it-IT" dirty="0"/>
              <a:t>per quanto riguarda, invece, le misure di Degree </a:t>
            </a:r>
            <a:r>
              <a:rPr lang="it-IT" dirty="0" err="1"/>
              <a:t>Centralization</a:t>
            </a:r>
            <a:r>
              <a:rPr lang="it-IT" dirty="0"/>
              <a:t> e Clustering </a:t>
            </a:r>
            <a:r>
              <a:rPr lang="it-IT" dirty="0" err="1"/>
              <a:t>Coefficient</a:t>
            </a:r>
            <a:r>
              <a:rPr lang="it-IT" dirty="0"/>
              <a:t>, queste grandezze risultano piuttosto diverse rispetto ai valori della rete originale. In particolare, il clustering </a:t>
            </a:r>
            <a:r>
              <a:rPr lang="it-IT" dirty="0" err="1"/>
              <a:t>Coefficient</a:t>
            </a:r>
            <a:r>
              <a:rPr lang="it-IT" dirty="0"/>
              <a:t> presenta un valore molto inferiore rispetto a quello della rete originale, proprio perché quella da noi analizzata non è una rete artificiale: dal momento che la nostra è una rete "Man-Made", la posizione dei nodi, soprattutto in determinati punti, deriva da uno studio strategico dell’area, in modo che la creazione e il successivo collegamento di un nodo risulti ponderato, in base all’utilizzo che ne verrà fatto in futuro (Per intenderci, Tesla non ha alcun incentivo a creare un stazione di ricarica con 20 </a:t>
            </a:r>
            <a:r>
              <a:rPr lang="it-IT" dirty="0" err="1"/>
              <a:t>supercharger</a:t>
            </a:r>
            <a:r>
              <a:rPr lang="it-IT" dirty="0"/>
              <a:t>, se poi di queste ne vengono usate mediamente 1 o 2). Questo non accade nella rete SF, perché la generazione del nodo e la successiva connessione hanno un solo vincolo, ovvero assicurarsi che " i nodi più ricchi diventino sempre più ricchi». </a:t>
            </a:r>
          </a:p>
          <a:p>
            <a:pPr marL="171450" indent="-171450">
              <a:buFont typeface="Calibri"/>
              <a:buChar char="-"/>
            </a:pPr>
            <a:r>
              <a:rPr lang="it-IT" dirty="0"/>
              <a:t>per quanto riguarda la Degree </a:t>
            </a:r>
            <a:r>
              <a:rPr lang="it-IT" dirty="0" err="1"/>
              <a:t>Centralization</a:t>
            </a:r>
            <a:r>
              <a:rPr lang="it-IT" dirty="0"/>
              <a:t>, questa differisce semplicemente perché la distribuzione dei gradi risulta essere differente: la rete Tesla, infatti, segue una distribuzione dei gradi non chiara, mentre la rete Scale-Free segue una distribuzione di tipo «Power </a:t>
            </a:r>
            <a:r>
              <a:rPr lang="it-IT" dirty="0" err="1"/>
              <a:t>Law</a:t>
            </a:r>
            <a:r>
              <a:rPr lang="it-IT" dirty="0"/>
              <a:t>». </a:t>
            </a:r>
          </a:p>
          <a:p>
            <a:endParaRPr lang="it-IT" dirty="0"/>
          </a:p>
          <a:p>
            <a:r>
              <a:rPr lang="it-IT" dirty="0"/>
              <a:t>In conclusione, la rete Scale-Free è stata evidenziata in giallo per segnalare che, globalmente, si avvicina di più alla rete originale.</a:t>
            </a:r>
          </a:p>
        </p:txBody>
      </p:sp>
      <p:sp>
        <p:nvSpPr>
          <p:cNvPr id="4" name="Segnaposto numero diapositiva 3"/>
          <p:cNvSpPr>
            <a:spLocks noGrp="1"/>
          </p:cNvSpPr>
          <p:nvPr>
            <p:ph type="sldNum" sz="quarter" idx="5"/>
          </p:nvPr>
        </p:nvSpPr>
        <p:spPr/>
        <p:txBody>
          <a:bodyPr/>
          <a:lstStyle/>
          <a:p>
            <a:fld id="{B691842A-C44D-9042-9569-E861955A6755}" type="slidenum">
              <a:rPr lang="it-IT" smtClean="0"/>
              <a:t>12</a:t>
            </a:fld>
            <a:endParaRPr lang="it-IT"/>
          </a:p>
        </p:txBody>
      </p:sp>
    </p:spTree>
    <p:extLst>
      <p:ext uri="{BB962C8B-B14F-4D97-AF65-F5344CB8AC3E}">
        <p14:creationId xmlns:p14="http://schemas.microsoft.com/office/powerpoint/2010/main" val="2319194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0" dirty="0"/>
              <a:t>In questa slide vengono riportati cinque grafici, tutti realizzati su scala logaritmica. Quella che viene mostrata per ciascuno di questi</a:t>
            </a:r>
            <a:r>
              <a:rPr lang="it-IT" dirty="0"/>
              <a:t>,</a:t>
            </a:r>
            <a:r>
              <a:rPr lang="it-IT" b="0" dirty="0"/>
              <a:t> è la cosiddetta Survival </a:t>
            </a:r>
            <a:r>
              <a:rPr lang="it-IT" b="0" dirty="0" err="1"/>
              <a:t>Function</a:t>
            </a:r>
            <a:r>
              <a:rPr lang="it-IT" b="0" dirty="0"/>
              <a:t>, ossia la cumulata della frequenza dei gradi in ordine decrescente. N</a:t>
            </a:r>
            <a:r>
              <a:rPr lang="it-IT" dirty="0"/>
              <a:t>el grafico, i valori di questa funzione sono associati all'asse delle ascisse, mentre sull'asse delle ordinate viene mostrato l'indice numerico delle iterazioni effettuate per la somma ricorsiva dalla funzione cumulata, che è anche correlato alla quantità di raggruppamenti eseguiti per grado.</a:t>
            </a:r>
          </a:p>
          <a:p>
            <a:endParaRPr lang="it-IT" dirty="0"/>
          </a:p>
          <a:p>
            <a:r>
              <a:rPr lang="it-IT" b="0" dirty="0"/>
              <a:t>I quattro grafici presenti sulla </a:t>
            </a:r>
            <a:r>
              <a:rPr lang="it-IT" dirty="0"/>
              <a:t>sinistra, rispettivamente, mostrano:</a:t>
            </a:r>
            <a:endParaRPr lang="it-IT" b="0" dirty="0"/>
          </a:p>
          <a:p>
            <a:pPr marL="228600" indent="-228600">
              <a:buAutoNum type="arabicParenBoth"/>
            </a:pPr>
            <a:r>
              <a:rPr lang="it-IT" b="0" dirty="0"/>
              <a:t>La Survival </a:t>
            </a:r>
            <a:r>
              <a:rPr lang="it-IT" b="0" dirty="0" err="1"/>
              <a:t>Function</a:t>
            </a:r>
            <a:r>
              <a:rPr lang="it-IT" b="0" dirty="0"/>
              <a:t> per la rete Tesla, la quale presenta</a:t>
            </a:r>
            <a:r>
              <a:rPr lang="it-IT" dirty="0"/>
              <a:t> </a:t>
            </a:r>
            <a:r>
              <a:rPr lang="it-IT" b="0" dirty="0"/>
              <a:t>l'asse delle </a:t>
            </a:r>
            <a:r>
              <a:rPr lang="it-IT" dirty="0"/>
              <a:t>ascisse che varia</a:t>
            </a:r>
            <a:r>
              <a:rPr lang="it-IT" b="0" dirty="0"/>
              <a:t> da 1 a 38</a:t>
            </a:r>
            <a:r>
              <a:rPr lang="it-IT" dirty="0"/>
              <a:t>, mentre l'asse delle ordinate varia da 1 a 85.</a:t>
            </a:r>
            <a:r>
              <a:rPr lang="it-IT" b="0" dirty="0"/>
              <a:t> </a:t>
            </a:r>
          </a:p>
          <a:p>
            <a:pPr marL="228600" indent="-228600">
              <a:buAutoNum type="arabicParenBoth"/>
            </a:pPr>
            <a:r>
              <a:rPr lang="it-IT" dirty="0">
                <a:effectLst/>
              </a:rPr>
              <a:t>La funzione di sopravvivenza per la rete di </a:t>
            </a:r>
            <a:r>
              <a:rPr lang="it-IT" dirty="0" err="1">
                <a:effectLst/>
              </a:rPr>
              <a:t>Erdős</a:t>
            </a:r>
            <a:r>
              <a:rPr lang="it-IT" dirty="0">
                <a:effectLst/>
              </a:rPr>
              <a:t>–</a:t>
            </a:r>
            <a:r>
              <a:rPr lang="it-IT" dirty="0" err="1">
                <a:effectLst/>
              </a:rPr>
              <a:t>Rényi</a:t>
            </a:r>
            <a:r>
              <a:rPr lang="it-IT" dirty="0">
                <a:effectLst/>
              </a:rPr>
              <a:t> presenta un asse x che varia da 1 a 85 e un asse y che va da 1 a 20. Osserviamo che, in questo caso, i raggruppamenti di gradi identificati per questa rete sono meno numerosi rispetto a quelli della rete Tesla; possiamo quindi concludere che, a parità di numero di nodi, questa rete mostra una minore divergenza dei gradi.</a:t>
            </a:r>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it-IT" dirty="0"/>
              <a:t>La Survival </a:t>
            </a:r>
            <a:r>
              <a:rPr lang="it-IT" dirty="0" err="1"/>
              <a:t>Fucntion</a:t>
            </a:r>
            <a:r>
              <a:rPr lang="it-IT" dirty="0"/>
              <a:t> per la rete Small World presenta un asse delle ascisse che varia da 1 a 85 e un asse delle ordinate che varia da 1 a 17. Notiamo che, anche in questo caso, l'asse verticale è notevolmente ridotto rispetto a quello della rete Tesla. Possiamo quindi giungere alla stessa conclusione fatta per la rete precedente, ossia: </a:t>
            </a:r>
            <a:r>
              <a:rPr lang="it-IT" dirty="0">
                <a:effectLst/>
              </a:rPr>
              <a:t>questa rete mostra una minore divergenza dei gradi.</a:t>
            </a:r>
            <a:endParaRPr lang="it-IT" dirty="0"/>
          </a:p>
          <a:p>
            <a:pPr marL="228600" indent="-228600">
              <a:buAutoNum type="arabicParenBoth"/>
            </a:pPr>
            <a:r>
              <a:rPr lang="it-IT" b="0" dirty="0"/>
              <a:t>La funzione di sopravvivenza per la rete Scale-Free presenta un asse delle ascisse che varia da 6 a 82 e un asse delle ordinate che va da 1 a 33. In questo caso, notiamo che il numero massimo di nodi nella partizione è 82, il che è coerente poiché nell'analisi sono state individuate partizioni considerate deboli, che successivamente sono state rimosse, come già menzionato nella slide precedente. Come possiamo osservare, la divergenza dei gradi in questa rete aumenta rispetto alle altre reti artificiali ER e SW, portando alla formazione di un numero maggiore di raggruppamenti di grado.</a:t>
            </a:r>
          </a:p>
          <a:p>
            <a:pPr>
              <a:buFont typeface="+mj-lt"/>
              <a:buNone/>
            </a:pPr>
            <a:endParaRPr lang="it-IT" b="0" dirty="0"/>
          </a:p>
          <a:p>
            <a:r>
              <a:rPr lang="it-IT" dirty="0"/>
              <a:t>Il grafico sulla destra mostra l'insieme delle Survival </a:t>
            </a:r>
            <a:r>
              <a:rPr lang="it-IT" dirty="0" err="1"/>
              <a:t>Functions</a:t>
            </a:r>
            <a:r>
              <a:rPr lang="it-IT" dirty="0"/>
              <a:t>, permettendoci di confermare anche graficamente che la rete artificiale che più si avvicina a quella originale è la Scale-Free. Questo è evidenziato dalle due curve, una blu e una azzurra, che sono praticamente sovrapposte.</a:t>
            </a:r>
            <a:endParaRPr lang="it-IT" b="0" dirty="0"/>
          </a:p>
        </p:txBody>
      </p:sp>
      <p:sp>
        <p:nvSpPr>
          <p:cNvPr id="4" name="Segnaposto numero diapositiva 3"/>
          <p:cNvSpPr>
            <a:spLocks noGrp="1"/>
          </p:cNvSpPr>
          <p:nvPr>
            <p:ph type="sldNum" sz="quarter" idx="5"/>
          </p:nvPr>
        </p:nvSpPr>
        <p:spPr/>
        <p:txBody>
          <a:bodyPr/>
          <a:lstStyle/>
          <a:p>
            <a:fld id="{B691842A-C44D-9042-9569-E861955A6755}" type="slidenum">
              <a:rPr lang="it-IT" smtClean="0"/>
              <a:t>13</a:t>
            </a:fld>
            <a:endParaRPr lang="it-IT"/>
          </a:p>
        </p:txBody>
      </p:sp>
    </p:spTree>
    <p:extLst>
      <p:ext uri="{BB962C8B-B14F-4D97-AF65-F5344CB8AC3E}">
        <p14:creationId xmlns:p14="http://schemas.microsoft.com/office/powerpoint/2010/main" val="3868820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Abbiamo applicato una partizione di tipo "K-</a:t>
            </a:r>
            <a:r>
              <a:rPr lang="it-IT" err="1"/>
              <a:t>Neighbour</a:t>
            </a:r>
            <a:r>
              <a:rPr lang="it-IT"/>
              <a:t>" che, dalla teoria, è l'insieme dei nodi da distanza "k" dal nodo considerato come nodo iniziale: si identificano così i passi utili per raggiungere i diversi nodi all'interno della rete in cui, sopra ogni nodo, viene riportato un numero che indica la quantità di link da percorrere per spostarsi da una stazione di ricarica all'altra.</a:t>
            </a:r>
          </a:p>
          <a:p>
            <a:endParaRPr lang="it-IT"/>
          </a:p>
          <a:p>
            <a:r>
              <a:rPr lang="it-IT"/>
              <a:t>Nella foto di sinistra, si può osservare che per questa analisi, abbiamo preso come punto di riferimento Firenze, ossia la città con il più alto valore di </a:t>
            </a:r>
            <a:r>
              <a:rPr lang="it-IT" err="1"/>
              <a:t>Betwenness</a:t>
            </a:r>
            <a:r>
              <a:rPr lang="it-IT"/>
              <a:t> </a:t>
            </a:r>
            <a:r>
              <a:rPr lang="it-IT" err="1"/>
              <a:t>Centrality</a:t>
            </a:r>
            <a:r>
              <a:rPr lang="it-IT"/>
              <a:t>: infatti, partendo da questo </a:t>
            </a:r>
            <a:r>
              <a:rPr lang="it-IT" err="1"/>
              <a:t>supercharger</a:t>
            </a:r>
            <a:r>
              <a:rPr lang="it-IT"/>
              <a:t>, è molto più facile spostarsi per il resto d'Italia, in particolare verso il Sud, limitando i costi di spostamenti e ottimizzando i percorsi, dal momento che sono numerosi i nodi raggiungibili in un solo step (segnati in giallo) mentre sono veramente pochi i nodi che richiedono un numero di step superiore a 3 (segnati in rosso e blu).</a:t>
            </a:r>
          </a:p>
          <a:p>
            <a:endParaRPr lang="it-IT"/>
          </a:p>
          <a:p>
            <a:r>
              <a:rPr lang="it-IT"/>
              <a:t>Nella foto di destra, abbiamo preso in considerazione Bardonecchia, uno dei nodi con il più basso valore di </a:t>
            </a:r>
            <a:r>
              <a:rPr lang="it-IT" err="1"/>
              <a:t>Betwenneess</a:t>
            </a:r>
            <a:r>
              <a:rPr lang="it-IT"/>
              <a:t> </a:t>
            </a:r>
            <a:r>
              <a:rPr lang="it-IT" err="1"/>
              <a:t>Centrality</a:t>
            </a:r>
            <a:r>
              <a:rPr lang="it-IT"/>
              <a:t>: si può notare, infatti, che per città come queste, aumenta il numero di stazioni di ricarica da visitare per raggiugere le varie località italiane, arrivando fino a 6 per quelle città situate nel Sud Italia, comportando un significativo aumento dei tempi e costi di spostamento.</a:t>
            </a:r>
          </a:p>
          <a:p>
            <a:endParaRPr lang="it-IT"/>
          </a:p>
        </p:txBody>
      </p:sp>
      <p:sp>
        <p:nvSpPr>
          <p:cNvPr id="4" name="Segnaposto numero diapositiva 3"/>
          <p:cNvSpPr>
            <a:spLocks noGrp="1"/>
          </p:cNvSpPr>
          <p:nvPr>
            <p:ph type="sldNum" sz="quarter" idx="5"/>
          </p:nvPr>
        </p:nvSpPr>
        <p:spPr/>
        <p:txBody>
          <a:bodyPr/>
          <a:lstStyle/>
          <a:p>
            <a:fld id="{B691842A-C44D-9042-9569-E861955A6755}" type="slidenum">
              <a:rPr lang="it-IT" smtClean="0"/>
              <a:t>14</a:t>
            </a:fld>
            <a:endParaRPr lang="it-IT"/>
          </a:p>
        </p:txBody>
      </p:sp>
    </p:spTree>
    <p:extLst>
      <p:ext uri="{BB962C8B-B14F-4D97-AF65-F5344CB8AC3E}">
        <p14:creationId xmlns:p14="http://schemas.microsoft.com/office/powerpoint/2010/main" val="3059303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Tramite </a:t>
            </a:r>
            <a:r>
              <a:rPr lang="it-IT" err="1"/>
              <a:t>Pajek</a:t>
            </a:r>
            <a:r>
              <a:rPr lang="it-IT"/>
              <a:t>, si ricava la partizione del tipo k-core per comprendere il grado di connessione dei nodi della rete; il k-core di un grafo rappresenta il sotto-grafo massimo in cui ogni nodo ha almeno k connessioni con altri nodi della rete. Nell'immagine, si riportano i vari nodi con i diversi gradi di k-core individuati con colori diversi: nel nostro caso, k assume il valore di 31, coincidente con il sotto-grafo massimale, in cui ogni stazione di ricarica è collegata ad almeno altri k (31) vertici nello stesso sotto-grafo. Un valore come questo indica una rete estremamente densa e ben interconnessa e ciò è giustificato dal fatto che i nodi che partecipano a questo raggruppamento sono situati in regioni metropolitane. Questo è un indicatore positivo per la continuità del servizio, in quanto l'alta interconnessione presente riduce la possibilità di isolare aree specifiche.</a:t>
            </a:r>
          </a:p>
          <a:p>
            <a:r>
              <a:rPr lang="it-IT"/>
              <a:t>Inoltre, è evidente che tale interconnessione non è presente in tutte le zone italiane, in quanto, scendendo lungo lo stivale, si osserva un valore sempre più basso del k: questo evidenzia un gap che potrebbe compromettere la connettività di queste specifiche aree.</a:t>
            </a:r>
          </a:p>
          <a:p>
            <a:endParaRPr lang="it-IT"/>
          </a:p>
          <a:p>
            <a:endParaRPr lang="it-IT"/>
          </a:p>
          <a:p>
            <a:endParaRPr lang="it-IT"/>
          </a:p>
        </p:txBody>
      </p:sp>
      <p:sp>
        <p:nvSpPr>
          <p:cNvPr id="4" name="Segnaposto numero diapositiva 3"/>
          <p:cNvSpPr>
            <a:spLocks noGrp="1"/>
          </p:cNvSpPr>
          <p:nvPr>
            <p:ph type="sldNum" sz="quarter" idx="5"/>
          </p:nvPr>
        </p:nvSpPr>
        <p:spPr/>
        <p:txBody>
          <a:bodyPr/>
          <a:lstStyle/>
          <a:p>
            <a:fld id="{B691842A-C44D-9042-9569-E861955A6755}" type="slidenum">
              <a:rPr lang="it-IT" smtClean="0"/>
              <a:t>15</a:t>
            </a:fld>
            <a:endParaRPr lang="it-IT"/>
          </a:p>
        </p:txBody>
      </p:sp>
    </p:spTree>
    <p:extLst>
      <p:ext uri="{BB962C8B-B14F-4D97-AF65-F5344CB8AC3E}">
        <p14:creationId xmlns:p14="http://schemas.microsoft.com/office/powerpoint/2010/main" val="3913256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0" dirty="0"/>
              <a:t>L'analisi condotta sulla rete dei </a:t>
            </a:r>
            <a:r>
              <a:rPr lang="it-IT" b="0" dirty="0" err="1"/>
              <a:t>supercharger</a:t>
            </a:r>
            <a:r>
              <a:rPr lang="it-IT" b="0" dirty="0"/>
              <a:t> Tesla in Italia</a:t>
            </a:r>
            <a:r>
              <a:rPr lang="it-IT" dirty="0"/>
              <a:t>,</a:t>
            </a:r>
            <a:r>
              <a:rPr lang="it-IT" b="0" dirty="0"/>
              <a:t> ha evidenziato una serie di aspetti chiave riguardo alla connettività e all'efficienza dell'infrastruttura attuale. </a:t>
            </a:r>
            <a:endParaRPr lang="it-IT" dirty="0"/>
          </a:p>
          <a:p>
            <a:r>
              <a:rPr lang="it-IT" dirty="0"/>
              <a:t>L'obiettivo</a:t>
            </a:r>
            <a:r>
              <a:rPr lang="it-IT" b="0" dirty="0"/>
              <a:t> </a:t>
            </a:r>
            <a:r>
              <a:rPr lang="it-IT" dirty="0"/>
              <a:t>di partenza era quello di</a:t>
            </a:r>
            <a:r>
              <a:rPr lang="it-IT" b="0" dirty="0"/>
              <a:t> verificare se, con un'autonomia di 300 km, </a:t>
            </a:r>
            <a:r>
              <a:rPr lang="it-IT" dirty="0"/>
              <a:t>fosse possibile</a:t>
            </a:r>
            <a:r>
              <a:rPr lang="it-IT" b="0" dirty="0"/>
              <a:t> raggiungere tutte le località italiane</a:t>
            </a:r>
            <a:r>
              <a:rPr lang="it-IT" dirty="0"/>
              <a:t>.</a:t>
            </a:r>
            <a:r>
              <a:rPr lang="it-IT" b="0" dirty="0"/>
              <a:t> </a:t>
            </a:r>
            <a:r>
              <a:rPr lang="it-IT" dirty="0"/>
              <a:t>I </a:t>
            </a:r>
            <a:r>
              <a:rPr lang="it-IT" b="0" dirty="0"/>
              <a:t>risultati </a:t>
            </a:r>
            <a:r>
              <a:rPr lang="it-IT" dirty="0"/>
              <a:t>ottenuti, mostrano</a:t>
            </a:r>
            <a:r>
              <a:rPr lang="it-IT" b="0" dirty="0"/>
              <a:t> che la rete è generalmente ben strutturata, ma presenta alcune criticità</a:t>
            </a:r>
            <a:r>
              <a:rPr lang="it-IT" dirty="0"/>
              <a:t>:</a:t>
            </a:r>
          </a:p>
          <a:p>
            <a:pPr marL="171450" indent="-171450">
              <a:buFont typeface="Calibri"/>
              <a:buChar char="-"/>
            </a:pPr>
            <a:r>
              <a:rPr lang="it-IT" b="0" dirty="0"/>
              <a:t>La densità della rete, con un valore medio-alto</a:t>
            </a:r>
            <a:r>
              <a:rPr lang="it-IT" dirty="0"/>
              <a:t>,</a:t>
            </a:r>
            <a:r>
              <a:rPr lang="it-IT" b="0" dirty="0"/>
              <a:t> indica che le stazioni di ricarica sono ben distribuite, soprattutto nel Nord </a:t>
            </a:r>
            <a:r>
              <a:rPr lang="it-IT" dirty="0"/>
              <a:t>Italia: questo</a:t>
            </a:r>
            <a:r>
              <a:rPr lang="it-IT" b="0" dirty="0"/>
              <a:t> è ulteriormente confermato dalle misure di Degree </a:t>
            </a:r>
            <a:r>
              <a:rPr lang="it-IT" b="0" dirty="0" err="1"/>
              <a:t>Centrality</a:t>
            </a:r>
            <a:r>
              <a:rPr lang="it-IT" b="0" dirty="0"/>
              <a:t> e </a:t>
            </a:r>
            <a:r>
              <a:rPr lang="it-IT" b="0" dirty="0" err="1"/>
              <a:t>Closeness</a:t>
            </a:r>
            <a:r>
              <a:rPr lang="it-IT" b="0" dirty="0"/>
              <a:t> </a:t>
            </a:r>
            <a:r>
              <a:rPr lang="it-IT" b="0" dirty="0" err="1"/>
              <a:t>Centrality</a:t>
            </a:r>
            <a:r>
              <a:rPr lang="it-IT" b="0" dirty="0"/>
              <a:t>, che mostrano valori più elevati nelle regioni settentrionali, riflettendo una maggiore interconnessione e vicinanza tra le </a:t>
            </a:r>
            <a:r>
              <a:rPr lang="it-IT" dirty="0"/>
              <a:t>stazioni. Al contrario,</a:t>
            </a:r>
            <a:r>
              <a:rPr lang="it-IT" b="0" dirty="0"/>
              <a:t> il Sud Italia presenta una minore densità di stazioni, evidenziando una disparità geografica che potrebbe influire sulla facilità di spostamento in queste aree.</a:t>
            </a:r>
          </a:p>
          <a:p>
            <a:pPr marL="171450" indent="-171450">
              <a:buFont typeface="Calibri"/>
              <a:buChar char="-"/>
            </a:pPr>
            <a:r>
              <a:rPr lang="it-IT" b="0" dirty="0"/>
              <a:t>L'analisi della </a:t>
            </a:r>
            <a:r>
              <a:rPr lang="it-IT" b="0" dirty="0" err="1"/>
              <a:t>Betweenness</a:t>
            </a:r>
            <a:r>
              <a:rPr lang="it-IT" b="0" dirty="0"/>
              <a:t> </a:t>
            </a:r>
            <a:r>
              <a:rPr lang="it-IT" b="0" dirty="0" err="1"/>
              <a:t>Centrality</a:t>
            </a:r>
            <a:r>
              <a:rPr lang="it-IT" b="0" dirty="0"/>
              <a:t> ha identificato nodi cruciali come Firenze, Teramo e Perugia Sud, che fungono da ponti essenziali all'interno della rete. La rimozione di questi nodi, come evidenziato nelle simulazioni "</a:t>
            </a:r>
            <a:r>
              <a:rPr lang="it-IT" b="0" dirty="0" err="1"/>
              <a:t>What-If</a:t>
            </a:r>
            <a:r>
              <a:rPr lang="it-IT" b="0" dirty="0"/>
              <a:t>", può portare a una significativa frammentazione della rete, separando di fatto il Nord dal Sud dopo l'eliminazione di </a:t>
            </a:r>
            <a:r>
              <a:rPr lang="it-IT" dirty="0"/>
              <a:t>soli </a:t>
            </a:r>
            <a:r>
              <a:rPr lang="it-IT" b="0" dirty="0"/>
              <a:t>nove </a:t>
            </a:r>
            <a:r>
              <a:rPr lang="it-IT" b="0" dirty="0" err="1"/>
              <a:t>supercharger</a:t>
            </a:r>
            <a:r>
              <a:rPr lang="it-IT" b="0" dirty="0"/>
              <a:t> strategici</a:t>
            </a:r>
            <a:r>
              <a:rPr lang="it-IT" dirty="0"/>
              <a:t> (ricordiamo che i nodi totali sono 85).</a:t>
            </a:r>
            <a:r>
              <a:rPr lang="it-IT" b="0" dirty="0"/>
              <a:t> Questo sottolinea l'importanza di tali stazioni per la connettività nazionale.</a:t>
            </a:r>
          </a:p>
          <a:p>
            <a:pPr marL="171450" indent="-171450">
              <a:buFont typeface="Calibri"/>
              <a:buChar char="-"/>
            </a:pPr>
            <a:r>
              <a:rPr lang="it-IT" b="0" dirty="0"/>
              <a:t>L'uso della partizione k-core ha rivelato che le regioni metropolitane del Nord possiedono un alto grado di interconnessione, con un k-core massimo di 31. Al contrario, scendendo verso il Sud, il valore di k diminuisce, indicando una rete meno densa e potenzialmente più vulnerabile. Infatti, la rimozione di pochi nodi o connessioni chiave può isolare intere aree.</a:t>
            </a:r>
          </a:p>
          <a:p>
            <a:pPr marL="171450" indent="-171450">
              <a:buFont typeface="Calibri"/>
              <a:buChar char="-"/>
            </a:pPr>
            <a:r>
              <a:rPr lang="it-IT" b="0" dirty="0"/>
              <a:t>Il confronto con reti artificiali ha mostrato che la rete Tesla si avvicina maggiormente a una rete Scale-Free. </a:t>
            </a:r>
            <a:r>
              <a:rPr lang="it-IT" dirty="0"/>
              <a:t>Tuttavia, presenta differenze significative nel Degree </a:t>
            </a:r>
            <a:r>
              <a:rPr lang="it-IT" dirty="0" err="1"/>
              <a:t>Centralization</a:t>
            </a:r>
            <a:r>
              <a:rPr lang="it-IT" dirty="0"/>
              <a:t> e nel Clustering </a:t>
            </a:r>
            <a:r>
              <a:rPr lang="it-IT" dirty="0" err="1"/>
              <a:t>Coefficient</a:t>
            </a:r>
            <a:r>
              <a:rPr lang="it-IT" dirty="0"/>
              <a:t>, a causa della natura "Man-Made" della rete Tesla, dove la posizione dei nodi risulta strategicamente pianificata. Pertanto, nonostante alcune discrepanze, la rete Scale-Free rappresenta il modello che meglio approssima la struttura globale della rete Tesla.</a:t>
            </a:r>
            <a:endParaRPr lang="it-IT" b="0" dirty="0"/>
          </a:p>
          <a:p>
            <a:pPr marL="171450" indent="-171450">
              <a:buFont typeface="Calibri"/>
              <a:buChar char="-"/>
            </a:pPr>
            <a:endParaRPr lang="it-IT" dirty="0"/>
          </a:p>
          <a:p>
            <a:r>
              <a:rPr lang="it-IT" b="0" dirty="0"/>
              <a:t>In conclusione, la rete dei </a:t>
            </a:r>
            <a:r>
              <a:rPr lang="it-IT" b="0" dirty="0" err="1"/>
              <a:t>supercharger</a:t>
            </a:r>
            <a:r>
              <a:rPr lang="it-IT" b="0" dirty="0"/>
              <a:t> Tesla in Italia è efficace nel garantire la mobilità elettrica nella maggior parte del territorio</a:t>
            </a:r>
            <a:r>
              <a:rPr lang="it-IT" dirty="0"/>
              <a:t> italiano</a:t>
            </a:r>
            <a:r>
              <a:rPr lang="it-IT" b="0" dirty="0"/>
              <a:t>, ma presenta margini di miglioramento, soprattutto nel Sud. </a:t>
            </a:r>
            <a:endParaRPr lang="it-IT" dirty="0"/>
          </a:p>
          <a:p>
            <a:r>
              <a:rPr lang="it-IT" dirty="0"/>
              <a:t>Tornando alle frasi riportate nella prima slide, per</a:t>
            </a:r>
            <a:r>
              <a:rPr lang="it-IT" b="0" dirty="0"/>
              <a:t> raggiungere gli obiettivi dell'Unione Europea </a:t>
            </a:r>
            <a:r>
              <a:rPr lang="it-IT" dirty="0"/>
              <a:t>circa la</a:t>
            </a:r>
            <a:r>
              <a:rPr lang="it-IT" b="0" dirty="0"/>
              <a:t> transizione verso veicoli elettrici entro il 2035, è fondamentale investire nell'espansione e nell'ottimizzazione della rete di ricarica. Una distribuzione più uniforme delle stazioni contribuirà a superare le disparità regionali, garantendo una copertura completa e affidabile su tutto il territorio nazionale.</a:t>
            </a:r>
            <a:endParaRPr lang="it-IT" dirty="0"/>
          </a:p>
          <a:p>
            <a:endParaRPr lang="it-IT" b="0" dirty="0"/>
          </a:p>
          <a:p>
            <a:endParaRPr lang="it-IT" b="0" dirty="0"/>
          </a:p>
        </p:txBody>
      </p:sp>
      <p:sp>
        <p:nvSpPr>
          <p:cNvPr id="4" name="Segnaposto numero diapositiva 3"/>
          <p:cNvSpPr>
            <a:spLocks noGrp="1"/>
          </p:cNvSpPr>
          <p:nvPr>
            <p:ph type="sldNum" sz="quarter" idx="5"/>
          </p:nvPr>
        </p:nvSpPr>
        <p:spPr/>
        <p:txBody>
          <a:bodyPr/>
          <a:lstStyle/>
          <a:p>
            <a:fld id="{B691842A-C44D-9042-9569-E861955A6755}" type="slidenum">
              <a:rPr lang="it-IT" smtClean="0"/>
              <a:t>16</a:t>
            </a:fld>
            <a:endParaRPr lang="it-IT"/>
          </a:p>
        </p:txBody>
      </p:sp>
    </p:spTree>
    <p:extLst>
      <p:ext uri="{BB962C8B-B14F-4D97-AF65-F5344CB8AC3E}">
        <p14:creationId xmlns:p14="http://schemas.microsoft.com/office/powerpoint/2010/main" val="3682267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B691842A-C44D-9042-9569-E861955A6755}" type="slidenum">
              <a:rPr lang="it-IT" smtClean="0"/>
              <a:t>17</a:t>
            </a:fld>
            <a:endParaRPr lang="it-IT"/>
          </a:p>
        </p:txBody>
      </p:sp>
    </p:spTree>
    <p:extLst>
      <p:ext uri="{BB962C8B-B14F-4D97-AF65-F5344CB8AC3E}">
        <p14:creationId xmlns:p14="http://schemas.microsoft.com/office/powerpoint/2010/main" val="3986943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L’obiettivo di questa analisi è quello di capire se le varie stazioni di ricarica sono ben connesse tra di loro, e quindi, se con un veicolo Tesla, si riescono a raggiungere tutte le località italiane, ipotizzando un’autonomia di 300 km.</a:t>
            </a:r>
          </a:p>
          <a:p>
            <a:endParaRPr lang="it-IT"/>
          </a:p>
          <a:p>
            <a:r>
              <a:rPr lang="it-IT"/>
              <a:t>Per raggiungerlo, procederemo come segue:</a:t>
            </a:r>
          </a:p>
          <a:p>
            <a:r>
              <a:rPr lang="it-IT"/>
              <a:t>-rappresentare la rete attuale, considerando le principali informazioni.</a:t>
            </a:r>
          </a:p>
          <a:p>
            <a:r>
              <a:rPr lang="it-IT"/>
              <a:t>-analizzare i singoli nodi e i vari link attraverso le tre misure di centralità e di centralizzazione</a:t>
            </a:r>
          </a:p>
          <a:p>
            <a:r>
              <a:rPr lang="it-IT"/>
              <a:t>-confrontare l’attuale rete con una generata casualmente tramite l’applicativo </a:t>
            </a:r>
            <a:r>
              <a:rPr lang="it-IT" err="1"/>
              <a:t>Pajek</a:t>
            </a:r>
          </a:p>
          <a:p>
            <a:r>
              <a:rPr lang="it-IT"/>
              <a:t>-individuare le partizioni.</a:t>
            </a:r>
          </a:p>
          <a:p>
            <a:endParaRPr lang="it-IT"/>
          </a:p>
          <a:p>
            <a:endParaRPr lang="it-IT"/>
          </a:p>
          <a:p>
            <a:endParaRPr lang="it-IT"/>
          </a:p>
        </p:txBody>
      </p:sp>
      <p:sp>
        <p:nvSpPr>
          <p:cNvPr id="4" name="Segnaposto numero diapositiva 3"/>
          <p:cNvSpPr>
            <a:spLocks noGrp="1"/>
          </p:cNvSpPr>
          <p:nvPr>
            <p:ph type="sldNum" sz="quarter" idx="5"/>
          </p:nvPr>
        </p:nvSpPr>
        <p:spPr/>
        <p:txBody>
          <a:bodyPr/>
          <a:lstStyle/>
          <a:p>
            <a:fld id="{B691842A-C44D-9042-9569-E861955A6755}" type="slidenum">
              <a:rPr lang="it-IT" smtClean="0"/>
              <a:t>2</a:t>
            </a:fld>
            <a:endParaRPr lang="it-IT"/>
          </a:p>
        </p:txBody>
      </p:sp>
    </p:spTree>
    <p:extLst>
      <p:ext uri="{BB962C8B-B14F-4D97-AF65-F5344CB8AC3E}">
        <p14:creationId xmlns:p14="http://schemas.microsoft.com/office/powerpoint/2010/main" val="1205811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4054E8-8300-BD56-9D0D-C61B81F0588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29061B8-9949-9212-B2AC-EE9F54C44AD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7E767E2-DD00-AF6F-6791-20B7D890358F}"/>
              </a:ext>
            </a:extLst>
          </p:cNvPr>
          <p:cNvSpPr>
            <a:spLocks noGrp="1"/>
          </p:cNvSpPr>
          <p:nvPr>
            <p:ph type="body" idx="1"/>
          </p:nvPr>
        </p:nvSpPr>
        <p:spPr/>
        <p:txBody>
          <a:bodyPr/>
          <a:lstStyle/>
          <a:p>
            <a:endParaRPr lang="it-IT"/>
          </a:p>
          <a:p>
            <a:r>
              <a:rPr lang="it-IT"/>
              <a:t>Per costruire la rete, abbiamo preso una base di dati dal sito «</a:t>
            </a:r>
            <a:r>
              <a:rPr lang="it-IT" err="1"/>
              <a:t>Kaggle</a:t>
            </a:r>
            <a:r>
              <a:rPr lang="it-IT"/>
              <a:t>» e confrontandola con i dati ufficiali forniti da Tesla, abbiamo verificato le seguenti informazioni: posizioni, numero di colonnine, potenza erogata, stato di attività.</a:t>
            </a:r>
          </a:p>
          <a:p>
            <a:r>
              <a:rPr lang="it-IT"/>
              <a:t>Con l’ausilio di Excel, abbiamo innanzitutto utilizzato la formula di </a:t>
            </a:r>
            <a:r>
              <a:rPr lang="it-IT" err="1"/>
              <a:t>Haversine</a:t>
            </a:r>
            <a:r>
              <a:rPr lang="it-IT"/>
              <a:t> per stimare le distanze su gomma tra i diversi punti di ricarica; in seguito, abbiamo svolto controlli a campione per assicurarci che le distanze così calcolate fossero realistiche, riscontrando uno scostamento medio di circa 30 km che però abbiamo ritenuto tollerabile per diversi motivi, tra cui traffico e tipologia di strada ottimale scelta dal navigatore</a:t>
            </a:r>
          </a:p>
          <a:p>
            <a:r>
              <a:rPr lang="it-IT"/>
              <a:t>Successivamente, su un altro foglio, abbiamo utilizzato un linguaggio binario per indicare, partendo da una certa stazione, quali altre stazioni sono raggiungibili nel raggio di 300 km, dove 1 significa che è raggiungibile e quindi crea un link; 0 in caso negativo. </a:t>
            </a:r>
          </a:p>
          <a:p>
            <a:r>
              <a:rPr lang="it-IT"/>
              <a:t>Dopo aver visto brevemente i risultati e dopo averli rappresentati, abbiamo ritenuto opportuno trascurare dalla nostra analisi tutte quelle colonnine situate in Sardegna e in Sicilia. In particolare, Olbia risultava molto connessa alle altre città italiane, ma con l’ausilio del traghetto, permettendo un risparmio di Km e compromettendo la bontà della nostra analisi.</a:t>
            </a:r>
          </a:p>
          <a:p>
            <a:r>
              <a:rPr lang="it-IT"/>
              <a:t>A questo punto, abbiamo realizzato il file di testo da poter utilizzare in </a:t>
            </a:r>
            <a:r>
              <a:rPr lang="it-IT" err="1"/>
              <a:t>Pajek</a:t>
            </a:r>
            <a:r>
              <a:rPr lang="it-IT"/>
              <a:t>, specificando le coordinate per ciascuna città permettendoci di ricostruire l’Italia.</a:t>
            </a:r>
          </a:p>
        </p:txBody>
      </p:sp>
      <p:sp>
        <p:nvSpPr>
          <p:cNvPr id="4" name="Segnaposto numero diapositiva 3">
            <a:extLst>
              <a:ext uri="{FF2B5EF4-FFF2-40B4-BE49-F238E27FC236}">
                <a16:creationId xmlns:a16="http://schemas.microsoft.com/office/drawing/2014/main" id="{BF3E4641-85DA-1AE9-DFA0-84D53607B03F}"/>
              </a:ext>
            </a:extLst>
          </p:cNvPr>
          <p:cNvSpPr>
            <a:spLocks noGrp="1"/>
          </p:cNvSpPr>
          <p:nvPr>
            <p:ph type="sldNum" sz="quarter" idx="5"/>
          </p:nvPr>
        </p:nvSpPr>
        <p:spPr/>
        <p:txBody>
          <a:bodyPr/>
          <a:lstStyle/>
          <a:p>
            <a:fld id="{B691842A-C44D-9042-9569-E861955A6755}" type="slidenum">
              <a:rPr lang="it-IT" smtClean="0"/>
              <a:t>3</a:t>
            </a:fld>
            <a:endParaRPr lang="it-IT"/>
          </a:p>
        </p:txBody>
      </p:sp>
    </p:spTree>
    <p:extLst>
      <p:ext uri="{BB962C8B-B14F-4D97-AF65-F5344CB8AC3E}">
        <p14:creationId xmlns:p14="http://schemas.microsoft.com/office/powerpoint/2010/main" val="1090644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In questa slide, abbiamo deciso di mappare la posizione delle stazioni di ricarica di Tesla, ottenendo una rete non orientata, senza rappresentare alcuna partizione o vettore, e priva di linee multiple o loop.</a:t>
            </a:r>
          </a:p>
          <a:p>
            <a:endParaRPr lang="it-IT"/>
          </a:p>
          <a:p>
            <a:r>
              <a:rPr lang="it-IT"/>
              <a:t>In particolare:</a:t>
            </a:r>
          </a:p>
          <a:p>
            <a:pPr marL="171450" indent="-171450">
              <a:buFont typeface="Calibri"/>
              <a:buChar char="-"/>
            </a:pPr>
            <a:r>
              <a:rPr lang="it-IT"/>
              <a:t>i </a:t>
            </a:r>
            <a:r>
              <a:rPr lang="it-IT" b="1"/>
              <a:t>nodi</a:t>
            </a:r>
            <a:r>
              <a:rPr lang="it-IT"/>
              <a:t>, che sono 85, rappresentano le stazioni di ricarica in Italia. Nell'immagine, essi sono accompagnati dal nome della località in cui si trovano attualmente.</a:t>
            </a:r>
          </a:p>
          <a:p>
            <a:pPr marL="171450" indent="-171450">
              <a:buFont typeface="Calibri"/>
              <a:buChar char="-"/>
            </a:pPr>
            <a:r>
              <a:rPr lang="it-IT"/>
              <a:t>I </a:t>
            </a:r>
            <a:r>
              <a:rPr lang="it-IT" b="1"/>
              <a:t>link</a:t>
            </a:r>
            <a:r>
              <a:rPr lang="it-IT"/>
              <a:t>, che sono 1468, rappresentano i collegamenti tra le varie stazioni di ricarica che distano a meno di 300 Km.</a:t>
            </a:r>
          </a:p>
          <a:p>
            <a:endParaRPr lang="it-IT"/>
          </a:p>
          <a:p>
            <a:r>
              <a:rPr lang="it-IT"/>
              <a:t>Alcune statistiche di base:</a:t>
            </a:r>
          </a:p>
          <a:p>
            <a:pPr marL="171450" indent="-171450">
              <a:buFont typeface="Calibri,Sans-Serif"/>
              <a:buChar char="-"/>
            </a:pPr>
            <a:r>
              <a:rPr lang="it-IT" b="1"/>
              <a:t>Densità</a:t>
            </a:r>
            <a:r>
              <a:rPr lang="it-IT"/>
              <a:t>, che confronta il numero di connessioni tra i nodi attuali con il numero delle possibili connessioni, risulta 0,41120444. Il valore ottenuto risulta medio-alto, e ciò significa che i nodi sono ben collegati tra di loro (segnale che Tesla ha scelto accuratamente la loro installazione, per cui, partendo da una località qualsiasi, è più probabile incontrare un </a:t>
            </a:r>
            <a:r>
              <a:rPr lang="it-IT" err="1"/>
              <a:t>supercharger</a:t>
            </a:r>
            <a:r>
              <a:rPr lang="it-IT"/>
              <a:t> prima di finire l'autonomia).</a:t>
            </a:r>
            <a:endParaRPr lang="en-US"/>
          </a:p>
          <a:p>
            <a:pPr marL="171450" indent="-171450">
              <a:buFont typeface="Calibri"/>
              <a:buChar char="-"/>
            </a:pPr>
            <a:r>
              <a:rPr lang="it-IT" b="1"/>
              <a:t>Grado Medio</a:t>
            </a:r>
            <a:r>
              <a:rPr lang="it-IT"/>
              <a:t>, che indica il numero medio di link tra i nodi, risulta 34,54117647. </a:t>
            </a:r>
          </a:p>
          <a:p>
            <a:pPr marL="171450" indent="-171450">
              <a:buFont typeface="Calibri"/>
              <a:buChar char="-"/>
            </a:pPr>
            <a:r>
              <a:rPr lang="it-IT" b="1"/>
              <a:t>Diametro</a:t>
            </a:r>
            <a:r>
              <a:rPr lang="it-IT"/>
              <a:t>, che è il massimo delle distanze minime, risulta 6: infatti, nella nostra rete, i due </a:t>
            </a:r>
            <a:r>
              <a:rPr lang="it-IT" err="1"/>
              <a:t>superchargers</a:t>
            </a:r>
            <a:r>
              <a:rPr lang="it-IT"/>
              <a:t> più distanti sono collocati a Vogogna (Piemonte) e a Palmi (Calabria).</a:t>
            </a:r>
          </a:p>
          <a:p>
            <a:pPr marL="171450" indent="-171450">
              <a:buFont typeface="Calibri"/>
              <a:buChar char="-"/>
            </a:pPr>
            <a:r>
              <a:rPr lang="it-IT" b="1" err="1"/>
              <a:t>Average</a:t>
            </a:r>
            <a:r>
              <a:rPr lang="it-IT" b="1"/>
              <a:t> </a:t>
            </a:r>
            <a:r>
              <a:rPr lang="it-IT" b="1" err="1"/>
              <a:t>distance</a:t>
            </a:r>
            <a:r>
              <a:rPr lang="it-IT"/>
              <a:t>, che indica il numero medio di stazioni di ricarica da visitare per raggiungere qualsiasi località, risulta 1,9835. Il valore ottenuto è decisamente inferiore rispetto al valore dimostrato da </a:t>
            </a:r>
            <a:r>
              <a:rPr lang="it-IT" err="1"/>
              <a:t>Milgram</a:t>
            </a:r>
            <a:r>
              <a:rPr lang="it-IT"/>
              <a:t> nel suo esperimento, per cui la proprietà di Small World è verificata. </a:t>
            </a:r>
          </a:p>
          <a:p>
            <a:pPr marL="171450" indent="-171450">
              <a:buFont typeface="Calibri"/>
              <a:buChar char="-"/>
            </a:pPr>
            <a:endParaRPr lang="it-IT"/>
          </a:p>
          <a:p>
            <a:endParaRPr lang="it-IT"/>
          </a:p>
        </p:txBody>
      </p:sp>
      <p:sp>
        <p:nvSpPr>
          <p:cNvPr id="4" name="Segnaposto numero diapositiva 3"/>
          <p:cNvSpPr>
            <a:spLocks noGrp="1"/>
          </p:cNvSpPr>
          <p:nvPr>
            <p:ph type="sldNum" sz="quarter" idx="5"/>
          </p:nvPr>
        </p:nvSpPr>
        <p:spPr/>
        <p:txBody>
          <a:bodyPr/>
          <a:lstStyle/>
          <a:p>
            <a:fld id="{B691842A-C44D-9042-9569-E861955A6755}" type="slidenum">
              <a:rPr lang="it-IT" smtClean="0"/>
              <a:t>4</a:t>
            </a:fld>
            <a:endParaRPr lang="it-IT"/>
          </a:p>
        </p:txBody>
      </p:sp>
    </p:spTree>
    <p:extLst>
      <p:ext uri="{BB962C8B-B14F-4D97-AF65-F5344CB8AC3E}">
        <p14:creationId xmlns:p14="http://schemas.microsoft.com/office/powerpoint/2010/main" val="58160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A9EA5-597D-1E06-27FC-EA1998A6E0B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CA1B65E-AAE3-93F2-83BB-951D58273C0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F359E2C-4BC7-37B4-C776-FEC03831AF44}"/>
              </a:ext>
            </a:extLst>
          </p:cNvPr>
          <p:cNvSpPr>
            <a:spLocks noGrp="1"/>
          </p:cNvSpPr>
          <p:nvPr>
            <p:ph type="body" idx="1"/>
          </p:nvPr>
        </p:nvSpPr>
        <p:spPr/>
        <p:txBody>
          <a:bodyPr/>
          <a:lstStyle/>
          <a:p>
            <a:r>
              <a:rPr lang="it-IT"/>
              <a:t>Le misure di Centralità sono 3.</a:t>
            </a:r>
          </a:p>
          <a:p>
            <a:endParaRPr lang="it-IT"/>
          </a:p>
          <a:p>
            <a:r>
              <a:rPr lang="it-IT"/>
              <a:t>La prima che abbiamo analizzato è la </a:t>
            </a:r>
            <a:r>
              <a:rPr lang="it-IT" b="1"/>
              <a:t>Degree </a:t>
            </a:r>
            <a:r>
              <a:rPr lang="it-IT" b="1" err="1"/>
              <a:t>Centrality</a:t>
            </a:r>
            <a:r>
              <a:rPr lang="it-IT"/>
              <a:t> che indica il numero di collegamenti che ciascun nodo ha.</a:t>
            </a:r>
          </a:p>
          <a:p>
            <a:r>
              <a:rPr lang="it-IT"/>
              <a:t>Ricordiamo che, nel nostro caso, si ha un collegamento ogni volta che due </a:t>
            </a:r>
            <a:r>
              <a:rPr lang="it-IT" err="1"/>
              <a:t>superchargers</a:t>
            </a:r>
            <a:r>
              <a:rPr lang="it-IT"/>
              <a:t> distano a non più di 300 km l'uno dall'altro.</a:t>
            </a:r>
          </a:p>
          <a:p>
            <a:endParaRPr lang="it-IT"/>
          </a:p>
          <a:p>
            <a:r>
              <a:rPr lang="it-IT"/>
              <a:t>Le due tabelle riportano i valori più significativi: quella di sopra mostra le città con il maggior numero di link dove è interessante notare che, la maggior parte di queste, è situata nel Nord Italia; la tabella inferiore, invece, mostra le città con il minor numero di collegamenti, e queste sono principalmente ubicate nel Sud Italia.</a:t>
            </a:r>
          </a:p>
          <a:p>
            <a:r>
              <a:rPr lang="it-IT"/>
              <a:t>Questo è confermato anche dall'immagine posizionata al centro, in cui abbiamo formato 4 gruppi, uno per quartile, in base al valore del grado di ciascun nodo. In particolare:</a:t>
            </a:r>
          </a:p>
          <a:p>
            <a:pPr marL="171450" indent="-171450">
              <a:buFont typeface="Calibri"/>
              <a:buChar char="-"/>
            </a:pPr>
            <a:r>
              <a:rPr lang="it-IT"/>
              <a:t>in giallo vengono riportati i nodi appartenenti al primo quartile, il cui grado è inferiore a 21</a:t>
            </a:r>
          </a:p>
          <a:p>
            <a:pPr marL="171450" indent="-171450">
              <a:buFont typeface="Calibri"/>
              <a:buChar char="-"/>
            </a:pPr>
            <a:r>
              <a:rPr lang="it-IT"/>
              <a:t>in verde vengono riportati i nodi appartenenti al secondo quartile, il cui grado è compreso tra 22 e 36</a:t>
            </a:r>
          </a:p>
          <a:p>
            <a:pPr marL="171450" indent="-171450">
              <a:buFont typeface="Calibri"/>
              <a:buChar char="-"/>
            </a:pPr>
            <a:r>
              <a:rPr lang="it-IT"/>
              <a:t>in rosso vengono riportati i nodi appartenenti al terzo quartile, il cui grado è compreso tra 37 e 48</a:t>
            </a:r>
          </a:p>
          <a:p>
            <a:pPr marL="171450" indent="-171450">
              <a:buFont typeface="Calibri"/>
              <a:buChar char="-"/>
            </a:pPr>
            <a:r>
              <a:rPr lang="it-IT"/>
              <a:t>in blu vengono riportati i nodi appartenenti al quarto quartile, il cui grado è maggiore di 49</a:t>
            </a:r>
          </a:p>
          <a:p>
            <a:endParaRPr lang="it-IT"/>
          </a:p>
          <a:p>
            <a:pPr>
              <a:buFont typeface="Calibri"/>
            </a:pPr>
            <a:r>
              <a:rPr lang="it-IT"/>
              <a:t>Il valore di </a:t>
            </a:r>
            <a:r>
              <a:rPr lang="it-IT" b="1"/>
              <a:t>Degree </a:t>
            </a:r>
            <a:r>
              <a:rPr lang="it-IT" b="1" err="1"/>
              <a:t>Centralization</a:t>
            </a:r>
            <a:r>
              <a:rPr lang="it-IT"/>
              <a:t> è pari a 0,2494: questo indica un livello moderato di centralizzazione, per cui non tutti i nodi sono collegati in modo uniforme, ma ci sono alcuni nodi che svolgono un ruolo più importante, essendo maggiormente collegati rispetto agli altri.</a:t>
            </a:r>
          </a:p>
          <a:p>
            <a:endParaRPr lang="it-IT"/>
          </a:p>
        </p:txBody>
      </p:sp>
      <p:sp>
        <p:nvSpPr>
          <p:cNvPr id="4" name="Segnaposto numero diapositiva 3">
            <a:extLst>
              <a:ext uri="{FF2B5EF4-FFF2-40B4-BE49-F238E27FC236}">
                <a16:creationId xmlns:a16="http://schemas.microsoft.com/office/drawing/2014/main" id="{FC89717F-0AEB-0C62-DCDE-7A3AF5DBDE77}"/>
              </a:ext>
            </a:extLst>
          </p:cNvPr>
          <p:cNvSpPr>
            <a:spLocks noGrp="1"/>
          </p:cNvSpPr>
          <p:nvPr>
            <p:ph type="sldNum" sz="quarter" idx="5"/>
          </p:nvPr>
        </p:nvSpPr>
        <p:spPr/>
        <p:txBody>
          <a:bodyPr/>
          <a:lstStyle/>
          <a:p>
            <a:fld id="{B691842A-C44D-9042-9569-E861955A6755}" type="slidenum">
              <a:rPr lang="it-IT" smtClean="0"/>
              <a:t>5</a:t>
            </a:fld>
            <a:endParaRPr lang="it-IT"/>
          </a:p>
        </p:txBody>
      </p:sp>
    </p:spTree>
    <p:extLst>
      <p:ext uri="{BB962C8B-B14F-4D97-AF65-F5344CB8AC3E}">
        <p14:creationId xmlns:p14="http://schemas.microsoft.com/office/powerpoint/2010/main" val="3177561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A9EA5-597D-1E06-27FC-EA1998A6E0B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CA1B65E-AAE3-93F2-83BB-951D58273C0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F359E2C-4BC7-37B4-C776-FEC03831AF44}"/>
              </a:ext>
            </a:extLst>
          </p:cNvPr>
          <p:cNvSpPr>
            <a:spLocks noGrp="1"/>
          </p:cNvSpPr>
          <p:nvPr>
            <p:ph type="body" idx="1"/>
          </p:nvPr>
        </p:nvSpPr>
        <p:spPr/>
        <p:txBody>
          <a:bodyPr/>
          <a:lstStyle/>
          <a:p>
            <a:r>
              <a:rPr lang="it-IT"/>
              <a:t>La seconda misura di centralità è la "</a:t>
            </a:r>
            <a:r>
              <a:rPr lang="it-IT" b="1" err="1"/>
              <a:t>Closeness</a:t>
            </a:r>
            <a:r>
              <a:rPr lang="it-IT" b="1"/>
              <a:t> </a:t>
            </a:r>
            <a:r>
              <a:rPr lang="it-IT" b="1" err="1"/>
              <a:t>Centrality</a:t>
            </a:r>
            <a:r>
              <a:rPr lang="it-IT"/>
              <a:t>" che indica quanto un nodo è vicino agli altri nodi della rete</a:t>
            </a:r>
          </a:p>
          <a:p>
            <a:endParaRPr lang="it-IT"/>
          </a:p>
          <a:p>
            <a:r>
              <a:rPr lang="it-IT"/>
              <a:t>Nella slide, abbiamo riportato due tabelle: la prima riporta le dieci città con il più alto valore di </a:t>
            </a:r>
            <a:r>
              <a:rPr lang="it-IT" err="1"/>
              <a:t>Closeness</a:t>
            </a:r>
            <a:r>
              <a:rPr lang="it-IT"/>
              <a:t> </a:t>
            </a:r>
            <a:r>
              <a:rPr lang="it-IT" err="1"/>
              <a:t>Centrality</a:t>
            </a:r>
            <a:r>
              <a:rPr lang="it-IT"/>
              <a:t>, dove si può notare che molte di queste sono collocate nel centro-nord dell'Italia, zona che, come si evince dall'immagine, risulta essere più densamente popolata rispetto al sud Italia. La seconda tabella, invece, mostra le dieci città con il più basso valore di </a:t>
            </a:r>
            <a:r>
              <a:rPr lang="it-IT" err="1"/>
              <a:t>Closeness</a:t>
            </a:r>
            <a:r>
              <a:rPr lang="it-IT"/>
              <a:t> </a:t>
            </a:r>
            <a:r>
              <a:rPr lang="it-IT" err="1"/>
              <a:t>Centrality</a:t>
            </a:r>
            <a:r>
              <a:rPr lang="it-IT"/>
              <a:t>: questi risultano decisamente inferiori rispetto a quelli del centro-nord, dal momento che il Sud Italia presenta complessivamente minor densità rispetto al Nord.</a:t>
            </a:r>
          </a:p>
          <a:p>
            <a:endParaRPr lang="it-IT"/>
          </a:p>
          <a:p>
            <a:r>
              <a:rPr lang="it-IT"/>
              <a:t>Nel complesso, si può affermare che Tesla abbia ragionevolmente preferito installare un elevato numero di </a:t>
            </a:r>
            <a:r>
              <a:rPr lang="it-IT" err="1"/>
              <a:t>superchargers</a:t>
            </a:r>
            <a:r>
              <a:rPr lang="it-IT"/>
              <a:t> nel Nord, considerando che proprio qui è presente un maggior volume di traffico.</a:t>
            </a:r>
          </a:p>
          <a:p>
            <a:endParaRPr lang="it-IT"/>
          </a:p>
          <a:p>
            <a:r>
              <a:rPr lang="it-IT"/>
              <a:t>Per questa rete, il valore ottenuto della </a:t>
            </a:r>
            <a:r>
              <a:rPr lang="it-IT" b="1" err="1"/>
              <a:t>Closenness</a:t>
            </a:r>
            <a:r>
              <a:rPr lang="it-IT" b="1"/>
              <a:t> </a:t>
            </a:r>
            <a:r>
              <a:rPr lang="it-IT" b="1" err="1"/>
              <a:t>Centralization</a:t>
            </a:r>
            <a:r>
              <a:rPr lang="it-IT"/>
              <a:t> è 0,2391: questo indica un livello di centralizzazione relativamente basso in termini di accessibilità dei nodi nella rete, per cui non esiste un singolo nodo particolarmente centrale o accessibile rispetto agli altri, mentre le distanze tra i nodi sono relativamente uniformi. In altre parole, nessun nodo si distingue in modo significativo per la sua capacità di raggiungere rapidamente tutti gli altri nodi.</a:t>
            </a:r>
          </a:p>
          <a:p>
            <a:endParaRPr lang="it-IT"/>
          </a:p>
        </p:txBody>
      </p:sp>
      <p:sp>
        <p:nvSpPr>
          <p:cNvPr id="4" name="Segnaposto numero diapositiva 3">
            <a:extLst>
              <a:ext uri="{FF2B5EF4-FFF2-40B4-BE49-F238E27FC236}">
                <a16:creationId xmlns:a16="http://schemas.microsoft.com/office/drawing/2014/main" id="{FC89717F-0AEB-0C62-DCDE-7A3AF5DBDE77}"/>
              </a:ext>
            </a:extLst>
          </p:cNvPr>
          <p:cNvSpPr>
            <a:spLocks noGrp="1"/>
          </p:cNvSpPr>
          <p:nvPr>
            <p:ph type="sldNum" sz="quarter" idx="5"/>
          </p:nvPr>
        </p:nvSpPr>
        <p:spPr/>
        <p:txBody>
          <a:bodyPr/>
          <a:lstStyle/>
          <a:p>
            <a:fld id="{B691842A-C44D-9042-9569-E861955A6755}" type="slidenum">
              <a:rPr lang="it-IT" smtClean="0"/>
              <a:t>6</a:t>
            </a:fld>
            <a:endParaRPr lang="it-IT"/>
          </a:p>
        </p:txBody>
      </p:sp>
    </p:spTree>
    <p:extLst>
      <p:ext uri="{BB962C8B-B14F-4D97-AF65-F5344CB8AC3E}">
        <p14:creationId xmlns:p14="http://schemas.microsoft.com/office/powerpoint/2010/main" val="778545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A9EA5-597D-1E06-27FC-EA1998A6E0B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CA1B65E-AAE3-93F2-83BB-951D58273C0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F359E2C-4BC7-37B4-C776-FEC03831AF44}"/>
              </a:ext>
            </a:extLst>
          </p:cNvPr>
          <p:cNvSpPr>
            <a:spLocks noGrp="1"/>
          </p:cNvSpPr>
          <p:nvPr>
            <p:ph type="body" idx="1"/>
          </p:nvPr>
        </p:nvSpPr>
        <p:spPr/>
        <p:txBody>
          <a:bodyPr/>
          <a:lstStyle/>
          <a:p>
            <a:r>
              <a:rPr lang="it-IT"/>
              <a:t>Infine, per ciascun nodo, abbiamo calcolato la </a:t>
            </a:r>
            <a:r>
              <a:rPr lang="it-IT" b="1" err="1"/>
              <a:t>Betwenness</a:t>
            </a:r>
            <a:r>
              <a:rPr lang="it-IT" b="1"/>
              <a:t> </a:t>
            </a:r>
            <a:r>
              <a:rPr lang="it-IT" b="1" err="1"/>
              <a:t>Centrality</a:t>
            </a:r>
            <a:r>
              <a:rPr lang="it-IT"/>
              <a:t>, la terza delle misure di centralità, che esprime il rapporto tra il numero di cammini minimi che attraversano un nodo e il numero totale di cammini minimi della rete. In poche parole, indica quanto un nodo sia "ponte" e quindi cruciale per la connessione con gli altri nodi.</a:t>
            </a:r>
          </a:p>
          <a:p>
            <a:endParaRPr lang="it-IT"/>
          </a:p>
          <a:p>
            <a:r>
              <a:rPr lang="it-IT"/>
              <a:t>La prima immagine mostra i </a:t>
            </a:r>
            <a:r>
              <a:rPr lang="it-IT" err="1"/>
              <a:t>superchargers</a:t>
            </a:r>
            <a:r>
              <a:rPr lang="it-IT"/>
              <a:t> installati in Italia dove, all'aumentare della dimensione dei nodi, aumenta il valore della </a:t>
            </a:r>
            <a:r>
              <a:rPr lang="it-IT" err="1"/>
              <a:t>Betwenneess</a:t>
            </a:r>
            <a:r>
              <a:rPr lang="it-IT"/>
              <a:t> </a:t>
            </a:r>
            <a:r>
              <a:rPr lang="it-IT" err="1"/>
              <a:t>Centrality</a:t>
            </a:r>
            <a:r>
              <a:rPr lang="it-IT"/>
              <a:t>. E' facile notare che il nodo dal valore più elevato risulta essere Firenze.</a:t>
            </a:r>
          </a:p>
          <a:p>
            <a:endParaRPr lang="it-IT"/>
          </a:p>
          <a:p>
            <a:r>
              <a:rPr lang="it-IT"/>
              <a:t>In seguito, abbiamo riportato in tabella i 10 nodi dal valore più elevato e i 10 nodi dal valore più basso: i valori da noi calcolati, complessivamente, sono bassi e, probabilmente, ciò è dovuto all'elevato numero di nodi inseriti nella rete.</a:t>
            </a:r>
          </a:p>
          <a:p>
            <a:r>
              <a:rPr lang="it-IT"/>
              <a:t>Osservando attentamente le tabelle, si può notare che i </a:t>
            </a:r>
            <a:r>
              <a:rPr lang="it-IT" err="1"/>
              <a:t>superchargers</a:t>
            </a:r>
            <a:r>
              <a:rPr lang="it-IT"/>
              <a:t> installati in città come Firenze, Teramo e Perugia risultano essenziali per un eventuale viaggio verso qualsiasi località italiana; inoltre, è possibile constatare che i nodi con la più alta </a:t>
            </a:r>
            <a:r>
              <a:rPr lang="it-IT" err="1"/>
              <a:t>betwenness</a:t>
            </a:r>
            <a:r>
              <a:rPr lang="it-IT"/>
              <a:t> sono posizionati principalmente nel centro Italia;</a:t>
            </a:r>
          </a:p>
          <a:p>
            <a:r>
              <a:rPr lang="it-IT"/>
              <a:t>al contrario, per città come Bardonecchia, Brindisi, Palmi e Valli di Carnia, segnate in rosso sul disegno e i cui valori sono nulli, i </a:t>
            </a:r>
            <a:r>
              <a:rPr lang="it-IT" err="1"/>
              <a:t>superchargers</a:t>
            </a:r>
            <a:r>
              <a:rPr lang="it-IT"/>
              <a:t> lì installati sembrerebbero ridondanti. Tuttavia, è giusto ricordare che, per sostenere una simile affermazione, bisogna verificare che il grado di ciascun nodo sia sufficientemente elevato: dei 4 nodi presi in considerazione, solamente Bardonecchia e Valli di Carnia risultano ridondanti, dal momento che hanno, rispettivamente, un grado di 30 e di 16.</a:t>
            </a:r>
          </a:p>
          <a:p>
            <a:r>
              <a:rPr lang="it-IT"/>
              <a:t>In generale, è interessante notare che questi 4 nodi "anomali" sono collocati nei punti più estremi della penisola italiana.</a:t>
            </a:r>
          </a:p>
          <a:p>
            <a:endParaRPr lang="it-IT"/>
          </a:p>
          <a:p>
            <a:r>
              <a:rPr lang="it-IT"/>
              <a:t>Per quanto riguarda la </a:t>
            </a:r>
            <a:r>
              <a:rPr lang="it-IT" b="1" err="1"/>
              <a:t>Betwenneess</a:t>
            </a:r>
            <a:r>
              <a:rPr lang="it-IT" b="1"/>
              <a:t> </a:t>
            </a:r>
            <a:r>
              <a:rPr lang="it-IT" b="1" err="1"/>
              <a:t>Centralizaztion</a:t>
            </a:r>
            <a:r>
              <a:rPr lang="it-IT"/>
              <a:t>, il valore ottenuto è pari a 0.08927916. Questo è un po' basso, indicando che la rete non presenta, nel complesso, una struttura particolarmente centralizzata.</a:t>
            </a:r>
          </a:p>
        </p:txBody>
      </p:sp>
      <p:sp>
        <p:nvSpPr>
          <p:cNvPr id="4" name="Segnaposto numero diapositiva 3">
            <a:extLst>
              <a:ext uri="{FF2B5EF4-FFF2-40B4-BE49-F238E27FC236}">
                <a16:creationId xmlns:a16="http://schemas.microsoft.com/office/drawing/2014/main" id="{FC89717F-0AEB-0C62-DCDE-7A3AF5DBDE77}"/>
              </a:ext>
            </a:extLst>
          </p:cNvPr>
          <p:cNvSpPr>
            <a:spLocks noGrp="1"/>
          </p:cNvSpPr>
          <p:nvPr>
            <p:ph type="sldNum" sz="quarter" idx="5"/>
          </p:nvPr>
        </p:nvSpPr>
        <p:spPr/>
        <p:txBody>
          <a:bodyPr/>
          <a:lstStyle/>
          <a:p>
            <a:fld id="{B691842A-C44D-9042-9569-E861955A6755}" type="slidenum">
              <a:rPr lang="it-IT" smtClean="0"/>
              <a:t>7</a:t>
            </a:fld>
            <a:endParaRPr lang="it-IT"/>
          </a:p>
        </p:txBody>
      </p:sp>
    </p:spTree>
    <p:extLst>
      <p:ext uri="{BB962C8B-B14F-4D97-AF65-F5344CB8AC3E}">
        <p14:creationId xmlns:p14="http://schemas.microsoft.com/office/powerpoint/2010/main" val="325416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A9EA5-597D-1E06-27FC-EA1998A6E0B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CA1B65E-AAE3-93F2-83BB-951D58273C0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F359E2C-4BC7-37B4-C776-FEC03831AF44}"/>
              </a:ext>
            </a:extLst>
          </p:cNvPr>
          <p:cNvSpPr>
            <a:spLocks noGrp="1"/>
          </p:cNvSpPr>
          <p:nvPr>
            <p:ph type="body" idx="1"/>
          </p:nvPr>
        </p:nvSpPr>
        <p:spPr/>
        <p:txBody>
          <a:bodyPr/>
          <a:lstStyle/>
          <a:p>
            <a:r>
              <a:rPr lang="it-IT"/>
              <a:t>Proviamo a fare qualche analisi "</a:t>
            </a:r>
            <a:r>
              <a:rPr lang="it-IT" b="1" err="1"/>
              <a:t>What-If</a:t>
            </a:r>
            <a:r>
              <a:rPr lang="it-IT"/>
              <a:t>"</a:t>
            </a:r>
          </a:p>
          <a:p>
            <a:r>
              <a:rPr lang="it-IT"/>
              <a:t>Una prima domanda potrebbe essere: "Se la stazione di Firenze venisse temporaneamente chiusa, il proprietario di una Tesla riuscirebbe comunque a raggiungere le altre località italiane?" (Cosa succederebbe alla nostra rete se rimuovessimo il nodo con il più alto valore di </a:t>
            </a:r>
            <a:r>
              <a:rPr lang="it-IT" err="1"/>
              <a:t>Betwenneess</a:t>
            </a:r>
            <a:r>
              <a:rPr lang="it-IT"/>
              <a:t> </a:t>
            </a:r>
            <a:r>
              <a:rPr lang="it-IT" err="1"/>
              <a:t>Centrality</a:t>
            </a:r>
            <a:r>
              <a:rPr lang="it-IT"/>
              <a:t>?)</a:t>
            </a:r>
          </a:p>
          <a:p>
            <a:endParaRPr lang="it-IT"/>
          </a:p>
          <a:p>
            <a:r>
              <a:rPr lang="it-IT"/>
              <a:t>La risposta è affermativa, nel senso che il proprietario di una Tesla riuscirà comunque a spostarsi per tutta l'Italia. Tuttavia, con l'ausilio di </a:t>
            </a:r>
            <a:r>
              <a:rPr lang="it-IT" err="1"/>
              <a:t>Pajek</a:t>
            </a:r>
            <a:r>
              <a:rPr lang="it-IT"/>
              <a:t>, abbiamo osservato che per le città che già presentavano dei valori medio alti di </a:t>
            </a:r>
            <a:r>
              <a:rPr lang="it-IT" err="1"/>
              <a:t>Betwenneess</a:t>
            </a:r>
            <a:r>
              <a:rPr lang="it-IT"/>
              <a:t> </a:t>
            </a:r>
            <a:r>
              <a:rPr lang="it-IT" err="1"/>
              <a:t>Centrality</a:t>
            </a:r>
            <a:r>
              <a:rPr lang="it-IT"/>
              <a:t> ci sono state delle variazioni di classifica:</a:t>
            </a:r>
          </a:p>
          <a:p>
            <a:pPr marL="171450" indent="-171450">
              <a:buFont typeface="Calibri"/>
              <a:buChar char="-"/>
            </a:pPr>
            <a:r>
              <a:rPr lang="it-IT"/>
              <a:t>Rimini è diventata la città dal valore più alto, superando persino Teramo che, prima di questa modifica, era la seconda città più "frequentata";</a:t>
            </a:r>
          </a:p>
          <a:p>
            <a:pPr marL="171450" indent="-171450">
              <a:buFont typeface="Calibri"/>
              <a:buChar char="-"/>
            </a:pPr>
            <a:r>
              <a:rPr lang="it-IT"/>
              <a:t>Barberino di Mugello, dopo questa modifica, ha addirittura raddoppiato il valore di </a:t>
            </a:r>
            <a:r>
              <a:rPr lang="it-IT" err="1"/>
              <a:t>Betwenneess</a:t>
            </a:r>
            <a:r>
              <a:rPr lang="it-IT"/>
              <a:t> </a:t>
            </a:r>
            <a:r>
              <a:rPr lang="it-IT" err="1"/>
              <a:t>Centrality</a:t>
            </a:r>
            <a:r>
              <a:rPr lang="it-IT"/>
              <a:t>, passando da 0.034233 (6° posto) a 0.060045 (3° posto)</a:t>
            </a:r>
          </a:p>
          <a:p>
            <a:pPr marL="171450" indent="-171450">
              <a:buFont typeface="Calibri"/>
              <a:buChar char="-"/>
            </a:pPr>
            <a:r>
              <a:rPr lang="it-IT"/>
              <a:t>Invece, per quelle città che presentano valori pressocché nulli di </a:t>
            </a:r>
            <a:r>
              <a:rPr lang="it-IT" err="1"/>
              <a:t>Bewtenneess</a:t>
            </a:r>
            <a:r>
              <a:rPr lang="it-IT"/>
              <a:t> </a:t>
            </a:r>
            <a:r>
              <a:rPr lang="it-IT" err="1"/>
              <a:t>Centrality</a:t>
            </a:r>
            <a:r>
              <a:rPr lang="it-IT"/>
              <a:t>, non ci sono state variazioni significative.</a:t>
            </a:r>
          </a:p>
          <a:p>
            <a:endParaRPr lang="it-IT"/>
          </a:p>
          <a:p>
            <a:endParaRPr lang="it-IT"/>
          </a:p>
        </p:txBody>
      </p:sp>
      <p:sp>
        <p:nvSpPr>
          <p:cNvPr id="4" name="Segnaposto numero diapositiva 3">
            <a:extLst>
              <a:ext uri="{FF2B5EF4-FFF2-40B4-BE49-F238E27FC236}">
                <a16:creationId xmlns:a16="http://schemas.microsoft.com/office/drawing/2014/main" id="{FC89717F-0AEB-0C62-DCDE-7A3AF5DBDE77}"/>
              </a:ext>
            </a:extLst>
          </p:cNvPr>
          <p:cNvSpPr>
            <a:spLocks noGrp="1"/>
          </p:cNvSpPr>
          <p:nvPr>
            <p:ph type="sldNum" sz="quarter" idx="5"/>
          </p:nvPr>
        </p:nvSpPr>
        <p:spPr/>
        <p:txBody>
          <a:bodyPr/>
          <a:lstStyle/>
          <a:p>
            <a:fld id="{B691842A-C44D-9042-9569-E861955A6755}" type="slidenum">
              <a:rPr lang="it-IT" smtClean="0"/>
              <a:t>8</a:t>
            </a:fld>
            <a:endParaRPr lang="it-IT"/>
          </a:p>
        </p:txBody>
      </p:sp>
    </p:spTree>
    <p:extLst>
      <p:ext uri="{BB962C8B-B14F-4D97-AF65-F5344CB8AC3E}">
        <p14:creationId xmlns:p14="http://schemas.microsoft.com/office/powerpoint/2010/main" val="16159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A9EA5-597D-1E06-27FC-EA1998A6E0B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CA1B65E-AAE3-93F2-83BB-951D58273C0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F359E2C-4BC7-37B4-C776-FEC03831AF44}"/>
              </a:ext>
            </a:extLst>
          </p:cNvPr>
          <p:cNvSpPr>
            <a:spLocks noGrp="1"/>
          </p:cNvSpPr>
          <p:nvPr>
            <p:ph type="body" idx="1"/>
          </p:nvPr>
        </p:nvSpPr>
        <p:spPr/>
        <p:txBody>
          <a:bodyPr/>
          <a:lstStyle/>
          <a:p>
            <a:r>
              <a:rPr lang="it-IT"/>
              <a:t>A questo punto, ci possiamo chiedere:</a:t>
            </a:r>
          </a:p>
          <a:p>
            <a:r>
              <a:rPr lang="it-IT"/>
              <a:t>" Che cosa succederebbe alla nostra rete se anche il </a:t>
            </a:r>
            <a:r>
              <a:rPr lang="it-IT" err="1"/>
              <a:t>supercharger</a:t>
            </a:r>
            <a:r>
              <a:rPr lang="it-IT"/>
              <a:t> di Rimini venisse temporaneamente chiuso?" Oppure, più in generale: "Se ogni giorno venisse chiusa la stazione di ricarica più frequentata, il conducente di una Tesla riuscirebbe ugualmente a spostarsi per tutta l'Italia? Se sì, per quanti giorni potrà continuare a raggiungere le località italiane?" (ci sarà un momento in cui non sarà più possibile raggiungere qualsiasi località italiana?).</a:t>
            </a:r>
          </a:p>
          <a:p>
            <a:endParaRPr lang="it-IT"/>
          </a:p>
          <a:p>
            <a:r>
              <a:rPr lang="it-IT"/>
              <a:t>Per procedere, abbiamo ripetutamente rimosso dalla rete il nodo con il valore più alto di </a:t>
            </a:r>
            <a:r>
              <a:rPr lang="it-IT" err="1"/>
              <a:t>Betwenneess</a:t>
            </a:r>
            <a:r>
              <a:rPr lang="it-IT"/>
              <a:t> </a:t>
            </a:r>
            <a:r>
              <a:rPr lang="it-IT" err="1"/>
              <a:t>Centrality</a:t>
            </a:r>
            <a:r>
              <a:rPr lang="it-IT"/>
              <a:t>. Siamo stati in grado di effettuare un'operazione di questo tipo ben 9 volte: Forte dei Marmi, infatti, è l'ultimo nodo che si può eliminare prima di ottenere una rete spaccata in due parti ben distinte, Nord e Sud. Questo significa che è necessario chiudere 9 </a:t>
            </a:r>
            <a:r>
              <a:rPr lang="it-IT" err="1"/>
              <a:t>superchargers</a:t>
            </a:r>
            <a:r>
              <a:rPr lang="it-IT"/>
              <a:t> per impedire al proprietario di una Tesla di spostarsi liberamente per tutta l'Italia.</a:t>
            </a:r>
          </a:p>
          <a:p>
            <a:r>
              <a:rPr lang="it-IT"/>
              <a:t>Il grafico di destra mostra la variazione della </a:t>
            </a:r>
            <a:r>
              <a:rPr lang="it-IT" err="1"/>
              <a:t>Betwenneess</a:t>
            </a:r>
            <a:r>
              <a:rPr lang="it-IT"/>
              <a:t> </a:t>
            </a:r>
            <a:r>
              <a:rPr lang="it-IT" err="1"/>
              <a:t>Centralization</a:t>
            </a:r>
            <a:r>
              <a:rPr lang="it-IT"/>
              <a:t> ad ogni iterazione, dove il valore massimo raggiunto è circa pari a 0.4 e cala a picco con l'iterazione successiva, ottenendo due nuove reti scollegate, come si può vedere dall'immagine sulla sinistra.</a:t>
            </a:r>
          </a:p>
          <a:p>
            <a:endParaRPr lang="it-IT"/>
          </a:p>
        </p:txBody>
      </p:sp>
      <p:sp>
        <p:nvSpPr>
          <p:cNvPr id="4" name="Segnaposto numero diapositiva 3">
            <a:extLst>
              <a:ext uri="{FF2B5EF4-FFF2-40B4-BE49-F238E27FC236}">
                <a16:creationId xmlns:a16="http://schemas.microsoft.com/office/drawing/2014/main" id="{FC89717F-0AEB-0C62-DCDE-7A3AF5DBDE77}"/>
              </a:ext>
            </a:extLst>
          </p:cNvPr>
          <p:cNvSpPr>
            <a:spLocks noGrp="1"/>
          </p:cNvSpPr>
          <p:nvPr>
            <p:ph type="sldNum" sz="quarter" idx="5"/>
          </p:nvPr>
        </p:nvSpPr>
        <p:spPr/>
        <p:txBody>
          <a:bodyPr/>
          <a:lstStyle/>
          <a:p>
            <a:fld id="{B691842A-C44D-9042-9569-E861955A6755}" type="slidenum">
              <a:rPr lang="it-IT" smtClean="0"/>
              <a:t>9</a:t>
            </a:fld>
            <a:endParaRPr lang="it-IT"/>
          </a:p>
        </p:txBody>
      </p:sp>
    </p:spTree>
    <p:extLst>
      <p:ext uri="{BB962C8B-B14F-4D97-AF65-F5344CB8AC3E}">
        <p14:creationId xmlns:p14="http://schemas.microsoft.com/office/powerpoint/2010/main" val="1176909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53CED1-086F-D50A-2829-9E41D643B5B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99F5BA07-43B0-312F-52F2-6A7298B607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954E279D-894A-BA57-BBB9-7DC3584F94B7}"/>
              </a:ext>
            </a:extLst>
          </p:cNvPr>
          <p:cNvSpPr>
            <a:spLocks noGrp="1"/>
          </p:cNvSpPr>
          <p:nvPr>
            <p:ph type="dt" sz="half" idx="10"/>
          </p:nvPr>
        </p:nvSpPr>
        <p:spPr/>
        <p:txBody>
          <a:bodyPr/>
          <a:lstStyle/>
          <a:p>
            <a:fld id="{BDF7328C-0D69-3943-A077-FF30D1C165F8}" type="datetimeFigureOut">
              <a:rPr lang="it-IT" smtClean="0"/>
              <a:t>12/11/2024</a:t>
            </a:fld>
            <a:endParaRPr lang="it-IT"/>
          </a:p>
        </p:txBody>
      </p:sp>
      <p:sp>
        <p:nvSpPr>
          <p:cNvPr id="5" name="Segnaposto piè di pagina 4">
            <a:extLst>
              <a:ext uri="{FF2B5EF4-FFF2-40B4-BE49-F238E27FC236}">
                <a16:creationId xmlns:a16="http://schemas.microsoft.com/office/drawing/2014/main" id="{2B06E36F-FC2D-96DF-A5CF-34445170D96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1B79E72-F7AE-82B8-17C4-9A78CDA9D863}"/>
              </a:ext>
            </a:extLst>
          </p:cNvPr>
          <p:cNvSpPr>
            <a:spLocks noGrp="1"/>
          </p:cNvSpPr>
          <p:nvPr>
            <p:ph type="sldNum" sz="quarter" idx="12"/>
          </p:nvPr>
        </p:nvSpPr>
        <p:spPr/>
        <p:txBody>
          <a:bodyPr/>
          <a:lstStyle/>
          <a:p>
            <a:fld id="{0B24986F-AFFA-1742-9DD8-738EAA53B814}" type="slidenum">
              <a:rPr lang="it-IT" smtClean="0"/>
              <a:t>‹N›</a:t>
            </a:fld>
            <a:endParaRPr lang="it-IT"/>
          </a:p>
        </p:txBody>
      </p:sp>
    </p:spTree>
    <p:extLst>
      <p:ext uri="{BB962C8B-B14F-4D97-AF65-F5344CB8AC3E}">
        <p14:creationId xmlns:p14="http://schemas.microsoft.com/office/powerpoint/2010/main" val="343449197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14772B-48C3-552D-7D3F-44B617466A8A}"/>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DCDCAA5-ADAF-7D11-544A-93B91C8B27F8}"/>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309BDA8-C771-B5F5-DA5C-DC2F5EF540D9}"/>
              </a:ext>
            </a:extLst>
          </p:cNvPr>
          <p:cNvSpPr>
            <a:spLocks noGrp="1"/>
          </p:cNvSpPr>
          <p:nvPr>
            <p:ph type="dt" sz="half" idx="10"/>
          </p:nvPr>
        </p:nvSpPr>
        <p:spPr/>
        <p:txBody>
          <a:bodyPr/>
          <a:lstStyle/>
          <a:p>
            <a:fld id="{BDF7328C-0D69-3943-A077-FF30D1C165F8}" type="datetimeFigureOut">
              <a:rPr lang="it-IT" smtClean="0"/>
              <a:t>12/11/2024</a:t>
            </a:fld>
            <a:endParaRPr lang="it-IT"/>
          </a:p>
        </p:txBody>
      </p:sp>
      <p:sp>
        <p:nvSpPr>
          <p:cNvPr id="5" name="Segnaposto piè di pagina 4">
            <a:extLst>
              <a:ext uri="{FF2B5EF4-FFF2-40B4-BE49-F238E27FC236}">
                <a16:creationId xmlns:a16="http://schemas.microsoft.com/office/drawing/2014/main" id="{0A75C671-BC5F-3762-58E7-4F5D0C8915F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9275FCD-97F2-4427-16C3-C34F84F7B43D}"/>
              </a:ext>
            </a:extLst>
          </p:cNvPr>
          <p:cNvSpPr>
            <a:spLocks noGrp="1"/>
          </p:cNvSpPr>
          <p:nvPr>
            <p:ph type="sldNum" sz="quarter" idx="12"/>
          </p:nvPr>
        </p:nvSpPr>
        <p:spPr/>
        <p:txBody>
          <a:bodyPr/>
          <a:lstStyle/>
          <a:p>
            <a:fld id="{0B24986F-AFFA-1742-9DD8-738EAA53B814}" type="slidenum">
              <a:rPr lang="it-IT" smtClean="0"/>
              <a:t>‹N›</a:t>
            </a:fld>
            <a:endParaRPr lang="it-IT"/>
          </a:p>
        </p:txBody>
      </p:sp>
    </p:spTree>
    <p:extLst>
      <p:ext uri="{BB962C8B-B14F-4D97-AF65-F5344CB8AC3E}">
        <p14:creationId xmlns:p14="http://schemas.microsoft.com/office/powerpoint/2010/main" val="223207455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55E7B2C9-A73C-B4A5-6281-5AF3DA8D2B62}"/>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1546401-2A98-E56F-7028-A9A4521640DA}"/>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F1E5469-1A5D-9B17-52C4-4AEE2379B6E1}"/>
              </a:ext>
            </a:extLst>
          </p:cNvPr>
          <p:cNvSpPr>
            <a:spLocks noGrp="1"/>
          </p:cNvSpPr>
          <p:nvPr>
            <p:ph type="dt" sz="half" idx="10"/>
          </p:nvPr>
        </p:nvSpPr>
        <p:spPr/>
        <p:txBody>
          <a:bodyPr/>
          <a:lstStyle/>
          <a:p>
            <a:fld id="{BDF7328C-0D69-3943-A077-FF30D1C165F8}" type="datetimeFigureOut">
              <a:rPr lang="it-IT" smtClean="0"/>
              <a:t>12/11/2024</a:t>
            </a:fld>
            <a:endParaRPr lang="it-IT"/>
          </a:p>
        </p:txBody>
      </p:sp>
      <p:sp>
        <p:nvSpPr>
          <p:cNvPr id="5" name="Segnaposto piè di pagina 4">
            <a:extLst>
              <a:ext uri="{FF2B5EF4-FFF2-40B4-BE49-F238E27FC236}">
                <a16:creationId xmlns:a16="http://schemas.microsoft.com/office/drawing/2014/main" id="{32261551-6508-208C-5405-452AF176CC2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FA16D89-C678-2214-F1B1-30CBFEA0BD3A}"/>
              </a:ext>
            </a:extLst>
          </p:cNvPr>
          <p:cNvSpPr>
            <a:spLocks noGrp="1"/>
          </p:cNvSpPr>
          <p:nvPr>
            <p:ph type="sldNum" sz="quarter" idx="12"/>
          </p:nvPr>
        </p:nvSpPr>
        <p:spPr/>
        <p:txBody>
          <a:bodyPr/>
          <a:lstStyle/>
          <a:p>
            <a:fld id="{0B24986F-AFFA-1742-9DD8-738EAA53B814}" type="slidenum">
              <a:rPr lang="it-IT" smtClean="0"/>
              <a:t>‹N›</a:t>
            </a:fld>
            <a:endParaRPr lang="it-IT"/>
          </a:p>
        </p:txBody>
      </p:sp>
    </p:spTree>
    <p:extLst>
      <p:ext uri="{BB962C8B-B14F-4D97-AF65-F5344CB8AC3E}">
        <p14:creationId xmlns:p14="http://schemas.microsoft.com/office/powerpoint/2010/main" val="327756642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20494F-F25E-A782-209E-B8EF74E7D7F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C8EF434-EC36-BA6E-7E48-1810D2E7722A}"/>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4CCB6FD-2AA0-C0C0-690F-751569527F0E}"/>
              </a:ext>
            </a:extLst>
          </p:cNvPr>
          <p:cNvSpPr>
            <a:spLocks noGrp="1"/>
          </p:cNvSpPr>
          <p:nvPr>
            <p:ph type="dt" sz="half" idx="10"/>
          </p:nvPr>
        </p:nvSpPr>
        <p:spPr/>
        <p:txBody>
          <a:bodyPr/>
          <a:lstStyle/>
          <a:p>
            <a:fld id="{BDF7328C-0D69-3943-A077-FF30D1C165F8}" type="datetimeFigureOut">
              <a:rPr lang="it-IT" smtClean="0"/>
              <a:t>12/11/2024</a:t>
            </a:fld>
            <a:endParaRPr lang="it-IT"/>
          </a:p>
        </p:txBody>
      </p:sp>
      <p:sp>
        <p:nvSpPr>
          <p:cNvPr id="5" name="Segnaposto piè di pagina 4">
            <a:extLst>
              <a:ext uri="{FF2B5EF4-FFF2-40B4-BE49-F238E27FC236}">
                <a16:creationId xmlns:a16="http://schemas.microsoft.com/office/drawing/2014/main" id="{5739D2D6-E4FC-C1A3-3E8B-736D10F149C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68EB5FC-EBC1-7BA8-DCD5-C4D133E05367}"/>
              </a:ext>
            </a:extLst>
          </p:cNvPr>
          <p:cNvSpPr>
            <a:spLocks noGrp="1"/>
          </p:cNvSpPr>
          <p:nvPr>
            <p:ph type="sldNum" sz="quarter" idx="12"/>
          </p:nvPr>
        </p:nvSpPr>
        <p:spPr/>
        <p:txBody>
          <a:bodyPr/>
          <a:lstStyle/>
          <a:p>
            <a:fld id="{0B24986F-AFFA-1742-9DD8-738EAA53B814}" type="slidenum">
              <a:rPr lang="it-IT" smtClean="0"/>
              <a:t>‹N›</a:t>
            </a:fld>
            <a:endParaRPr lang="it-IT"/>
          </a:p>
        </p:txBody>
      </p:sp>
    </p:spTree>
    <p:extLst>
      <p:ext uri="{BB962C8B-B14F-4D97-AF65-F5344CB8AC3E}">
        <p14:creationId xmlns:p14="http://schemas.microsoft.com/office/powerpoint/2010/main" val="131251380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7CDD9A-9BD7-D6CF-19C2-0BA71F65A2C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FCD089E4-433A-C4C6-123D-838F90F8848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B16A533-822F-00AF-A34D-8D2996752854}"/>
              </a:ext>
            </a:extLst>
          </p:cNvPr>
          <p:cNvSpPr>
            <a:spLocks noGrp="1"/>
          </p:cNvSpPr>
          <p:nvPr>
            <p:ph type="dt" sz="half" idx="10"/>
          </p:nvPr>
        </p:nvSpPr>
        <p:spPr/>
        <p:txBody>
          <a:bodyPr/>
          <a:lstStyle/>
          <a:p>
            <a:fld id="{BDF7328C-0D69-3943-A077-FF30D1C165F8}" type="datetimeFigureOut">
              <a:rPr lang="it-IT" smtClean="0"/>
              <a:t>12/11/2024</a:t>
            </a:fld>
            <a:endParaRPr lang="it-IT"/>
          </a:p>
        </p:txBody>
      </p:sp>
      <p:sp>
        <p:nvSpPr>
          <p:cNvPr id="5" name="Segnaposto piè di pagina 4">
            <a:extLst>
              <a:ext uri="{FF2B5EF4-FFF2-40B4-BE49-F238E27FC236}">
                <a16:creationId xmlns:a16="http://schemas.microsoft.com/office/drawing/2014/main" id="{F993C77D-7754-C5F3-1F6D-2AC74BD3AC4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D705BAD-9B59-BD66-7CA2-EF04BE3A0AD5}"/>
              </a:ext>
            </a:extLst>
          </p:cNvPr>
          <p:cNvSpPr>
            <a:spLocks noGrp="1"/>
          </p:cNvSpPr>
          <p:nvPr>
            <p:ph type="sldNum" sz="quarter" idx="12"/>
          </p:nvPr>
        </p:nvSpPr>
        <p:spPr/>
        <p:txBody>
          <a:bodyPr/>
          <a:lstStyle/>
          <a:p>
            <a:fld id="{0B24986F-AFFA-1742-9DD8-738EAA53B814}" type="slidenum">
              <a:rPr lang="it-IT" smtClean="0"/>
              <a:t>‹N›</a:t>
            </a:fld>
            <a:endParaRPr lang="it-IT"/>
          </a:p>
        </p:txBody>
      </p:sp>
    </p:spTree>
    <p:extLst>
      <p:ext uri="{BB962C8B-B14F-4D97-AF65-F5344CB8AC3E}">
        <p14:creationId xmlns:p14="http://schemas.microsoft.com/office/powerpoint/2010/main" val="400533421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DC4BD5-1186-F2B2-EB01-9998A12180B8}"/>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E93732E-9E5A-4ED1-83DB-4432427FC38D}"/>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6B20E28-52FC-C415-786A-9CB61A829ADF}"/>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6BE62191-477B-8825-49F7-0CF8C676B0D7}"/>
              </a:ext>
            </a:extLst>
          </p:cNvPr>
          <p:cNvSpPr>
            <a:spLocks noGrp="1"/>
          </p:cNvSpPr>
          <p:nvPr>
            <p:ph type="dt" sz="half" idx="10"/>
          </p:nvPr>
        </p:nvSpPr>
        <p:spPr/>
        <p:txBody>
          <a:bodyPr/>
          <a:lstStyle/>
          <a:p>
            <a:fld id="{BDF7328C-0D69-3943-A077-FF30D1C165F8}" type="datetimeFigureOut">
              <a:rPr lang="it-IT" smtClean="0"/>
              <a:t>12/11/2024</a:t>
            </a:fld>
            <a:endParaRPr lang="it-IT"/>
          </a:p>
        </p:txBody>
      </p:sp>
      <p:sp>
        <p:nvSpPr>
          <p:cNvPr id="6" name="Segnaposto piè di pagina 5">
            <a:extLst>
              <a:ext uri="{FF2B5EF4-FFF2-40B4-BE49-F238E27FC236}">
                <a16:creationId xmlns:a16="http://schemas.microsoft.com/office/drawing/2014/main" id="{81C13575-416B-D40C-BC44-E9ABA9E9F67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A235A5A-653C-874A-8FE0-DC7C3E9A4613}"/>
              </a:ext>
            </a:extLst>
          </p:cNvPr>
          <p:cNvSpPr>
            <a:spLocks noGrp="1"/>
          </p:cNvSpPr>
          <p:nvPr>
            <p:ph type="sldNum" sz="quarter" idx="12"/>
          </p:nvPr>
        </p:nvSpPr>
        <p:spPr/>
        <p:txBody>
          <a:bodyPr/>
          <a:lstStyle/>
          <a:p>
            <a:fld id="{0B24986F-AFFA-1742-9DD8-738EAA53B814}" type="slidenum">
              <a:rPr lang="it-IT" smtClean="0"/>
              <a:t>‹N›</a:t>
            </a:fld>
            <a:endParaRPr lang="it-IT"/>
          </a:p>
        </p:txBody>
      </p:sp>
    </p:spTree>
    <p:extLst>
      <p:ext uri="{BB962C8B-B14F-4D97-AF65-F5344CB8AC3E}">
        <p14:creationId xmlns:p14="http://schemas.microsoft.com/office/powerpoint/2010/main" val="336336995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7B1888-4BBE-8872-C1C3-1E9529E57629}"/>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416CD21-BBA4-F6DA-030F-9F7A114F30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FEB4DA26-A1CD-DCE7-6152-5ADA192C894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2AF63382-E68C-2EC1-1AF5-BBB91F7071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1C005301-3E23-4E94-11A8-6775AE2312E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72696D54-9778-0BEF-ED43-874FAE895EA4}"/>
              </a:ext>
            </a:extLst>
          </p:cNvPr>
          <p:cNvSpPr>
            <a:spLocks noGrp="1"/>
          </p:cNvSpPr>
          <p:nvPr>
            <p:ph type="dt" sz="half" idx="10"/>
          </p:nvPr>
        </p:nvSpPr>
        <p:spPr/>
        <p:txBody>
          <a:bodyPr/>
          <a:lstStyle/>
          <a:p>
            <a:fld id="{BDF7328C-0D69-3943-A077-FF30D1C165F8}" type="datetimeFigureOut">
              <a:rPr lang="it-IT" smtClean="0"/>
              <a:t>12/11/2024</a:t>
            </a:fld>
            <a:endParaRPr lang="it-IT"/>
          </a:p>
        </p:txBody>
      </p:sp>
      <p:sp>
        <p:nvSpPr>
          <p:cNvPr id="8" name="Segnaposto piè di pagina 7">
            <a:extLst>
              <a:ext uri="{FF2B5EF4-FFF2-40B4-BE49-F238E27FC236}">
                <a16:creationId xmlns:a16="http://schemas.microsoft.com/office/drawing/2014/main" id="{56584A79-C3CB-92BA-843E-0458C32FE00A}"/>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EC3C30C8-6440-E3BC-D978-DBA8675BA427}"/>
              </a:ext>
            </a:extLst>
          </p:cNvPr>
          <p:cNvSpPr>
            <a:spLocks noGrp="1"/>
          </p:cNvSpPr>
          <p:nvPr>
            <p:ph type="sldNum" sz="quarter" idx="12"/>
          </p:nvPr>
        </p:nvSpPr>
        <p:spPr/>
        <p:txBody>
          <a:bodyPr/>
          <a:lstStyle/>
          <a:p>
            <a:fld id="{0B24986F-AFFA-1742-9DD8-738EAA53B814}" type="slidenum">
              <a:rPr lang="it-IT" smtClean="0"/>
              <a:t>‹N›</a:t>
            </a:fld>
            <a:endParaRPr lang="it-IT"/>
          </a:p>
        </p:txBody>
      </p:sp>
    </p:spTree>
    <p:extLst>
      <p:ext uri="{BB962C8B-B14F-4D97-AF65-F5344CB8AC3E}">
        <p14:creationId xmlns:p14="http://schemas.microsoft.com/office/powerpoint/2010/main" val="303176436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EC7FB1-3EE9-D2A9-D08D-1DE6609F5B38}"/>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74F6D03-67F1-AD44-2300-4F39D1F39824}"/>
              </a:ext>
            </a:extLst>
          </p:cNvPr>
          <p:cNvSpPr>
            <a:spLocks noGrp="1"/>
          </p:cNvSpPr>
          <p:nvPr>
            <p:ph type="dt" sz="half" idx="10"/>
          </p:nvPr>
        </p:nvSpPr>
        <p:spPr/>
        <p:txBody>
          <a:bodyPr/>
          <a:lstStyle/>
          <a:p>
            <a:fld id="{BDF7328C-0D69-3943-A077-FF30D1C165F8}" type="datetimeFigureOut">
              <a:rPr lang="it-IT" smtClean="0"/>
              <a:t>12/11/2024</a:t>
            </a:fld>
            <a:endParaRPr lang="it-IT"/>
          </a:p>
        </p:txBody>
      </p:sp>
      <p:sp>
        <p:nvSpPr>
          <p:cNvPr id="4" name="Segnaposto piè di pagina 3">
            <a:extLst>
              <a:ext uri="{FF2B5EF4-FFF2-40B4-BE49-F238E27FC236}">
                <a16:creationId xmlns:a16="http://schemas.microsoft.com/office/drawing/2014/main" id="{4DF7C227-9CD1-B0BA-DC3A-59ED4FD9F293}"/>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D58D0837-C31E-E528-4BCD-1BF9AF74246F}"/>
              </a:ext>
            </a:extLst>
          </p:cNvPr>
          <p:cNvSpPr>
            <a:spLocks noGrp="1"/>
          </p:cNvSpPr>
          <p:nvPr>
            <p:ph type="sldNum" sz="quarter" idx="12"/>
          </p:nvPr>
        </p:nvSpPr>
        <p:spPr/>
        <p:txBody>
          <a:bodyPr/>
          <a:lstStyle/>
          <a:p>
            <a:fld id="{0B24986F-AFFA-1742-9DD8-738EAA53B814}" type="slidenum">
              <a:rPr lang="it-IT" smtClean="0"/>
              <a:t>‹N›</a:t>
            </a:fld>
            <a:endParaRPr lang="it-IT"/>
          </a:p>
        </p:txBody>
      </p:sp>
    </p:spTree>
    <p:extLst>
      <p:ext uri="{BB962C8B-B14F-4D97-AF65-F5344CB8AC3E}">
        <p14:creationId xmlns:p14="http://schemas.microsoft.com/office/powerpoint/2010/main" val="132308567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8329A28-7515-09D5-7129-6600728DA4F1}"/>
              </a:ext>
            </a:extLst>
          </p:cNvPr>
          <p:cNvSpPr>
            <a:spLocks noGrp="1"/>
          </p:cNvSpPr>
          <p:nvPr>
            <p:ph type="dt" sz="half" idx="10"/>
          </p:nvPr>
        </p:nvSpPr>
        <p:spPr/>
        <p:txBody>
          <a:bodyPr/>
          <a:lstStyle/>
          <a:p>
            <a:fld id="{BDF7328C-0D69-3943-A077-FF30D1C165F8}" type="datetimeFigureOut">
              <a:rPr lang="it-IT" smtClean="0"/>
              <a:t>12/11/2024</a:t>
            </a:fld>
            <a:endParaRPr lang="it-IT"/>
          </a:p>
        </p:txBody>
      </p:sp>
      <p:sp>
        <p:nvSpPr>
          <p:cNvPr id="3" name="Segnaposto piè di pagina 2">
            <a:extLst>
              <a:ext uri="{FF2B5EF4-FFF2-40B4-BE49-F238E27FC236}">
                <a16:creationId xmlns:a16="http://schemas.microsoft.com/office/drawing/2014/main" id="{ED7548D6-F90D-864C-976F-8B4C7E1FDBD9}"/>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4C97DB0F-D9D6-D4BB-47FA-3E17DD63C6AA}"/>
              </a:ext>
            </a:extLst>
          </p:cNvPr>
          <p:cNvSpPr>
            <a:spLocks noGrp="1"/>
          </p:cNvSpPr>
          <p:nvPr>
            <p:ph type="sldNum" sz="quarter" idx="12"/>
          </p:nvPr>
        </p:nvSpPr>
        <p:spPr/>
        <p:txBody>
          <a:bodyPr/>
          <a:lstStyle/>
          <a:p>
            <a:fld id="{0B24986F-AFFA-1742-9DD8-738EAA53B814}" type="slidenum">
              <a:rPr lang="it-IT" smtClean="0"/>
              <a:t>‹N›</a:t>
            </a:fld>
            <a:endParaRPr lang="it-IT"/>
          </a:p>
        </p:txBody>
      </p:sp>
    </p:spTree>
    <p:extLst>
      <p:ext uri="{BB962C8B-B14F-4D97-AF65-F5344CB8AC3E}">
        <p14:creationId xmlns:p14="http://schemas.microsoft.com/office/powerpoint/2010/main" val="103193493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685B46-DA9D-78F1-32FF-C3B49AEF0BE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648451C-1D5A-8024-5072-C7F1522CBD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72B8FF1A-DCC4-C56A-25C9-262CB9E141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4BCBB65-9C25-4C1B-4922-3FB466334A28}"/>
              </a:ext>
            </a:extLst>
          </p:cNvPr>
          <p:cNvSpPr>
            <a:spLocks noGrp="1"/>
          </p:cNvSpPr>
          <p:nvPr>
            <p:ph type="dt" sz="half" idx="10"/>
          </p:nvPr>
        </p:nvSpPr>
        <p:spPr/>
        <p:txBody>
          <a:bodyPr/>
          <a:lstStyle/>
          <a:p>
            <a:fld id="{BDF7328C-0D69-3943-A077-FF30D1C165F8}" type="datetimeFigureOut">
              <a:rPr lang="it-IT" smtClean="0"/>
              <a:t>12/11/2024</a:t>
            </a:fld>
            <a:endParaRPr lang="it-IT"/>
          </a:p>
        </p:txBody>
      </p:sp>
      <p:sp>
        <p:nvSpPr>
          <p:cNvPr id="6" name="Segnaposto piè di pagina 5">
            <a:extLst>
              <a:ext uri="{FF2B5EF4-FFF2-40B4-BE49-F238E27FC236}">
                <a16:creationId xmlns:a16="http://schemas.microsoft.com/office/drawing/2014/main" id="{02ACF502-C3E8-4A65-6393-A89DDABEB26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92E34DF-AEC4-03D8-F909-6BFBA280A979}"/>
              </a:ext>
            </a:extLst>
          </p:cNvPr>
          <p:cNvSpPr>
            <a:spLocks noGrp="1"/>
          </p:cNvSpPr>
          <p:nvPr>
            <p:ph type="sldNum" sz="quarter" idx="12"/>
          </p:nvPr>
        </p:nvSpPr>
        <p:spPr/>
        <p:txBody>
          <a:bodyPr/>
          <a:lstStyle/>
          <a:p>
            <a:fld id="{0B24986F-AFFA-1742-9DD8-738EAA53B814}" type="slidenum">
              <a:rPr lang="it-IT" smtClean="0"/>
              <a:t>‹N›</a:t>
            </a:fld>
            <a:endParaRPr lang="it-IT"/>
          </a:p>
        </p:txBody>
      </p:sp>
    </p:spTree>
    <p:extLst>
      <p:ext uri="{BB962C8B-B14F-4D97-AF65-F5344CB8AC3E}">
        <p14:creationId xmlns:p14="http://schemas.microsoft.com/office/powerpoint/2010/main" val="38994340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EAF88E-5F11-8EFE-A52B-C079FC8036F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ACAF3502-53E1-3E46-46DC-F705DB1607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F3E9653F-24AA-943A-4A45-D813B64833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41144F7-3567-B72C-8EEE-BA28BEC78812}"/>
              </a:ext>
            </a:extLst>
          </p:cNvPr>
          <p:cNvSpPr>
            <a:spLocks noGrp="1"/>
          </p:cNvSpPr>
          <p:nvPr>
            <p:ph type="dt" sz="half" idx="10"/>
          </p:nvPr>
        </p:nvSpPr>
        <p:spPr/>
        <p:txBody>
          <a:bodyPr/>
          <a:lstStyle/>
          <a:p>
            <a:fld id="{BDF7328C-0D69-3943-A077-FF30D1C165F8}" type="datetimeFigureOut">
              <a:rPr lang="it-IT" smtClean="0"/>
              <a:t>12/11/2024</a:t>
            </a:fld>
            <a:endParaRPr lang="it-IT"/>
          </a:p>
        </p:txBody>
      </p:sp>
      <p:sp>
        <p:nvSpPr>
          <p:cNvPr id="6" name="Segnaposto piè di pagina 5">
            <a:extLst>
              <a:ext uri="{FF2B5EF4-FFF2-40B4-BE49-F238E27FC236}">
                <a16:creationId xmlns:a16="http://schemas.microsoft.com/office/drawing/2014/main" id="{882DCDC2-7D78-CB51-C119-834133D3B4D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330C528-DC48-E4D2-0144-6E42EB92EAE8}"/>
              </a:ext>
            </a:extLst>
          </p:cNvPr>
          <p:cNvSpPr>
            <a:spLocks noGrp="1"/>
          </p:cNvSpPr>
          <p:nvPr>
            <p:ph type="sldNum" sz="quarter" idx="12"/>
          </p:nvPr>
        </p:nvSpPr>
        <p:spPr/>
        <p:txBody>
          <a:bodyPr/>
          <a:lstStyle/>
          <a:p>
            <a:fld id="{0B24986F-AFFA-1742-9DD8-738EAA53B814}" type="slidenum">
              <a:rPr lang="it-IT" smtClean="0"/>
              <a:t>‹N›</a:t>
            </a:fld>
            <a:endParaRPr lang="it-IT"/>
          </a:p>
        </p:txBody>
      </p:sp>
    </p:spTree>
    <p:extLst>
      <p:ext uri="{BB962C8B-B14F-4D97-AF65-F5344CB8AC3E}">
        <p14:creationId xmlns:p14="http://schemas.microsoft.com/office/powerpoint/2010/main" val="355643648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94E52D47-4171-7F40-03DD-FC2C8565A0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DE37F8C-1198-051C-D015-E39DE05724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4119AC2-E352-8801-9CC3-B0FF9F1B88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DF7328C-0D69-3943-A077-FF30D1C165F8}" type="datetimeFigureOut">
              <a:rPr lang="it-IT" smtClean="0"/>
              <a:t>12/11/2024</a:t>
            </a:fld>
            <a:endParaRPr lang="it-IT"/>
          </a:p>
        </p:txBody>
      </p:sp>
      <p:sp>
        <p:nvSpPr>
          <p:cNvPr id="5" name="Segnaposto piè di pagina 4">
            <a:extLst>
              <a:ext uri="{FF2B5EF4-FFF2-40B4-BE49-F238E27FC236}">
                <a16:creationId xmlns:a16="http://schemas.microsoft.com/office/drawing/2014/main" id="{F0985820-8064-C098-5A16-FCD31F7B3F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D54A06B8-2C33-02E8-3111-7EE7CCBFA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B24986F-AFFA-1742-9DD8-738EAA53B814}" type="slidenum">
              <a:rPr lang="it-IT" smtClean="0"/>
              <a:t>‹N›</a:t>
            </a:fld>
            <a:endParaRPr lang="it-IT"/>
          </a:p>
        </p:txBody>
      </p:sp>
    </p:spTree>
    <p:extLst>
      <p:ext uri="{BB962C8B-B14F-4D97-AF65-F5344CB8AC3E}">
        <p14:creationId xmlns:p14="http://schemas.microsoft.com/office/powerpoint/2010/main" val="1179265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pxfuel.com/en/free-photo-eyjz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34.jpeg"/><Relationship Id="rId7" Type="http://schemas.openxmlformats.org/officeDocument/2006/relationships/hyperlink" Target="https://www.kaggle.com/datasets/omarsobhy14/supercharge-locations/data"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hyperlink" Target="https://digitalassets.tesla.com/tesla-contents/image/upload/IR/TSLA-Q3-2024-Update.pdf" TargetMode="External"/><Relationship Id="rId5" Type="http://schemas.openxmlformats.org/officeDocument/2006/relationships/hyperlink" Target="https://www.tesla.com/it_IT/findus/list/superchargers/Italy" TargetMode="External"/><Relationship Id="rId4" Type="http://schemas.openxmlformats.org/officeDocument/2006/relationships/hyperlink" Target="https://www.sorgenia.it/guida-energia/auto-elettriche-2035#:~:text=I%20Paesi%20dell'Unione%20Europea,e%20di%20opportunit%C3%A0%20da%20cogliere"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2.pn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25.jpe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4" descr="Immagine che contiene aria aperta, erba, veicolo, montagna&#10;&#10;Descrizione generata automaticamente">
            <a:extLst>
              <a:ext uri="{FF2B5EF4-FFF2-40B4-BE49-F238E27FC236}">
                <a16:creationId xmlns:a16="http://schemas.microsoft.com/office/drawing/2014/main" id="{6296F94B-0F19-CA75-287B-B90AF41491AC}"/>
              </a:ext>
            </a:extLst>
          </p:cNvPr>
          <p:cNvPicPr>
            <a:picLocks noChangeAspect="1"/>
          </p:cNvPicPr>
          <p:nvPr/>
        </p:nvPicPr>
        <p:blipFill>
          <a:blip r:embed="rId3">
            <a:extLst>
              <a:ext uri="{837473B0-CC2E-450A-ABE3-18F120FF3D39}">
                <a1611:picAttrSrcUrl xmlns:a1611="http://schemas.microsoft.com/office/drawing/2016/11/main" r:id="rId4"/>
              </a:ext>
            </a:extLst>
          </a:blip>
          <a:srcRect l="187" t="9091" r="23111"/>
          <a:stretch/>
        </p:blipFill>
        <p:spPr>
          <a:xfrm>
            <a:off x="3811639" y="10"/>
            <a:ext cx="8668512" cy="6857990"/>
          </a:xfrm>
          <a:prstGeom prst="rect">
            <a:avLst/>
          </a:prstGeom>
        </p:spPr>
      </p:pic>
      <p:sp>
        <p:nvSpPr>
          <p:cNvPr id="34" name="Rectangle 33">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1329897-017D-6259-9D5D-2C586917B247}"/>
              </a:ext>
            </a:extLst>
          </p:cNvPr>
          <p:cNvSpPr>
            <a:spLocks noGrp="1"/>
          </p:cNvSpPr>
          <p:nvPr>
            <p:ph type="title"/>
          </p:nvPr>
        </p:nvSpPr>
        <p:spPr>
          <a:xfrm>
            <a:off x="421285" y="1023171"/>
            <a:ext cx="6328694" cy="1356624"/>
          </a:xfrm>
        </p:spPr>
        <p:txBody>
          <a:bodyPr vert="horz" lIns="91440" tIns="45720" rIns="91440" bIns="45720" rtlCol="0" anchor="b">
            <a:normAutofit fontScale="90000"/>
          </a:bodyPr>
          <a:lstStyle/>
          <a:p>
            <a:r>
              <a:rPr lang="en-US" sz="3200"/>
              <a:t>TESLA </a:t>
            </a:r>
            <a:br>
              <a:rPr lang="en-US" sz="3200"/>
            </a:br>
            <a:r>
              <a:rPr lang="en-US" sz="3200"/>
              <a:t>SUPERCHARGER</a:t>
            </a:r>
            <a:br>
              <a:rPr lang="en-US" sz="3200"/>
            </a:br>
            <a:r>
              <a:rPr lang="en-US" sz="3200"/>
              <a:t>NETWORK</a:t>
            </a:r>
          </a:p>
        </p:txBody>
      </p:sp>
      <p:sp>
        <p:nvSpPr>
          <p:cNvPr id="36" name="Rectangle 3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8" name="Rectangle 3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Content Placeholder 28">
            <a:extLst>
              <a:ext uri="{FF2B5EF4-FFF2-40B4-BE49-F238E27FC236}">
                <a16:creationId xmlns:a16="http://schemas.microsoft.com/office/drawing/2014/main" id="{8CB2FF8C-C513-75AE-E928-B5F9B5F7D742}"/>
              </a:ext>
            </a:extLst>
          </p:cNvPr>
          <p:cNvSpPr>
            <a:spLocks noGrp="1"/>
          </p:cNvSpPr>
          <p:nvPr>
            <p:ph idx="1"/>
          </p:nvPr>
        </p:nvSpPr>
        <p:spPr>
          <a:xfrm>
            <a:off x="362435" y="2718054"/>
            <a:ext cx="3412929" cy="3822053"/>
          </a:xfrm>
        </p:spPr>
        <p:txBody>
          <a:bodyPr anchor="t">
            <a:normAutofit lnSpcReduction="10000"/>
          </a:bodyPr>
          <a:lstStyle/>
          <a:p>
            <a:pPr marL="0" indent="0">
              <a:buNone/>
            </a:pPr>
            <a:endParaRPr lang="en-US" sz="1700"/>
          </a:p>
          <a:p>
            <a:pPr marL="0" indent="0">
              <a:buNone/>
            </a:pPr>
            <a:endParaRPr lang="en-US" sz="2000"/>
          </a:p>
          <a:p>
            <a:pPr marL="0" indent="0">
              <a:buNone/>
            </a:pPr>
            <a:endParaRPr lang="en-US" sz="1700"/>
          </a:p>
          <a:p>
            <a:pPr marL="0" indent="0">
              <a:buNone/>
            </a:pPr>
            <a:endParaRPr lang="en-US" sz="1700"/>
          </a:p>
          <a:p>
            <a:pPr marL="0" indent="0">
              <a:buNone/>
            </a:pPr>
            <a:r>
              <a:rPr lang="en-US" sz="2000"/>
              <a:t>Alessio </a:t>
            </a:r>
            <a:r>
              <a:rPr lang="en-US" sz="2000" err="1"/>
              <a:t>Zanzottera</a:t>
            </a:r>
            <a:r>
              <a:rPr lang="en-US" sz="2000"/>
              <a:t> - 31244</a:t>
            </a:r>
            <a:endParaRPr lang="en-US" sz="1700"/>
          </a:p>
          <a:p>
            <a:pPr marL="0" indent="0">
              <a:buNone/>
            </a:pPr>
            <a:r>
              <a:rPr lang="en-US" sz="2000"/>
              <a:t>Giorgio </a:t>
            </a:r>
            <a:r>
              <a:rPr lang="en-US" sz="2000" err="1"/>
              <a:t>Cunardi</a:t>
            </a:r>
            <a:r>
              <a:rPr lang="en-US" sz="2000"/>
              <a:t> - 31709</a:t>
            </a:r>
          </a:p>
          <a:p>
            <a:pPr marL="0" indent="0">
              <a:buNone/>
            </a:pPr>
            <a:r>
              <a:rPr lang="en-US" sz="2000"/>
              <a:t>Giorgio Premoli - 32130</a:t>
            </a:r>
          </a:p>
          <a:p>
            <a:pPr marL="0" indent="0">
              <a:buNone/>
            </a:pPr>
            <a:endParaRPr lang="en-US" sz="2000"/>
          </a:p>
          <a:p>
            <a:pPr marL="0" indent="0">
              <a:buNone/>
            </a:pPr>
            <a:endParaRPr lang="en-US" sz="2000"/>
          </a:p>
          <a:p>
            <a:pPr marL="0" indent="0">
              <a:buNone/>
            </a:pPr>
            <a:r>
              <a:rPr lang="en-US" sz="2000"/>
              <a:t>Anno </a:t>
            </a:r>
            <a:r>
              <a:rPr lang="en-US" sz="2000" err="1"/>
              <a:t>accademico</a:t>
            </a:r>
            <a:r>
              <a:rPr lang="en-US" sz="2000"/>
              <a:t> 24/25</a:t>
            </a:r>
          </a:p>
          <a:p>
            <a:pPr marL="0" indent="0">
              <a:buNone/>
            </a:pPr>
            <a:endParaRPr lang="en-US" sz="2000"/>
          </a:p>
        </p:txBody>
      </p:sp>
      <p:sp>
        <p:nvSpPr>
          <p:cNvPr id="3" name="Segnaposto numero diapositiva 2">
            <a:extLst>
              <a:ext uri="{FF2B5EF4-FFF2-40B4-BE49-F238E27FC236}">
                <a16:creationId xmlns:a16="http://schemas.microsoft.com/office/drawing/2014/main" id="{3B79530C-6A17-86A5-9A20-D7BA1CFBE160}"/>
              </a:ext>
            </a:extLst>
          </p:cNvPr>
          <p:cNvSpPr>
            <a:spLocks noGrp="1"/>
          </p:cNvSpPr>
          <p:nvPr>
            <p:ph type="sldNum" sz="quarter" idx="12"/>
          </p:nvPr>
        </p:nvSpPr>
        <p:spPr/>
        <p:txBody>
          <a:bodyPr/>
          <a:lstStyle/>
          <a:p>
            <a:fld id="{0B24986F-AFFA-1742-9DD8-738EAA53B814}" type="slidenum">
              <a:rPr lang="it-IT" smtClean="0"/>
              <a:t>1</a:t>
            </a:fld>
            <a:endParaRPr lang="it-IT"/>
          </a:p>
        </p:txBody>
      </p:sp>
      <p:sp>
        <p:nvSpPr>
          <p:cNvPr id="4" name="Rettangolo 3">
            <a:extLst>
              <a:ext uri="{FF2B5EF4-FFF2-40B4-BE49-F238E27FC236}">
                <a16:creationId xmlns:a16="http://schemas.microsoft.com/office/drawing/2014/main" id="{58CC2679-C82A-4E27-D043-2A31DE6DCF78}"/>
              </a:ext>
            </a:extLst>
          </p:cNvPr>
          <p:cNvSpPr/>
          <p:nvPr/>
        </p:nvSpPr>
        <p:spPr>
          <a:xfrm>
            <a:off x="358588" y="665949"/>
            <a:ext cx="755596" cy="38420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668728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13C3BA-C051-D778-1BE9-353A86EECBF8}"/>
            </a:ext>
          </a:extLst>
        </p:cNvPr>
        <p:cNvGrpSpPr/>
        <p:nvPr/>
      </p:nvGrpSpPr>
      <p:grpSpPr>
        <a:xfrm>
          <a:off x="0" y="0"/>
          <a:ext cx="0" cy="0"/>
          <a:chOff x="0" y="0"/>
          <a:chExt cx="0" cy="0"/>
        </a:xfrm>
      </p:grpSpPr>
      <p:sp>
        <p:nvSpPr>
          <p:cNvPr id="6" name="Segnaposto numero diapositiva 5">
            <a:extLst>
              <a:ext uri="{FF2B5EF4-FFF2-40B4-BE49-F238E27FC236}">
                <a16:creationId xmlns:a16="http://schemas.microsoft.com/office/drawing/2014/main" id="{C0CB12FF-C932-FC78-F57A-D688111CCFE9}"/>
              </a:ext>
            </a:extLst>
          </p:cNvPr>
          <p:cNvSpPr>
            <a:spLocks noGrp="1"/>
          </p:cNvSpPr>
          <p:nvPr>
            <p:ph type="sldNum" sz="quarter" idx="12"/>
          </p:nvPr>
        </p:nvSpPr>
        <p:spPr/>
        <p:txBody>
          <a:bodyPr/>
          <a:lstStyle/>
          <a:p>
            <a:fld id="{0B24986F-AFFA-1742-9DD8-738EAA53B814}" type="slidenum">
              <a:rPr lang="it-IT" smtClean="0"/>
              <a:t>10</a:t>
            </a:fld>
            <a:endParaRPr lang="it-IT"/>
          </a:p>
        </p:txBody>
      </p:sp>
      <p:grpSp>
        <p:nvGrpSpPr>
          <p:cNvPr id="3" name="Gruppo 2">
            <a:extLst>
              <a:ext uri="{FF2B5EF4-FFF2-40B4-BE49-F238E27FC236}">
                <a16:creationId xmlns:a16="http://schemas.microsoft.com/office/drawing/2014/main" id="{B0AB67FD-0858-175E-FDA0-4F9FCBA85A98}"/>
              </a:ext>
            </a:extLst>
          </p:cNvPr>
          <p:cNvGrpSpPr/>
          <p:nvPr/>
        </p:nvGrpSpPr>
        <p:grpSpPr>
          <a:xfrm>
            <a:off x="1712667" y="2108324"/>
            <a:ext cx="8772755" cy="2988806"/>
            <a:chOff x="1498416" y="1684183"/>
            <a:chExt cx="8818569" cy="4242979"/>
          </a:xfrm>
        </p:grpSpPr>
        <p:sp>
          <p:nvSpPr>
            <p:cNvPr id="8" name="Rettangolo con angoli arrotondati 7">
              <a:extLst>
                <a:ext uri="{FF2B5EF4-FFF2-40B4-BE49-F238E27FC236}">
                  <a16:creationId xmlns:a16="http://schemas.microsoft.com/office/drawing/2014/main" id="{2D8F172B-03C1-DCE9-B63C-10DD5C58DF91}"/>
                </a:ext>
              </a:extLst>
            </p:cNvPr>
            <p:cNvSpPr/>
            <p:nvPr/>
          </p:nvSpPr>
          <p:spPr>
            <a:xfrm>
              <a:off x="1498417" y="1684183"/>
              <a:ext cx="2069629" cy="903111"/>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9" name="Rettangolo con angoli arrotondati 8">
              <a:extLst>
                <a:ext uri="{FF2B5EF4-FFF2-40B4-BE49-F238E27FC236}">
                  <a16:creationId xmlns:a16="http://schemas.microsoft.com/office/drawing/2014/main" id="{5DD37A49-6EE4-B391-AAF4-E55EB3C97811}"/>
                </a:ext>
              </a:extLst>
            </p:cNvPr>
            <p:cNvSpPr/>
            <p:nvPr/>
          </p:nvSpPr>
          <p:spPr>
            <a:xfrm>
              <a:off x="3712985" y="1684183"/>
              <a:ext cx="2069629" cy="903110"/>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a:t>LOW DEGREE</a:t>
              </a:r>
            </a:p>
          </p:txBody>
        </p:sp>
        <p:sp>
          <p:nvSpPr>
            <p:cNvPr id="10" name="Rettangolo con angoli arrotondati 9">
              <a:extLst>
                <a:ext uri="{FF2B5EF4-FFF2-40B4-BE49-F238E27FC236}">
                  <a16:creationId xmlns:a16="http://schemas.microsoft.com/office/drawing/2014/main" id="{69342950-0ADE-9FBC-4FC2-25C79994EC71}"/>
                </a:ext>
              </a:extLst>
            </p:cNvPr>
            <p:cNvSpPr/>
            <p:nvPr/>
          </p:nvSpPr>
          <p:spPr>
            <a:xfrm>
              <a:off x="6023380" y="1702998"/>
              <a:ext cx="2069629" cy="903111"/>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a:t>LOW CLOSENESS</a:t>
              </a:r>
            </a:p>
          </p:txBody>
        </p:sp>
        <p:sp>
          <p:nvSpPr>
            <p:cNvPr id="11" name="Rettangolo con angoli arrotondati 10">
              <a:extLst>
                <a:ext uri="{FF2B5EF4-FFF2-40B4-BE49-F238E27FC236}">
                  <a16:creationId xmlns:a16="http://schemas.microsoft.com/office/drawing/2014/main" id="{0935EB90-21EB-A907-9456-1F2AD286FA72}"/>
                </a:ext>
              </a:extLst>
            </p:cNvPr>
            <p:cNvSpPr/>
            <p:nvPr/>
          </p:nvSpPr>
          <p:spPr>
            <a:xfrm>
              <a:off x="8247356" y="1684183"/>
              <a:ext cx="2069629" cy="903110"/>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a:t>LOW BETWENNEESS</a:t>
              </a:r>
            </a:p>
          </p:txBody>
        </p:sp>
        <p:sp>
          <p:nvSpPr>
            <p:cNvPr id="12" name="Rettangolo con angoli arrotondati 11">
              <a:extLst>
                <a:ext uri="{FF2B5EF4-FFF2-40B4-BE49-F238E27FC236}">
                  <a16:creationId xmlns:a16="http://schemas.microsoft.com/office/drawing/2014/main" id="{241C9148-A8DA-0931-4395-CBAA05BE7C36}"/>
                </a:ext>
              </a:extLst>
            </p:cNvPr>
            <p:cNvSpPr/>
            <p:nvPr/>
          </p:nvSpPr>
          <p:spPr>
            <a:xfrm>
              <a:off x="1498417" y="2794257"/>
              <a:ext cx="2069629" cy="903111"/>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a:t>HIGH DEGREE</a:t>
              </a:r>
            </a:p>
          </p:txBody>
        </p:sp>
        <p:sp>
          <p:nvSpPr>
            <p:cNvPr id="13" name="Rettangolo con angoli arrotondati 12">
              <a:extLst>
                <a:ext uri="{FF2B5EF4-FFF2-40B4-BE49-F238E27FC236}">
                  <a16:creationId xmlns:a16="http://schemas.microsoft.com/office/drawing/2014/main" id="{6B302D01-43DC-EF6F-1897-702BCA571DB6}"/>
                </a:ext>
              </a:extLst>
            </p:cNvPr>
            <p:cNvSpPr/>
            <p:nvPr/>
          </p:nvSpPr>
          <p:spPr>
            <a:xfrm>
              <a:off x="3702183" y="2794257"/>
              <a:ext cx="2069629" cy="90311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4" name="Rettangolo con angoli arrotondati 13">
              <a:extLst>
                <a:ext uri="{FF2B5EF4-FFF2-40B4-BE49-F238E27FC236}">
                  <a16:creationId xmlns:a16="http://schemas.microsoft.com/office/drawing/2014/main" id="{5849909D-6E2E-5E1C-E22B-E4F265EEB99C}"/>
                </a:ext>
              </a:extLst>
            </p:cNvPr>
            <p:cNvSpPr/>
            <p:nvPr/>
          </p:nvSpPr>
          <p:spPr>
            <a:xfrm>
              <a:off x="6023379" y="2794256"/>
              <a:ext cx="2069629" cy="90311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a:solidFill>
                    <a:srgbClr val="000000"/>
                  </a:solidFill>
                </a:rPr>
                <a:t>VOGOGNA</a:t>
              </a:r>
            </a:p>
          </p:txBody>
        </p:sp>
        <p:sp>
          <p:nvSpPr>
            <p:cNvPr id="16" name="Rettangolo con angoli arrotondati 15">
              <a:extLst>
                <a:ext uri="{FF2B5EF4-FFF2-40B4-BE49-F238E27FC236}">
                  <a16:creationId xmlns:a16="http://schemas.microsoft.com/office/drawing/2014/main" id="{CB6F7B76-FBAB-8134-7E99-D28438F0BAE7}"/>
                </a:ext>
              </a:extLst>
            </p:cNvPr>
            <p:cNvSpPr/>
            <p:nvPr/>
          </p:nvSpPr>
          <p:spPr>
            <a:xfrm>
              <a:off x="8232691" y="2803902"/>
              <a:ext cx="2069629" cy="90311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it-IT">
                <a:solidFill>
                  <a:srgbClr val="000000"/>
                </a:solidFill>
              </a:endParaRPr>
            </a:p>
            <a:p>
              <a:pPr algn="ctr"/>
              <a:r>
                <a:rPr lang="it-IT">
                  <a:solidFill>
                    <a:srgbClr val="000000"/>
                  </a:solidFill>
                </a:rPr>
                <a:t>CUNEO</a:t>
              </a:r>
              <a:endParaRPr lang="it-IT"/>
            </a:p>
            <a:p>
              <a:pPr algn="ctr"/>
              <a:endParaRPr lang="it-IT">
                <a:solidFill>
                  <a:srgbClr val="000000"/>
                </a:solidFill>
              </a:endParaRPr>
            </a:p>
          </p:txBody>
        </p:sp>
        <p:sp>
          <p:nvSpPr>
            <p:cNvPr id="17" name="Rettangolo con angoli arrotondati 16">
              <a:extLst>
                <a:ext uri="{FF2B5EF4-FFF2-40B4-BE49-F238E27FC236}">
                  <a16:creationId xmlns:a16="http://schemas.microsoft.com/office/drawing/2014/main" id="{57AE9565-E82E-796A-1533-7A429B408D91}"/>
                </a:ext>
              </a:extLst>
            </p:cNvPr>
            <p:cNvSpPr/>
            <p:nvPr/>
          </p:nvSpPr>
          <p:spPr>
            <a:xfrm>
              <a:off x="1498416" y="3904330"/>
              <a:ext cx="2069629" cy="903111"/>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a:t>HIGH CLOSENESS</a:t>
              </a:r>
            </a:p>
          </p:txBody>
        </p:sp>
        <p:sp>
          <p:nvSpPr>
            <p:cNvPr id="18" name="Rettangolo con angoli arrotondati 17">
              <a:extLst>
                <a:ext uri="{FF2B5EF4-FFF2-40B4-BE49-F238E27FC236}">
                  <a16:creationId xmlns:a16="http://schemas.microsoft.com/office/drawing/2014/main" id="{9554DE33-DF0A-B70F-CEA7-6A459BB566E4}"/>
                </a:ext>
              </a:extLst>
            </p:cNvPr>
            <p:cNvSpPr/>
            <p:nvPr/>
          </p:nvSpPr>
          <p:spPr>
            <a:xfrm>
              <a:off x="3698321" y="3913977"/>
              <a:ext cx="2069629" cy="90311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a:solidFill>
                    <a:srgbClr val="000000"/>
                  </a:solidFill>
                </a:rPr>
                <a:t>RIMINI</a:t>
              </a:r>
            </a:p>
          </p:txBody>
        </p:sp>
        <p:sp>
          <p:nvSpPr>
            <p:cNvPr id="19" name="Rettangolo con angoli arrotondati 18">
              <a:extLst>
                <a:ext uri="{FF2B5EF4-FFF2-40B4-BE49-F238E27FC236}">
                  <a16:creationId xmlns:a16="http://schemas.microsoft.com/office/drawing/2014/main" id="{2F309670-53E7-354F-6E92-1A2600265DD3}"/>
                </a:ext>
              </a:extLst>
            </p:cNvPr>
            <p:cNvSpPr/>
            <p:nvPr/>
          </p:nvSpPr>
          <p:spPr>
            <a:xfrm>
              <a:off x="6023380" y="3904331"/>
              <a:ext cx="2069629" cy="903111"/>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0" name="Rettangolo con angoli arrotondati 19">
              <a:extLst>
                <a:ext uri="{FF2B5EF4-FFF2-40B4-BE49-F238E27FC236}">
                  <a16:creationId xmlns:a16="http://schemas.microsoft.com/office/drawing/2014/main" id="{BCAAB15D-018F-0306-81FE-2463C0DEE578}"/>
                </a:ext>
              </a:extLst>
            </p:cNvPr>
            <p:cNvSpPr/>
            <p:nvPr/>
          </p:nvSpPr>
          <p:spPr>
            <a:xfrm>
              <a:off x="8232692" y="3913977"/>
              <a:ext cx="2069629" cy="90311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a:solidFill>
                    <a:srgbClr val="000000"/>
                  </a:solidFill>
                </a:rPr>
                <a:t>PIACENZA</a:t>
              </a:r>
            </a:p>
          </p:txBody>
        </p:sp>
        <p:sp>
          <p:nvSpPr>
            <p:cNvPr id="21" name="Rettangolo con angoli arrotondati 20">
              <a:extLst>
                <a:ext uri="{FF2B5EF4-FFF2-40B4-BE49-F238E27FC236}">
                  <a16:creationId xmlns:a16="http://schemas.microsoft.com/office/drawing/2014/main" id="{79AA2302-E533-E73D-83C8-EF9F2C031226}"/>
                </a:ext>
              </a:extLst>
            </p:cNvPr>
            <p:cNvSpPr/>
            <p:nvPr/>
          </p:nvSpPr>
          <p:spPr>
            <a:xfrm>
              <a:off x="1498417" y="5014405"/>
              <a:ext cx="2069629" cy="903111"/>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a:t>HIGH  </a:t>
              </a:r>
            </a:p>
            <a:p>
              <a:pPr algn="ctr"/>
              <a:r>
                <a:rPr lang="it-IT"/>
                <a:t>BETWENNESS</a:t>
              </a:r>
            </a:p>
          </p:txBody>
        </p:sp>
        <p:sp>
          <p:nvSpPr>
            <p:cNvPr id="22" name="Rettangolo con angoli arrotondati 21">
              <a:extLst>
                <a:ext uri="{FF2B5EF4-FFF2-40B4-BE49-F238E27FC236}">
                  <a16:creationId xmlns:a16="http://schemas.microsoft.com/office/drawing/2014/main" id="{11A360FE-0321-239E-D11A-D7FA7A8054AC}"/>
                </a:ext>
              </a:extLst>
            </p:cNvPr>
            <p:cNvSpPr/>
            <p:nvPr/>
          </p:nvSpPr>
          <p:spPr>
            <a:xfrm>
              <a:off x="3698321" y="5024051"/>
              <a:ext cx="2069629" cy="90311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it-IT">
                <a:solidFill>
                  <a:srgbClr val="000000"/>
                </a:solidFill>
              </a:endParaRPr>
            </a:p>
            <a:p>
              <a:pPr algn="ctr"/>
              <a:r>
                <a:rPr lang="it-IT">
                  <a:solidFill>
                    <a:srgbClr val="000000"/>
                  </a:solidFill>
                </a:rPr>
                <a:t>TERAMO</a:t>
              </a:r>
              <a:endParaRPr lang="it-IT"/>
            </a:p>
            <a:p>
              <a:pPr algn="ctr"/>
              <a:endParaRPr lang="it-IT">
                <a:solidFill>
                  <a:srgbClr val="000000"/>
                </a:solidFill>
              </a:endParaRPr>
            </a:p>
          </p:txBody>
        </p:sp>
        <p:sp>
          <p:nvSpPr>
            <p:cNvPr id="23" name="Rettangolo con angoli arrotondati 22">
              <a:extLst>
                <a:ext uri="{FF2B5EF4-FFF2-40B4-BE49-F238E27FC236}">
                  <a16:creationId xmlns:a16="http://schemas.microsoft.com/office/drawing/2014/main" id="{4CFDE4B1-E460-0B61-71AA-E858FB475FD6}"/>
                </a:ext>
              </a:extLst>
            </p:cNvPr>
            <p:cNvSpPr/>
            <p:nvPr/>
          </p:nvSpPr>
          <p:spPr>
            <a:xfrm>
              <a:off x="6019517" y="5024052"/>
              <a:ext cx="2069629" cy="90311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a:solidFill>
                    <a:srgbClr val="000000"/>
                  </a:solidFill>
                </a:rPr>
                <a:t>TERAMO</a:t>
              </a:r>
            </a:p>
          </p:txBody>
        </p:sp>
        <p:sp>
          <p:nvSpPr>
            <p:cNvPr id="24" name="Rettangolo con angoli arrotondati 23">
              <a:extLst>
                <a:ext uri="{FF2B5EF4-FFF2-40B4-BE49-F238E27FC236}">
                  <a16:creationId xmlns:a16="http://schemas.microsoft.com/office/drawing/2014/main" id="{A786C008-D7C0-3A01-7A3F-6A54EAB171FB}"/>
                </a:ext>
              </a:extLst>
            </p:cNvPr>
            <p:cNvSpPr/>
            <p:nvPr/>
          </p:nvSpPr>
          <p:spPr>
            <a:xfrm>
              <a:off x="8236553" y="5014405"/>
              <a:ext cx="2069629" cy="90311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pic>
        <p:nvPicPr>
          <p:cNvPr id="2" name="Immagine 1">
            <a:extLst>
              <a:ext uri="{FF2B5EF4-FFF2-40B4-BE49-F238E27FC236}">
                <a16:creationId xmlns:a16="http://schemas.microsoft.com/office/drawing/2014/main" id="{8332D764-9DEF-A27F-D2CB-AB84675F38E5}"/>
              </a:ext>
            </a:extLst>
          </p:cNvPr>
          <p:cNvPicPr>
            <a:picLocks noChangeAspect="1"/>
          </p:cNvPicPr>
          <p:nvPr/>
        </p:nvPicPr>
        <p:blipFill>
          <a:blip r:embed="rId3"/>
          <a:stretch>
            <a:fillRect/>
          </a:stretch>
        </p:blipFill>
        <p:spPr>
          <a:xfrm>
            <a:off x="11270696" y="199513"/>
            <a:ext cx="686273" cy="900000"/>
          </a:xfrm>
          <a:prstGeom prst="rect">
            <a:avLst/>
          </a:prstGeom>
        </p:spPr>
      </p:pic>
      <p:sp>
        <p:nvSpPr>
          <p:cNvPr id="5" name="Titolo 14">
            <a:extLst>
              <a:ext uri="{FF2B5EF4-FFF2-40B4-BE49-F238E27FC236}">
                <a16:creationId xmlns:a16="http://schemas.microsoft.com/office/drawing/2014/main" id="{840462D3-B183-59F5-4012-ACA1E8376858}"/>
              </a:ext>
            </a:extLst>
          </p:cNvPr>
          <p:cNvSpPr txBox="1">
            <a:spLocks/>
          </p:cNvSpPr>
          <p:nvPr/>
        </p:nvSpPr>
        <p:spPr>
          <a:xfrm>
            <a:off x="943620" y="0"/>
            <a:ext cx="9023672" cy="12307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200"/>
              <a:t>Combinazione misure di </a:t>
            </a:r>
            <a:r>
              <a:rPr lang="it-IT" sz="3200" err="1"/>
              <a:t>centralià</a:t>
            </a:r>
            <a:endParaRPr lang="it-IT" sz="3200"/>
          </a:p>
        </p:txBody>
      </p:sp>
      <p:sp>
        <p:nvSpPr>
          <p:cNvPr id="15" name="Rettangolo con angoli arrotondati 14">
            <a:extLst>
              <a:ext uri="{FF2B5EF4-FFF2-40B4-BE49-F238E27FC236}">
                <a16:creationId xmlns:a16="http://schemas.microsoft.com/office/drawing/2014/main" id="{F6AEDD8B-01CD-486D-4DA1-7CB99AA2E341}"/>
              </a:ext>
            </a:extLst>
          </p:cNvPr>
          <p:cNvSpPr/>
          <p:nvPr/>
        </p:nvSpPr>
        <p:spPr>
          <a:xfrm>
            <a:off x="946536" y="199513"/>
            <a:ext cx="7051700" cy="881006"/>
          </a:xfrm>
          <a:prstGeom prst="roundRect">
            <a:avLst/>
          </a:prstGeom>
          <a:solidFill>
            <a:srgbClr val="E91B22"/>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sz="3200"/>
              <a:t>Combinazione misure di centralità 1/2</a:t>
            </a:r>
            <a:endParaRPr lang="it-IT" sz="3200">
              <a:solidFill>
                <a:schemeClr val="bg1"/>
              </a:solidFill>
            </a:endParaRPr>
          </a:p>
        </p:txBody>
      </p:sp>
    </p:spTree>
    <p:extLst>
      <p:ext uri="{BB962C8B-B14F-4D97-AF65-F5344CB8AC3E}">
        <p14:creationId xmlns:p14="http://schemas.microsoft.com/office/powerpoint/2010/main" val="3909929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43B63-A39E-EBF8-418D-925B71A17FC6}"/>
            </a:ext>
          </a:extLst>
        </p:cNvPr>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72EFAD3C-BE0C-D422-5ED3-41E610AF36B8}"/>
              </a:ext>
            </a:extLst>
          </p:cNvPr>
          <p:cNvSpPr>
            <a:spLocks noGrp="1"/>
          </p:cNvSpPr>
          <p:nvPr>
            <p:ph type="sldNum" sz="quarter" idx="12"/>
          </p:nvPr>
        </p:nvSpPr>
        <p:spPr/>
        <p:txBody>
          <a:bodyPr/>
          <a:lstStyle/>
          <a:p>
            <a:fld id="{0B24986F-AFFA-1742-9DD8-738EAA53B814}" type="slidenum">
              <a:rPr lang="it-IT" smtClean="0"/>
              <a:t>11</a:t>
            </a:fld>
            <a:endParaRPr lang="it-IT"/>
          </a:p>
        </p:txBody>
      </p:sp>
      <p:pic>
        <p:nvPicPr>
          <p:cNvPr id="4" name="Immagine 3" descr="Immagine che contiene testo, diagramma, linea, Diagramma&#10;&#10;Descrizione generata automaticamente">
            <a:extLst>
              <a:ext uri="{FF2B5EF4-FFF2-40B4-BE49-F238E27FC236}">
                <a16:creationId xmlns:a16="http://schemas.microsoft.com/office/drawing/2014/main" id="{E982613F-9C12-94D5-6CEE-DD4BB1B2D332}"/>
              </a:ext>
            </a:extLst>
          </p:cNvPr>
          <p:cNvPicPr>
            <a:picLocks noChangeAspect="1"/>
          </p:cNvPicPr>
          <p:nvPr/>
        </p:nvPicPr>
        <p:blipFill>
          <a:blip r:embed="rId3"/>
          <a:stretch>
            <a:fillRect/>
          </a:stretch>
        </p:blipFill>
        <p:spPr>
          <a:xfrm>
            <a:off x="678712" y="1441253"/>
            <a:ext cx="4713153" cy="2621095"/>
          </a:xfrm>
          <a:prstGeom prst="rect">
            <a:avLst/>
          </a:prstGeom>
        </p:spPr>
      </p:pic>
      <p:pic>
        <p:nvPicPr>
          <p:cNvPr id="6" name="Immagine 5" descr="Immagine che contiene testo, diagramma, schermata, Diagramma&#10;&#10;Descrizione generata automaticamente">
            <a:extLst>
              <a:ext uri="{FF2B5EF4-FFF2-40B4-BE49-F238E27FC236}">
                <a16:creationId xmlns:a16="http://schemas.microsoft.com/office/drawing/2014/main" id="{48ED22D1-8FF9-3F62-0537-C1F561B73359}"/>
              </a:ext>
            </a:extLst>
          </p:cNvPr>
          <p:cNvPicPr>
            <a:picLocks noChangeAspect="1"/>
          </p:cNvPicPr>
          <p:nvPr/>
        </p:nvPicPr>
        <p:blipFill>
          <a:blip r:embed="rId4"/>
          <a:stretch>
            <a:fillRect/>
          </a:stretch>
        </p:blipFill>
        <p:spPr>
          <a:xfrm>
            <a:off x="6800489" y="1440096"/>
            <a:ext cx="4754175" cy="2633903"/>
          </a:xfrm>
          <a:prstGeom prst="rect">
            <a:avLst/>
          </a:prstGeom>
        </p:spPr>
      </p:pic>
      <p:pic>
        <p:nvPicPr>
          <p:cNvPr id="7" name="Immagine 6">
            <a:extLst>
              <a:ext uri="{FF2B5EF4-FFF2-40B4-BE49-F238E27FC236}">
                <a16:creationId xmlns:a16="http://schemas.microsoft.com/office/drawing/2014/main" id="{2F8CFD6B-D50A-8F59-E130-0CF2414B7020}"/>
              </a:ext>
            </a:extLst>
          </p:cNvPr>
          <p:cNvPicPr>
            <a:picLocks noChangeAspect="1"/>
          </p:cNvPicPr>
          <p:nvPr/>
        </p:nvPicPr>
        <p:blipFill>
          <a:blip r:embed="rId5"/>
          <a:stretch>
            <a:fillRect/>
          </a:stretch>
        </p:blipFill>
        <p:spPr>
          <a:xfrm>
            <a:off x="3702094" y="4069108"/>
            <a:ext cx="4783585" cy="2601886"/>
          </a:xfrm>
          <a:prstGeom prst="rect">
            <a:avLst/>
          </a:prstGeom>
        </p:spPr>
      </p:pic>
      <p:pic>
        <p:nvPicPr>
          <p:cNvPr id="8" name="Immagine 7">
            <a:extLst>
              <a:ext uri="{FF2B5EF4-FFF2-40B4-BE49-F238E27FC236}">
                <a16:creationId xmlns:a16="http://schemas.microsoft.com/office/drawing/2014/main" id="{EF69F18C-3A10-8AD1-8F6E-011E2E5DC22E}"/>
              </a:ext>
            </a:extLst>
          </p:cNvPr>
          <p:cNvPicPr>
            <a:picLocks noChangeAspect="1"/>
          </p:cNvPicPr>
          <p:nvPr/>
        </p:nvPicPr>
        <p:blipFill>
          <a:blip r:embed="rId6"/>
          <a:stretch>
            <a:fillRect/>
          </a:stretch>
        </p:blipFill>
        <p:spPr>
          <a:xfrm>
            <a:off x="11270696" y="199513"/>
            <a:ext cx="686273" cy="900000"/>
          </a:xfrm>
          <a:prstGeom prst="rect">
            <a:avLst/>
          </a:prstGeom>
        </p:spPr>
      </p:pic>
      <p:sp>
        <p:nvSpPr>
          <p:cNvPr id="16" name="Titolo 14">
            <a:extLst>
              <a:ext uri="{FF2B5EF4-FFF2-40B4-BE49-F238E27FC236}">
                <a16:creationId xmlns:a16="http://schemas.microsoft.com/office/drawing/2014/main" id="{CC99C2B1-6B68-E823-DC70-F42E4D8EB570}"/>
              </a:ext>
            </a:extLst>
          </p:cNvPr>
          <p:cNvSpPr txBox="1">
            <a:spLocks/>
          </p:cNvSpPr>
          <p:nvPr/>
        </p:nvSpPr>
        <p:spPr>
          <a:xfrm>
            <a:off x="943620" y="0"/>
            <a:ext cx="9023672" cy="12307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200"/>
              <a:t>Combinazione misure di </a:t>
            </a:r>
            <a:r>
              <a:rPr lang="it-IT" sz="3200" err="1"/>
              <a:t>centralià</a:t>
            </a:r>
            <a:endParaRPr lang="it-IT" sz="3200"/>
          </a:p>
        </p:txBody>
      </p:sp>
      <p:sp>
        <p:nvSpPr>
          <p:cNvPr id="37" name="Rettangolo con angoli arrotondati 36">
            <a:extLst>
              <a:ext uri="{FF2B5EF4-FFF2-40B4-BE49-F238E27FC236}">
                <a16:creationId xmlns:a16="http://schemas.microsoft.com/office/drawing/2014/main" id="{2067C674-AF2B-4573-628C-FC4F77F98C4F}"/>
              </a:ext>
            </a:extLst>
          </p:cNvPr>
          <p:cNvSpPr/>
          <p:nvPr/>
        </p:nvSpPr>
        <p:spPr>
          <a:xfrm>
            <a:off x="953793" y="199513"/>
            <a:ext cx="7131529" cy="859235"/>
          </a:xfrm>
          <a:prstGeom prst="roundRect">
            <a:avLst/>
          </a:prstGeom>
          <a:solidFill>
            <a:srgbClr val="E91B22"/>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sz="3200"/>
              <a:t>Combinazione misure di centralità 2/2</a:t>
            </a:r>
            <a:endParaRPr lang="it-IT" sz="3200">
              <a:solidFill>
                <a:schemeClr val="bg1"/>
              </a:solidFill>
            </a:endParaRPr>
          </a:p>
        </p:txBody>
      </p:sp>
    </p:spTree>
    <p:extLst>
      <p:ext uri="{BB962C8B-B14F-4D97-AF65-F5344CB8AC3E}">
        <p14:creationId xmlns:p14="http://schemas.microsoft.com/office/powerpoint/2010/main" val="2474399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43B63-A39E-EBF8-418D-925B71A17FC6}"/>
            </a:ext>
          </a:extLst>
        </p:cNvPr>
        <p:cNvGrpSpPr/>
        <p:nvPr/>
      </p:nvGrpSpPr>
      <p:grpSpPr>
        <a:xfrm>
          <a:off x="0" y="0"/>
          <a:ext cx="0" cy="0"/>
          <a:chOff x="0" y="0"/>
          <a:chExt cx="0" cy="0"/>
        </a:xfrm>
      </p:grpSpPr>
      <p:sp>
        <p:nvSpPr>
          <p:cNvPr id="102" name="Rettangolo con angoli arrotondati 101">
            <a:extLst>
              <a:ext uri="{FF2B5EF4-FFF2-40B4-BE49-F238E27FC236}">
                <a16:creationId xmlns:a16="http://schemas.microsoft.com/office/drawing/2014/main" id="{025C9A69-CC50-0171-169C-B51E5A4C4356}"/>
              </a:ext>
            </a:extLst>
          </p:cNvPr>
          <p:cNvSpPr/>
          <p:nvPr/>
        </p:nvSpPr>
        <p:spPr>
          <a:xfrm>
            <a:off x="5737122" y="2005781"/>
            <a:ext cx="1120877" cy="3731342"/>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Segnaposto numero diapositiva 1">
            <a:extLst>
              <a:ext uri="{FF2B5EF4-FFF2-40B4-BE49-F238E27FC236}">
                <a16:creationId xmlns:a16="http://schemas.microsoft.com/office/drawing/2014/main" id="{72EFAD3C-BE0C-D422-5ED3-41E610AF36B8}"/>
              </a:ext>
            </a:extLst>
          </p:cNvPr>
          <p:cNvSpPr>
            <a:spLocks noGrp="1"/>
          </p:cNvSpPr>
          <p:nvPr>
            <p:ph type="sldNum" sz="quarter" idx="12"/>
          </p:nvPr>
        </p:nvSpPr>
        <p:spPr/>
        <p:txBody>
          <a:bodyPr/>
          <a:lstStyle/>
          <a:p>
            <a:fld id="{0B24986F-AFFA-1742-9DD8-738EAA53B814}" type="slidenum">
              <a:rPr lang="it-IT" smtClean="0"/>
              <a:t>12</a:t>
            </a:fld>
            <a:endParaRPr lang="it-IT"/>
          </a:p>
        </p:txBody>
      </p:sp>
      <p:sp>
        <p:nvSpPr>
          <p:cNvPr id="106" name="Rettangolo con angoli arrotondati 105">
            <a:extLst>
              <a:ext uri="{FF2B5EF4-FFF2-40B4-BE49-F238E27FC236}">
                <a16:creationId xmlns:a16="http://schemas.microsoft.com/office/drawing/2014/main" id="{829C60FE-AB22-1F77-1167-5A406FB56CE7}"/>
              </a:ext>
            </a:extLst>
          </p:cNvPr>
          <p:cNvSpPr/>
          <p:nvPr/>
        </p:nvSpPr>
        <p:spPr>
          <a:xfrm>
            <a:off x="9079123" y="2005781"/>
            <a:ext cx="1120877" cy="3731342"/>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aphicFrame>
        <p:nvGraphicFramePr>
          <p:cNvPr id="87" name="Tabella 86">
            <a:extLst>
              <a:ext uri="{FF2B5EF4-FFF2-40B4-BE49-F238E27FC236}">
                <a16:creationId xmlns:a16="http://schemas.microsoft.com/office/drawing/2014/main" id="{9DEB5755-51CE-2EBC-8138-1546487FCF79}"/>
              </a:ext>
            </a:extLst>
          </p:cNvPr>
          <p:cNvGraphicFramePr>
            <a:graphicFrameLocks noGrp="1"/>
          </p:cNvGraphicFramePr>
          <p:nvPr>
            <p:extLst>
              <p:ext uri="{D42A27DB-BD31-4B8C-83A1-F6EECF244321}">
                <p14:modId xmlns:p14="http://schemas.microsoft.com/office/powerpoint/2010/main" val="2466309556"/>
              </p:ext>
            </p:extLst>
          </p:nvPr>
        </p:nvGraphicFramePr>
        <p:xfrm>
          <a:off x="1992000" y="1386349"/>
          <a:ext cx="8208000" cy="4480560"/>
        </p:xfrm>
        <a:graphic>
          <a:graphicData uri="http://schemas.openxmlformats.org/drawingml/2006/table">
            <a:tbl>
              <a:tblPr firstRow="1" bandRow="1">
                <a:tableStyleId>{2D5ABB26-0587-4C30-8999-92F81FD0307C}</a:tableStyleId>
              </a:tblPr>
              <a:tblGrid>
                <a:gridCol w="3744000">
                  <a:extLst>
                    <a:ext uri="{9D8B030D-6E8A-4147-A177-3AD203B41FA5}">
                      <a16:colId xmlns:a16="http://schemas.microsoft.com/office/drawing/2014/main" val="4040659777"/>
                    </a:ext>
                  </a:extLst>
                </a:gridCol>
                <a:gridCol w="1116000">
                  <a:extLst>
                    <a:ext uri="{9D8B030D-6E8A-4147-A177-3AD203B41FA5}">
                      <a16:colId xmlns:a16="http://schemas.microsoft.com/office/drawing/2014/main" val="2109550320"/>
                    </a:ext>
                  </a:extLst>
                </a:gridCol>
                <a:gridCol w="1116000">
                  <a:extLst>
                    <a:ext uri="{9D8B030D-6E8A-4147-A177-3AD203B41FA5}">
                      <a16:colId xmlns:a16="http://schemas.microsoft.com/office/drawing/2014/main" val="3364704597"/>
                    </a:ext>
                  </a:extLst>
                </a:gridCol>
                <a:gridCol w="1116000">
                  <a:extLst>
                    <a:ext uri="{9D8B030D-6E8A-4147-A177-3AD203B41FA5}">
                      <a16:colId xmlns:a16="http://schemas.microsoft.com/office/drawing/2014/main" val="3497488035"/>
                    </a:ext>
                  </a:extLst>
                </a:gridCol>
                <a:gridCol w="1116000">
                  <a:extLst>
                    <a:ext uri="{9D8B030D-6E8A-4147-A177-3AD203B41FA5}">
                      <a16:colId xmlns:a16="http://schemas.microsoft.com/office/drawing/2014/main" val="3506031231"/>
                    </a:ext>
                  </a:extLst>
                </a:gridCol>
              </a:tblGrid>
              <a:tr h="370840">
                <a:tc>
                  <a:txBody>
                    <a:bodyPr/>
                    <a:lstStyle/>
                    <a:p>
                      <a:pPr algn="ctr"/>
                      <a:endParaRPr lang="it-IT" sz="2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i="1">
                          <a:effectLst/>
                        </a:rPr>
                        <a:t>Tesla</a:t>
                      </a:r>
                      <a:endParaRPr lang="it-IT" sz="2400" i="1">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400" i="1">
                          <a:effectLst/>
                        </a:rPr>
                        <a:t>ER</a:t>
                      </a:r>
                      <a:endParaRPr lang="it-IT" sz="2400" i="1">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i="1">
                          <a:effectLst/>
                        </a:rPr>
                        <a:t>SW</a:t>
                      </a:r>
                      <a:endParaRPr lang="it-IT" sz="2400" i="1">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i="1">
                          <a:effectLst/>
                        </a:rPr>
                        <a:t>SF</a:t>
                      </a:r>
                      <a:endParaRPr lang="it-IT" sz="2400" i="1">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88358899"/>
                  </a:ext>
                </a:extLst>
              </a:tr>
              <a:tr h="370840">
                <a:tc>
                  <a:txBody>
                    <a:bodyPr/>
                    <a:lstStyle/>
                    <a:p>
                      <a:pPr algn="ctr"/>
                      <a:endParaRPr lang="it-IT" sz="2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it-IT" sz="2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it-IT" sz="2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it-IT" sz="2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it-IT" sz="2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4492163"/>
                  </a:ext>
                </a:extLst>
              </a:tr>
              <a:tr h="370840">
                <a:tc>
                  <a:txBody>
                    <a:bodyPr/>
                    <a:lstStyle/>
                    <a:p>
                      <a:pPr algn="ctr"/>
                      <a:r>
                        <a:rPr lang="en-GB" sz="2400" err="1"/>
                        <a:t>Distanza</a:t>
                      </a:r>
                      <a:r>
                        <a:rPr lang="en-GB" sz="2400"/>
                        <a:t> media</a:t>
                      </a:r>
                      <a:endParaRPr lang="it-IT" sz="2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a:t>1,9823</a:t>
                      </a:r>
                      <a:endParaRPr lang="it-IT" sz="2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a:t>1,5865</a:t>
                      </a:r>
                      <a:endParaRPr lang="it-IT" sz="2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a:t>1,5952</a:t>
                      </a:r>
                      <a:endParaRPr lang="it-IT" sz="2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a:t>1,9679</a:t>
                      </a:r>
                      <a:endParaRPr lang="it-IT" sz="2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36350389"/>
                  </a:ext>
                </a:extLst>
              </a:tr>
              <a:tr h="370840">
                <a:tc>
                  <a:txBody>
                    <a:bodyPr/>
                    <a:lstStyle/>
                    <a:p>
                      <a:pPr algn="ctr"/>
                      <a:r>
                        <a:rPr lang="en-GB" sz="2400" err="1"/>
                        <a:t>Diametro</a:t>
                      </a:r>
                      <a:endParaRPr lang="it-IT" sz="2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a:t>6</a:t>
                      </a:r>
                      <a:endParaRPr lang="it-IT" sz="2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a:t>2</a:t>
                      </a:r>
                      <a:endParaRPr lang="it-IT" sz="2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a:t>2</a:t>
                      </a:r>
                      <a:endParaRPr lang="it-IT" sz="2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a:t>5</a:t>
                      </a:r>
                      <a:endParaRPr lang="it-IT" sz="2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3048898"/>
                  </a:ext>
                </a:extLst>
              </a:tr>
              <a:tr h="370840">
                <a:tc>
                  <a:txBody>
                    <a:bodyPr/>
                    <a:lstStyle/>
                    <a:p>
                      <a:pPr algn="ctr"/>
                      <a:r>
                        <a:rPr lang="en-GB" sz="2400"/>
                        <a:t>Betweenness centralization</a:t>
                      </a:r>
                      <a:endParaRPr lang="it-IT" sz="2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a:t>0,0893</a:t>
                      </a:r>
                      <a:endParaRPr lang="it-IT" sz="2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a:t>0,0048</a:t>
                      </a:r>
                      <a:endParaRPr lang="it-IT" sz="2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a:t>0,0047</a:t>
                      </a:r>
                      <a:endParaRPr lang="it-IT" sz="2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a:t>0,0831</a:t>
                      </a:r>
                      <a:endParaRPr lang="it-IT" sz="2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22537517"/>
                  </a:ext>
                </a:extLst>
              </a:tr>
              <a:tr h="370840">
                <a:tc>
                  <a:txBody>
                    <a:bodyPr/>
                    <a:lstStyle/>
                    <a:p>
                      <a:pPr algn="ctr"/>
                      <a:r>
                        <a:rPr lang="en-GB" sz="2400"/>
                        <a:t>Degree centralization</a:t>
                      </a:r>
                      <a:endParaRPr lang="it-IT" sz="2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a:t>0,2494</a:t>
                      </a:r>
                      <a:endParaRPr lang="it-IT" sz="2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a:t>0,1130</a:t>
                      </a:r>
                      <a:endParaRPr lang="it-IT" sz="2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a:t>0,1097</a:t>
                      </a:r>
                      <a:endParaRPr lang="it-IT" sz="2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a:t>0,4135</a:t>
                      </a:r>
                      <a:endParaRPr lang="it-IT" sz="2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52761716"/>
                  </a:ext>
                </a:extLst>
              </a:tr>
              <a:tr h="370840">
                <a:tc>
                  <a:txBody>
                    <a:bodyPr/>
                    <a:lstStyle/>
                    <a:p>
                      <a:pPr algn="ctr"/>
                      <a:r>
                        <a:rPr lang="en-GB" sz="2400"/>
                        <a:t>Closeness centralization</a:t>
                      </a:r>
                      <a:endParaRPr lang="it-IT" sz="2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a:t>0,2391</a:t>
                      </a:r>
                      <a:endParaRPr lang="it-IT" sz="2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a:t>0,0941</a:t>
                      </a:r>
                      <a:endParaRPr lang="it-IT" sz="2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a:t>0,0911</a:t>
                      </a:r>
                      <a:endParaRPr lang="it-IT" sz="2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a:t>0,3911</a:t>
                      </a:r>
                      <a:endParaRPr lang="it-IT" sz="2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43015841"/>
                  </a:ext>
                </a:extLst>
              </a:tr>
              <a:tr h="370840">
                <a:tc>
                  <a:txBody>
                    <a:bodyPr/>
                    <a:lstStyle/>
                    <a:p>
                      <a:pPr algn="ctr"/>
                      <a:r>
                        <a:rPr lang="en-GB" sz="2400"/>
                        <a:t>Clustering coefficient</a:t>
                      </a:r>
                      <a:endParaRPr lang="it-IT" sz="2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a:t>0,8013</a:t>
                      </a:r>
                      <a:endParaRPr lang="it-IT" sz="2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a:t>0,4162</a:t>
                      </a:r>
                      <a:endParaRPr lang="it-IT" sz="2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a:t>0,4187</a:t>
                      </a:r>
                      <a:endParaRPr lang="it-IT" sz="2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a:t>0,5411</a:t>
                      </a:r>
                      <a:endParaRPr lang="it-IT" sz="2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4462109"/>
                  </a:ext>
                </a:extLst>
              </a:tr>
              <a:tr h="370840">
                <a:tc>
                  <a:txBody>
                    <a:bodyPr/>
                    <a:lstStyle/>
                    <a:p>
                      <a:pPr algn="ctr"/>
                      <a:endParaRPr lang="it-IT" sz="2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it-IT" sz="2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it-IT" sz="2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it-IT" sz="2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it-IT" sz="2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2007040"/>
                  </a:ext>
                </a:extLst>
              </a:tr>
            </a:tbl>
          </a:graphicData>
        </a:graphic>
      </p:graphicFrame>
      <p:pic>
        <p:nvPicPr>
          <p:cNvPr id="11" name="Immagine 10">
            <a:extLst>
              <a:ext uri="{FF2B5EF4-FFF2-40B4-BE49-F238E27FC236}">
                <a16:creationId xmlns:a16="http://schemas.microsoft.com/office/drawing/2014/main" id="{95FCE09F-DD47-58CC-A405-0C6300ABC51C}"/>
              </a:ext>
            </a:extLst>
          </p:cNvPr>
          <p:cNvPicPr>
            <a:picLocks noChangeAspect="1"/>
          </p:cNvPicPr>
          <p:nvPr/>
        </p:nvPicPr>
        <p:blipFill>
          <a:blip r:embed="rId3"/>
          <a:stretch>
            <a:fillRect/>
          </a:stretch>
        </p:blipFill>
        <p:spPr>
          <a:xfrm>
            <a:off x="11270696" y="199513"/>
            <a:ext cx="686273" cy="900000"/>
          </a:xfrm>
          <a:prstGeom prst="rect">
            <a:avLst/>
          </a:prstGeom>
        </p:spPr>
      </p:pic>
      <p:sp>
        <p:nvSpPr>
          <p:cNvPr id="12" name="Rettangolo con angoli arrotondati 11">
            <a:extLst>
              <a:ext uri="{FF2B5EF4-FFF2-40B4-BE49-F238E27FC236}">
                <a16:creationId xmlns:a16="http://schemas.microsoft.com/office/drawing/2014/main" id="{F754978F-85BA-2909-E543-7B2473C4EEF2}"/>
              </a:ext>
            </a:extLst>
          </p:cNvPr>
          <p:cNvSpPr/>
          <p:nvPr/>
        </p:nvSpPr>
        <p:spPr>
          <a:xfrm>
            <a:off x="961050" y="199513"/>
            <a:ext cx="2450889" cy="808435"/>
          </a:xfrm>
          <a:prstGeom prst="roundRect">
            <a:avLst/>
          </a:prstGeom>
          <a:solidFill>
            <a:srgbClr val="E91B2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err="1">
                <a:solidFill>
                  <a:schemeClr val="bg1"/>
                </a:solidFill>
              </a:rPr>
              <a:t>Reti</a:t>
            </a:r>
            <a:r>
              <a:rPr lang="en-GB" sz="3200">
                <a:solidFill>
                  <a:schemeClr val="bg1"/>
                </a:solidFill>
              </a:rPr>
              <a:t> random</a:t>
            </a:r>
            <a:endParaRPr lang="it-IT" sz="3200">
              <a:solidFill>
                <a:schemeClr val="bg1"/>
              </a:solidFill>
            </a:endParaRPr>
          </a:p>
        </p:txBody>
      </p:sp>
    </p:spTree>
    <p:extLst>
      <p:ext uri="{BB962C8B-B14F-4D97-AF65-F5344CB8AC3E}">
        <p14:creationId xmlns:p14="http://schemas.microsoft.com/office/powerpoint/2010/main" val="2539495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43B63-A39E-EBF8-418D-925B71A17FC6}"/>
            </a:ext>
          </a:extLst>
        </p:cNvPr>
        <p:cNvGrpSpPr/>
        <p:nvPr/>
      </p:nvGrpSpPr>
      <p:grpSpPr>
        <a:xfrm>
          <a:off x="0" y="0"/>
          <a:ext cx="0" cy="0"/>
          <a:chOff x="0" y="0"/>
          <a:chExt cx="0" cy="0"/>
        </a:xfrm>
      </p:grpSpPr>
      <p:grpSp>
        <p:nvGrpSpPr>
          <p:cNvPr id="11" name="Gruppo 10">
            <a:extLst>
              <a:ext uri="{FF2B5EF4-FFF2-40B4-BE49-F238E27FC236}">
                <a16:creationId xmlns:a16="http://schemas.microsoft.com/office/drawing/2014/main" id="{83AA5C14-7061-7F2E-4DB7-A9140E7017F0}"/>
              </a:ext>
            </a:extLst>
          </p:cNvPr>
          <p:cNvGrpSpPr/>
          <p:nvPr/>
        </p:nvGrpSpPr>
        <p:grpSpPr>
          <a:xfrm>
            <a:off x="1043786" y="1880395"/>
            <a:ext cx="5029095" cy="3850555"/>
            <a:chOff x="528221" y="1287550"/>
            <a:chExt cx="7847056" cy="5072629"/>
          </a:xfrm>
        </p:grpSpPr>
        <p:graphicFrame>
          <p:nvGraphicFramePr>
            <p:cNvPr id="6" name="Grafico 5">
              <a:extLst>
                <a:ext uri="{FF2B5EF4-FFF2-40B4-BE49-F238E27FC236}">
                  <a16:creationId xmlns:a16="http://schemas.microsoft.com/office/drawing/2014/main" id="{2EB920A9-969E-FC2A-DBE7-55533815D0F1}"/>
                </a:ext>
                <a:ext uri="{147F2762-F138-4A5C-976F-8EAC2B608ADB}">
                  <a16:predDERef xmlns:a16="http://schemas.microsoft.com/office/drawing/2014/main" pred="{3500D8E1-DB61-B815-8F9B-B3F9DBCEB2C8}"/>
                </a:ext>
              </a:extLst>
            </p:cNvPr>
            <p:cNvGraphicFramePr>
              <a:graphicFrameLocks/>
            </p:cNvGraphicFramePr>
            <p:nvPr>
              <p:extLst>
                <p:ext uri="{D42A27DB-BD31-4B8C-83A1-F6EECF244321}">
                  <p14:modId xmlns:p14="http://schemas.microsoft.com/office/powerpoint/2010/main" val="1669343094"/>
                </p:ext>
              </p:extLst>
            </p:nvPr>
          </p:nvGraphicFramePr>
          <p:xfrm>
            <a:off x="539774" y="1287896"/>
            <a:ext cx="3780000" cy="234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Grafico 7">
              <a:extLst>
                <a:ext uri="{FF2B5EF4-FFF2-40B4-BE49-F238E27FC236}">
                  <a16:creationId xmlns:a16="http://schemas.microsoft.com/office/drawing/2014/main" id="{2EB920A9-969E-FC2A-DBE7-55533815D0F1}"/>
                </a:ext>
                <a:ext uri="{147F2762-F138-4A5C-976F-8EAC2B608ADB}">
                  <a16:predDERef xmlns:a16="http://schemas.microsoft.com/office/drawing/2014/main" pred="{3500D8E1-DB61-B815-8F9B-B3F9DBCEB2C8}"/>
                </a:ext>
              </a:extLst>
            </p:cNvPr>
            <p:cNvGraphicFramePr>
              <a:graphicFrameLocks/>
            </p:cNvGraphicFramePr>
            <p:nvPr>
              <p:extLst>
                <p:ext uri="{D42A27DB-BD31-4B8C-83A1-F6EECF244321}">
                  <p14:modId xmlns:p14="http://schemas.microsoft.com/office/powerpoint/2010/main" val="20780515"/>
                </p:ext>
              </p:extLst>
            </p:nvPr>
          </p:nvGraphicFramePr>
          <p:xfrm>
            <a:off x="4592295" y="1287550"/>
            <a:ext cx="3780000" cy="234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Grafico 8">
              <a:extLst>
                <a:ext uri="{FF2B5EF4-FFF2-40B4-BE49-F238E27FC236}">
                  <a16:creationId xmlns:a16="http://schemas.microsoft.com/office/drawing/2014/main" id="{2EB920A9-969E-FC2A-DBE7-55533815D0F1}"/>
                </a:ext>
                <a:ext uri="{147F2762-F138-4A5C-976F-8EAC2B608ADB}">
                  <a16:predDERef xmlns:a16="http://schemas.microsoft.com/office/drawing/2014/main" pred="{3500D8E1-DB61-B815-8F9B-B3F9DBCEB2C8}"/>
                </a:ext>
              </a:extLst>
            </p:cNvPr>
            <p:cNvGraphicFramePr>
              <a:graphicFrameLocks/>
            </p:cNvGraphicFramePr>
            <p:nvPr>
              <p:extLst>
                <p:ext uri="{D42A27DB-BD31-4B8C-83A1-F6EECF244321}">
                  <p14:modId xmlns:p14="http://schemas.microsoft.com/office/powerpoint/2010/main" val="2943310384"/>
                </p:ext>
              </p:extLst>
            </p:nvPr>
          </p:nvGraphicFramePr>
          <p:xfrm>
            <a:off x="528221" y="4020179"/>
            <a:ext cx="3780000" cy="2340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Grafico 9">
              <a:extLst>
                <a:ext uri="{FF2B5EF4-FFF2-40B4-BE49-F238E27FC236}">
                  <a16:creationId xmlns:a16="http://schemas.microsoft.com/office/drawing/2014/main" id="{2EB920A9-969E-FC2A-DBE7-55533815D0F1}"/>
                </a:ext>
                <a:ext uri="{147F2762-F138-4A5C-976F-8EAC2B608ADB}">
                  <a16:predDERef xmlns:a16="http://schemas.microsoft.com/office/drawing/2014/main" pred="{3500D8E1-DB61-B815-8F9B-B3F9DBCEB2C8}"/>
                </a:ext>
              </a:extLst>
            </p:cNvPr>
            <p:cNvGraphicFramePr>
              <a:graphicFrameLocks/>
            </p:cNvGraphicFramePr>
            <p:nvPr>
              <p:extLst>
                <p:ext uri="{D42A27DB-BD31-4B8C-83A1-F6EECF244321}">
                  <p14:modId xmlns:p14="http://schemas.microsoft.com/office/powerpoint/2010/main" val="136463842"/>
                </p:ext>
              </p:extLst>
            </p:nvPr>
          </p:nvGraphicFramePr>
          <p:xfrm>
            <a:off x="4595277" y="4012729"/>
            <a:ext cx="3780000" cy="2340000"/>
          </p:xfrm>
          <a:graphic>
            <a:graphicData uri="http://schemas.openxmlformats.org/drawingml/2006/chart">
              <c:chart xmlns:c="http://schemas.openxmlformats.org/drawingml/2006/chart" xmlns:r="http://schemas.openxmlformats.org/officeDocument/2006/relationships" r:id="rId6"/>
            </a:graphicData>
          </a:graphic>
        </p:graphicFrame>
      </p:grpSp>
      <p:sp>
        <p:nvSpPr>
          <p:cNvPr id="2" name="Segnaposto numero diapositiva 1">
            <a:extLst>
              <a:ext uri="{FF2B5EF4-FFF2-40B4-BE49-F238E27FC236}">
                <a16:creationId xmlns:a16="http://schemas.microsoft.com/office/drawing/2014/main" id="{72EFAD3C-BE0C-D422-5ED3-41E610AF36B8}"/>
              </a:ext>
            </a:extLst>
          </p:cNvPr>
          <p:cNvSpPr>
            <a:spLocks noGrp="1"/>
          </p:cNvSpPr>
          <p:nvPr>
            <p:ph type="sldNum" sz="quarter" idx="12"/>
          </p:nvPr>
        </p:nvSpPr>
        <p:spPr/>
        <p:txBody>
          <a:bodyPr/>
          <a:lstStyle/>
          <a:p>
            <a:fld id="{0B24986F-AFFA-1742-9DD8-738EAA53B814}" type="slidenum">
              <a:rPr lang="it-IT" smtClean="0"/>
              <a:t>13</a:t>
            </a:fld>
            <a:endParaRPr lang="it-IT"/>
          </a:p>
        </p:txBody>
      </p:sp>
      <p:graphicFrame>
        <p:nvGraphicFramePr>
          <p:cNvPr id="5" name="Grafico 4">
            <a:extLst>
              <a:ext uri="{FF2B5EF4-FFF2-40B4-BE49-F238E27FC236}">
                <a16:creationId xmlns:a16="http://schemas.microsoft.com/office/drawing/2014/main" id="{2EB920A9-969E-FC2A-DBE7-55533815D0F1}"/>
              </a:ext>
              <a:ext uri="{147F2762-F138-4A5C-976F-8EAC2B608ADB}">
                <a16:predDERef xmlns:a16="http://schemas.microsoft.com/office/drawing/2014/main" pred="{3500D8E1-DB61-B815-8F9B-B3F9DBCEB2C8}"/>
              </a:ext>
            </a:extLst>
          </p:cNvPr>
          <p:cNvGraphicFramePr>
            <a:graphicFrameLocks/>
          </p:cNvGraphicFramePr>
          <p:nvPr>
            <p:extLst>
              <p:ext uri="{D42A27DB-BD31-4B8C-83A1-F6EECF244321}">
                <p14:modId xmlns:p14="http://schemas.microsoft.com/office/powerpoint/2010/main" val="2384121827"/>
              </p:ext>
            </p:extLst>
          </p:nvPr>
        </p:nvGraphicFramePr>
        <p:xfrm>
          <a:off x="6109980" y="2220690"/>
          <a:ext cx="4810412" cy="2909663"/>
        </p:xfrm>
        <a:graphic>
          <a:graphicData uri="http://schemas.openxmlformats.org/drawingml/2006/chart">
            <c:chart xmlns:c="http://schemas.openxmlformats.org/drawingml/2006/chart" xmlns:r="http://schemas.openxmlformats.org/officeDocument/2006/relationships" r:id="rId7"/>
          </a:graphicData>
        </a:graphic>
      </p:graphicFrame>
      <p:sp>
        <p:nvSpPr>
          <p:cNvPr id="12" name="Titolo 14">
            <a:extLst>
              <a:ext uri="{FF2B5EF4-FFF2-40B4-BE49-F238E27FC236}">
                <a16:creationId xmlns:a16="http://schemas.microsoft.com/office/drawing/2014/main" id="{82314BBC-AD97-3843-8509-7D5509A4E0ED}"/>
              </a:ext>
            </a:extLst>
          </p:cNvPr>
          <p:cNvSpPr txBox="1">
            <a:spLocks/>
          </p:cNvSpPr>
          <p:nvPr/>
        </p:nvSpPr>
        <p:spPr>
          <a:xfrm>
            <a:off x="930814" y="0"/>
            <a:ext cx="9996982" cy="1224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it-IT" sz="3200"/>
          </a:p>
        </p:txBody>
      </p:sp>
      <p:pic>
        <p:nvPicPr>
          <p:cNvPr id="14" name="Immagine 13">
            <a:extLst>
              <a:ext uri="{FF2B5EF4-FFF2-40B4-BE49-F238E27FC236}">
                <a16:creationId xmlns:a16="http://schemas.microsoft.com/office/drawing/2014/main" id="{6B3E32FE-DC51-2726-A4E7-13F55BD0D0C8}"/>
              </a:ext>
            </a:extLst>
          </p:cNvPr>
          <p:cNvPicPr>
            <a:picLocks noChangeAspect="1"/>
          </p:cNvPicPr>
          <p:nvPr/>
        </p:nvPicPr>
        <p:blipFill>
          <a:blip r:embed="rId8"/>
          <a:stretch>
            <a:fillRect/>
          </a:stretch>
        </p:blipFill>
        <p:spPr>
          <a:xfrm>
            <a:off x="11270696" y="199513"/>
            <a:ext cx="686273" cy="900000"/>
          </a:xfrm>
          <a:prstGeom prst="rect">
            <a:avLst/>
          </a:prstGeom>
        </p:spPr>
      </p:pic>
      <p:sp>
        <p:nvSpPr>
          <p:cNvPr id="18" name="Rettangolo con angoli arrotondati 17">
            <a:extLst>
              <a:ext uri="{FF2B5EF4-FFF2-40B4-BE49-F238E27FC236}">
                <a16:creationId xmlns:a16="http://schemas.microsoft.com/office/drawing/2014/main" id="{C6E0DA4A-CBB5-CB31-F765-83EEEECD3DA0}"/>
              </a:ext>
            </a:extLst>
          </p:cNvPr>
          <p:cNvSpPr/>
          <p:nvPr/>
        </p:nvSpPr>
        <p:spPr>
          <a:xfrm>
            <a:off x="961050" y="199513"/>
            <a:ext cx="9779738" cy="936000"/>
          </a:xfrm>
          <a:prstGeom prst="roundRect">
            <a:avLst/>
          </a:prstGeom>
          <a:solidFill>
            <a:srgbClr val="E91B2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it-IT" sz="3200"/>
              <a:t>Distribuzione del Grado con Reti Random, Small World e Scale Free</a:t>
            </a:r>
            <a:endParaRPr lang="it-IT" sz="3200">
              <a:solidFill>
                <a:schemeClr val="bg1"/>
              </a:solidFill>
            </a:endParaRPr>
          </a:p>
        </p:txBody>
      </p:sp>
    </p:spTree>
    <p:extLst>
      <p:ext uri="{BB962C8B-B14F-4D97-AF65-F5344CB8AC3E}">
        <p14:creationId xmlns:p14="http://schemas.microsoft.com/office/powerpoint/2010/main" val="2945606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43B63-A39E-EBF8-418D-925B71A17FC6}"/>
            </a:ext>
          </a:extLst>
        </p:cNvPr>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72EFAD3C-BE0C-D422-5ED3-41E610AF36B8}"/>
              </a:ext>
            </a:extLst>
          </p:cNvPr>
          <p:cNvSpPr>
            <a:spLocks noGrp="1"/>
          </p:cNvSpPr>
          <p:nvPr>
            <p:ph type="sldNum" sz="quarter" idx="12"/>
          </p:nvPr>
        </p:nvSpPr>
        <p:spPr/>
        <p:txBody>
          <a:bodyPr/>
          <a:lstStyle/>
          <a:p>
            <a:fld id="{0B24986F-AFFA-1742-9DD8-738EAA53B814}" type="slidenum">
              <a:rPr lang="it-IT" smtClean="0"/>
              <a:t>14</a:t>
            </a:fld>
            <a:endParaRPr lang="it-IT"/>
          </a:p>
        </p:txBody>
      </p:sp>
      <p:pic>
        <p:nvPicPr>
          <p:cNvPr id="8" name="Immagine 7">
            <a:extLst>
              <a:ext uri="{FF2B5EF4-FFF2-40B4-BE49-F238E27FC236}">
                <a16:creationId xmlns:a16="http://schemas.microsoft.com/office/drawing/2014/main" id="{837BDF3C-AEEC-003C-448E-E7F3251582BA}"/>
              </a:ext>
            </a:extLst>
          </p:cNvPr>
          <p:cNvPicPr>
            <a:picLocks noChangeAspect="1"/>
          </p:cNvPicPr>
          <p:nvPr/>
        </p:nvPicPr>
        <p:blipFill>
          <a:blip r:embed="rId3"/>
          <a:stretch>
            <a:fillRect/>
          </a:stretch>
        </p:blipFill>
        <p:spPr>
          <a:xfrm>
            <a:off x="839733" y="2505055"/>
            <a:ext cx="5265568" cy="3385930"/>
          </a:xfrm>
          <a:prstGeom prst="rect">
            <a:avLst/>
          </a:prstGeom>
        </p:spPr>
      </p:pic>
      <p:pic>
        <p:nvPicPr>
          <p:cNvPr id="10" name="Immagine 9">
            <a:extLst>
              <a:ext uri="{FF2B5EF4-FFF2-40B4-BE49-F238E27FC236}">
                <a16:creationId xmlns:a16="http://schemas.microsoft.com/office/drawing/2014/main" id="{C49A6922-3F44-CE78-C905-7F7E8FAF4F09}"/>
              </a:ext>
            </a:extLst>
          </p:cNvPr>
          <p:cNvPicPr>
            <a:picLocks noChangeAspect="1"/>
          </p:cNvPicPr>
          <p:nvPr/>
        </p:nvPicPr>
        <p:blipFill>
          <a:blip r:embed="rId4"/>
          <a:stretch>
            <a:fillRect/>
          </a:stretch>
        </p:blipFill>
        <p:spPr>
          <a:xfrm>
            <a:off x="6194621" y="2505220"/>
            <a:ext cx="4894041" cy="3376851"/>
          </a:xfrm>
          <a:prstGeom prst="rect">
            <a:avLst/>
          </a:prstGeom>
        </p:spPr>
      </p:pic>
      <p:pic>
        <p:nvPicPr>
          <p:cNvPr id="14" name="Immagine 13" descr="Immagine che contiene testo, Elementi grafici, grafica, poster&#10;&#10;Descrizione generata automaticamente">
            <a:extLst>
              <a:ext uri="{FF2B5EF4-FFF2-40B4-BE49-F238E27FC236}">
                <a16:creationId xmlns:a16="http://schemas.microsoft.com/office/drawing/2014/main" id="{D649F6C4-9CB6-FC0E-67E4-6553D04254D3}"/>
              </a:ext>
            </a:extLst>
          </p:cNvPr>
          <p:cNvPicPr>
            <a:picLocks noChangeAspect="1"/>
          </p:cNvPicPr>
          <p:nvPr/>
        </p:nvPicPr>
        <p:blipFill>
          <a:blip r:embed="rId5"/>
          <a:stretch>
            <a:fillRect/>
          </a:stretch>
        </p:blipFill>
        <p:spPr>
          <a:xfrm>
            <a:off x="11270696" y="199513"/>
            <a:ext cx="686273" cy="900000"/>
          </a:xfrm>
          <a:prstGeom prst="rect">
            <a:avLst/>
          </a:prstGeom>
        </p:spPr>
      </p:pic>
      <p:sp>
        <p:nvSpPr>
          <p:cNvPr id="19" name="Rettangolo con angoli arrotondati 18">
            <a:extLst>
              <a:ext uri="{FF2B5EF4-FFF2-40B4-BE49-F238E27FC236}">
                <a16:creationId xmlns:a16="http://schemas.microsoft.com/office/drawing/2014/main" id="{2E0F6117-6EC5-EE4D-1B5C-51D9D2209951}"/>
              </a:ext>
            </a:extLst>
          </p:cNvPr>
          <p:cNvSpPr/>
          <p:nvPr/>
        </p:nvSpPr>
        <p:spPr>
          <a:xfrm>
            <a:off x="948955" y="1424169"/>
            <a:ext cx="4755454" cy="885062"/>
          </a:xfrm>
          <a:prstGeom prst="roundRect">
            <a:avLst/>
          </a:prstGeom>
          <a:solidFill>
            <a:srgbClr val="E91B22"/>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sz="2400" b="1"/>
              <a:t>Partendo dal nodo con più alta </a:t>
            </a:r>
            <a:r>
              <a:rPr lang="it-IT" sz="2400" b="1" err="1"/>
              <a:t>Betwennes</a:t>
            </a:r>
            <a:r>
              <a:rPr lang="it-IT" sz="2400" b="1"/>
              <a:t>: Firenze</a:t>
            </a:r>
            <a:endParaRPr lang="it-IT" b="1"/>
          </a:p>
        </p:txBody>
      </p:sp>
      <p:sp>
        <p:nvSpPr>
          <p:cNvPr id="20" name="Rettangolo con angoli arrotondati 19">
            <a:extLst>
              <a:ext uri="{FF2B5EF4-FFF2-40B4-BE49-F238E27FC236}">
                <a16:creationId xmlns:a16="http://schemas.microsoft.com/office/drawing/2014/main" id="{C49338B4-71D9-C7FA-1CBB-AD4986469E48}"/>
              </a:ext>
            </a:extLst>
          </p:cNvPr>
          <p:cNvSpPr/>
          <p:nvPr/>
        </p:nvSpPr>
        <p:spPr>
          <a:xfrm>
            <a:off x="6041049" y="1424168"/>
            <a:ext cx="4888502" cy="872967"/>
          </a:xfrm>
          <a:prstGeom prst="roundRect">
            <a:avLst/>
          </a:prstGeom>
          <a:solidFill>
            <a:srgbClr val="E91B22"/>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sz="2400" b="1"/>
              <a:t>Partendo dal nodo con più bassa </a:t>
            </a:r>
            <a:r>
              <a:rPr lang="it-IT" sz="2400" b="1" err="1"/>
              <a:t>Betwennes</a:t>
            </a:r>
            <a:r>
              <a:rPr lang="it-IT" sz="2400" b="1"/>
              <a:t>: Bardonecchia</a:t>
            </a:r>
            <a:endParaRPr lang="it-IT" b="1"/>
          </a:p>
        </p:txBody>
      </p:sp>
      <p:sp>
        <p:nvSpPr>
          <p:cNvPr id="3" name="Rettangolo con angoli arrotondati 2">
            <a:extLst>
              <a:ext uri="{FF2B5EF4-FFF2-40B4-BE49-F238E27FC236}">
                <a16:creationId xmlns:a16="http://schemas.microsoft.com/office/drawing/2014/main" id="{1B601E89-AC0D-647A-C1DA-D36449B07DCA}"/>
              </a:ext>
            </a:extLst>
          </p:cNvPr>
          <p:cNvSpPr/>
          <p:nvPr/>
        </p:nvSpPr>
        <p:spPr>
          <a:xfrm>
            <a:off x="961051" y="199513"/>
            <a:ext cx="2601016" cy="808435"/>
          </a:xfrm>
          <a:prstGeom prst="roundRect">
            <a:avLst/>
          </a:prstGeom>
          <a:solidFill>
            <a:srgbClr val="E91B2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a:solidFill>
                  <a:schemeClr val="bg1"/>
                </a:solidFill>
              </a:rPr>
              <a:t>K-neighbours</a:t>
            </a:r>
            <a:endParaRPr lang="it-IT" sz="3200">
              <a:solidFill>
                <a:schemeClr val="bg1"/>
              </a:solidFill>
            </a:endParaRPr>
          </a:p>
        </p:txBody>
      </p:sp>
    </p:spTree>
    <p:extLst>
      <p:ext uri="{BB962C8B-B14F-4D97-AF65-F5344CB8AC3E}">
        <p14:creationId xmlns:p14="http://schemas.microsoft.com/office/powerpoint/2010/main" val="410527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43B63-A39E-EBF8-418D-925B71A17FC6}"/>
            </a:ext>
          </a:extLst>
        </p:cNvPr>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72EFAD3C-BE0C-D422-5ED3-41E610AF36B8}"/>
              </a:ext>
            </a:extLst>
          </p:cNvPr>
          <p:cNvSpPr>
            <a:spLocks noGrp="1"/>
          </p:cNvSpPr>
          <p:nvPr>
            <p:ph type="sldNum" sz="quarter" idx="12"/>
          </p:nvPr>
        </p:nvSpPr>
        <p:spPr/>
        <p:txBody>
          <a:bodyPr/>
          <a:lstStyle/>
          <a:p>
            <a:fld id="{0B24986F-AFFA-1742-9DD8-738EAA53B814}" type="slidenum">
              <a:rPr lang="it-IT" smtClean="0"/>
              <a:t>15</a:t>
            </a:fld>
            <a:endParaRPr lang="it-IT"/>
          </a:p>
        </p:txBody>
      </p:sp>
      <p:pic>
        <p:nvPicPr>
          <p:cNvPr id="10" name="Immagine 9">
            <a:extLst>
              <a:ext uri="{FF2B5EF4-FFF2-40B4-BE49-F238E27FC236}">
                <a16:creationId xmlns:a16="http://schemas.microsoft.com/office/drawing/2014/main" id="{6B2F7306-7256-5FA3-89D7-4B11915D3FA3}"/>
              </a:ext>
            </a:extLst>
          </p:cNvPr>
          <p:cNvPicPr>
            <a:picLocks noChangeAspect="1"/>
          </p:cNvPicPr>
          <p:nvPr/>
        </p:nvPicPr>
        <p:blipFill>
          <a:blip r:embed="rId3"/>
          <a:stretch>
            <a:fillRect/>
          </a:stretch>
        </p:blipFill>
        <p:spPr>
          <a:xfrm>
            <a:off x="930813" y="1254996"/>
            <a:ext cx="9894068" cy="5104168"/>
          </a:xfrm>
          <a:prstGeom prst="rect">
            <a:avLst/>
          </a:prstGeom>
        </p:spPr>
      </p:pic>
      <p:pic>
        <p:nvPicPr>
          <p:cNvPr id="3" name="Immagine 2">
            <a:extLst>
              <a:ext uri="{FF2B5EF4-FFF2-40B4-BE49-F238E27FC236}">
                <a16:creationId xmlns:a16="http://schemas.microsoft.com/office/drawing/2014/main" id="{E98A411F-0D5F-548B-E6C7-63F2EECEBA4C}"/>
              </a:ext>
            </a:extLst>
          </p:cNvPr>
          <p:cNvPicPr>
            <a:picLocks noChangeAspect="1"/>
          </p:cNvPicPr>
          <p:nvPr/>
        </p:nvPicPr>
        <p:blipFill>
          <a:blip r:embed="rId4"/>
          <a:stretch>
            <a:fillRect/>
          </a:stretch>
        </p:blipFill>
        <p:spPr>
          <a:xfrm>
            <a:off x="11270696" y="199513"/>
            <a:ext cx="686273" cy="900000"/>
          </a:xfrm>
          <a:prstGeom prst="rect">
            <a:avLst/>
          </a:prstGeom>
        </p:spPr>
      </p:pic>
      <p:sp>
        <p:nvSpPr>
          <p:cNvPr id="9" name="Rettangolo con angoli arrotondati 8">
            <a:extLst>
              <a:ext uri="{FF2B5EF4-FFF2-40B4-BE49-F238E27FC236}">
                <a16:creationId xmlns:a16="http://schemas.microsoft.com/office/drawing/2014/main" id="{470AA15A-57B2-4A9F-4843-A87B61778929}"/>
              </a:ext>
            </a:extLst>
          </p:cNvPr>
          <p:cNvSpPr/>
          <p:nvPr/>
        </p:nvSpPr>
        <p:spPr>
          <a:xfrm>
            <a:off x="961051" y="199513"/>
            <a:ext cx="1509194" cy="808435"/>
          </a:xfrm>
          <a:prstGeom prst="roundRect">
            <a:avLst/>
          </a:prstGeom>
          <a:solidFill>
            <a:srgbClr val="E91B2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a:solidFill>
                  <a:schemeClr val="bg1"/>
                </a:solidFill>
              </a:rPr>
              <a:t>K-core</a:t>
            </a:r>
            <a:endParaRPr lang="it-IT" sz="3200">
              <a:solidFill>
                <a:schemeClr val="bg1"/>
              </a:solidFill>
            </a:endParaRPr>
          </a:p>
        </p:txBody>
      </p:sp>
    </p:spTree>
    <p:extLst>
      <p:ext uri="{BB962C8B-B14F-4D97-AF65-F5344CB8AC3E}">
        <p14:creationId xmlns:p14="http://schemas.microsoft.com/office/powerpoint/2010/main" val="2397735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43B63-A39E-EBF8-418D-925B71A17FC6}"/>
            </a:ext>
          </a:extLst>
        </p:cNvPr>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72EFAD3C-BE0C-D422-5ED3-41E610AF36B8}"/>
              </a:ext>
            </a:extLst>
          </p:cNvPr>
          <p:cNvSpPr>
            <a:spLocks noGrp="1"/>
          </p:cNvSpPr>
          <p:nvPr>
            <p:ph type="sldNum" sz="quarter" idx="12"/>
          </p:nvPr>
        </p:nvSpPr>
        <p:spPr/>
        <p:txBody>
          <a:bodyPr/>
          <a:lstStyle/>
          <a:p>
            <a:fld id="{0B24986F-AFFA-1742-9DD8-738EAA53B814}" type="slidenum">
              <a:rPr lang="it-IT" smtClean="0"/>
              <a:t>16</a:t>
            </a:fld>
            <a:endParaRPr lang="it-IT"/>
          </a:p>
        </p:txBody>
      </p:sp>
      <p:pic>
        <p:nvPicPr>
          <p:cNvPr id="3" name="Immagine 2">
            <a:extLst>
              <a:ext uri="{FF2B5EF4-FFF2-40B4-BE49-F238E27FC236}">
                <a16:creationId xmlns:a16="http://schemas.microsoft.com/office/drawing/2014/main" id="{D4D3D0D8-9E4D-D585-0F7C-D95779623498}"/>
              </a:ext>
            </a:extLst>
          </p:cNvPr>
          <p:cNvPicPr>
            <a:picLocks noChangeAspect="1"/>
          </p:cNvPicPr>
          <p:nvPr/>
        </p:nvPicPr>
        <p:blipFill>
          <a:blip r:embed="rId3"/>
          <a:stretch>
            <a:fillRect/>
          </a:stretch>
        </p:blipFill>
        <p:spPr>
          <a:xfrm>
            <a:off x="11270696" y="199513"/>
            <a:ext cx="686273" cy="900000"/>
          </a:xfrm>
          <a:prstGeom prst="rect">
            <a:avLst/>
          </a:prstGeom>
        </p:spPr>
      </p:pic>
      <p:cxnSp>
        <p:nvCxnSpPr>
          <p:cNvPr id="4" name="Connettore diritto 3">
            <a:extLst>
              <a:ext uri="{FF2B5EF4-FFF2-40B4-BE49-F238E27FC236}">
                <a16:creationId xmlns:a16="http://schemas.microsoft.com/office/drawing/2014/main" id="{70EF9DA3-70BF-6DD5-3512-DBAEFA9AD32A}"/>
              </a:ext>
            </a:extLst>
          </p:cNvPr>
          <p:cNvCxnSpPr/>
          <p:nvPr/>
        </p:nvCxnSpPr>
        <p:spPr>
          <a:xfrm>
            <a:off x="1443996"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 name="Connettore diritto 4">
            <a:extLst>
              <a:ext uri="{FF2B5EF4-FFF2-40B4-BE49-F238E27FC236}">
                <a16:creationId xmlns:a16="http://schemas.microsoft.com/office/drawing/2014/main" id="{98785BB6-B441-2002-65AE-83F9CA59C6E4}"/>
              </a:ext>
            </a:extLst>
          </p:cNvPr>
          <p:cNvCxnSpPr>
            <a:cxnSpLocks/>
          </p:cNvCxnSpPr>
          <p:nvPr/>
        </p:nvCxnSpPr>
        <p:spPr>
          <a:xfrm flipH="1">
            <a:off x="0" y="1220487"/>
            <a:ext cx="12192000"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Connettore diritto 5">
            <a:extLst>
              <a:ext uri="{FF2B5EF4-FFF2-40B4-BE49-F238E27FC236}">
                <a16:creationId xmlns:a16="http://schemas.microsoft.com/office/drawing/2014/main" id="{17C2D0BD-6807-96C1-4657-1A348DBCB8DD}"/>
              </a:ext>
            </a:extLst>
          </p:cNvPr>
          <p:cNvCxnSpPr>
            <a:cxnSpLocks/>
          </p:cNvCxnSpPr>
          <p:nvPr/>
        </p:nvCxnSpPr>
        <p:spPr>
          <a:xfrm flipH="1">
            <a:off x="0" y="6375307"/>
            <a:ext cx="12192000"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 name="Connettore diritto 6">
            <a:extLst>
              <a:ext uri="{FF2B5EF4-FFF2-40B4-BE49-F238E27FC236}">
                <a16:creationId xmlns:a16="http://schemas.microsoft.com/office/drawing/2014/main" id="{3A7D6BA6-2D09-FA52-7207-F4C7369341A5}"/>
              </a:ext>
            </a:extLst>
          </p:cNvPr>
          <p:cNvCxnSpPr/>
          <p:nvPr/>
        </p:nvCxnSpPr>
        <p:spPr>
          <a:xfrm>
            <a:off x="10927796"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Titolo 14">
            <a:extLst>
              <a:ext uri="{FF2B5EF4-FFF2-40B4-BE49-F238E27FC236}">
                <a16:creationId xmlns:a16="http://schemas.microsoft.com/office/drawing/2014/main" id="{ACCD32AC-1B8E-6567-BEF3-4C17B7771AF3}"/>
              </a:ext>
            </a:extLst>
          </p:cNvPr>
          <p:cNvSpPr txBox="1">
            <a:spLocks/>
          </p:cNvSpPr>
          <p:nvPr/>
        </p:nvSpPr>
        <p:spPr>
          <a:xfrm>
            <a:off x="930814" y="0"/>
            <a:ext cx="9996982" cy="1224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200"/>
              <a:t>Conclusioni</a:t>
            </a:r>
          </a:p>
        </p:txBody>
      </p:sp>
      <p:sp>
        <p:nvSpPr>
          <p:cNvPr id="11" name="Rettangolo con angoli arrotondati 10">
            <a:extLst>
              <a:ext uri="{FF2B5EF4-FFF2-40B4-BE49-F238E27FC236}">
                <a16:creationId xmlns:a16="http://schemas.microsoft.com/office/drawing/2014/main" id="{6730820D-4091-A477-5DB2-8109297A5321}"/>
              </a:ext>
            </a:extLst>
          </p:cNvPr>
          <p:cNvSpPr/>
          <p:nvPr/>
        </p:nvSpPr>
        <p:spPr>
          <a:xfrm>
            <a:off x="961050" y="199513"/>
            <a:ext cx="2450889" cy="808435"/>
          </a:xfrm>
          <a:prstGeom prst="roundRect">
            <a:avLst/>
          </a:prstGeom>
          <a:solidFill>
            <a:srgbClr val="E91B2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err="1">
                <a:solidFill>
                  <a:schemeClr val="bg1"/>
                </a:solidFill>
              </a:rPr>
              <a:t>Conclusioni</a:t>
            </a:r>
            <a:endParaRPr lang="it-IT" sz="3200">
              <a:solidFill>
                <a:schemeClr val="bg1"/>
              </a:solidFill>
            </a:endParaRPr>
          </a:p>
        </p:txBody>
      </p:sp>
      <p:grpSp>
        <p:nvGrpSpPr>
          <p:cNvPr id="24" name="Gruppo 23">
            <a:extLst>
              <a:ext uri="{FF2B5EF4-FFF2-40B4-BE49-F238E27FC236}">
                <a16:creationId xmlns:a16="http://schemas.microsoft.com/office/drawing/2014/main" id="{D8F63DA7-A297-F076-A0B6-D096933CBFDD}"/>
              </a:ext>
            </a:extLst>
          </p:cNvPr>
          <p:cNvGrpSpPr/>
          <p:nvPr/>
        </p:nvGrpSpPr>
        <p:grpSpPr>
          <a:xfrm>
            <a:off x="3411939" y="1773121"/>
            <a:ext cx="6067354" cy="1266884"/>
            <a:chOff x="1963551" y="1286846"/>
            <a:chExt cx="6067354" cy="1266884"/>
          </a:xfrm>
        </p:grpSpPr>
        <p:sp>
          <p:nvSpPr>
            <p:cNvPr id="13" name="Rettangolo con angoli arrotondati 12">
              <a:extLst>
                <a:ext uri="{FF2B5EF4-FFF2-40B4-BE49-F238E27FC236}">
                  <a16:creationId xmlns:a16="http://schemas.microsoft.com/office/drawing/2014/main" id="{1852FD1B-1092-C713-36C0-82CE811ECAD3}"/>
                </a:ext>
              </a:extLst>
            </p:cNvPr>
            <p:cNvSpPr>
              <a:spLocks noChangeAspect="1"/>
            </p:cNvSpPr>
            <p:nvPr/>
          </p:nvSpPr>
          <p:spPr>
            <a:xfrm>
              <a:off x="1963551" y="1286846"/>
              <a:ext cx="5866920" cy="1014612"/>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con angoli arrotondati 14">
              <a:extLst>
                <a:ext uri="{FF2B5EF4-FFF2-40B4-BE49-F238E27FC236}">
                  <a16:creationId xmlns:a16="http://schemas.microsoft.com/office/drawing/2014/main" id="{95571236-14F5-C570-6EB1-1CAF39AF308C}"/>
                </a:ext>
              </a:extLst>
            </p:cNvPr>
            <p:cNvSpPr>
              <a:spLocks noChangeAspect="1"/>
            </p:cNvSpPr>
            <p:nvPr/>
          </p:nvSpPr>
          <p:spPr>
            <a:xfrm>
              <a:off x="2187312" y="1546894"/>
              <a:ext cx="5843593" cy="1006836"/>
            </a:xfrm>
            <a:prstGeom prst="roundRect">
              <a:avLst/>
            </a:prstGeom>
            <a:solidFill>
              <a:srgbClr val="E91B22"/>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sz="1600" b="1"/>
                <a:t>Nord più inter-</a:t>
              </a:r>
              <a:r>
                <a:rPr lang="it-IT" sz="1600" b="1" err="1"/>
                <a:t>conesso</a:t>
              </a:r>
              <a:r>
                <a:rPr lang="it-IT" sz="1600" b="1"/>
                <a:t> del Sud </a:t>
              </a:r>
            </a:p>
          </p:txBody>
        </p:sp>
      </p:grpSp>
      <p:grpSp>
        <p:nvGrpSpPr>
          <p:cNvPr id="22" name="Gruppo 21">
            <a:extLst>
              <a:ext uri="{FF2B5EF4-FFF2-40B4-BE49-F238E27FC236}">
                <a16:creationId xmlns:a16="http://schemas.microsoft.com/office/drawing/2014/main" id="{976293BE-BBA8-3212-B357-8968026B0870}"/>
              </a:ext>
            </a:extLst>
          </p:cNvPr>
          <p:cNvGrpSpPr/>
          <p:nvPr/>
        </p:nvGrpSpPr>
        <p:grpSpPr>
          <a:xfrm>
            <a:off x="3411939" y="3118284"/>
            <a:ext cx="6067354" cy="1266884"/>
            <a:chOff x="1948000" y="2530927"/>
            <a:chExt cx="6067354" cy="1266884"/>
          </a:xfrm>
        </p:grpSpPr>
        <p:sp>
          <p:nvSpPr>
            <p:cNvPr id="10" name="Rettangolo con angoli arrotondati 9">
              <a:extLst>
                <a:ext uri="{FF2B5EF4-FFF2-40B4-BE49-F238E27FC236}">
                  <a16:creationId xmlns:a16="http://schemas.microsoft.com/office/drawing/2014/main" id="{73AA93E5-8F4C-9E40-BBA9-327316A2EB81}"/>
                </a:ext>
              </a:extLst>
            </p:cNvPr>
            <p:cNvSpPr>
              <a:spLocks noChangeAspect="1"/>
            </p:cNvSpPr>
            <p:nvPr/>
          </p:nvSpPr>
          <p:spPr>
            <a:xfrm>
              <a:off x="1948000" y="2530927"/>
              <a:ext cx="5866920" cy="1014612"/>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con angoli arrotondati 11">
              <a:extLst>
                <a:ext uri="{FF2B5EF4-FFF2-40B4-BE49-F238E27FC236}">
                  <a16:creationId xmlns:a16="http://schemas.microsoft.com/office/drawing/2014/main" id="{173F041E-ABFA-33CF-20B2-697B5A567F2C}"/>
                </a:ext>
              </a:extLst>
            </p:cNvPr>
            <p:cNvSpPr>
              <a:spLocks noChangeAspect="1"/>
            </p:cNvSpPr>
            <p:nvPr/>
          </p:nvSpPr>
          <p:spPr>
            <a:xfrm>
              <a:off x="2171761" y="2790975"/>
              <a:ext cx="5843593" cy="1006836"/>
            </a:xfrm>
            <a:prstGeom prst="roundRect">
              <a:avLst/>
            </a:prstGeom>
            <a:solidFill>
              <a:srgbClr val="E91B22"/>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sz="1600" b="1"/>
                <a:t>I nodi del centro Italia sono quelli più </a:t>
              </a:r>
              <a:endParaRPr lang="it-IT" sz="1600"/>
            </a:p>
            <a:p>
              <a:pPr algn="ctr"/>
              <a:r>
                <a:rPr lang="it-IT" sz="1600" b="1"/>
                <a:t>importanti per la connettività della nazione </a:t>
              </a:r>
              <a:endParaRPr lang="it-IT" sz="1600"/>
            </a:p>
          </p:txBody>
        </p:sp>
      </p:grpSp>
      <p:grpSp>
        <p:nvGrpSpPr>
          <p:cNvPr id="26" name="Gruppo 25">
            <a:extLst>
              <a:ext uri="{FF2B5EF4-FFF2-40B4-BE49-F238E27FC236}">
                <a16:creationId xmlns:a16="http://schemas.microsoft.com/office/drawing/2014/main" id="{67443A3F-3ED8-E97B-5A78-C998E9F33DAF}"/>
              </a:ext>
            </a:extLst>
          </p:cNvPr>
          <p:cNvGrpSpPr/>
          <p:nvPr/>
        </p:nvGrpSpPr>
        <p:grpSpPr>
          <a:xfrm>
            <a:off x="3411939" y="4502325"/>
            <a:ext cx="6067354" cy="1282435"/>
            <a:chOff x="1948000" y="3790560"/>
            <a:chExt cx="6067354" cy="1282435"/>
          </a:xfrm>
        </p:grpSpPr>
        <p:sp>
          <p:nvSpPr>
            <p:cNvPr id="14" name="Rettangolo con angoli arrotondati 13">
              <a:extLst>
                <a:ext uri="{FF2B5EF4-FFF2-40B4-BE49-F238E27FC236}">
                  <a16:creationId xmlns:a16="http://schemas.microsoft.com/office/drawing/2014/main" id="{EDE08744-36BA-6CDE-0103-0A94C9148FE5}"/>
                </a:ext>
              </a:extLst>
            </p:cNvPr>
            <p:cNvSpPr>
              <a:spLocks noChangeAspect="1"/>
            </p:cNvSpPr>
            <p:nvPr/>
          </p:nvSpPr>
          <p:spPr>
            <a:xfrm>
              <a:off x="1948000" y="3790560"/>
              <a:ext cx="5866920" cy="1014612"/>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con angoli arrotondati 15">
              <a:extLst>
                <a:ext uri="{FF2B5EF4-FFF2-40B4-BE49-F238E27FC236}">
                  <a16:creationId xmlns:a16="http://schemas.microsoft.com/office/drawing/2014/main" id="{A4023AB9-B122-7AF8-4CE5-8C11B713652E}"/>
                </a:ext>
              </a:extLst>
            </p:cNvPr>
            <p:cNvSpPr>
              <a:spLocks noChangeAspect="1"/>
            </p:cNvSpPr>
            <p:nvPr/>
          </p:nvSpPr>
          <p:spPr>
            <a:xfrm>
              <a:off x="2171761" y="4066159"/>
              <a:ext cx="5843593" cy="1006836"/>
            </a:xfrm>
            <a:prstGeom prst="roundRect">
              <a:avLst/>
            </a:prstGeom>
            <a:solidFill>
              <a:srgbClr val="E91B22"/>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sz="1600" b="1"/>
                <a:t>Confrontando la rete con quelle artificiali si evince che si avvicina maggiormente ad una rete Scale-Free</a:t>
              </a:r>
            </a:p>
          </p:txBody>
        </p:sp>
      </p:grpSp>
    </p:spTree>
    <p:extLst>
      <p:ext uri="{BB962C8B-B14F-4D97-AF65-F5344CB8AC3E}">
        <p14:creationId xmlns:p14="http://schemas.microsoft.com/office/powerpoint/2010/main" val="314074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43B63-A39E-EBF8-418D-925B71A17FC6}"/>
            </a:ext>
          </a:extLst>
        </p:cNvPr>
        <p:cNvGrpSpPr/>
        <p:nvPr/>
      </p:nvGrpSpPr>
      <p:grpSpPr>
        <a:xfrm>
          <a:off x="0" y="0"/>
          <a:ext cx="0" cy="0"/>
          <a:chOff x="0" y="0"/>
          <a:chExt cx="0" cy="0"/>
        </a:xfrm>
      </p:grpSpPr>
      <p:pic>
        <p:nvPicPr>
          <p:cNvPr id="5" name="Immagine 4" descr="Tesla wciąż tanieje. Model 3 poniżej 40 tys. dolarów - Gramwzielone.pl">
            <a:extLst>
              <a:ext uri="{FF2B5EF4-FFF2-40B4-BE49-F238E27FC236}">
                <a16:creationId xmlns:a16="http://schemas.microsoft.com/office/drawing/2014/main" id="{FF80179E-397A-12DA-5C82-D41B74B49E76}"/>
              </a:ext>
            </a:extLst>
          </p:cNvPr>
          <p:cNvPicPr>
            <a:picLocks noChangeAspect="1"/>
          </p:cNvPicPr>
          <p:nvPr/>
        </p:nvPicPr>
        <p:blipFill>
          <a:blip r:embed="rId3"/>
          <a:srcRect b="8565"/>
          <a:stretch/>
        </p:blipFill>
        <p:spPr>
          <a:xfrm>
            <a:off x="4169395" y="4605862"/>
            <a:ext cx="3860103" cy="1930123"/>
          </a:xfrm>
          <a:prstGeom prst="rect">
            <a:avLst/>
          </a:prstGeom>
        </p:spPr>
      </p:pic>
      <p:sp>
        <p:nvSpPr>
          <p:cNvPr id="2" name="Segnaposto numero diapositiva 1">
            <a:extLst>
              <a:ext uri="{FF2B5EF4-FFF2-40B4-BE49-F238E27FC236}">
                <a16:creationId xmlns:a16="http://schemas.microsoft.com/office/drawing/2014/main" id="{72EFAD3C-BE0C-D422-5ED3-41E610AF36B8}"/>
              </a:ext>
            </a:extLst>
          </p:cNvPr>
          <p:cNvSpPr>
            <a:spLocks noGrp="1"/>
          </p:cNvSpPr>
          <p:nvPr>
            <p:ph type="sldNum" sz="quarter" idx="12"/>
          </p:nvPr>
        </p:nvSpPr>
        <p:spPr/>
        <p:txBody>
          <a:bodyPr/>
          <a:lstStyle/>
          <a:p>
            <a:fld id="{0B24986F-AFFA-1742-9DD8-738EAA53B814}" type="slidenum">
              <a:rPr lang="it-IT" smtClean="0"/>
              <a:t>17</a:t>
            </a:fld>
            <a:endParaRPr lang="it-IT"/>
          </a:p>
        </p:txBody>
      </p:sp>
      <p:sp>
        <p:nvSpPr>
          <p:cNvPr id="3" name="CasellaDiTesto 2">
            <a:extLst>
              <a:ext uri="{FF2B5EF4-FFF2-40B4-BE49-F238E27FC236}">
                <a16:creationId xmlns:a16="http://schemas.microsoft.com/office/drawing/2014/main" id="{6D718E7F-9F43-0A67-1F0A-8838D2C2EFD6}"/>
              </a:ext>
            </a:extLst>
          </p:cNvPr>
          <p:cNvSpPr txBox="1"/>
          <p:nvPr/>
        </p:nvSpPr>
        <p:spPr>
          <a:xfrm>
            <a:off x="1956954" y="1662544"/>
            <a:ext cx="7931727" cy="33421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lvl="0" indent="-342900">
              <a:lnSpc>
                <a:spcPct val="107000"/>
              </a:lnSpc>
              <a:buFont typeface="Aptos" panose="020B0004020202020204" pitchFamily="34" charset="0"/>
              <a:buChar char="-"/>
            </a:pPr>
            <a:r>
              <a:rPr lang="it-IT" sz="1800" u="sng">
                <a:solidFill>
                  <a:srgbClr val="467886"/>
                </a:solidFill>
                <a:effectLst/>
                <a:latin typeface="Aptos" panose="020B0004020202020204" pitchFamily="34" charset="0"/>
                <a:ea typeface="Aptos" panose="020B0004020202020204" pitchFamily="34" charset="0"/>
                <a:cs typeface="Arial" panose="020B0604020202020204" pitchFamily="34" charset="0"/>
                <a:hlinkClick r:id="rId4"/>
              </a:rPr>
              <a:t>https://www.sorgenia.it/guida-energia/auto-elettriche-2035#:~:text=I%20Paesi%20dell'Unione%20Europea,e%20di%20opportunit%C3%A0%20da%20cogliere</a:t>
            </a:r>
            <a:endParaRPr lang="it-IT" sz="1800" u="sng">
              <a:solidFill>
                <a:srgbClr val="467886"/>
              </a:solidFill>
              <a:effectLst/>
              <a:latin typeface="Aptos" panose="020B0004020202020204" pitchFamily="34" charset="0"/>
              <a:ea typeface="Aptos" panose="020B0004020202020204" pitchFamily="34" charset="0"/>
              <a:cs typeface="Arial" panose="020B0604020202020204" pitchFamily="34" charset="0"/>
            </a:endParaRPr>
          </a:p>
          <a:p>
            <a:pPr lvl="0">
              <a:lnSpc>
                <a:spcPct val="107000"/>
              </a:lnSpc>
            </a:pPr>
            <a:endParaRPr lang="it-IT" sz="180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buFont typeface="Aptos" panose="020B0004020202020204" pitchFamily="34" charset="0"/>
              <a:buChar char="-"/>
            </a:pPr>
            <a:r>
              <a:rPr lang="it-IT" sz="1800" u="sng">
                <a:solidFill>
                  <a:srgbClr val="467886"/>
                </a:solidFill>
                <a:effectLst/>
                <a:latin typeface="Aptos" panose="020B0004020202020204" pitchFamily="34" charset="0"/>
                <a:ea typeface="Aptos" panose="020B0004020202020204" pitchFamily="34" charset="0"/>
                <a:cs typeface="Arial" panose="020B0604020202020204" pitchFamily="34" charset="0"/>
                <a:hlinkClick r:id="rId5"/>
              </a:rPr>
              <a:t>https://www.tesla.com/it_IT/findus/list/superchargers/Italy</a:t>
            </a:r>
            <a:r>
              <a:rPr lang="it-IT" sz="1800">
                <a:effectLst/>
                <a:latin typeface="Aptos" panose="020B0004020202020204" pitchFamily="34" charset="0"/>
                <a:ea typeface="Aptos" panose="020B0004020202020204" pitchFamily="34" charset="0"/>
                <a:cs typeface="Arial" panose="020B0604020202020204" pitchFamily="34" charset="0"/>
              </a:rPr>
              <a:t>  </a:t>
            </a:r>
          </a:p>
          <a:p>
            <a:pPr lvl="0">
              <a:lnSpc>
                <a:spcPct val="107000"/>
              </a:lnSpc>
            </a:pPr>
            <a:endParaRPr lang="it-IT" sz="180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buFont typeface="Aptos" panose="020B0004020202020204" pitchFamily="34" charset="0"/>
              <a:buChar char="-"/>
            </a:pPr>
            <a:r>
              <a:rPr lang="it-IT" sz="1800" u="sng">
                <a:solidFill>
                  <a:srgbClr val="467886"/>
                </a:solidFill>
                <a:effectLst/>
                <a:latin typeface="Aptos" panose="020B0004020202020204" pitchFamily="34" charset="0"/>
                <a:ea typeface="Aptos" panose="020B0004020202020204" pitchFamily="34" charset="0"/>
                <a:cs typeface="Arial" panose="020B0604020202020204" pitchFamily="34" charset="0"/>
                <a:hlinkClick r:id="rId6"/>
              </a:rPr>
              <a:t>https://digitalassets.tesla.com/tesla-contents/image/upload/IR/TSLA-Q3-2024-Update.pdf</a:t>
            </a:r>
            <a:r>
              <a:rPr lang="it-IT" sz="1800">
                <a:effectLst/>
                <a:latin typeface="Aptos" panose="020B0004020202020204" pitchFamily="34" charset="0"/>
                <a:ea typeface="Aptos" panose="020B0004020202020204" pitchFamily="34" charset="0"/>
                <a:cs typeface="Arial" panose="020B0604020202020204" pitchFamily="34" charset="0"/>
              </a:rPr>
              <a:t> </a:t>
            </a:r>
          </a:p>
          <a:p>
            <a:pPr lvl="0">
              <a:lnSpc>
                <a:spcPct val="107000"/>
              </a:lnSpc>
            </a:pPr>
            <a:endParaRPr lang="it-IT" sz="180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spcAft>
                <a:spcPts val="800"/>
              </a:spcAft>
              <a:buFont typeface="Aptos" panose="020B0004020202020204" pitchFamily="34" charset="0"/>
              <a:buChar char="-"/>
            </a:pPr>
            <a:r>
              <a:rPr lang="it-IT" sz="1800" u="sng">
                <a:solidFill>
                  <a:srgbClr val="467886"/>
                </a:solidFill>
                <a:effectLst/>
                <a:latin typeface="Aptos" panose="020B0004020202020204" pitchFamily="34" charset="0"/>
                <a:ea typeface="Aptos" panose="020B0004020202020204" pitchFamily="34" charset="0"/>
                <a:cs typeface="Arial" panose="020B0604020202020204" pitchFamily="34" charset="0"/>
                <a:hlinkClick r:id="rId7"/>
              </a:rPr>
              <a:t>https://www.kaggle.com/datasets/omarsobhy14/supercharge-locations/data</a:t>
            </a:r>
            <a:endParaRPr lang="it-IT" sz="1800">
              <a:effectLst/>
              <a:latin typeface="Aptos" panose="020B0004020202020204" pitchFamily="34" charset="0"/>
              <a:ea typeface="Aptos" panose="020B0004020202020204" pitchFamily="34" charset="0"/>
              <a:cs typeface="Arial" panose="020B0604020202020204" pitchFamily="34" charset="0"/>
            </a:endParaRPr>
          </a:p>
        </p:txBody>
      </p:sp>
      <p:pic>
        <p:nvPicPr>
          <p:cNvPr id="4" name="Immagine 3">
            <a:extLst>
              <a:ext uri="{FF2B5EF4-FFF2-40B4-BE49-F238E27FC236}">
                <a16:creationId xmlns:a16="http://schemas.microsoft.com/office/drawing/2014/main" id="{0ED321EF-870C-5231-7F8E-5437672C43AD}"/>
              </a:ext>
            </a:extLst>
          </p:cNvPr>
          <p:cNvPicPr>
            <a:picLocks noChangeAspect="1"/>
          </p:cNvPicPr>
          <p:nvPr/>
        </p:nvPicPr>
        <p:blipFill>
          <a:blip r:embed="rId8"/>
          <a:stretch>
            <a:fillRect/>
          </a:stretch>
        </p:blipFill>
        <p:spPr>
          <a:xfrm>
            <a:off x="11270696" y="199513"/>
            <a:ext cx="686273" cy="900000"/>
          </a:xfrm>
          <a:prstGeom prst="rect">
            <a:avLst/>
          </a:prstGeom>
        </p:spPr>
      </p:pic>
      <p:sp>
        <p:nvSpPr>
          <p:cNvPr id="10" name="Titolo 14">
            <a:extLst>
              <a:ext uri="{FF2B5EF4-FFF2-40B4-BE49-F238E27FC236}">
                <a16:creationId xmlns:a16="http://schemas.microsoft.com/office/drawing/2014/main" id="{50413415-3A8E-9634-84B7-D4EF8029B072}"/>
              </a:ext>
            </a:extLst>
          </p:cNvPr>
          <p:cNvSpPr txBox="1">
            <a:spLocks/>
          </p:cNvSpPr>
          <p:nvPr/>
        </p:nvSpPr>
        <p:spPr>
          <a:xfrm>
            <a:off x="930814" y="0"/>
            <a:ext cx="9996982" cy="1224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200"/>
              <a:t>Bibliografia</a:t>
            </a:r>
          </a:p>
        </p:txBody>
      </p:sp>
      <p:sp>
        <p:nvSpPr>
          <p:cNvPr id="11" name="Rettangolo con angoli arrotondati 10">
            <a:extLst>
              <a:ext uri="{FF2B5EF4-FFF2-40B4-BE49-F238E27FC236}">
                <a16:creationId xmlns:a16="http://schemas.microsoft.com/office/drawing/2014/main" id="{74E8D9FA-2DAE-ECBB-E96C-2D1C11043CAC}"/>
              </a:ext>
            </a:extLst>
          </p:cNvPr>
          <p:cNvSpPr/>
          <p:nvPr/>
        </p:nvSpPr>
        <p:spPr>
          <a:xfrm>
            <a:off x="961050" y="199513"/>
            <a:ext cx="2450889" cy="808435"/>
          </a:xfrm>
          <a:prstGeom prst="roundRect">
            <a:avLst/>
          </a:prstGeom>
          <a:solidFill>
            <a:srgbClr val="E91B2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err="1">
                <a:solidFill>
                  <a:schemeClr val="bg1"/>
                </a:solidFill>
              </a:rPr>
              <a:t>Bibliografia</a:t>
            </a:r>
            <a:endParaRPr lang="it-IT" sz="3200">
              <a:solidFill>
                <a:schemeClr val="bg1"/>
              </a:solidFill>
            </a:endParaRPr>
          </a:p>
        </p:txBody>
      </p:sp>
    </p:spTree>
    <p:extLst>
      <p:ext uri="{BB962C8B-B14F-4D97-AF65-F5344CB8AC3E}">
        <p14:creationId xmlns:p14="http://schemas.microsoft.com/office/powerpoint/2010/main" val="2662228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43B63-A39E-EBF8-418D-925B71A17FC6}"/>
            </a:ext>
          </a:extLst>
        </p:cNvPr>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72EFAD3C-BE0C-D422-5ED3-41E610AF36B8}"/>
              </a:ext>
            </a:extLst>
          </p:cNvPr>
          <p:cNvSpPr>
            <a:spLocks noGrp="1"/>
          </p:cNvSpPr>
          <p:nvPr>
            <p:ph type="sldNum" sz="quarter" idx="12"/>
          </p:nvPr>
        </p:nvSpPr>
        <p:spPr/>
        <p:txBody>
          <a:bodyPr/>
          <a:lstStyle/>
          <a:p>
            <a:fld id="{0B24986F-AFFA-1742-9DD8-738EAA53B814}" type="slidenum">
              <a:rPr lang="it-IT" smtClean="0"/>
              <a:t>2</a:t>
            </a:fld>
            <a:endParaRPr lang="it-IT"/>
          </a:p>
        </p:txBody>
      </p:sp>
      <p:pic>
        <p:nvPicPr>
          <p:cNvPr id="5" name="Immagine 4">
            <a:extLst>
              <a:ext uri="{FF2B5EF4-FFF2-40B4-BE49-F238E27FC236}">
                <a16:creationId xmlns:a16="http://schemas.microsoft.com/office/drawing/2014/main" id="{AC614C78-E0F1-15F2-5B0B-7F93961CC656}"/>
              </a:ext>
            </a:extLst>
          </p:cNvPr>
          <p:cNvPicPr>
            <a:picLocks noChangeAspect="1"/>
          </p:cNvPicPr>
          <p:nvPr/>
        </p:nvPicPr>
        <p:blipFill>
          <a:blip r:embed="rId3"/>
          <a:stretch>
            <a:fillRect/>
          </a:stretch>
        </p:blipFill>
        <p:spPr>
          <a:xfrm>
            <a:off x="11270696" y="199513"/>
            <a:ext cx="686273" cy="900000"/>
          </a:xfrm>
          <a:prstGeom prst="rect">
            <a:avLst/>
          </a:prstGeom>
        </p:spPr>
      </p:pic>
      <p:sp>
        <p:nvSpPr>
          <p:cNvPr id="3" name="Rettangolo con angoli arrotondati 2">
            <a:extLst>
              <a:ext uri="{FF2B5EF4-FFF2-40B4-BE49-F238E27FC236}">
                <a16:creationId xmlns:a16="http://schemas.microsoft.com/office/drawing/2014/main" id="{2024B0BA-3BA7-0EF2-6702-2EAFBDAA0AF1}"/>
              </a:ext>
            </a:extLst>
          </p:cNvPr>
          <p:cNvSpPr>
            <a:spLocks noChangeAspect="1"/>
          </p:cNvSpPr>
          <p:nvPr/>
        </p:nvSpPr>
        <p:spPr>
          <a:xfrm>
            <a:off x="4537244" y="1496785"/>
            <a:ext cx="3293227" cy="82800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con angoli arrotondati 12">
            <a:extLst>
              <a:ext uri="{FF2B5EF4-FFF2-40B4-BE49-F238E27FC236}">
                <a16:creationId xmlns:a16="http://schemas.microsoft.com/office/drawing/2014/main" id="{6FFDBF04-14C7-7C21-2082-A799A99B8C82}"/>
              </a:ext>
            </a:extLst>
          </p:cNvPr>
          <p:cNvSpPr>
            <a:spLocks noChangeAspect="1"/>
          </p:cNvSpPr>
          <p:nvPr/>
        </p:nvSpPr>
        <p:spPr>
          <a:xfrm>
            <a:off x="4706576" y="1593546"/>
            <a:ext cx="3293227" cy="828000"/>
          </a:xfrm>
          <a:prstGeom prst="roundRect">
            <a:avLst/>
          </a:prstGeom>
          <a:solidFill>
            <a:srgbClr val="E91B22"/>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sz="1400" b="1"/>
              <a:t>Rappresentazione della rete e studio degli aspetti principali</a:t>
            </a:r>
          </a:p>
        </p:txBody>
      </p:sp>
      <p:sp>
        <p:nvSpPr>
          <p:cNvPr id="14" name="Rettangolo con angoli arrotondati 13">
            <a:extLst>
              <a:ext uri="{FF2B5EF4-FFF2-40B4-BE49-F238E27FC236}">
                <a16:creationId xmlns:a16="http://schemas.microsoft.com/office/drawing/2014/main" id="{B96D01F2-B51F-2366-E4CF-2CEE3B4EF75D}"/>
              </a:ext>
            </a:extLst>
          </p:cNvPr>
          <p:cNvSpPr>
            <a:spLocks noChangeAspect="1"/>
          </p:cNvSpPr>
          <p:nvPr/>
        </p:nvSpPr>
        <p:spPr>
          <a:xfrm>
            <a:off x="4537244" y="2559922"/>
            <a:ext cx="3293227" cy="82800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con angoli arrotondati 15">
            <a:extLst>
              <a:ext uri="{FF2B5EF4-FFF2-40B4-BE49-F238E27FC236}">
                <a16:creationId xmlns:a16="http://schemas.microsoft.com/office/drawing/2014/main" id="{ED302A2C-11F8-0DFE-9A74-E045787EFD90}"/>
              </a:ext>
            </a:extLst>
          </p:cNvPr>
          <p:cNvSpPr>
            <a:spLocks noChangeAspect="1"/>
          </p:cNvSpPr>
          <p:nvPr/>
        </p:nvSpPr>
        <p:spPr>
          <a:xfrm>
            <a:off x="4706576" y="2656683"/>
            <a:ext cx="3293227" cy="828000"/>
          </a:xfrm>
          <a:prstGeom prst="roundRect">
            <a:avLst/>
          </a:prstGeom>
          <a:solidFill>
            <a:srgbClr val="E91B22"/>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400" b="1" err="1"/>
              <a:t>Analisi</a:t>
            </a:r>
            <a:r>
              <a:rPr lang="en-GB" sz="1400" b="1"/>
              <a:t> "What-If"</a:t>
            </a:r>
          </a:p>
        </p:txBody>
      </p:sp>
      <p:sp>
        <p:nvSpPr>
          <p:cNvPr id="17" name="Rettangolo con angoli arrotondati 16">
            <a:extLst>
              <a:ext uri="{FF2B5EF4-FFF2-40B4-BE49-F238E27FC236}">
                <a16:creationId xmlns:a16="http://schemas.microsoft.com/office/drawing/2014/main" id="{A6A01A41-0A40-A436-8439-31E18D531A3F}"/>
              </a:ext>
            </a:extLst>
          </p:cNvPr>
          <p:cNvSpPr>
            <a:spLocks noChangeAspect="1"/>
          </p:cNvSpPr>
          <p:nvPr/>
        </p:nvSpPr>
        <p:spPr>
          <a:xfrm>
            <a:off x="4537244" y="3675851"/>
            <a:ext cx="3293227" cy="82800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Rettangolo con angoli arrotondati 17">
            <a:extLst>
              <a:ext uri="{FF2B5EF4-FFF2-40B4-BE49-F238E27FC236}">
                <a16:creationId xmlns:a16="http://schemas.microsoft.com/office/drawing/2014/main" id="{40C0AEFD-F667-0CDF-BD3E-F8CF1CE5BCDF}"/>
              </a:ext>
            </a:extLst>
          </p:cNvPr>
          <p:cNvSpPr>
            <a:spLocks noChangeAspect="1"/>
          </p:cNvSpPr>
          <p:nvPr/>
        </p:nvSpPr>
        <p:spPr>
          <a:xfrm>
            <a:off x="4706576" y="3772612"/>
            <a:ext cx="3293227" cy="828000"/>
          </a:xfrm>
          <a:prstGeom prst="roundRect">
            <a:avLst/>
          </a:prstGeom>
          <a:solidFill>
            <a:srgbClr val="E91B22"/>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400" b="1">
                <a:ea typeface="+mn-lt"/>
                <a:cs typeface="+mn-lt"/>
              </a:rPr>
              <a:t>Confronto </a:t>
            </a:r>
            <a:r>
              <a:rPr lang="en-GB" sz="1400" b="1" err="1">
                <a:ea typeface="+mn-lt"/>
                <a:cs typeface="+mn-lt"/>
              </a:rPr>
              <a:t>della</a:t>
            </a:r>
            <a:r>
              <a:rPr lang="en-GB" sz="1400" b="1">
                <a:ea typeface="+mn-lt"/>
                <a:cs typeface="+mn-lt"/>
              </a:rPr>
              <a:t> rete con </a:t>
            </a:r>
            <a:r>
              <a:rPr lang="en-GB" sz="1400" b="1" err="1">
                <a:ea typeface="+mn-lt"/>
                <a:cs typeface="+mn-lt"/>
              </a:rPr>
              <a:t>i</a:t>
            </a:r>
            <a:r>
              <a:rPr lang="en-GB" sz="1400" b="1">
                <a:ea typeface="+mn-lt"/>
                <a:cs typeface="+mn-lt"/>
              </a:rPr>
              <a:t> </a:t>
            </a:r>
            <a:r>
              <a:rPr lang="en-GB" sz="1400" b="1" err="1">
                <a:ea typeface="+mn-lt"/>
                <a:cs typeface="+mn-lt"/>
              </a:rPr>
              <a:t>modelli</a:t>
            </a:r>
            <a:r>
              <a:rPr lang="en-GB" sz="1400" b="1">
                <a:ea typeface="+mn-lt"/>
                <a:cs typeface="+mn-lt"/>
              </a:rPr>
              <a:t> ER, SW e SF</a:t>
            </a:r>
            <a:r>
              <a:rPr lang="en-GB" sz="1400" b="1"/>
              <a:t> </a:t>
            </a:r>
            <a:endParaRPr lang="it-IT" sz="1400" b="1"/>
          </a:p>
        </p:txBody>
      </p:sp>
      <p:sp>
        <p:nvSpPr>
          <p:cNvPr id="19" name="Rettangolo con angoli arrotondati 18">
            <a:extLst>
              <a:ext uri="{FF2B5EF4-FFF2-40B4-BE49-F238E27FC236}">
                <a16:creationId xmlns:a16="http://schemas.microsoft.com/office/drawing/2014/main" id="{7D1AD470-7844-6608-DACB-1B00BF9748CE}"/>
              </a:ext>
            </a:extLst>
          </p:cNvPr>
          <p:cNvSpPr>
            <a:spLocks noChangeAspect="1"/>
          </p:cNvSpPr>
          <p:nvPr/>
        </p:nvSpPr>
        <p:spPr>
          <a:xfrm>
            <a:off x="4537244" y="4835750"/>
            <a:ext cx="3293227" cy="82800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Rettangolo con angoli arrotondati 19">
            <a:extLst>
              <a:ext uri="{FF2B5EF4-FFF2-40B4-BE49-F238E27FC236}">
                <a16:creationId xmlns:a16="http://schemas.microsoft.com/office/drawing/2014/main" id="{CD09AC09-01F7-378D-0B14-60FFED05A315}"/>
              </a:ext>
            </a:extLst>
          </p:cNvPr>
          <p:cNvSpPr>
            <a:spLocks noChangeAspect="1"/>
          </p:cNvSpPr>
          <p:nvPr/>
        </p:nvSpPr>
        <p:spPr>
          <a:xfrm>
            <a:off x="4706576" y="4944606"/>
            <a:ext cx="3293227" cy="828000"/>
          </a:xfrm>
          <a:prstGeom prst="roundRect">
            <a:avLst/>
          </a:prstGeom>
          <a:solidFill>
            <a:srgbClr val="E91B22"/>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sz="1400" b="1" baseline="0">
                <a:solidFill>
                  <a:srgbClr val="FFFFFF"/>
                </a:solidFill>
                <a:latin typeface="Aptos"/>
              </a:rPr>
              <a:t>Individuazione di partizioni</a:t>
            </a:r>
            <a:endParaRPr lang="en-GB" sz="1400" b="1"/>
          </a:p>
        </p:txBody>
      </p:sp>
      <p:grpSp>
        <p:nvGrpSpPr>
          <p:cNvPr id="22" name="Gruppo 21">
            <a:extLst>
              <a:ext uri="{FF2B5EF4-FFF2-40B4-BE49-F238E27FC236}">
                <a16:creationId xmlns:a16="http://schemas.microsoft.com/office/drawing/2014/main" id="{80B74E2D-5D35-DCEE-0F43-DDAED5F5F64F}"/>
              </a:ext>
            </a:extLst>
          </p:cNvPr>
          <p:cNvGrpSpPr/>
          <p:nvPr/>
        </p:nvGrpSpPr>
        <p:grpSpPr>
          <a:xfrm>
            <a:off x="4111241" y="1648545"/>
            <a:ext cx="537099" cy="524480"/>
            <a:chOff x="2705704" y="1816704"/>
            <a:chExt cx="686239" cy="648306"/>
          </a:xfrm>
        </p:grpSpPr>
        <p:sp>
          <p:nvSpPr>
            <p:cNvPr id="15" name="Rettangolo 14">
              <a:extLst>
                <a:ext uri="{FF2B5EF4-FFF2-40B4-BE49-F238E27FC236}">
                  <a16:creationId xmlns:a16="http://schemas.microsoft.com/office/drawing/2014/main" id="{A3704859-0DC1-261E-AE3A-8535D1ABF57B}"/>
                </a:ext>
              </a:extLst>
            </p:cNvPr>
            <p:cNvSpPr/>
            <p:nvPr/>
          </p:nvSpPr>
          <p:spPr>
            <a:xfrm>
              <a:off x="2707358" y="1826390"/>
              <a:ext cx="684585" cy="63862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pic>
          <p:nvPicPr>
            <p:cNvPr id="21" name="Elemento grafico 20" descr="Connessioni con riempimento a tinta unita">
              <a:extLst>
                <a:ext uri="{FF2B5EF4-FFF2-40B4-BE49-F238E27FC236}">
                  <a16:creationId xmlns:a16="http://schemas.microsoft.com/office/drawing/2014/main" id="{D31E0BD3-DD65-C084-0C42-8B514445FA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05704" y="1816704"/>
              <a:ext cx="684591" cy="648306"/>
            </a:xfrm>
            <a:prstGeom prst="rect">
              <a:avLst/>
            </a:prstGeom>
          </p:spPr>
        </p:pic>
      </p:grpSp>
      <p:grpSp>
        <p:nvGrpSpPr>
          <p:cNvPr id="31" name="Gruppo 30">
            <a:extLst>
              <a:ext uri="{FF2B5EF4-FFF2-40B4-BE49-F238E27FC236}">
                <a16:creationId xmlns:a16="http://schemas.microsoft.com/office/drawing/2014/main" id="{B9005FB8-7EDF-F697-B5C3-EA10ACFC0628}"/>
              </a:ext>
            </a:extLst>
          </p:cNvPr>
          <p:cNvGrpSpPr/>
          <p:nvPr/>
        </p:nvGrpSpPr>
        <p:grpSpPr>
          <a:xfrm>
            <a:off x="3945767" y="2642960"/>
            <a:ext cx="765433" cy="664937"/>
            <a:chOff x="2305653" y="2367189"/>
            <a:chExt cx="765433" cy="664937"/>
          </a:xfrm>
        </p:grpSpPr>
        <p:pic>
          <p:nvPicPr>
            <p:cNvPr id="23" name="Immagine 22" descr="Immagine che contiene bianco, design&#10;&#10;Descrizione generata automaticamente">
              <a:extLst>
                <a:ext uri="{FF2B5EF4-FFF2-40B4-BE49-F238E27FC236}">
                  <a16:creationId xmlns:a16="http://schemas.microsoft.com/office/drawing/2014/main" id="{C43F560E-9A84-CDDC-6F97-B86AE6D394F0}"/>
                </a:ext>
              </a:extLst>
            </p:cNvPr>
            <p:cNvPicPr>
              <a:picLocks noChangeAspect="1"/>
            </p:cNvPicPr>
            <p:nvPr/>
          </p:nvPicPr>
          <p:blipFill>
            <a:blip r:embed="rId6"/>
            <a:stretch>
              <a:fillRect/>
            </a:stretch>
          </p:blipFill>
          <p:spPr>
            <a:xfrm>
              <a:off x="2305653" y="2367189"/>
              <a:ext cx="701222" cy="664937"/>
            </a:xfrm>
            <a:prstGeom prst="rect">
              <a:avLst/>
            </a:prstGeom>
          </p:spPr>
        </p:pic>
        <p:pic>
          <p:nvPicPr>
            <p:cNvPr id="4" name="Elemento grafico 3" descr="Elenco di controllo con riempimento a tinta unita">
              <a:extLst>
                <a:ext uri="{FF2B5EF4-FFF2-40B4-BE49-F238E27FC236}">
                  <a16:creationId xmlns:a16="http://schemas.microsoft.com/office/drawing/2014/main" id="{A5CBB29F-D03A-94D0-E264-6AFC9279356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462568" y="2413683"/>
              <a:ext cx="608518" cy="586464"/>
            </a:xfrm>
            <a:prstGeom prst="rect">
              <a:avLst/>
            </a:prstGeom>
          </p:spPr>
        </p:pic>
      </p:grpSp>
      <p:grpSp>
        <p:nvGrpSpPr>
          <p:cNvPr id="30" name="Gruppo 29">
            <a:extLst>
              <a:ext uri="{FF2B5EF4-FFF2-40B4-BE49-F238E27FC236}">
                <a16:creationId xmlns:a16="http://schemas.microsoft.com/office/drawing/2014/main" id="{9EAB6431-949B-CD89-F31A-3A49732D01D1}"/>
              </a:ext>
            </a:extLst>
          </p:cNvPr>
          <p:cNvGrpSpPr/>
          <p:nvPr/>
        </p:nvGrpSpPr>
        <p:grpSpPr>
          <a:xfrm>
            <a:off x="3938362" y="3765566"/>
            <a:ext cx="715886" cy="659038"/>
            <a:chOff x="1899104" y="4725761"/>
            <a:chExt cx="1035200" cy="934809"/>
          </a:xfrm>
        </p:grpSpPr>
        <p:pic>
          <p:nvPicPr>
            <p:cNvPr id="29" name="Immagine 28">
              <a:extLst>
                <a:ext uri="{FF2B5EF4-FFF2-40B4-BE49-F238E27FC236}">
                  <a16:creationId xmlns:a16="http://schemas.microsoft.com/office/drawing/2014/main" id="{4672C998-6C2E-DB3B-3D91-7199EA3A1470}"/>
                </a:ext>
              </a:extLst>
            </p:cNvPr>
            <p:cNvPicPr>
              <a:picLocks noChangeAspect="1"/>
            </p:cNvPicPr>
            <p:nvPr/>
          </p:nvPicPr>
          <p:blipFill>
            <a:blip r:embed="rId6"/>
            <a:stretch>
              <a:fillRect/>
            </a:stretch>
          </p:blipFill>
          <p:spPr>
            <a:xfrm>
              <a:off x="1899104" y="4725761"/>
              <a:ext cx="933450" cy="933450"/>
            </a:xfrm>
            <a:prstGeom prst="rect">
              <a:avLst/>
            </a:prstGeom>
          </p:spPr>
        </p:pic>
        <p:pic>
          <p:nvPicPr>
            <p:cNvPr id="11" name="Elemento grafico 10" descr="Grafico a barre con riempimento a tinta unita">
              <a:extLst>
                <a:ext uri="{FF2B5EF4-FFF2-40B4-BE49-F238E27FC236}">
                  <a16:creationId xmlns:a16="http://schemas.microsoft.com/office/drawing/2014/main" id="{933441AE-C1EF-C4E7-75A1-BA528575407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019904" y="4746170"/>
              <a:ext cx="914400" cy="914400"/>
            </a:xfrm>
            <a:prstGeom prst="rect">
              <a:avLst/>
            </a:prstGeom>
          </p:spPr>
        </p:pic>
      </p:grpSp>
      <p:grpSp>
        <p:nvGrpSpPr>
          <p:cNvPr id="28" name="Gruppo 27">
            <a:extLst>
              <a:ext uri="{FF2B5EF4-FFF2-40B4-BE49-F238E27FC236}">
                <a16:creationId xmlns:a16="http://schemas.microsoft.com/office/drawing/2014/main" id="{00CA2A48-E808-BA9B-4760-6B8738AA5215}"/>
              </a:ext>
            </a:extLst>
          </p:cNvPr>
          <p:cNvGrpSpPr/>
          <p:nvPr/>
        </p:nvGrpSpPr>
        <p:grpSpPr>
          <a:xfrm>
            <a:off x="4021125" y="4970160"/>
            <a:ext cx="616708" cy="556079"/>
            <a:chOff x="2462590" y="3673475"/>
            <a:chExt cx="936021" cy="933450"/>
          </a:xfrm>
        </p:grpSpPr>
        <p:pic>
          <p:nvPicPr>
            <p:cNvPr id="26" name="Immagine 25" descr="Immagine che contiene bianco, design&#10;&#10;Descrizione generata automaticamente">
              <a:extLst>
                <a:ext uri="{FF2B5EF4-FFF2-40B4-BE49-F238E27FC236}">
                  <a16:creationId xmlns:a16="http://schemas.microsoft.com/office/drawing/2014/main" id="{49E9691A-5495-05F6-CFDB-B672D64C8969}"/>
                </a:ext>
              </a:extLst>
            </p:cNvPr>
            <p:cNvPicPr>
              <a:picLocks noChangeAspect="1"/>
            </p:cNvPicPr>
            <p:nvPr/>
          </p:nvPicPr>
          <p:blipFill>
            <a:blip r:embed="rId6"/>
            <a:stretch>
              <a:fillRect/>
            </a:stretch>
          </p:blipFill>
          <p:spPr>
            <a:xfrm>
              <a:off x="2465161" y="3673475"/>
              <a:ext cx="933450" cy="933450"/>
            </a:xfrm>
            <a:prstGeom prst="rect">
              <a:avLst/>
            </a:prstGeom>
          </p:spPr>
        </p:pic>
        <p:pic>
          <p:nvPicPr>
            <p:cNvPr id="12" name="Elemento grafico 11" descr="Brindisi con riempimento a tinta unita">
              <a:extLst>
                <a:ext uri="{FF2B5EF4-FFF2-40B4-BE49-F238E27FC236}">
                  <a16:creationId xmlns:a16="http://schemas.microsoft.com/office/drawing/2014/main" id="{135F2240-A114-36CE-BA19-7F9AC9390A7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462590" y="3689047"/>
              <a:ext cx="914400" cy="914400"/>
            </a:xfrm>
            <a:prstGeom prst="rect">
              <a:avLst/>
            </a:prstGeom>
          </p:spPr>
        </p:pic>
      </p:grpSp>
      <p:sp>
        <p:nvSpPr>
          <p:cNvPr id="34" name="Rettangolo con angoli arrotondati 33">
            <a:extLst>
              <a:ext uri="{FF2B5EF4-FFF2-40B4-BE49-F238E27FC236}">
                <a16:creationId xmlns:a16="http://schemas.microsoft.com/office/drawing/2014/main" id="{295F2AB9-15D2-6119-3F18-E09F8F5F78D1}"/>
              </a:ext>
            </a:extLst>
          </p:cNvPr>
          <p:cNvSpPr/>
          <p:nvPr/>
        </p:nvSpPr>
        <p:spPr>
          <a:xfrm>
            <a:off x="961051" y="199513"/>
            <a:ext cx="2167181" cy="808435"/>
          </a:xfrm>
          <a:prstGeom prst="roundRect">
            <a:avLst/>
          </a:prstGeom>
          <a:solidFill>
            <a:srgbClr val="E91B2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3200">
                <a:solidFill>
                  <a:schemeClr val="bg1"/>
                </a:solidFill>
              </a:rPr>
              <a:t>Obiettivo</a:t>
            </a:r>
          </a:p>
        </p:txBody>
      </p:sp>
    </p:spTree>
    <p:extLst>
      <p:ext uri="{BB962C8B-B14F-4D97-AF65-F5344CB8AC3E}">
        <p14:creationId xmlns:p14="http://schemas.microsoft.com/office/powerpoint/2010/main" val="264194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9F14D-C315-5CC7-3C08-451645D815DD}"/>
            </a:ext>
          </a:extLst>
        </p:cNvPr>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17319B19-8907-5DB9-EE54-EC562CBA89A1}"/>
              </a:ext>
            </a:extLst>
          </p:cNvPr>
          <p:cNvSpPr>
            <a:spLocks noGrp="1"/>
          </p:cNvSpPr>
          <p:nvPr>
            <p:ph type="sldNum" sz="quarter" idx="12"/>
          </p:nvPr>
        </p:nvSpPr>
        <p:spPr/>
        <p:txBody>
          <a:bodyPr/>
          <a:lstStyle/>
          <a:p>
            <a:fld id="{0B24986F-AFFA-1742-9DD8-738EAA53B814}" type="slidenum">
              <a:rPr lang="it-IT" smtClean="0"/>
              <a:t>3</a:t>
            </a:fld>
            <a:endParaRPr lang="it-IT"/>
          </a:p>
        </p:txBody>
      </p:sp>
      <p:pic>
        <p:nvPicPr>
          <p:cNvPr id="7" name="Immagine 6" descr="Immagine che contiene testo, Carattere, diagramma, linea&#10;&#10;Descrizione generata automaticamente">
            <a:extLst>
              <a:ext uri="{FF2B5EF4-FFF2-40B4-BE49-F238E27FC236}">
                <a16:creationId xmlns:a16="http://schemas.microsoft.com/office/drawing/2014/main" id="{A05432C7-62A1-3DF4-2A5C-E6C5D44E61C3}"/>
              </a:ext>
            </a:extLst>
          </p:cNvPr>
          <p:cNvPicPr>
            <a:picLocks noChangeAspect="1"/>
          </p:cNvPicPr>
          <p:nvPr/>
        </p:nvPicPr>
        <p:blipFill>
          <a:blip r:embed="rId3"/>
          <a:stretch>
            <a:fillRect/>
          </a:stretch>
        </p:blipFill>
        <p:spPr>
          <a:xfrm>
            <a:off x="639185" y="4175135"/>
            <a:ext cx="8604362" cy="1714852"/>
          </a:xfrm>
          <a:prstGeom prst="rect">
            <a:avLst/>
          </a:prstGeom>
        </p:spPr>
      </p:pic>
      <p:pic>
        <p:nvPicPr>
          <p:cNvPr id="13" name="Immagine 12">
            <a:extLst>
              <a:ext uri="{FF2B5EF4-FFF2-40B4-BE49-F238E27FC236}">
                <a16:creationId xmlns:a16="http://schemas.microsoft.com/office/drawing/2014/main" id="{CCDCFF34-7F6F-80F2-D8A0-8ECD8CEBECCA}"/>
              </a:ext>
            </a:extLst>
          </p:cNvPr>
          <p:cNvPicPr>
            <a:picLocks noChangeAspect="1"/>
          </p:cNvPicPr>
          <p:nvPr/>
        </p:nvPicPr>
        <p:blipFill>
          <a:blip r:embed="rId4"/>
          <a:stretch>
            <a:fillRect/>
          </a:stretch>
        </p:blipFill>
        <p:spPr>
          <a:xfrm>
            <a:off x="11270696" y="199513"/>
            <a:ext cx="686273" cy="900000"/>
          </a:xfrm>
          <a:prstGeom prst="rect">
            <a:avLst/>
          </a:prstGeom>
        </p:spPr>
      </p:pic>
      <p:sp>
        <p:nvSpPr>
          <p:cNvPr id="5" name="Rettangolo con angoli arrotondati 4">
            <a:extLst>
              <a:ext uri="{FF2B5EF4-FFF2-40B4-BE49-F238E27FC236}">
                <a16:creationId xmlns:a16="http://schemas.microsoft.com/office/drawing/2014/main" id="{618ECF7C-2BFA-B26B-6133-8B77E55400BE}"/>
              </a:ext>
            </a:extLst>
          </p:cNvPr>
          <p:cNvSpPr/>
          <p:nvPr/>
        </p:nvSpPr>
        <p:spPr>
          <a:xfrm>
            <a:off x="961051" y="199513"/>
            <a:ext cx="4470758" cy="808435"/>
          </a:xfrm>
          <a:prstGeom prst="roundRect">
            <a:avLst/>
          </a:prstGeom>
          <a:solidFill>
            <a:srgbClr val="E91B22"/>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sz="3200"/>
              <a:t>Metodologia di calcolo</a:t>
            </a:r>
            <a:endParaRPr lang="it-IT" sz="3200">
              <a:solidFill>
                <a:schemeClr val="bg1"/>
              </a:solidFill>
            </a:endParaRPr>
          </a:p>
        </p:txBody>
      </p:sp>
      <p:graphicFrame>
        <p:nvGraphicFramePr>
          <p:cNvPr id="46" name="Diagramma 45">
            <a:extLst>
              <a:ext uri="{FF2B5EF4-FFF2-40B4-BE49-F238E27FC236}">
                <a16:creationId xmlns:a16="http://schemas.microsoft.com/office/drawing/2014/main" id="{9D43938C-CAF3-16B3-FE20-F8AF56B7153C}"/>
              </a:ext>
            </a:extLst>
          </p:cNvPr>
          <p:cNvGraphicFramePr/>
          <p:nvPr>
            <p:extLst>
              <p:ext uri="{D42A27DB-BD31-4B8C-83A1-F6EECF244321}">
                <p14:modId xmlns:p14="http://schemas.microsoft.com/office/powerpoint/2010/main" val="2234631250"/>
              </p:ext>
            </p:extLst>
          </p:nvPr>
        </p:nvGraphicFramePr>
        <p:xfrm>
          <a:off x="945919" y="-385572"/>
          <a:ext cx="9341068" cy="560201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cxnSp>
        <p:nvCxnSpPr>
          <p:cNvPr id="280" name="Connettore 2 279">
            <a:extLst>
              <a:ext uri="{FF2B5EF4-FFF2-40B4-BE49-F238E27FC236}">
                <a16:creationId xmlns:a16="http://schemas.microsoft.com/office/drawing/2014/main" id="{18BDBB35-7D8C-CBF9-C340-5E41F2AFBF90}"/>
              </a:ext>
            </a:extLst>
          </p:cNvPr>
          <p:cNvCxnSpPr/>
          <p:nvPr/>
        </p:nvCxnSpPr>
        <p:spPr>
          <a:xfrm>
            <a:off x="4882402" y="2971800"/>
            <a:ext cx="29137" cy="120015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1532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43B63-A39E-EBF8-418D-925B71A17FC6}"/>
            </a:ext>
          </a:extLst>
        </p:cNvPr>
        <p:cNvGrpSpPr/>
        <p:nvPr/>
      </p:nvGrpSpPr>
      <p:grpSpPr>
        <a:xfrm>
          <a:off x="0" y="0"/>
          <a:ext cx="0" cy="0"/>
          <a:chOff x="0" y="0"/>
          <a:chExt cx="0" cy="0"/>
        </a:xfrm>
      </p:grpSpPr>
      <p:sp>
        <p:nvSpPr>
          <p:cNvPr id="30" name="Rettangolo con angoli arrotondati 29">
            <a:extLst>
              <a:ext uri="{FF2B5EF4-FFF2-40B4-BE49-F238E27FC236}">
                <a16:creationId xmlns:a16="http://schemas.microsoft.com/office/drawing/2014/main" id="{9F03F5ED-8426-E4B4-81F5-E13B204EB859}"/>
              </a:ext>
            </a:extLst>
          </p:cNvPr>
          <p:cNvSpPr/>
          <p:nvPr/>
        </p:nvSpPr>
        <p:spPr>
          <a:xfrm>
            <a:off x="8305879" y="1357653"/>
            <a:ext cx="2621909" cy="570537"/>
          </a:xfrm>
          <a:prstGeom prst="roundRect">
            <a:avLst/>
          </a:prstGeom>
          <a:solidFill>
            <a:srgbClr val="E91B22"/>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it-IT"/>
          </a:p>
        </p:txBody>
      </p:sp>
      <p:sp>
        <p:nvSpPr>
          <p:cNvPr id="31" name="Rettangolo con angoli arrotondati 30">
            <a:extLst>
              <a:ext uri="{FF2B5EF4-FFF2-40B4-BE49-F238E27FC236}">
                <a16:creationId xmlns:a16="http://schemas.microsoft.com/office/drawing/2014/main" id="{B74422A2-4523-88DA-293B-A6F8661C30E9}"/>
              </a:ext>
            </a:extLst>
          </p:cNvPr>
          <p:cNvSpPr/>
          <p:nvPr/>
        </p:nvSpPr>
        <p:spPr>
          <a:xfrm>
            <a:off x="8305878" y="2172051"/>
            <a:ext cx="2621909" cy="570537"/>
          </a:xfrm>
          <a:prstGeom prst="roundRect">
            <a:avLst/>
          </a:prstGeom>
          <a:solidFill>
            <a:srgbClr val="E91B22"/>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it-IT"/>
          </a:p>
        </p:txBody>
      </p:sp>
      <p:sp>
        <p:nvSpPr>
          <p:cNvPr id="32" name="Rettangolo con angoli arrotondati 31">
            <a:extLst>
              <a:ext uri="{FF2B5EF4-FFF2-40B4-BE49-F238E27FC236}">
                <a16:creationId xmlns:a16="http://schemas.microsoft.com/office/drawing/2014/main" id="{F6DBF4D4-174B-0DD3-D8DA-8A24B1E59DE0}"/>
              </a:ext>
            </a:extLst>
          </p:cNvPr>
          <p:cNvSpPr/>
          <p:nvPr/>
        </p:nvSpPr>
        <p:spPr>
          <a:xfrm>
            <a:off x="8305878" y="2984675"/>
            <a:ext cx="2621909" cy="570537"/>
          </a:xfrm>
          <a:prstGeom prst="roundRect">
            <a:avLst/>
          </a:prstGeom>
          <a:solidFill>
            <a:srgbClr val="E91B22"/>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it-IT"/>
          </a:p>
        </p:txBody>
      </p:sp>
      <p:sp>
        <p:nvSpPr>
          <p:cNvPr id="33" name="Rettangolo con angoli arrotondati 32">
            <a:extLst>
              <a:ext uri="{FF2B5EF4-FFF2-40B4-BE49-F238E27FC236}">
                <a16:creationId xmlns:a16="http://schemas.microsoft.com/office/drawing/2014/main" id="{D0CFE40D-6A40-31FE-8DD6-07484BDBDE1E}"/>
              </a:ext>
            </a:extLst>
          </p:cNvPr>
          <p:cNvSpPr/>
          <p:nvPr/>
        </p:nvSpPr>
        <p:spPr>
          <a:xfrm>
            <a:off x="8305878" y="3797299"/>
            <a:ext cx="2621909" cy="570537"/>
          </a:xfrm>
          <a:prstGeom prst="roundRect">
            <a:avLst/>
          </a:prstGeom>
          <a:solidFill>
            <a:srgbClr val="E91B22"/>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it-IT"/>
          </a:p>
        </p:txBody>
      </p:sp>
      <p:sp>
        <p:nvSpPr>
          <p:cNvPr id="34" name="Rettangolo con angoli arrotondati 33">
            <a:extLst>
              <a:ext uri="{FF2B5EF4-FFF2-40B4-BE49-F238E27FC236}">
                <a16:creationId xmlns:a16="http://schemas.microsoft.com/office/drawing/2014/main" id="{D4A25F8F-732B-2050-9A2C-E59F400E2E89}"/>
              </a:ext>
            </a:extLst>
          </p:cNvPr>
          <p:cNvSpPr/>
          <p:nvPr/>
        </p:nvSpPr>
        <p:spPr>
          <a:xfrm>
            <a:off x="8305877" y="4611335"/>
            <a:ext cx="2621909" cy="570537"/>
          </a:xfrm>
          <a:prstGeom prst="roundRect">
            <a:avLst/>
          </a:prstGeom>
          <a:solidFill>
            <a:srgbClr val="E91B22"/>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it-IT"/>
          </a:p>
        </p:txBody>
      </p:sp>
      <p:sp>
        <p:nvSpPr>
          <p:cNvPr id="35" name="Rettangolo con angoli arrotondati 34">
            <a:extLst>
              <a:ext uri="{FF2B5EF4-FFF2-40B4-BE49-F238E27FC236}">
                <a16:creationId xmlns:a16="http://schemas.microsoft.com/office/drawing/2014/main" id="{B48A25B0-59C6-953E-F355-968BCDE7A416}"/>
              </a:ext>
            </a:extLst>
          </p:cNvPr>
          <p:cNvSpPr/>
          <p:nvPr/>
        </p:nvSpPr>
        <p:spPr>
          <a:xfrm>
            <a:off x="8305877" y="5522184"/>
            <a:ext cx="2621909" cy="570537"/>
          </a:xfrm>
          <a:prstGeom prst="roundRect">
            <a:avLst/>
          </a:prstGeom>
          <a:solidFill>
            <a:srgbClr val="E91B22"/>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it-IT"/>
          </a:p>
        </p:txBody>
      </p:sp>
      <p:graphicFrame>
        <p:nvGraphicFramePr>
          <p:cNvPr id="28" name="Tabella 27">
            <a:extLst>
              <a:ext uri="{FF2B5EF4-FFF2-40B4-BE49-F238E27FC236}">
                <a16:creationId xmlns:a16="http://schemas.microsoft.com/office/drawing/2014/main" id="{14846DC8-812A-9EA5-0981-BCB9E9EE1C91}"/>
              </a:ext>
            </a:extLst>
          </p:cNvPr>
          <p:cNvGraphicFramePr>
            <a:graphicFrameLocks noGrp="1"/>
          </p:cNvGraphicFramePr>
          <p:nvPr>
            <p:extLst>
              <p:ext uri="{D42A27DB-BD31-4B8C-83A1-F6EECF244321}">
                <p14:modId xmlns:p14="http://schemas.microsoft.com/office/powerpoint/2010/main" val="3793056503"/>
              </p:ext>
            </p:extLst>
          </p:nvPr>
        </p:nvGraphicFramePr>
        <p:xfrm>
          <a:off x="8305883" y="1254995"/>
          <a:ext cx="2621910" cy="5120314"/>
        </p:xfrm>
        <a:graphic>
          <a:graphicData uri="http://schemas.openxmlformats.org/drawingml/2006/table">
            <a:tbl>
              <a:tblPr firstRow="1" bandRow="1">
                <a:tableStyleId>{2D5ABB26-0587-4C30-8999-92F81FD0307C}</a:tableStyleId>
              </a:tblPr>
              <a:tblGrid>
                <a:gridCol w="1816017">
                  <a:extLst>
                    <a:ext uri="{9D8B030D-6E8A-4147-A177-3AD203B41FA5}">
                      <a16:colId xmlns:a16="http://schemas.microsoft.com/office/drawing/2014/main" val="2525497871"/>
                    </a:ext>
                  </a:extLst>
                </a:gridCol>
                <a:gridCol w="805893">
                  <a:extLst>
                    <a:ext uri="{9D8B030D-6E8A-4147-A177-3AD203B41FA5}">
                      <a16:colId xmlns:a16="http://schemas.microsoft.com/office/drawing/2014/main" val="2192302347"/>
                    </a:ext>
                  </a:extLst>
                </a:gridCol>
              </a:tblGrid>
              <a:tr h="805712">
                <a:tc>
                  <a:txBody>
                    <a:bodyPr/>
                    <a:lstStyle/>
                    <a:p>
                      <a:pPr marL="0" indent="0" algn="l">
                        <a:buFont typeface="Arial" panose="020B0604020202020204" pitchFamily="34" charset="0"/>
                        <a:buNone/>
                      </a:pPr>
                      <a:r>
                        <a:rPr lang="en-GB" sz="1400" b="1" i="1" u="none">
                          <a:solidFill>
                            <a:schemeClr val="bg1"/>
                          </a:solidFill>
                          <a:effectLst/>
                        </a:rPr>
                        <a:t>Nodi</a:t>
                      </a:r>
                      <a:endParaRPr lang="it-IT" sz="1400" b="1" i="1" u="none">
                        <a:solidFill>
                          <a:schemeClr val="bg1"/>
                        </a:solidFill>
                        <a:effectLst/>
                      </a:endParaRPr>
                    </a:p>
                  </a:txBody>
                  <a:tcPr anchor="ctr"/>
                </a:tc>
                <a:tc>
                  <a:txBody>
                    <a:bodyPr/>
                    <a:lstStyle/>
                    <a:p>
                      <a:pPr marL="0" indent="0" algn="l">
                        <a:buFont typeface="Arial" panose="020B0604020202020204" pitchFamily="34" charset="0"/>
                        <a:buNone/>
                      </a:pPr>
                      <a:r>
                        <a:rPr lang="en-GB" sz="1400">
                          <a:solidFill>
                            <a:schemeClr val="bg1"/>
                          </a:solidFill>
                        </a:rPr>
                        <a:t>85</a:t>
                      </a:r>
                      <a:endParaRPr lang="it-IT" sz="1400">
                        <a:solidFill>
                          <a:schemeClr val="bg1"/>
                        </a:solidFill>
                      </a:endParaRPr>
                    </a:p>
                  </a:txBody>
                  <a:tcPr anchor="ctr"/>
                </a:tc>
                <a:extLst>
                  <a:ext uri="{0D108BD9-81ED-4DB2-BD59-A6C34878D82A}">
                    <a16:rowId xmlns:a16="http://schemas.microsoft.com/office/drawing/2014/main" val="4052644378"/>
                  </a:ext>
                </a:extLst>
              </a:tr>
              <a:tr h="805712">
                <a:tc>
                  <a:txBody>
                    <a:bodyPr/>
                    <a:lstStyle/>
                    <a:p>
                      <a:pPr marL="0" indent="0" algn="l">
                        <a:buFont typeface="Arial" panose="020B0604020202020204" pitchFamily="34" charset="0"/>
                        <a:buNone/>
                      </a:pPr>
                      <a:r>
                        <a:rPr lang="en-GB" sz="1400" b="1" i="1" u="none">
                          <a:solidFill>
                            <a:schemeClr val="bg1"/>
                          </a:solidFill>
                          <a:effectLst/>
                        </a:rPr>
                        <a:t>Link</a:t>
                      </a:r>
                      <a:endParaRPr lang="it-IT" sz="1400" b="1" i="1" u="none">
                        <a:solidFill>
                          <a:schemeClr val="bg1"/>
                        </a:solidFill>
                        <a:effectLst/>
                      </a:endParaRPr>
                    </a:p>
                  </a:txBody>
                  <a:tcPr anchor="ctr"/>
                </a:tc>
                <a:tc>
                  <a:txBody>
                    <a:bodyPr/>
                    <a:lstStyle/>
                    <a:p>
                      <a:pPr marL="0" indent="0" algn="l">
                        <a:buFont typeface="Arial" panose="020B0604020202020204" pitchFamily="34" charset="0"/>
                        <a:buNone/>
                      </a:pPr>
                      <a:r>
                        <a:rPr lang="en-GB" sz="1400">
                          <a:solidFill>
                            <a:schemeClr val="bg1"/>
                          </a:solidFill>
                        </a:rPr>
                        <a:t>1468</a:t>
                      </a:r>
                      <a:endParaRPr lang="it-IT" sz="1400">
                        <a:solidFill>
                          <a:schemeClr val="bg1"/>
                        </a:solidFill>
                      </a:endParaRPr>
                    </a:p>
                  </a:txBody>
                  <a:tcPr anchor="ctr"/>
                </a:tc>
                <a:extLst>
                  <a:ext uri="{0D108BD9-81ED-4DB2-BD59-A6C34878D82A}">
                    <a16:rowId xmlns:a16="http://schemas.microsoft.com/office/drawing/2014/main" val="2017764162"/>
                  </a:ext>
                </a:extLst>
              </a:tr>
              <a:tr h="805712">
                <a:tc>
                  <a:txBody>
                    <a:bodyPr/>
                    <a:lstStyle/>
                    <a:p>
                      <a:pPr marL="0" indent="0" algn="l">
                        <a:buFont typeface="Arial" panose="020B0604020202020204" pitchFamily="34" charset="0"/>
                        <a:buNone/>
                      </a:pPr>
                      <a:r>
                        <a:rPr lang="en-GB" sz="1400" b="1" i="1" u="none" err="1">
                          <a:solidFill>
                            <a:schemeClr val="bg1"/>
                          </a:solidFill>
                          <a:effectLst/>
                        </a:rPr>
                        <a:t>Diametro</a:t>
                      </a:r>
                      <a:endParaRPr lang="it-IT" sz="1400" b="1" i="1" u="none">
                        <a:solidFill>
                          <a:schemeClr val="bg1"/>
                        </a:solidFill>
                        <a:effectLst/>
                      </a:endParaRPr>
                    </a:p>
                  </a:txBody>
                  <a:tcPr anchor="ctr"/>
                </a:tc>
                <a:tc>
                  <a:txBody>
                    <a:bodyPr/>
                    <a:lstStyle/>
                    <a:p>
                      <a:pPr marL="0" indent="0" algn="l">
                        <a:buFont typeface="Arial" panose="020B0604020202020204" pitchFamily="34" charset="0"/>
                        <a:buNone/>
                      </a:pPr>
                      <a:r>
                        <a:rPr lang="en-GB" sz="1400">
                          <a:solidFill>
                            <a:schemeClr val="bg1"/>
                          </a:solidFill>
                        </a:rPr>
                        <a:t>6</a:t>
                      </a:r>
                      <a:endParaRPr lang="it-IT" sz="1400">
                        <a:solidFill>
                          <a:schemeClr val="bg1"/>
                        </a:solidFill>
                      </a:endParaRPr>
                    </a:p>
                  </a:txBody>
                  <a:tcPr anchor="ctr"/>
                </a:tc>
                <a:extLst>
                  <a:ext uri="{0D108BD9-81ED-4DB2-BD59-A6C34878D82A}">
                    <a16:rowId xmlns:a16="http://schemas.microsoft.com/office/drawing/2014/main" val="2133907804"/>
                  </a:ext>
                </a:extLst>
              </a:tr>
              <a:tr h="805712">
                <a:tc>
                  <a:txBody>
                    <a:bodyPr/>
                    <a:lstStyle/>
                    <a:p>
                      <a:pPr marL="0" indent="0" algn="l">
                        <a:buFont typeface="Arial" panose="020B0604020202020204" pitchFamily="34" charset="0"/>
                        <a:buNone/>
                      </a:pPr>
                      <a:r>
                        <a:rPr lang="en-GB" sz="1400" b="1" i="1" u="none" err="1">
                          <a:solidFill>
                            <a:schemeClr val="bg1"/>
                          </a:solidFill>
                          <a:effectLst/>
                        </a:rPr>
                        <a:t>Densità</a:t>
                      </a:r>
                      <a:endParaRPr lang="it-IT" sz="1400" b="1" i="1" u="none">
                        <a:solidFill>
                          <a:schemeClr val="bg1"/>
                        </a:solidFill>
                        <a:effectLst/>
                      </a:endParaRPr>
                    </a:p>
                  </a:txBody>
                  <a:tcPr anchor="ctr"/>
                </a:tc>
                <a:tc>
                  <a:txBody>
                    <a:bodyPr/>
                    <a:lstStyle/>
                    <a:p>
                      <a:pPr marL="0" indent="0" algn="l">
                        <a:buFont typeface="Arial" panose="020B0604020202020204" pitchFamily="34" charset="0"/>
                        <a:buNone/>
                      </a:pPr>
                      <a:r>
                        <a:rPr lang="en-GB" sz="1400">
                          <a:solidFill>
                            <a:schemeClr val="bg1"/>
                          </a:solidFill>
                        </a:rPr>
                        <a:t>0,4112</a:t>
                      </a:r>
                      <a:endParaRPr lang="it-IT" sz="1400">
                        <a:solidFill>
                          <a:schemeClr val="bg1"/>
                        </a:solidFill>
                      </a:endParaRPr>
                    </a:p>
                  </a:txBody>
                  <a:tcPr anchor="ctr"/>
                </a:tc>
                <a:extLst>
                  <a:ext uri="{0D108BD9-81ED-4DB2-BD59-A6C34878D82A}">
                    <a16:rowId xmlns:a16="http://schemas.microsoft.com/office/drawing/2014/main" val="2491477033"/>
                  </a:ext>
                </a:extLst>
              </a:tr>
              <a:tr h="805712">
                <a:tc>
                  <a:txBody>
                    <a:bodyPr/>
                    <a:lstStyle/>
                    <a:p>
                      <a:pPr marL="0" indent="0" algn="l">
                        <a:buFont typeface="Arial" panose="020B0604020202020204" pitchFamily="34" charset="0"/>
                        <a:buNone/>
                      </a:pPr>
                      <a:r>
                        <a:rPr lang="en-GB" sz="1400" b="1" i="1" u="none">
                          <a:solidFill>
                            <a:schemeClr val="bg1"/>
                          </a:solidFill>
                          <a:effectLst/>
                        </a:rPr>
                        <a:t>Grado medio</a:t>
                      </a:r>
                      <a:endParaRPr lang="it-IT" sz="1400" b="1" i="1" u="none">
                        <a:solidFill>
                          <a:schemeClr val="bg1"/>
                        </a:solidFill>
                        <a:effectLst/>
                      </a:endParaRPr>
                    </a:p>
                  </a:txBody>
                  <a:tcPr anchor="ctr"/>
                </a:tc>
                <a:tc>
                  <a:txBody>
                    <a:bodyPr/>
                    <a:lstStyle/>
                    <a:p>
                      <a:pPr marL="0" indent="0" algn="l">
                        <a:buFont typeface="Arial" panose="020B0604020202020204" pitchFamily="34" charset="0"/>
                        <a:buNone/>
                      </a:pPr>
                      <a:r>
                        <a:rPr lang="en-GB" sz="1400">
                          <a:solidFill>
                            <a:schemeClr val="bg1"/>
                          </a:solidFill>
                        </a:rPr>
                        <a:t>34,5411</a:t>
                      </a:r>
                      <a:endParaRPr lang="it-IT" sz="1400">
                        <a:solidFill>
                          <a:schemeClr val="bg1"/>
                        </a:solidFill>
                      </a:endParaRPr>
                    </a:p>
                  </a:txBody>
                  <a:tcPr anchor="ctr"/>
                </a:tc>
                <a:extLst>
                  <a:ext uri="{0D108BD9-81ED-4DB2-BD59-A6C34878D82A}">
                    <a16:rowId xmlns:a16="http://schemas.microsoft.com/office/drawing/2014/main" val="2999791384"/>
                  </a:ext>
                </a:extLst>
              </a:tr>
              <a:tr h="1091754">
                <a:tc>
                  <a:txBody>
                    <a:bodyPr/>
                    <a:lstStyle/>
                    <a:p>
                      <a:pPr marL="0" indent="0" algn="l">
                        <a:buFont typeface="Arial" panose="020B0604020202020204" pitchFamily="34" charset="0"/>
                        <a:buNone/>
                      </a:pPr>
                      <a:r>
                        <a:rPr lang="en-GB" sz="1400" b="1" i="1" u="none">
                          <a:solidFill>
                            <a:schemeClr val="bg1"/>
                          </a:solidFill>
                          <a:effectLst/>
                        </a:rPr>
                        <a:t>Average distance</a:t>
                      </a:r>
                      <a:endParaRPr lang="it-IT" sz="1400" b="1" i="1" u="none">
                        <a:solidFill>
                          <a:schemeClr val="bg1"/>
                        </a:solidFill>
                        <a:effectLst/>
                      </a:endParaRPr>
                    </a:p>
                  </a:txBody>
                  <a:tcPr anchor="ctr"/>
                </a:tc>
                <a:tc>
                  <a:txBody>
                    <a:bodyPr/>
                    <a:lstStyle/>
                    <a:p>
                      <a:pPr marL="0" indent="0" algn="l">
                        <a:buFont typeface="Arial" panose="020B0604020202020204" pitchFamily="34" charset="0"/>
                        <a:buNone/>
                      </a:pPr>
                      <a:r>
                        <a:rPr lang="en-GB" sz="1400">
                          <a:solidFill>
                            <a:schemeClr val="bg1"/>
                          </a:solidFill>
                        </a:rPr>
                        <a:t>1,9835</a:t>
                      </a:r>
                      <a:endParaRPr lang="it-IT" sz="1400">
                        <a:solidFill>
                          <a:schemeClr val="bg1"/>
                        </a:solidFill>
                      </a:endParaRPr>
                    </a:p>
                  </a:txBody>
                  <a:tcPr anchor="ctr"/>
                </a:tc>
                <a:extLst>
                  <a:ext uri="{0D108BD9-81ED-4DB2-BD59-A6C34878D82A}">
                    <a16:rowId xmlns:a16="http://schemas.microsoft.com/office/drawing/2014/main" val="3682686336"/>
                  </a:ext>
                </a:extLst>
              </a:tr>
            </a:tbl>
          </a:graphicData>
        </a:graphic>
      </p:graphicFrame>
      <p:pic>
        <p:nvPicPr>
          <p:cNvPr id="10" name="Immagine 9">
            <a:extLst>
              <a:ext uri="{FF2B5EF4-FFF2-40B4-BE49-F238E27FC236}">
                <a16:creationId xmlns:a16="http://schemas.microsoft.com/office/drawing/2014/main" id="{45CEA2EE-E41C-48AB-8A1E-04676783CFB1}"/>
              </a:ext>
            </a:extLst>
          </p:cNvPr>
          <p:cNvPicPr>
            <a:picLocks noChangeAspect="1"/>
          </p:cNvPicPr>
          <p:nvPr/>
        </p:nvPicPr>
        <p:blipFill>
          <a:blip r:embed="rId3"/>
          <a:stretch>
            <a:fillRect/>
          </a:stretch>
        </p:blipFill>
        <p:spPr>
          <a:xfrm>
            <a:off x="930810" y="1236035"/>
            <a:ext cx="7375069" cy="4286148"/>
          </a:xfrm>
          <a:prstGeom prst="rect">
            <a:avLst/>
          </a:prstGeom>
        </p:spPr>
      </p:pic>
      <p:sp>
        <p:nvSpPr>
          <p:cNvPr id="2" name="Segnaposto numero diapositiva 1">
            <a:extLst>
              <a:ext uri="{FF2B5EF4-FFF2-40B4-BE49-F238E27FC236}">
                <a16:creationId xmlns:a16="http://schemas.microsoft.com/office/drawing/2014/main" id="{8C9C255B-9732-53C4-05FC-028F4DF1400A}"/>
              </a:ext>
            </a:extLst>
          </p:cNvPr>
          <p:cNvSpPr>
            <a:spLocks noGrp="1"/>
          </p:cNvSpPr>
          <p:nvPr>
            <p:ph type="sldNum" sz="quarter" idx="12"/>
          </p:nvPr>
        </p:nvSpPr>
        <p:spPr/>
        <p:txBody>
          <a:bodyPr/>
          <a:lstStyle/>
          <a:p>
            <a:fld id="{0B24986F-AFFA-1742-9DD8-738EAA53B814}" type="slidenum">
              <a:rPr lang="it-IT" smtClean="0"/>
              <a:t>4</a:t>
            </a:fld>
            <a:endParaRPr lang="it-IT"/>
          </a:p>
        </p:txBody>
      </p:sp>
      <p:pic>
        <p:nvPicPr>
          <p:cNvPr id="19" name="Immagine 18">
            <a:extLst>
              <a:ext uri="{FF2B5EF4-FFF2-40B4-BE49-F238E27FC236}">
                <a16:creationId xmlns:a16="http://schemas.microsoft.com/office/drawing/2014/main" id="{9BCCE218-ED96-1EBF-B453-1E764B5CEC9B}"/>
              </a:ext>
            </a:extLst>
          </p:cNvPr>
          <p:cNvPicPr>
            <a:picLocks noChangeAspect="1"/>
          </p:cNvPicPr>
          <p:nvPr/>
        </p:nvPicPr>
        <p:blipFill>
          <a:blip r:embed="rId4"/>
          <a:stretch>
            <a:fillRect/>
          </a:stretch>
        </p:blipFill>
        <p:spPr>
          <a:xfrm>
            <a:off x="11270696" y="199513"/>
            <a:ext cx="686273" cy="900000"/>
          </a:xfrm>
          <a:prstGeom prst="rect">
            <a:avLst/>
          </a:prstGeom>
        </p:spPr>
      </p:pic>
      <p:sp>
        <p:nvSpPr>
          <p:cNvPr id="43" name="Titolo 14">
            <a:extLst>
              <a:ext uri="{FF2B5EF4-FFF2-40B4-BE49-F238E27FC236}">
                <a16:creationId xmlns:a16="http://schemas.microsoft.com/office/drawing/2014/main" id="{C0C1FDD3-27AC-BD45-B7E1-896D710E59DE}"/>
              </a:ext>
            </a:extLst>
          </p:cNvPr>
          <p:cNvSpPr>
            <a:spLocks noGrp="1"/>
          </p:cNvSpPr>
          <p:nvPr>
            <p:ph type="title"/>
          </p:nvPr>
        </p:nvSpPr>
        <p:spPr>
          <a:xfrm>
            <a:off x="930814" y="0"/>
            <a:ext cx="9996982" cy="1254995"/>
          </a:xfrm>
        </p:spPr>
        <p:txBody>
          <a:bodyPr anchor="ctr"/>
          <a:lstStyle/>
          <a:p>
            <a:r>
              <a:rPr lang="it-IT" sz="3200"/>
              <a:t>Info generali rete</a:t>
            </a:r>
          </a:p>
        </p:txBody>
      </p:sp>
      <p:sp>
        <p:nvSpPr>
          <p:cNvPr id="4" name="Rettangolo con angoli arrotondati 3">
            <a:extLst>
              <a:ext uri="{FF2B5EF4-FFF2-40B4-BE49-F238E27FC236}">
                <a16:creationId xmlns:a16="http://schemas.microsoft.com/office/drawing/2014/main" id="{B805DFD2-CC11-8D85-D315-92556D040DA6}"/>
              </a:ext>
            </a:extLst>
          </p:cNvPr>
          <p:cNvSpPr/>
          <p:nvPr/>
        </p:nvSpPr>
        <p:spPr>
          <a:xfrm>
            <a:off x="961051" y="199513"/>
            <a:ext cx="3447176" cy="808435"/>
          </a:xfrm>
          <a:prstGeom prst="roundRect">
            <a:avLst/>
          </a:prstGeom>
          <a:solidFill>
            <a:srgbClr val="E91B2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a:solidFill>
                  <a:schemeClr val="bg1"/>
                </a:solidFill>
              </a:rPr>
              <a:t>I</a:t>
            </a:r>
            <a:r>
              <a:rPr lang="it-IT" sz="3200" err="1">
                <a:solidFill>
                  <a:schemeClr val="bg1"/>
                </a:solidFill>
              </a:rPr>
              <a:t>nfo</a:t>
            </a:r>
            <a:r>
              <a:rPr lang="it-IT" sz="3200">
                <a:solidFill>
                  <a:schemeClr val="bg1"/>
                </a:solidFill>
              </a:rPr>
              <a:t> generali rete</a:t>
            </a:r>
          </a:p>
        </p:txBody>
      </p:sp>
    </p:spTree>
    <p:extLst>
      <p:ext uri="{BB962C8B-B14F-4D97-AF65-F5344CB8AC3E}">
        <p14:creationId xmlns:p14="http://schemas.microsoft.com/office/powerpoint/2010/main" val="1483152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13C3BA-C051-D778-1BE9-353A86EECBF8}"/>
            </a:ext>
          </a:extLst>
        </p:cNvPr>
        <p:cNvGrpSpPr/>
        <p:nvPr/>
      </p:nvGrpSpPr>
      <p:grpSpPr>
        <a:xfrm>
          <a:off x="0" y="0"/>
          <a:ext cx="0" cy="0"/>
          <a:chOff x="0" y="0"/>
          <a:chExt cx="0" cy="0"/>
        </a:xfrm>
      </p:grpSpPr>
      <p:pic>
        <p:nvPicPr>
          <p:cNvPr id="11" name="Immagine 10">
            <a:extLst>
              <a:ext uri="{FF2B5EF4-FFF2-40B4-BE49-F238E27FC236}">
                <a16:creationId xmlns:a16="http://schemas.microsoft.com/office/drawing/2014/main" id="{B88BA4EF-0FB1-66C1-3149-74C592A937BD}"/>
              </a:ext>
            </a:extLst>
          </p:cNvPr>
          <p:cNvPicPr>
            <a:picLocks noChangeAspect="1"/>
          </p:cNvPicPr>
          <p:nvPr/>
        </p:nvPicPr>
        <p:blipFill>
          <a:blip r:embed="rId3"/>
          <a:stretch>
            <a:fillRect/>
          </a:stretch>
        </p:blipFill>
        <p:spPr>
          <a:xfrm>
            <a:off x="945866" y="1254996"/>
            <a:ext cx="7375066" cy="4238057"/>
          </a:xfrm>
          <a:prstGeom prst="rect">
            <a:avLst/>
          </a:prstGeom>
        </p:spPr>
      </p:pic>
      <p:sp>
        <p:nvSpPr>
          <p:cNvPr id="2" name="Segnaposto numero diapositiva 1">
            <a:extLst>
              <a:ext uri="{FF2B5EF4-FFF2-40B4-BE49-F238E27FC236}">
                <a16:creationId xmlns:a16="http://schemas.microsoft.com/office/drawing/2014/main" id="{A13FF870-0BA4-A484-0C9F-49DD07F0329F}"/>
              </a:ext>
            </a:extLst>
          </p:cNvPr>
          <p:cNvSpPr>
            <a:spLocks noGrp="1"/>
          </p:cNvSpPr>
          <p:nvPr>
            <p:ph type="sldNum" sz="quarter" idx="12"/>
          </p:nvPr>
        </p:nvSpPr>
        <p:spPr/>
        <p:txBody>
          <a:bodyPr/>
          <a:lstStyle/>
          <a:p>
            <a:fld id="{0B24986F-AFFA-1742-9DD8-738EAA53B814}" type="slidenum">
              <a:rPr lang="it-IT" smtClean="0"/>
              <a:t>5</a:t>
            </a:fld>
            <a:endParaRPr lang="it-IT"/>
          </a:p>
        </p:txBody>
      </p:sp>
      <p:pic>
        <p:nvPicPr>
          <p:cNvPr id="8" name="Immagine 7">
            <a:extLst>
              <a:ext uri="{FF2B5EF4-FFF2-40B4-BE49-F238E27FC236}">
                <a16:creationId xmlns:a16="http://schemas.microsoft.com/office/drawing/2014/main" id="{FFAC9427-7E2B-954D-E348-CF5544A0D29F}"/>
              </a:ext>
            </a:extLst>
          </p:cNvPr>
          <p:cNvPicPr>
            <a:picLocks noChangeAspect="1"/>
          </p:cNvPicPr>
          <p:nvPr/>
        </p:nvPicPr>
        <p:blipFill>
          <a:blip r:embed="rId4"/>
          <a:stretch>
            <a:fillRect/>
          </a:stretch>
        </p:blipFill>
        <p:spPr>
          <a:xfrm>
            <a:off x="11270696" y="199513"/>
            <a:ext cx="686273" cy="900000"/>
          </a:xfrm>
          <a:prstGeom prst="rect">
            <a:avLst/>
          </a:prstGeom>
        </p:spPr>
      </p:pic>
      <p:pic>
        <p:nvPicPr>
          <p:cNvPr id="43" name="Immagine 42">
            <a:extLst>
              <a:ext uri="{FF2B5EF4-FFF2-40B4-BE49-F238E27FC236}">
                <a16:creationId xmlns:a16="http://schemas.microsoft.com/office/drawing/2014/main" id="{23431686-5382-94CA-12A9-173E7EB65C52}"/>
              </a:ext>
            </a:extLst>
          </p:cNvPr>
          <p:cNvPicPr>
            <a:picLocks noChangeAspect="1"/>
          </p:cNvPicPr>
          <p:nvPr/>
        </p:nvPicPr>
        <p:blipFill>
          <a:blip r:embed="rId5"/>
          <a:stretch>
            <a:fillRect/>
          </a:stretch>
        </p:blipFill>
        <p:spPr>
          <a:xfrm>
            <a:off x="8293842" y="4027973"/>
            <a:ext cx="2656799" cy="2362894"/>
          </a:xfrm>
          <a:prstGeom prst="rect">
            <a:avLst/>
          </a:prstGeom>
        </p:spPr>
      </p:pic>
      <p:pic>
        <p:nvPicPr>
          <p:cNvPr id="45" name="Immagine 44">
            <a:extLst>
              <a:ext uri="{FF2B5EF4-FFF2-40B4-BE49-F238E27FC236}">
                <a16:creationId xmlns:a16="http://schemas.microsoft.com/office/drawing/2014/main" id="{8A12CE6F-4564-F722-5C1E-E5AFD45FE375}"/>
              </a:ext>
            </a:extLst>
          </p:cNvPr>
          <p:cNvPicPr>
            <a:picLocks noChangeAspect="1"/>
          </p:cNvPicPr>
          <p:nvPr/>
        </p:nvPicPr>
        <p:blipFill>
          <a:blip r:embed="rId6"/>
          <a:stretch>
            <a:fillRect/>
          </a:stretch>
        </p:blipFill>
        <p:spPr>
          <a:xfrm>
            <a:off x="8286729" y="1211901"/>
            <a:ext cx="2665903" cy="2362894"/>
          </a:xfrm>
          <a:prstGeom prst="rect">
            <a:avLst/>
          </a:prstGeom>
        </p:spPr>
      </p:pic>
      <p:sp>
        <p:nvSpPr>
          <p:cNvPr id="5" name="Rettangolo con angoli arrotondati 4">
            <a:extLst>
              <a:ext uri="{FF2B5EF4-FFF2-40B4-BE49-F238E27FC236}">
                <a16:creationId xmlns:a16="http://schemas.microsoft.com/office/drawing/2014/main" id="{6FF243AD-934E-4C43-0B21-AE7C1B6C786B}"/>
              </a:ext>
            </a:extLst>
          </p:cNvPr>
          <p:cNvSpPr/>
          <p:nvPr/>
        </p:nvSpPr>
        <p:spPr>
          <a:xfrm>
            <a:off x="942909" y="96704"/>
            <a:ext cx="7126227" cy="1050338"/>
          </a:xfrm>
          <a:prstGeom prst="roundRect">
            <a:avLst/>
          </a:prstGeom>
          <a:solidFill>
            <a:srgbClr val="E91B22"/>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it-IT" sz="3200">
                <a:solidFill>
                  <a:schemeClr val="bg1"/>
                </a:solidFill>
              </a:rPr>
              <a:t>Misure di centralità e centralizzazione: Degree </a:t>
            </a:r>
          </a:p>
        </p:txBody>
      </p:sp>
      <p:sp>
        <p:nvSpPr>
          <p:cNvPr id="17" name="Rettangolo con angoli arrotondati 16">
            <a:extLst>
              <a:ext uri="{FF2B5EF4-FFF2-40B4-BE49-F238E27FC236}">
                <a16:creationId xmlns:a16="http://schemas.microsoft.com/office/drawing/2014/main" id="{E66E7D98-CC4C-EB6C-223C-133622F8FBC5}"/>
              </a:ext>
            </a:extLst>
          </p:cNvPr>
          <p:cNvSpPr/>
          <p:nvPr/>
        </p:nvSpPr>
        <p:spPr>
          <a:xfrm>
            <a:off x="930812" y="5893359"/>
            <a:ext cx="3727359" cy="552444"/>
          </a:xfrm>
          <a:prstGeom prst="roundRect">
            <a:avLst/>
          </a:prstGeom>
          <a:solidFill>
            <a:srgbClr val="E91B22"/>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b="1">
                <a:solidFill>
                  <a:schemeClr val="bg1"/>
                </a:solidFill>
              </a:rPr>
              <a:t>Degree </a:t>
            </a:r>
            <a:r>
              <a:rPr lang="it-IT" b="1" err="1">
                <a:solidFill>
                  <a:schemeClr val="bg1"/>
                </a:solidFill>
              </a:rPr>
              <a:t>centralization</a:t>
            </a:r>
            <a:r>
              <a:rPr lang="it-IT" b="1">
                <a:solidFill>
                  <a:schemeClr val="bg1"/>
                </a:solidFill>
              </a:rPr>
              <a:t>: 0,2494</a:t>
            </a:r>
          </a:p>
        </p:txBody>
      </p:sp>
    </p:spTree>
    <p:extLst>
      <p:ext uri="{BB962C8B-B14F-4D97-AF65-F5344CB8AC3E}">
        <p14:creationId xmlns:p14="http://schemas.microsoft.com/office/powerpoint/2010/main" val="1590370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13C3BA-C051-D778-1BE9-353A86EECBF8}"/>
            </a:ext>
          </a:extLst>
        </p:cNvPr>
        <p:cNvGrpSpPr/>
        <p:nvPr/>
      </p:nvGrpSpPr>
      <p:grpSpPr>
        <a:xfrm>
          <a:off x="0" y="0"/>
          <a:ext cx="0" cy="0"/>
          <a:chOff x="0" y="0"/>
          <a:chExt cx="0" cy="0"/>
        </a:xfrm>
      </p:grpSpPr>
      <p:pic>
        <p:nvPicPr>
          <p:cNvPr id="8" name="Immagine 7">
            <a:extLst>
              <a:ext uri="{FF2B5EF4-FFF2-40B4-BE49-F238E27FC236}">
                <a16:creationId xmlns:a16="http://schemas.microsoft.com/office/drawing/2014/main" id="{A2A171B0-6414-D504-C1CB-64C35DB91B00}"/>
              </a:ext>
            </a:extLst>
          </p:cNvPr>
          <p:cNvPicPr>
            <a:picLocks noChangeAspect="1"/>
          </p:cNvPicPr>
          <p:nvPr/>
        </p:nvPicPr>
        <p:blipFill>
          <a:blip r:embed="rId3"/>
          <a:stretch>
            <a:fillRect/>
          </a:stretch>
        </p:blipFill>
        <p:spPr>
          <a:xfrm>
            <a:off x="930812" y="1231809"/>
            <a:ext cx="7375071" cy="4238196"/>
          </a:xfrm>
          <a:prstGeom prst="rect">
            <a:avLst/>
          </a:prstGeom>
        </p:spPr>
      </p:pic>
      <p:sp>
        <p:nvSpPr>
          <p:cNvPr id="18" name="Rettangolo con angoli arrotondati 17">
            <a:extLst>
              <a:ext uri="{FF2B5EF4-FFF2-40B4-BE49-F238E27FC236}">
                <a16:creationId xmlns:a16="http://schemas.microsoft.com/office/drawing/2014/main" id="{A17D4D2A-A594-096E-42D6-942660C3E9E7}"/>
              </a:ext>
            </a:extLst>
          </p:cNvPr>
          <p:cNvSpPr/>
          <p:nvPr/>
        </p:nvSpPr>
        <p:spPr>
          <a:xfrm>
            <a:off x="930812" y="5893359"/>
            <a:ext cx="3727359" cy="552444"/>
          </a:xfrm>
          <a:prstGeom prst="roundRect">
            <a:avLst/>
          </a:prstGeom>
          <a:solidFill>
            <a:srgbClr val="E91B2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b="1" err="1">
                <a:solidFill>
                  <a:schemeClr val="bg1"/>
                </a:solidFill>
              </a:rPr>
              <a:t>Closeness</a:t>
            </a:r>
            <a:r>
              <a:rPr lang="it-IT" b="1">
                <a:solidFill>
                  <a:schemeClr val="bg1"/>
                </a:solidFill>
              </a:rPr>
              <a:t> </a:t>
            </a:r>
            <a:r>
              <a:rPr lang="it-IT" b="1" err="1">
                <a:solidFill>
                  <a:schemeClr val="bg1"/>
                </a:solidFill>
              </a:rPr>
              <a:t>centralization</a:t>
            </a:r>
            <a:r>
              <a:rPr lang="it-IT" b="1">
                <a:solidFill>
                  <a:schemeClr val="bg1"/>
                </a:solidFill>
              </a:rPr>
              <a:t>: 0,2391</a:t>
            </a:r>
          </a:p>
        </p:txBody>
      </p:sp>
      <p:sp>
        <p:nvSpPr>
          <p:cNvPr id="2" name="Segnaposto numero diapositiva 1">
            <a:extLst>
              <a:ext uri="{FF2B5EF4-FFF2-40B4-BE49-F238E27FC236}">
                <a16:creationId xmlns:a16="http://schemas.microsoft.com/office/drawing/2014/main" id="{858E2B1D-2684-B196-C1CE-385573E9A842}"/>
              </a:ext>
            </a:extLst>
          </p:cNvPr>
          <p:cNvSpPr>
            <a:spLocks noGrp="1"/>
          </p:cNvSpPr>
          <p:nvPr>
            <p:ph type="sldNum" sz="quarter" idx="12"/>
          </p:nvPr>
        </p:nvSpPr>
        <p:spPr/>
        <p:txBody>
          <a:bodyPr/>
          <a:lstStyle/>
          <a:p>
            <a:fld id="{0B24986F-AFFA-1742-9DD8-738EAA53B814}" type="slidenum">
              <a:rPr lang="it-IT" smtClean="0"/>
              <a:t>6</a:t>
            </a:fld>
            <a:endParaRPr lang="it-IT"/>
          </a:p>
        </p:txBody>
      </p:sp>
      <p:pic>
        <p:nvPicPr>
          <p:cNvPr id="3" name="Immagine 2" descr="Immagine che contiene testo, schermata, Carattere, numero&#10;&#10;Descrizione generata automaticamente">
            <a:extLst>
              <a:ext uri="{FF2B5EF4-FFF2-40B4-BE49-F238E27FC236}">
                <a16:creationId xmlns:a16="http://schemas.microsoft.com/office/drawing/2014/main" id="{806A6A4E-F701-D22B-C991-3FBECBF480B3}"/>
              </a:ext>
            </a:extLst>
          </p:cNvPr>
          <p:cNvPicPr>
            <a:picLocks noChangeAspect="1"/>
          </p:cNvPicPr>
          <p:nvPr/>
        </p:nvPicPr>
        <p:blipFill>
          <a:blip r:embed="rId4"/>
          <a:stretch>
            <a:fillRect/>
          </a:stretch>
        </p:blipFill>
        <p:spPr>
          <a:xfrm>
            <a:off x="8283385" y="1212852"/>
            <a:ext cx="2666911" cy="2384256"/>
          </a:xfrm>
          <a:prstGeom prst="rect">
            <a:avLst/>
          </a:prstGeom>
        </p:spPr>
      </p:pic>
      <p:pic>
        <p:nvPicPr>
          <p:cNvPr id="4" name="Immagine 3" descr="Immagine che contiene testo, schermata, Carattere, numero&#10;&#10;Descrizione generata automaticamente">
            <a:extLst>
              <a:ext uri="{FF2B5EF4-FFF2-40B4-BE49-F238E27FC236}">
                <a16:creationId xmlns:a16="http://schemas.microsoft.com/office/drawing/2014/main" id="{7816E4D0-B60E-A2E5-4539-C859963772CE}"/>
              </a:ext>
            </a:extLst>
          </p:cNvPr>
          <p:cNvPicPr>
            <a:picLocks noChangeAspect="1"/>
          </p:cNvPicPr>
          <p:nvPr/>
        </p:nvPicPr>
        <p:blipFill>
          <a:blip r:embed="rId5"/>
          <a:stretch>
            <a:fillRect/>
          </a:stretch>
        </p:blipFill>
        <p:spPr>
          <a:xfrm>
            <a:off x="8283385" y="4036618"/>
            <a:ext cx="2666909" cy="2357645"/>
          </a:xfrm>
          <a:prstGeom prst="rect">
            <a:avLst/>
          </a:prstGeom>
        </p:spPr>
      </p:pic>
      <p:pic>
        <p:nvPicPr>
          <p:cNvPr id="9" name="Immagine 8">
            <a:extLst>
              <a:ext uri="{FF2B5EF4-FFF2-40B4-BE49-F238E27FC236}">
                <a16:creationId xmlns:a16="http://schemas.microsoft.com/office/drawing/2014/main" id="{5A3A7854-29FA-21C8-32EC-28957469E39C}"/>
              </a:ext>
            </a:extLst>
          </p:cNvPr>
          <p:cNvPicPr>
            <a:picLocks noChangeAspect="1"/>
          </p:cNvPicPr>
          <p:nvPr/>
        </p:nvPicPr>
        <p:blipFill>
          <a:blip r:embed="rId6"/>
          <a:stretch>
            <a:fillRect/>
          </a:stretch>
        </p:blipFill>
        <p:spPr>
          <a:xfrm>
            <a:off x="11270696" y="199513"/>
            <a:ext cx="686273" cy="900000"/>
          </a:xfrm>
          <a:prstGeom prst="rect">
            <a:avLst/>
          </a:prstGeom>
        </p:spPr>
      </p:pic>
      <p:sp>
        <p:nvSpPr>
          <p:cNvPr id="22" name="Rettangolo con angoli arrotondati 21">
            <a:extLst>
              <a:ext uri="{FF2B5EF4-FFF2-40B4-BE49-F238E27FC236}">
                <a16:creationId xmlns:a16="http://schemas.microsoft.com/office/drawing/2014/main" id="{A6F2E5BB-B54A-5797-7E75-47DB0B8E0ED0}"/>
              </a:ext>
            </a:extLst>
          </p:cNvPr>
          <p:cNvSpPr/>
          <p:nvPr/>
        </p:nvSpPr>
        <p:spPr>
          <a:xfrm>
            <a:off x="942909" y="84608"/>
            <a:ext cx="7380227" cy="1068482"/>
          </a:xfrm>
          <a:prstGeom prst="roundRect">
            <a:avLst/>
          </a:prstGeom>
          <a:solidFill>
            <a:srgbClr val="E91B22"/>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it-IT" sz="3200">
                <a:solidFill>
                  <a:schemeClr val="bg1"/>
                </a:solidFill>
              </a:rPr>
              <a:t>Misure di centralità e centralizzazione:</a:t>
            </a:r>
            <a:endParaRPr lang="it-IT"/>
          </a:p>
          <a:p>
            <a:r>
              <a:rPr lang="it-IT" sz="3200" err="1">
                <a:solidFill>
                  <a:schemeClr val="bg1"/>
                </a:solidFill>
              </a:rPr>
              <a:t>Closeness</a:t>
            </a:r>
            <a:endParaRPr lang="it-IT" sz="3200">
              <a:solidFill>
                <a:schemeClr val="bg1"/>
              </a:solidFill>
            </a:endParaRPr>
          </a:p>
        </p:txBody>
      </p:sp>
    </p:spTree>
    <p:extLst>
      <p:ext uri="{BB962C8B-B14F-4D97-AF65-F5344CB8AC3E}">
        <p14:creationId xmlns:p14="http://schemas.microsoft.com/office/powerpoint/2010/main" val="1098679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13C3BA-C051-D778-1BE9-353A86EECBF8}"/>
            </a:ext>
          </a:extLst>
        </p:cNvPr>
        <p:cNvGrpSpPr/>
        <p:nvPr/>
      </p:nvGrpSpPr>
      <p:grpSpPr>
        <a:xfrm>
          <a:off x="0" y="0"/>
          <a:ext cx="0" cy="0"/>
          <a:chOff x="0" y="0"/>
          <a:chExt cx="0" cy="0"/>
        </a:xfrm>
      </p:grpSpPr>
      <p:sp>
        <p:nvSpPr>
          <p:cNvPr id="6" name="Segnaposto numero diapositiva 5">
            <a:extLst>
              <a:ext uri="{FF2B5EF4-FFF2-40B4-BE49-F238E27FC236}">
                <a16:creationId xmlns:a16="http://schemas.microsoft.com/office/drawing/2014/main" id="{9D33166D-9DE7-7ADC-6775-EDEB277A2457}"/>
              </a:ext>
            </a:extLst>
          </p:cNvPr>
          <p:cNvSpPr>
            <a:spLocks noGrp="1"/>
          </p:cNvSpPr>
          <p:nvPr>
            <p:ph type="sldNum" sz="quarter" idx="12"/>
          </p:nvPr>
        </p:nvSpPr>
        <p:spPr/>
        <p:txBody>
          <a:bodyPr/>
          <a:lstStyle/>
          <a:p>
            <a:fld id="{0B24986F-AFFA-1742-9DD8-738EAA53B814}" type="slidenum">
              <a:rPr lang="it-IT" smtClean="0"/>
              <a:t>7</a:t>
            </a:fld>
            <a:endParaRPr lang="it-IT"/>
          </a:p>
        </p:txBody>
      </p:sp>
      <p:sp>
        <p:nvSpPr>
          <p:cNvPr id="2" name="Titolo 14">
            <a:extLst>
              <a:ext uri="{FF2B5EF4-FFF2-40B4-BE49-F238E27FC236}">
                <a16:creationId xmlns:a16="http://schemas.microsoft.com/office/drawing/2014/main" id="{D84E4AA3-F5A8-E3E8-E5E6-47E6B5D767AA}"/>
              </a:ext>
            </a:extLst>
          </p:cNvPr>
          <p:cNvSpPr txBox="1">
            <a:spLocks/>
          </p:cNvSpPr>
          <p:nvPr/>
        </p:nvSpPr>
        <p:spPr>
          <a:xfrm>
            <a:off x="957999" y="0"/>
            <a:ext cx="9992290" cy="12128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200"/>
              <a:t>Misure di centralità e centralizzazione: </a:t>
            </a:r>
            <a:br>
              <a:rPr lang="it-IT" sz="3200"/>
            </a:br>
            <a:r>
              <a:rPr lang="it-IT" sz="3200" err="1"/>
              <a:t>Betwenness</a:t>
            </a:r>
            <a:r>
              <a:rPr lang="it-IT" sz="3200"/>
              <a:t> </a:t>
            </a:r>
          </a:p>
        </p:txBody>
      </p:sp>
      <p:sp>
        <p:nvSpPr>
          <p:cNvPr id="7" name="CasellaDiTesto 6">
            <a:extLst>
              <a:ext uri="{FF2B5EF4-FFF2-40B4-BE49-F238E27FC236}">
                <a16:creationId xmlns:a16="http://schemas.microsoft.com/office/drawing/2014/main" id="{84AB2F92-414C-D9BF-BCE1-85AD9598A05D}"/>
              </a:ext>
            </a:extLst>
          </p:cNvPr>
          <p:cNvSpPr txBox="1"/>
          <p:nvPr/>
        </p:nvSpPr>
        <p:spPr>
          <a:xfrm>
            <a:off x="953311" y="5984915"/>
            <a:ext cx="367583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b="1" i="1" err="1">
                <a:solidFill>
                  <a:schemeClr val="bg1"/>
                </a:solidFill>
              </a:rPr>
              <a:t>Closeness</a:t>
            </a:r>
            <a:r>
              <a:rPr lang="it-IT" b="1" i="1">
                <a:solidFill>
                  <a:schemeClr val="bg1"/>
                </a:solidFill>
              </a:rPr>
              <a:t> </a:t>
            </a:r>
            <a:r>
              <a:rPr lang="it-IT" b="1" i="1" err="1">
                <a:solidFill>
                  <a:schemeClr val="bg1"/>
                </a:solidFill>
              </a:rPr>
              <a:t>centralization</a:t>
            </a:r>
            <a:r>
              <a:rPr lang="it-IT" b="1" i="1">
                <a:solidFill>
                  <a:schemeClr val="bg1"/>
                </a:solidFill>
              </a:rPr>
              <a:t>: 0,2391</a:t>
            </a:r>
          </a:p>
        </p:txBody>
      </p:sp>
      <p:pic>
        <p:nvPicPr>
          <p:cNvPr id="10" name="Immagine 9">
            <a:extLst>
              <a:ext uri="{FF2B5EF4-FFF2-40B4-BE49-F238E27FC236}">
                <a16:creationId xmlns:a16="http://schemas.microsoft.com/office/drawing/2014/main" id="{A494A177-A15A-2FA4-E26B-4A71C7C39C06}"/>
              </a:ext>
            </a:extLst>
          </p:cNvPr>
          <p:cNvPicPr>
            <a:picLocks noChangeAspect="1"/>
          </p:cNvPicPr>
          <p:nvPr/>
        </p:nvPicPr>
        <p:blipFill>
          <a:blip r:embed="rId3"/>
          <a:stretch>
            <a:fillRect/>
          </a:stretch>
        </p:blipFill>
        <p:spPr>
          <a:xfrm>
            <a:off x="11270696" y="199513"/>
            <a:ext cx="686273" cy="900000"/>
          </a:xfrm>
          <a:prstGeom prst="rect">
            <a:avLst/>
          </a:prstGeom>
        </p:spPr>
      </p:pic>
      <p:sp>
        <p:nvSpPr>
          <p:cNvPr id="26" name="Rettangolo con angoli arrotondati 25">
            <a:extLst>
              <a:ext uri="{FF2B5EF4-FFF2-40B4-BE49-F238E27FC236}">
                <a16:creationId xmlns:a16="http://schemas.microsoft.com/office/drawing/2014/main" id="{B4E397BE-8FEE-8B44-6858-EEBEA7E56E9A}"/>
              </a:ext>
            </a:extLst>
          </p:cNvPr>
          <p:cNvSpPr/>
          <p:nvPr/>
        </p:nvSpPr>
        <p:spPr>
          <a:xfrm>
            <a:off x="930812" y="5893359"/>
            <a:ext cx="3727360" cy="552444"/>
          </a:xfrm>
          <a:prstGeom prst="roundRect">
            <a:avLst/>
          </a:prstGeom>
          <a:solidFill>
            <a:srgbClr val="E91B22"/>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b="1" err="1"/>
              <a:t>Betwennes</a:t>
            </a:r>
            <a:r>
              <a:rPr lang="it-IT" b="1"/>
              <a:t> </a:t>
            </a:r>
            <a:r>
              <a:rPr lang="it-IT" b="1" err="1"/>
              <a:t>Centralization</a:t>
            </a:r>
            <a:r>
              <a:rPr lang="it-IT" b="1"/>
              <a:t>: 0,0893</a:t>
            </a:r>
          </a:p>
        </p:txBody>
      </p:sp>
      <p:grpSp>
        <p:nvGrpSpPr>
          <p:cNvPr id="31" name="Gruppo 30">
            <a:extLst>
              <a:ext uri="{FF2B5EF4-FFF2-40B4-BE49-F238E27FC236}">
                <a16:creationId xmlns:a16="http://schemas.microsoft.com/office/drawing/2014/main" id="{F317B2D4-8583-08E9-ADDE-47EB336F1ABD}"/>
              </a:ext>
            </a:extLst>
          </p:cNvPr>
          <p:cNvGrpSpPr/>
          <p:nvPr/>
        </p:nvGrpSpPr>
        <p:grpSpPr>
          <a:xfrm>
            <a:off x="939148" y="1295209"/>
            <a:ext cx="7380000" cy="4226717"/>
            <a:chOff x="939148" y="1295209"/>
            <a:chExt cx="7380000" cy="4226717"/>
          </a:xfrm>
        </p:grpSpPr>
        <p:pic>
          <p:nvPicPr>
            <p:cNvPr id="13" name="Immagine 12">
              <a:extLst>
                <a:ext uri="{FF2B5EF4-FFF2-40B4-BE49-F238E27FC236}">
                  <a16:creationId xmlns:a16="http://schemas.microsoft.com/office/drawing/2014/main" id="{93F16D6A-77A0-CE27-F93F-E4093D3997BC}"/>
                </a:ext>
              </a:extLst>
            </p:cNvPr>
            <p:cNvPicPr>
              <a:picLocks noChangeAspect="1"/>
            </p:cNvPicPr>
            <p:nvPr/>
          </p:nvPicPr>
          <p:blipFill>
            <a:blip r:embed="rId4"/>
            <a:stretch>
              <a:fillRect/>
            </a:stretch>
          </p:blipFill>
          <p:spPr>
            <a:xfrm>
              <a:off x="939148" y="1295209"/>
              <a:ext cx="7380000" cy="4226717"/>
            </a:xfrm>
            <a:prstGeom prst="rect">
              <a:avLst/>
            </a:prstGeom>
          </p:spPr>
        </p:pic>
        <p:sp>
          <p:nvSpPr>
            <p:cNvPr id="17" name="Cerchio vuoto 16">
              <a:extLst>
                <a:ext uri="{FF2B5EF4-FFF2-40B4-BE49-F238E27FC236}">
                  <a16:creationId xmlns:a16="http://schemas.microsoft.com/office/drawing/2014/main" id="{292D8640-B3E4-0781-B186-3F17239994AB}"/>
                </a:ext>
              </a:extLst>
            </p:cNvPr>
            <p:cNvSpPr/>
            <p:nvPr/>
          </p:nvSpPr>
          <p:spPr>
            <a:xfrm>
              <a:off x="6705600" y="5355771"/>
              <a:ext cx="119742" cy="119742"/>
            </a:xfrm>
            <a:prstGeom prst="donu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28" name="Cerchio vuoto 27">
              <a:extLst>
                <a:ext uri="{FF2B5EF4-FFF2-40B4-BE49-F238E27FC236}">
                  <a16:creationId xmlns:a16="http://schemas.microsoft.com/office/drawing/2014/main" id="{8DB82EB3-06FB-AF1E-7C18-B9744348B6B3}"/>
                </a:ext>
              </a:extLst>
            </p:cNvPr>
            <p:cNvSpPr/>
            <p:nvPr/>
          </p:nvSpPr>
          <p:spPr>
            <a:xfrm>
              <a:off x="7696200" y="4288971"/>
              <a:ext cx="119742" cy="119742"/>
            </a:xfrm>
            <a:prstGeom prst="donu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29" name="Cerchio vuoto 28">
              <a:extLst>
                <a:ext uri="{FF2B5EF4-FFF2-40B4-BE49-F238E27FC236}">
                  <a16:creationId xmlns:a16="http://schemas.microsoft.com/office/drawing/2014/main" id="{8879D750-2F12-A599-DC65-E0D9AFDA42A0}"/>
                </a:ext>
              </a:extLst>
            </p:cNvPr>
            <p:cNvSpPr/>
            <p:nvPr/>
          </p:nvSpPr>
          <p:spPr>
            <a:xfrm>
              <a:off x="5018314" y="1714499"/>
              <a:ext cx="119742" cy="119742"/>
            </a:xfrm>
            <a:prstGeom prst="donu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30" name="Cerchio vuoto 29">
              <a:extLst>
                <a:ext uri="{FF2B5EF4-FFF2-40B4-BE49-F238E27FC236}">
                  <a16:creationId xmlns:a16="http://schemas.microsoft.com/office/drawing/2014/main" id="{865DCDAC-BAEC-B8B5-AEE9-01F3CCD9940A}"/>
                </a:ext>
              </a:extLst>
            </p:cNvPr>
            <p:cNvSpPr/>
            <p:nvPr/>
          </p:nvSpPr>
          <p:spPr>
            <a:xfrm>
              <a:off x="1208313" y="2264227"/>
              <a:ext cx="119742" cy="119742"/>
            </a:xfrm>
            <a:prstGeom prst="donu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grpSp>
      <p:pic>
        <p:nvPicPr>
          <p:cNvPr id="3" name="Immagine 2" descr="Immagine che contiene testo, schermata, Carattere, numero&#10;&#10;Descrizione generata automaticamente">
            <a:extLst>
              <a:ext uri="{FF2B5EF4-FFF2-40B4-BE49-F238E27FC236}">
                <a16:creationId xmlns:a16="http://schemas.microsoft.com/office/drawing/2014/main" id="{8B88AC9D-7ABA-96F3-9168-B56D723CAC28}"/>
              </a:ext>
            </a:extLst>
          </p:cNvPr>
          <p:cNvPicPr>
            <a:picLocks noChangeAspect="1"/>
          </p:cNvPicPr>
          <p:nvPr/>
        </p:nvPicPr>
        <p:blipFill>
          <a:blip r:embed="rId5"/>
          <a:stretch>
            <a:fillRect/>
          </a:stretch>
        </p:blipFill>
        <p:spPr>
          <a:xfrm>
            <a:off x="8276858" y="1239021"/>
            <a:ext cx="2659065" cy="2293721"/>
          </a:xfrm>
          <a:prstGeom prst="rect">
            <a:avLst/>
          </a:prstGeom>
        </p:spPr>
      </p:pic>
      <p:pic>
        <p:nvPicPr>
          <p:cNvPr id="4" name="Immagine 3" descr="Immagine che contiene testo, schermata, Carattere, numero&#10;&#10;Descrizione generata automaticamente">
            <a:extLst>
              <a:ext uri="{FF2B5EF4-FFF2-40B4-BE49-F238E27FC236}">
                <a16:creationId xmlns:a16="http://schemas.microsoft.com/office/drawing/2014/main" id="{DC2C0C35-F01A-BECD-37D4-EEDFE33DAED4}"/>
              </a:ext>
            </a:extLst>
          </p:cNvPr>
          <p:cNvPicPr>
            <a:picLocks noChangeAspect="1"/>
          </p:cNvPicPr>
          <p:nvPr/>
        </p:nvPicPr>
        <p:blipFill>
          <a:blip r:embed="rId6"/>
          <a:stretch>
            <a:fillRect/>
          </a:stretch>
        </p:blipFill>
        <p:spPr>
          <a:xfrm>
            <a:off x="8289856" y="4012757"/>
            <a:ext cx="2660158" cy="2381507"/>
          </a:xfrm>
          <a:prstGeom prst="rect">
            <a:avLst/>
          </a:prstGeom>
        </p:spPr>
      </p:pic>
      <p:sp>
        <p:nvSpPr>
          <p:cNvPr id="8" name="Rettangolo con angoli arrotondati 7">
            <a:extLst>
              <a:ext uri="{FF2B5EF4-FFF2-40B4-BE49-F238E27FC236}">
                <a16:creationId xmlns:a16="http://schemas.microsoft.com/office/drawing/2014/main" id="{4774D66A-72BA-CFEF-D5E0-24F57C643A48}"/>
              </a:ext>
            </a:extLst>
          </p:cNvPr>
          <p:cNvSpPr/>
          <p:nvPr/>
        </p:nvSpPr>
        <p:spPr>
          <a:xfrm>
            <a:off x="912671" y="84608"/>
            <a:ext cx="7380227" cy="1068482"/>
          </a:xfrm>
          <a:prstGeom prst="roundRect">
            <a:avLst/>
          </a:prstGeom>
          <a:solidFill>
            <a:srgbClr val="E91B22"/>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it-IT" sz="3200">
                <a:solidFill>
                  <a:schemeClr val="bg1"/>
                </a:solidFill>
              </a:rPr>
              <a:t>Misure di centralità e centralizzazione:</a:t>
            </a:r>
            <a:endParaRPr lang="it-IT"/>
          </a:p>
          <a:p>
            <a:r>
              <a:rPr lang="it-IT" sz="3200" err="1">
                <a:solidFill>
                  <a:schemeClr val="bg1"/>
                </a:solidFill>
              </a:rPr>
              <a:t>Betwenness</a:t>
            </a:r>
          </a:p>
        </p:txBody>
      </p:sp>
    </p:spTree>
    <p:extLst>
      <p:ext uri="{BB962C8B-B14F-4D97-AF65-F5344CB8AC3E}">
        <p14:creationId xmlns:p14="http://schemas.microsoft.com/office/powerpoint/2010/main" val="2317088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13C3BA-C051-D778-1BE9-353A86EECBF8}"/>
            </a:ext>
          </a:extLst>
        </p:cNvPr>
        <p:cNvGrpSpPr/>
        <p:nvPr/>
      </p:nvGrpSpPr>
      <p:grpSpPr>
        <a:xfrm>
          <a:off x="0" y="0"/>
          <a:ext cx="0" cy="0"/>
          <a:chOff x="0" y="0"/>
          <a:chExt cx="0" cy="0"/>
        </a:xfrm>
      </p:grpSpPr>
      <p:sp>
        <p:nvSpPr>
          <p:cNvPr id="6" name="Segnaposto numero diapositiva 5">
            <a:extLst>
              <a:ext uri="{FF2B5EF4-FFF2-40B4-BE49-F238E27FC236}">
                <a16:creationId xmlns:a16="http://schemas.microsoft.com/office/drawing/2014/main" id="{C0CB12FF-C932-FC78-F57A-D688111CCFE9}"/>
              </a:ext>
            </a:extLst>
          </p:cNvPr>
          <p:cNvSpPr>
            <a:spLocks noGrp="1"/>
          </p:cNvSpPr>
          <p:nvPr>
            <p:ph type="sldNum" sz="quarter" idx="12"/>
          </p:nvPr>
        </p:nvSpPr>
        <p:spPr/>
        <p:txBody>
          <a:bodyPr/>
          <a:lstStyle/>
          <a:p>
            <a:fld id="{0B24986F-AFFA-1742-9DD8-738EAA53B814}" type="slidenum">
              <a:rPr lang="it-IT" smtClean="0"/>
              <a:t>8</a:t>
            </a:fld>
            <a:endParaRPr lang="it-IT"/>
          </a:p>
        </p:txBody>
      </p:sp>
      <p:pic>
        <p:nvPicPr>
          <p:cNvPr id="3" name="Immagine 2" descr="Immagine che contiene testo, schermata, Carattere, numero&#10;&#10;Descrizione generata automaticamente">
            <a:extLst>
              <a:ext uri="{FF2B5EF4-FFF2-40B4-BE49-F238E27FC236}">
                <a16:creationId xmlns:a16="http://schemas.microsoft.com/office/drawing/2014/main" id="{16F0FEA8-525F-A03A-95B1-B50B4BFD6C32}"/>
              </a:ext>
            </a:extLst>
          </p:cNvPr>
          <p:cNvPicPr>
            <a:picLocks noChangeAspect="1"/>
          </p:cNvPicPr>
          <p:nvPr/>
        </p:nvPicPr>
        <p:blipFill>
          <a:blip r:embed="rId3"/>
          <a:stretch>
            <a:fillRect/>
          </a:stretch>
        </p:blipFill>
        <p:spPr>
          <a:xfrm>
            <a:off x="8298393" y="1218781"/>
            <a:ext cx="2620759" cy="2359497"/>
          </a:xfrm>
          <a:prstGeom prst="rect">
            <a:avLst/>
          </a:prstGeom>
        </p:spPr>
      </p:pic>
      <p:pic>
        <p:nvPicPr>
          <p:cNvPr id="4" name="Immagine 3" descr="Immagine che contiene testo, schermata, Carattere, numero&#10;&#10;Descrizione generata automaticamente">
            <a:extLst>
              <a:ext uri="{FF2B5EF4-FFF2-40B4-BE49-F238E27FC236}">
                <a16:creationId xmlns:a16="http://schemas.microsoft.com/office/drawing/2014/main" id="{15F004FA-7D16-A16F-2562-F5D26D4D44BF}"/>
              </a:ext>
            </a:extLst>
          </p:cNvPr>
          <p:cNvPicPr>
            <a:picLocks/>
          </p:cNvPicPr>
          <p:nvPr/>
        </p:nvPicPr>
        <p:blipFill>
          <a:blip r:embed="rId4"/>
          <a:stretch>
            <a:fillRect/>
          </a:stretch>
        </p:blipFill>
        <p:spPr>
          <a:xfrm>
            <a:off x="8298394" y="4026695"/>
            <a:ext cx="2669644" cy="2382891"/>
          </a:xfrm>
          <a:prstGeom prst="rect">
            <a:avLst/>
          </a:prstGeom>
        </p:spPr>
      </p:pic>
      <p:sp>
        <p:nvSpPr>
          <p:cNvPr id="2" name="Connettore 1">
            <a:extLst>
              <a:ext uri="{FF2B5EF4-FFF2-40B4-BE49-F238E27FC236}">
                <a16:creationId xmlns:a16="http://schemas.microsoft.com/office/drawing/2014/main" id="{A90A06F6-1BA1-209F-8081-8EB9792B0F94}"/>
              </a:ext>
            </a:extLst>
          </p:cNvPr>
          <p:cNvSpPr>
            <a:spLocks noChangeAspect="1"/>
          </p:cNvSpPr>
          <p:nvPr/>
        </p:nvSpPr>
        <p:spPr>
          <a:xfrm>
            <a:off x="3432157" y="3139659"/>
            <a:ext cx="154229" cy="154595"/>
          </a:xfrm>
          <a:prstGeom prst="flowChartConnector">
            <a:avLst/>
          </a:prstGeom>
          <a:noFill/>
          <a:ln w="28575">
            <a:solidFill>
              <a:srgbClr val="FF0000"/>
            </a:solidFill>
          </a:ln>
          <a:effectLst>
            <a:outerShdw blurRad="63500" dist="38100" dir="2700000">
              <a:srgbClr val="000000">
                <a:alpha val="40000"/>
              </a:srgb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it-IT"/>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t-IT"/>
          </a:p>
        </p:txBody>
      </p:sp>
      <p:pic>
        <p:nvPicPr>
          <p:cNvPr id="10" name="Immagine 9" descr="Immagine che contiene mappa, testo, diagramma&#10;&#10;Descrizione generata automaticamente">
            <a:extLst>
              <a:ext uri="{FF2B5EF4-FFF2-40B4-BE49-F238E27FC236}">
                <a16:creationId xmlns:a16="http://schemas.microsoft.com/office/drawing/2014/main" id="{2B310BCA-F003-C25A-B5D3-8053EC069871}"/>
              </a:ext>
            </a:extLst>
          </p:cNvPr>
          <p:cNvPicPr>
            <a:picLocks noChangeAspect="1"/>
          </p:cNvPicPr>
          <p:nvPr/>
        </p:nvPicPr>
        <p:blipFill>
          <a:blip r:embed="rId5"/>
          <a:stretch>
            <a:fillRect/>
          </a:stretch>
        </p:blipFill>
        <p:spPr>
          <a:xfrm>
            <a:off x="930813" y="1236038"/>
            <a:ext cx="7367579" cy="4269214"/>
          </a:xfrm>
          <a:prstGeom prst="rect">
            <a:avLst/>
          </a:prstGeom>
        </p:spPr>
      </p:pic>
      <p:sp>
        <p:nvSpPr>
          <p:cNvPr id="12" name="Cerchio vuoto 11">
            <a:extLst>
              <a:ext uri="{FF2B5EF4-FFF2-40B4-BE49-F238E27FC236}">
                <a16:creationId xmlns:a16="http://schemas.microsoft.com/office/drawing/2014/main" id="{F9D5534A-F5DA-1FA1-963C-FEFC3CD4B524}"/>
              </a:ext>
            </a:extLst>
          </p:cNvPr>
          <p:cNvSpPr>
            <a:spLocks noChangeAspect="1"/>
          </p:cNvSpPr>
          <p:nvPr/>
        </p:nvSpPr>
        <p:spPr>
          <a:xfrm>
            <a:off x="3912039" y="2809830"/>
            <a:ext cx="155447" cy="156063"/>
          </a:xfrm>
          <a:prstGeom prst="donu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pic>
        <p:nvPicPr>
          <p:cNvPr id="5" name="Immagine 4">
            <a:extLst>
              <a:ext uri="{FF2B5EF4-FFF2-40B4-BE49-F238E27FC236}">
                <a16:creationId xmlns:a16="http://schemas.microsoft.com/office/drawing/2014/main" id="{2079B730-4537-ED8C-AF9D-CBF94D3DC9C9}"/>
              </a:ext>
            </a:extLst>
          </p:cNvPr>
          <p:cNvPicPr>
            <a:picLocks noChangeAspect="1"/>
          </p:cNvPicPr>
          <p:nvPr/>
        </p:nvPicPr>
        <p:blipFill>
          <a:blip r:embed="rId6"/>
          <a:stretch>
            <a:fillRect/>
          </a:stretch>
        </p:blipFill>
        <p:spPr>
          <a:xfrm>
            <a:off x="11270696" y="199513"/>
            <a:ext cx="686273" cy="900000"/>
          </a:xfrm>
          <a:prstGeom prst="rect">
            <a:avLst/>
          </a:prstGeom>
        </p:spPr>
      </p:pic>
      <p:sp>
        <p:nvSpPr>
          <p:cNvPr id="16" name="Rettangolo con angoli arrotondati 15">
            <a:extLst>
              <a:ext uri="{FF2B5EF4-FFF2-40B4-BE49-F238E27FC236}">
                <a16:creationId xmlns:a16="http://schemas.microsoft.com/office/drawing/2014/main" id="{72FDDB82-59A9-AF2C-4076-0A1CFE7552A7}"/>
              </a:ext>
            </a:extLst>
          </p:cNvPr>
          <p:cNvSpPr/>
          <p:nvPr/>
        </p:nvSpPr>
        <p:spPr>
          <a:xfrm>
            <a:off x="961051" y="199513"/>
            <a:ext cx="5617170" cy="808435"/>
          </a:xfrm>
          <a:prstGeom prst="roundRect">
            <a:avLst/>
          </a:prstGeom>
          <a:solidFill>
            <a:srgbClr val="E91B2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3200" err="1"/>
              <a:t>What-If</a:t>
            </a:r>
            <a:r>
              <a:rPr lang="it-IT" sz="3200"/>
              <a:t>: </a:t>
            </a:r>
            <a:r>
              <a:rPr lang="it-IT" sz="3200" err="1"/>
              <a:t>Betwennes</a:t>
            </a:r>
            <a:r>
              <a:rPr lang="it-IT" sz="3200"/>
              <a:t> </a:t>
            </a:r>
            <a:r>
              <a:rPr lang="it-IT" sz="3200" err="1"/>
              <a:t>Centrality</a:t>
            </a:r>
            <a:r>
              <a:rPr lang="it-IT" sz="3200"/>
              <a:t> </a:t>
            </a:r>
            <a:endParaRPr lang="it-IT" sz="3200">
              <a:solidFill>
                <a:schemeClr val="bg1"/>
              </a:solidFill>
            </a:endParaRPr>
          </a:p>
        </p:txBody>
      </p:sp>
    </p:spTree>
    <p:extLst>
      <p:ext uri="{BB962C8B-B14F-4D97-AF65-F5344CB8AC3E}">
        <p14:creationId xmlns:p14="http://schemas.microsoft.com/office/powerpoint/2010/main" val="2056999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13C3BA-C051-D778-1BE9-353A86EECBF8}"/>
            </a:ext>
          </a:extLst>
        </p:cNvPr>
        <p:cNvGrpSpPr/>
        <p:nvPr/>
      </p:nvGrpSpPr>
      <p:grpSpPr>
        <a:xfrm>
          <a:off x="0" y="0"/>
          <a:ext cx="0" cy="0"/>
          <a:chOff x="0" y="0"/>
          <a:chExt cx="0" cy="0"/>
        </a:xfrm>
      </p:grpSpPr>
      <p:pic>
        <p:nvPicPr>
          <p:cNvPr id="7" name="Immagine 6">
            <a:extLst>
              <a:ext uri="{FF2B5EF4-FFF2-40B4-BE49-F238E27FC236}">
                <a16:creationId xmlns:a16="http://schemas.microsoft.com/office/drawing/2014/main" id="{0BE6071E-341E-027C-AEB2-C67E47454629}"/>
              </a:ext>
            </a:extLst>
          </p:cNvPr>
          <p:cNvPicPr>
            <a:picLocks noChangeAspect="1"/>
          </p:cNvPicPr>
          <p:nvPr/>
        </p:nvPicPr>
        <p:blipFill>
          <a:blip r:embed="rId3"/>
          <a:stretch>
            <a:fillRect/>
          </a:stretch>
        </p:blipFill>
        <p:spPr>
          <a:xfrm>
            <a:off x="947165" y="2355263"/>
            <a:ext cx="5013772" cy="2897792"/>
          </a:xfrm>
          <a:prstGeom prst="rect">
            <a:avLst/>
          </a:prstGeom>
        </p:spPr>
      </p:pic>
      <p:pic>
        <p:nvPicPr>
          <p:cNvPr id="4" name="Immagine 3">
            <a:extLst>
              <a:ext uri="{FF2B5EF4-FFF2-40B4-BE49-F238E27FC236}">
                <a16:creationId xmlns:a16="http://schemas.microsoft.com/office/drawing/2014/main" id="{29B12115-4996-94A0-84E3-F09DDE339BFB}"/>
              </a:ext>
            </a:extLst>
          </p:cNvPr>
          <p:cNvPicPr>
            <a:picLocks noChangeAspect="1"/>
          </p:cNvPicPr>
          <p:nvPr/>
        </p:nvPicPr>
        <p:blipFill>
          <a:blip r:embed="rId4"/>
          <a:stretch>
            <a:fillRect/>
          </a:stretch>
        </p:blipFill>
        <p:spPr>
          <a:xfrm>
            <a:off x="5970448" y="2323153"/>
            <a:ext cx="4957348" cy="2941616"/>
          </a:xfrm>
          <a:prstGeom prst="rect">
            <a:avLst/>
          </a:prstGeom>
        </p:spPr>
      </p:pic>
      <p:sp>
        <p:nvSpPr>
          <p:cNvPr id="6" name="Segnaposto numero diapositiva 5">
            <a:extLst>
              <a:ext uri="{FF2B5EF4-FFF2-40B4-BE49-F238E27FC236}">
                <a16:creationId xmlns:a16="http://schemas.microsoft.com/office/drawing/2014/main" id="{C0CB12FF-C932-FC78-F57A-D688111CCFE9}"/>
              </a:ext>
            </a:extLst>
          </p:cNvPr>
          <p:cNvSpPr>
            <a:spLocks noGrp="1"/>
          </p:cNvSpPr>
          <p:nvPr>
            <p:ph type="sldNum" sz="quarter" idx="12"/>
          </p:nvPr>
        </p:nvSpPr>
        <p:spPr/>
        <p:txBody>
          <a:bodyPr/>
          <a:lstStyle/>
          <a:p>
            <a:fld id="{0B24986F-AFFA-1742-9DD8-738EAA53B814}" type="slidenum">
              <a:rPr lang="it-IT" smtClean="0"/>
              <a:t>9</a:t>
            </a:fld>
            <a:endParaRPr lang="it-IT"/>
          </a:p>
        </p:txBody>
      </p:sp>
      <p:pic>
        <p:nvPicPr>
          <p:cNvPr id="2" name="Immagine 1">
            <a:extLst>
              <a:ext uri="{FF2B5EF4-FFF2-40B4-BE49-F238E27FC236}">
                <a16:creationId xmlns:a16="http://schemas.microsoft.com/office/drawing/2014/main" id="{54FC2799-5472-E970-4C69-F01479F89C11}"/>
              </a:ext>
            </a:extLst>
          </p:cNvPr>
          <p:cNvPicPr>
            <a:picLocks noChangeAspect="1"/>
          </p:cNvPicPr>
          <p:nvPr/>
        </p:nvPicPr>
        <p:blipFill>
          <a:blip r:embed="rId5"/>
          <a:stretch>
            <a:fillRect/>
          </a:stretch>
        </p:blipFill>
        <p:spPr>
          <a:xfrm>
            <a:off x="11270696" y="199513"/>
            <a:ext cx="686273" cy="900000"/>
          </a:xfrm>
          <a:prstGeom prst="rect">
            <a:avLst/>
          </a:prstGeom>
        </p:spPr>
      </p:pic>
      <p:sp>
        <p:nvSpPr>
          <p:cNvPr id="14" name="Rettangolo con angoli arrotondati 13">
            <a:extLst>
              <a:ext uri="{FF2B5EF4-FFF2-40B4-BE49-F238E27FC236}">
                <a16:creationId xmlns:a16="http://schemas.microsoft.com/office/drawing/2014/main" id="{41208775-48AA-EF21-2C72-FF2471463277}"/>
              </a:ext>
            </a:extLst>
          </p:cNvPr>
          <p:cNvSpPr/>
          <p:nvPr/>
        </p:nvSpPr>
        <p:spPr>
          <a:xfrm>
            <a:off x="961051" y="199513"/>
            <a:ext cx="5617170" cy="808435"/>
          </a:xfrm>
          <a:prstGeom prst="roundRect">
            <a:avLst/>
          </a:prstGeom>
          <a:solidFill>
            <a:srgbClr val="E91B2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3200" err="1"/>
              <a:t>What-If</a:t>
            </a:r>
            <a:r>
              <a:rPr lang="it-IT" sz="3200"/>
              <a:t>: </a:t>
            </a:r>
            <a:r>
              <a:rPr lang="it-IT" sz="3200" err="1"/>
              <a:t>Betwennes</a:t>
            </a:r>
            <a:r>
              <a:rPr lang="it-IT" sz="3200"/>
              <a:t> </a:t>
            </a:r>
            <a:r>
              <a:rPr lang="it-IT" sz="3200" err="1"/>
              <a:t>Centrality</a:t>
            </a:r>
            <a:r>
              <a:rPr lang="it-IT" sz="3200"/>
              <a:t> </a:t>
            </a:r>
            <a:endParaRPr lang="it-IT" sz="3200">
              <a:solidFill>
                <a:schemeClr val="bg1"/>
              </a:solidFill>
            </a:endParaRPr>
          </a:p>
        </p:txBody>
      </p:sp>
    </p:spTree>
    <p:extLst>
      <p:ext uri="{BB962C8B-B14F-4D97-AF65-F5344CB8AC3E}">
        <p14:creationId xmlns:p14="http://schemas.microsoft.com/office/powerpoint/2010/main" val="166444710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274</TotalTime>
  <Words>5180</Words>
  <Application>Microsoft Office PowerPoint</Application>
  <PresentationFormat>Widescreen</PresentationFormat>
  <Paragraphs>302</Paragraphs>
  <Slides>17</Slides>
  <Notes>17</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17</vt:i4>
      </vt:variant>
    </vt:vector>
  </HeadingPairs>
  <TitlesOfParts>
    <vt:vector size="24" baseType="lpstr">
      <vt:lpstr>Aptos</vt:lpstr>
      <vt:lpstr>Aptos Display</vt:lpstr>
      <vt:lpstr>Aptos Narrow</vt:lpstr>
      <vt:lpstr>Arial</vt:lpstr>
      <vt:lpstr>Calibri</vt:lpstr>
      <vt:lpstr>Calibri,Sans-Serif</vt:lpstr>
      <vt:lpstr>Tema di Office</vt:lpstr>
      <vt:lpstr>TESLA  SUPERCHARGER NETWORK</vt:lpstr>
      <vt:lpstr>Presentazione standard di PowerPoint</vt:lpstr>
      <vt:lpstr>Presentazione standard di PowerPoint</vt:lpstr>
      <vt:lpstr>Info generali rete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Giorgio Cunardi</dc:creator>
  <cp:lastModifiedBy>Alessio Zanzottera</cp:lastModifiedBy>
  <cp:revision>2</cp:revision>
  <dcterms:created xsi:type="dcterms:W3CDTF">2024-11-05T09:17:38Z</dcterms:created>
  <dcterms:modified xsi:type="dcterms:W3CDTF">2024-11-12T13:29:19Z</dcterms:modified>
</cp:coreProperties>
</file>