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Architects Daughter"/>
      <p:regular r:id="rId30"/>
    </p:embeddedFont>
    <p:embeddedFont>
      <p:font typeface="Tahom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ahoma-regular.fntdata"/><Relationship Id="rId30" Type="http://schemas.openxmlformats.org/officeDocument/2006/relationships/font" Target="fonts/ArchitectsDaughter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Tahom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  <a:defRPr sz="14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762000" y="1828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 rot="5400000">
            <a:off x="4886325" y="2295525"/>
            <a:ext cx="5334000" cy="196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 rot="5400000">
            <a:off x="885825" y="409575"/>
            <a:ext cx="5334000" cy="573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 rot="5400000">
            <a:off x="2590800" y="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»"/>
              <a:defRPr sz="20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/>
            </a:lvl9pPr>
          </a:lstStyle>
          <a:p/>
        </p:txBody>
      </p:sp>
      <p:sp>
        <p:nvSpPr>
          <p:cNvPr id="60" name="Google Shape;60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762000" y="18288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»"/>
              <a:defRPr sz="18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724400" y="18288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»"/>
              <a:defRPr sz="18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762000" y="1828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•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»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»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»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»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»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wordle.net/show/wrdl/1639041/Action_Verbs_I" TargetMode="External"/><Relationship Id="rId4" Type="http://schemas.openxmlformats.org/officeDocument/2006/relationships/hyperlink" Target="http://www.cvisual.com/film-techniques/writer-action-verb-list.pdf" TargetMode="External"/><Relationship Id="rId5" Type="http://schemas.openxmlformats.org/officeDocument/2006/relationships/hyperlink" Target="http://www.cvisual.com/film-techniques/writer-action-verb-list.pdf" TargetMode="External"/><Relationship Id="rId6" Type="http://schemas.openxmlformats.org/officeDocument/2006/relationships/image" Target="../media/image6.jpg"/><Relationship Id="rId7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116012" y="333375"/>
            <a:ext cx="67167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chitects Daughter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Figurative Language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4695825" y="1352550"/>
            <a:ext cx="3836987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Similes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Metaphors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Aliteration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Personification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Sensory Images (descriptions that appeal to taste, touch, sight, hearing, smell)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arnoldzwicky.files.wordpress.com/2011/04/bizarrowordweight.gif?w=450"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625" y="1628775"/>
            <a:ext cx="3435350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br>
              <a:rPr b="0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Clauses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0" y="1524000"/>
            <a:ext cx="9144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</a:pPr>
            <a:r>
              <a:t/>
            </a:r>
            <a:endParaRPr b="0" i="0" sz="3600" u="sng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Char char="•"/>
            </a:pP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A clause contains a </a:t>
            </a:r>
            <a:r>
              <a:rPr b="1" i="0" lang="en-US" sz="3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subject</a:t>
            </a: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 and a </a:t>
            </a:r>
            <a:r>
              <a:rPr b="1" i="0" lang="en-US" sz="3600" u="none">
                <a:solidFill>
                  <a:srgbClr val="0EA0DD"/>
                </a:solidFill>
                <a:latin typeface="Tahoma"/>
                <a:ea typeface="Tahoma"/>
                <a:cs typeface="Tahoma"/>
                <a:sym typeface="Tahoma"/>
              </a:rPr>
              <a:t>predicate</a:t>
            </a: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</a:pPr>
            <a:r>
              <a:t/>
            </a:r>
            <a:endParaRPr b="0" i="0" sz="3600" u="none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</a:pPr>
            <a:r>
              <a:t/>
            </a:r>
            <a:endParaRPr b="0" i="0" sz="3600" u="none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br>
              <a:rPr b="0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Clauses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0" y="1524000"/>
            <a:ext cx="9144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</a:pPr>
            <a:r>
              <a:t/>
            </a:r>
            <a:endParaRPr b="0" i="0" sz="3600" u="sng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Char char="•"/>
            </a:pP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A clause contains a </a:t>
            </a:r>
            <a:r>
              <a:rPr b="1" i="0" lang="en-US" sz="3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subject</a:t>
            </a: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 and a </a:t>
            </a:r>
            <a:r>
              <a:rPr b="1" i="0" lang="en-US" sz="3600" u="none">
                <a:solidFill>
                  <a:srgbClr val="0EA0DD"/>
                </a:solidFill>
                <a:latin typeface="Tahoma"/>
                <a:ea typeface="Tahoma"/>
                <a:cs typeface="Tahoma"/>
                <a:sym typeface="Tahoma"/>
              </a:rPr>
              <a:t>predicate</a:t>
            </a: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1143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</a:pPr>
            <a:r>
              <a:t/>
            </a:r>
            <a:endParaRPr b="0" i="0" sz="3600" u="none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				</a:t>
            </a:r>
            <a:r>
              <a:rPr b="0" i="0" lang="en-US" sz="60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I am.</a:t>
            </a:r>
            <a:endParaRPr/>
          </a:p>
          <a:p>
            <a:pPr indent="-1143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</a:pPr>
            <a:r>
              <a:t/>
            </a:r>
            <a:endParaRPr b="0" i="0" sz="3600" u="none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</a:pPr>
            <a:r>
              <a:t/>
            </a:r>
            <a:endParaRPr b="0" i="0" sz="3600" u="none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</a:pPr>
            <a:r>
              <a:t/>
            </a:r>
            <a:endParaRPr b="0" i="0" sz="3600" u="none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br>
              <a:rPr b="0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Clauses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-180975" y="1484312"/>
            <a:ext cx="9144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</a:pPr>
            <a:r>
              <a:t/>
            </a:r>
            <a:endParaRPr b="0" i="0" sz="3600" u="sng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Char char="•"/>
            </a:pP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A clause contains a </a:t>
            </a:r>
            <a:r>
              <a:rPr b="1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subject</a:t>
            </a: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 and a </a:t>
            </a:r>
            <a:r>
              <a:rPr b="1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predicate</a:t>
            </a: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1143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</a:pPr>
            <a:r>
              <a:t/>
            </a:r>
            <a:endParaRPr b="0" i="0" sz="3600" u="none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				</a:t>
            </a:r>
            <a:r>
              <a:rPr b="0" i="0" lang="en-US" sz="6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i="0" lang="en-US" sz="60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 / </a:t>
            </a:r>
            <a:r>
              <a:rPr b="0" i="0" lang="en-US" sz="6000" u="non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am</a:t>
            </a:r>
            <a:r>
              <a:rPr b="0" i="0" lang="en-US" sz="60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8F8FF"/>
              </a:buClr>
              <a:buSzPts val="6000"/>
              <a:buFont typeface="Tahoma"/>
              <a:buNone/>
            </a:pPr>
            <a:r>
              <a:rPr b="0" i="0" lang="en-US" sz="60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         </a:t>
            </a:r>
            <a:r>
              <a:rPr b="0" i="0" lang="en-US" sz="4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subject</a:t>
            </a:r>
            <a:r>
              <a:rPr b="0" i="0" lang="en-US" sz="40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r>
              <a:rPr b="0" i="0" lang="en-US" sz="4000" u="non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predicate</a:t>
            </a:r>
            <a:endParaRPr/>
          </a:p>
          <a:p>
            <a:pPr indent="-1143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</a:pPr>
            <a:r>
              <a:t/>
            </a:r>
            <a:endParaRPr b="0" i="0" sz="3600" u="none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</a:pPr>
            <a:r>
              <a:t/>
            </a:r>
            <a:endParaRPr b="0" i="0" sz="3600" u="none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</a:pPr>
            <a:r>
              <a:t/>
            </a:r>
            <a:endParaRPr b="0" i="0" sz="3600" u="none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br>
              <a:rPr b="0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Clauses – Dependent and Independent  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-180975" y="1484312"/>
            <a:ext cx="9144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</a:pPr>
            <a:r>
              <a:t/>
            </a:r>
            <a:endParaRPr b="0" i="0" sz="3600" u="sng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	He shoots he scores.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	He shoots, he scores. </a:t>
            </a:r>
            <a:endParaRPr b="0" i="0" sz="36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 b="0" i="0" sz="3600" u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</a:pPr>
            <a:r>
              <a:t/>
            </a:r>
            <a:endParaRPr b="0" i="0" sz="3600" u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br>
              <a:rPr b="0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Clauses – Dependent and Independent  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-180975" y="1484312"/>
            <a:ext cx="9144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</a:pPr>
            <a:r>
              <a:t/>
            </a:r>
            <a:endParaRPr b="0" i="0" sz="3600" u="sng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	He shoots he scores. </a:t>
            </a:r>
            <a:r>
              <a:rPr b="0" i="0" lang="en-US" sz="3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Run 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	He shoots, he scores. </a:t>
            </a:r>
            <a:r>
              <a:rPr b="0" i="0" lang="en-US" sz="3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Comma Splice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br>
              <a:rPr b="0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Clauses – Dependent and Independent  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-180975" y="1484312"/>
            <a:ext cx="914400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</a:pPr>
            <a:r>
              <a:t/>
            </a:r>
            <a:endParaRPr b="0" i="0" sz="3600" u="sng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	He shoots he scores. </a:t>
            </a:r>
            <a:r>
              <a:rPr b="0" i="0" lang="en-US" sz="3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Run 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	He shoots, he scores. </a:t>
            </a:r>
            <a:r>
              <a:rPr b="0" i="0" lang="en-US" sz="3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Comma Splice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3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He shoots</a:t>
            </a: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3600" u="none">
                <a:solidFill>
                  <a:srgbClr val="9ED3D7"/>
                </a:solidFill>
                <a:latin typeface="Tahoma"/>
                <a:ea typeface="Tahoma"/>
                <a:cs typeface="Tahoma"/>
                <a:sym typeface="Tahoma"/>
              </a:rPr>
              <a:t>and he scores</a:t>
            </a: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r>
              <a:rPr b="0" i="0" lang="en-US" sz="3600" u="none">
                <a:solidFill>
                  <a:srgbClr val="B5E6FA"/>
                </a:solidFill>
                <a:latin typeface="Tahoma"/>
                <a:ea typeface="Tahoma"/>
                <a:cs typeface="Tahoma"/>
                <a:sym typeface="Tahoma"/>
              </a:rPr>
              <a:t>When he shoots</a:t>
            </a: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3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he scores.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br>
              <a:rPr b="0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Clauses – Dependent and Independent  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-180975" y="1484312"/>
            <a:ext cx="914400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</a:pPr>
            <a:r>
              <a:t/>
            </a:r>
            <a:endParaRPr b="0" i="0" sz="3600" u="sng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	He shoots he scores. </a:t>
            </a:r>
            <a:r>
              <a:rPr b="0" i="0" lang="en-US" sz="3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Run 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	He shoots, he scores. </a:t>
            </a:r>
            <a:r>
              <a:rPr b="0" i="0" lang="en-US" sz="3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Comma Splice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3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He shoots</a:t>
            </a: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3600" u="none">
                <a:solidFill>
                  <a:srgbClr val="9ED3D7"/>
                </a:solidFill>
                <a:latin typeface="Tahoma"/>
                <a:ea typeface="Tahoma"/>
                <a:cs typeface="Tahoma"/>
                <a:sym typeface="Tahoma"/>
              </a:rPr>
              <a:t>and he scores</a:t>
            </a: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r>
              <a:rPr b="0" i="0" lang="en-US" sz="3600" u="none">
                <a:solidFill>
                  <a:srgbClr val="B5E6FA"/>
                </a:solidFill>
                <a:latin typeface="Tahoma"/>
                <a:ea typeface="Tahoma"/>
                <a:cs typeface="Tahoma"/>
                <a:sym typeface="Tahoma"/>
              </a:rPr>
              <a:t>When he shoots</a:t>
            </a: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3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he scores.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	He shoots</a:t>
            </a:r>
            <a:r>
              <a:rPr b="0" i="0" lang="en-US" sz="3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 He scores.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	 He shoots</a:t>
            </a:r>
            <a:r>
              <a:rPr b="0" i="0" lang="en-US" sz="3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;</a:t>
            </a: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 he scores.</a:t>
            </a:r>
            <a:endParaRPr b="0" i="0" sz="3600" u="none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</a:pPr>
            <a:r>
              <a:t/>
            </a:r>
            <a:endParaRPr b="0" i="0" sz="3600" u="none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br>
              <a:rPr b="0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Dependent Clauses &amp; Phrases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0" y="1524000"/>
            <a:ext cx="9144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</a:pPr>
            <a:r>
              <a:t/>
            </a:r>
            <a:endParaRPr b="0" i="0" sz="3600" u="sng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Char char="•"/>
            </a:pPr>
            <a:r>
              <a:rPr b="0" i="0" lang="en-US" sz="3600" u="sng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Due to the torrential downpour</a:t>
            </a: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, the garden party was postponed.</a:t>
            </a:r>
            <a:endParaRPr b="0" i="0" sz="3600" u="sng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63500" lvl="0" marL="34290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t/>
            </a:r>
            <a:endParaRPr b="0" i="0" sz="4400" u="none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ahoma"/>
              <a:buChar char="•"/>
            </a:pPr>
            <a:r>
              <a:rPr b="0" i="0" lang="en-US" sz="36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Since the road construction is complete</a:t>
            </a: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, Jim can drive home in only ten minutes.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/>
        </p:nvSpPr>
        <p:spPr>
          <a:xfrm>
            <a:off x="179387" y="549275"/>
            <a:ext cx="4968875" cy="307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b="0" i="0" lang="en-US" sz="4800" u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Action Verbs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t/>
            </a:r>
            <a:endParaRPr b="0" i="0" sz="4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1" lang="en-US" sz="28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Plenty</a:t>
            </a: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here</a:t>
            </a: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and  </a:t>
            </a:r>
            <a:r>
              <a:rPr b="0" i="0"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http://www.cvisual.com/film-techniques/writer-action-verb-list.pdf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</p:txBody>
      </p:sp>
      <p:pic>
        <p:nvPicPr>
          <p:cNvPr descr="500Ways2" id="197" name="Google Shape;197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80062" y="1196975"/>
            <a:ext cx="3406775" cy="4483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rninglabel1" id="198" name="Google Shape;198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9387" y="4005262"/>
            <a:ext cx="47625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/>
        </p:nvSpPr>
        <p:spPr>
          <a:xfrm>
            <a:off x="374650" y="293687"/>
            <a:ext cx="7292975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0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Hyphenated Modifiers</a:t>
            </a:r>
            <a:endParaRPr/>
          </a:p>
        </p:txBody>
      </p:sp>
      <p:sp>
        <p:nvSpPr>
          <p:cNvPr id="204" name="Google Shape;204;p31"/>
          <p:cNvSpPr txBox="1"/>
          <p:nvPr/>
        </p:nvSpPr>
        <p:spPr>
          <a:xfrm>
            <a:off x="374650" y="1311275"/>
            <a:ext cx="84455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Descriptive words, linked by a hyphen, that invite readers to “take notice.”</a:t>
            </a:r>
            <a:endParaRPr/>
          </a:p>
        </p:txBody>
      </p:sp>
      <p:sp>
        <p:nvSpPr>
          <p:cNvPr id="205" name="Google Shape;205;p31"/>
          <p:cNvSpPr txBox="1"/>
          <p:nvPr/>
        </p:nvSpPr>
        <p:spPr>
          <a:xfrm>
            <a:off x="1095375" y="2224087"/>
            <a:ext cx="3908425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hyphenated modifier is a compound adjective or adverb created by hyphenating multiple words together that work as one word.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He gave me that there's-a-dead-body-in-my-fridge sort of smile.</a:t>
            </a:r>
            <a:endParaRPr/>
          </a:p>
        </p:txBody>
      </p:sp>
      <p:pic>
        <p:nvPicPr>
          <p:cNvPr descr="http://fcdn.mtbr.com/attachments/off-camber-off-topic/773300d1361238107-whats-worst-tasting-food-drink-you-have-ever-experienced-potatosalad.jpg" id="206" name="Google Shape;20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1612" y="2060575"/>
            <a:ext cx="3538537" cy="4656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0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Two-Adjective Beginnings: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0" y="2209800"/>
            <a:ext cx="914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Char char="•"/>
            </a:pPr>
            <a:r>
              <a:rPr b="0" i="0" lang="en-US" sz="3600" u="sng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Tall, handsome</a:t>
            </a: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 lifeguards lounge in the towers.</a:t>
            </a:r>
            <a:endParaRPr/>
          </a:p>
          <a:p>
            <a:pPr indent="-1143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</a:pPr>
            <a:r>
              <a:t/>
            </a:r>
            <a:endParaRPr b="0" i="0" sz="3600" u="none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Char char="•"/>
            </a:pPr>
            <a:r>
              <a:rPr b="0" i="0" lang="en-US" sz="3600" u="sng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Rickety and dilapidated</a:t>
            </a: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, the old schoolhouse didn’t stand a chance in an earthquake.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/>
        </p:nvSpPr>
        <p:spPr>
          <a:xfrm>
            <a:off x="808037" y="344487"/>
            <a:ext cx="7292975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0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Variety in Structures…</a:t>
            </a:r>
            <a:endParaRPr/>
          </a:p>
        </p:txBody>
      </p:sp>
      <p:sp>
        <p:nvSpPr>
          <p:cNvPr id="212" name="Google Shape;212;p32"/>
          <p:cNvSpPr txBox="1"/>
          <p:nvPr/>
        </p:nvSpPr>
        <p:spPr>
          <a:xfrm>
            <a:off x="592137" y="1425575"/>
            <a:ext cx="7651750" cy="329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Sometimes, wacky, creative exceptions to “traditional” sentence structures work, because they create effective writing.  Two of these are the: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F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F8F8FF"/>
                </a:solidFill>
                <a:latin typeface="Arial"/>
                <a:ea typeface="Arial"/>
                <a:cs typeface="Arial"/>
                <a:sym typeface="Arial"/>
              </a:rPr>
              <a:t>Sentence fragment, for effect.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8F8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F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F8F8FF"/>
                </a:solidFill>
                <a:latin typeface="Arial"/>
                <a:ea typeface="Arial"/>
                <a:cs typeface="Arial"/>
                <a:sym typeface="Arial"/>
              </a:rPr>
              <a:t>Single word sentences,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8F8FF"/>
                </a:solidFill>
                <a:latin typeface="Arial"/>
                <a:ea typeface="Arial"/>
                <a:cs typeface="Arial"/>
                <a:sym typeface="Arial"/>
              </a:rPr>
              <a:t>for effect.</a:t>
            </a:r>
            <a:endParaRPr/>
          </a:p>
        </p:txBody>
      </p:sp>
      <p:sp>
        <p:nvSpPr>
          <p:cNvPr id="213" name="Google Shape;213;p32"/>
          <p:cNvSpPr txBox="1"/>
          <p:nvPr/>
        </p:nvSpPr>
        <p:spPr>
          <a:xfrm>
            <a:off x="250825" y="4724400"/>
            <a:ext cx="6121400" cy="14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But…just because you “can,” does that mean you should?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s.hswstatic.com/gif/cliff-diving-2.jpg"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8562" y="2559050"/>
            <a:ext cx="2865437" cy="42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/>
        </p:nvSpPr>
        <p:spPr>
          <a:xfrm>
            <a:off x="827087" y="260350"/>
            <a:ext cx="7561262" cy="7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8F8FF"/>
                </a:solidFill>
                <a:latin typeface="Arial"/>
                <a:ea typeface="Arial"/>
                <a:cs typeface="Arial"/>
                <a:sym typeface="Arial"/>
              </a:rPr>
              <a:t>The operative phrase is “for effect”!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Breaking form works only some of the time, which means 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infrequently and only, only, only if what you are writing truly “needs” a snap.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Ask yourself:</a:t>
            </a:r>
            <a:r>
              <a:rPr b="0" i="0" lang="en-US" sz="2800" u="none">
                <a:solidFill>
                  <a:srgbClr val="F8F8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F8F8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8F8FF"/>
                </a:solidFill>
                <a:latin typeface="Arial"/>
                <a:ea typeface="Arial"/>
                <a:cs typeface="Arial"/>
                <a:sym typeface="Arial"/>
              </a:rPr>
              <a:t>Is this choice intentional in creating an impression on my reader?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F8F8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not, readers will doubt your credibility; they’ll feel something is wrong that needs to be fixed.  Remember:  intentional, effective impression!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/>
        </p:nvSpPr>
        <p:spPr>
          <a:xfrm>
            <a:off x="323850" y="908050"/>
            <a:ext cx="85693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Bookman Old Style"/>
              <a:buNone/>
            </a:pPr>
            <a:r>
              <a:rPr b="1" i="0" lang="en-US" sz="3600" u="none">
                <a:solidFill>
                  <a:srgbClr val="F8F8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Sentence fragments.  For effect!!</a:t>
            </a:r>
            <a:endParaRPr/>
          </a:p>
        </p:txBody>
      </p:sp>
      <p:pic>
        <p:nvPicPr>
          <p:cNvPr descr="vasorotto" id="225" name="Google Shape;22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3789362"/>
            <a:ext cx="3024187" cy="260826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4"/>
          <p:cNvSpPr txBox="1"/>
          <p:nvPr/>
        </p:nvSpPr>
        <p:spPr>
          <a:xfrm>
            <a:off x="3995737" y="1628775"/>
            <a:ext cx="4843462" cy="429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Imprisoned forever.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broken heart.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 true.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serious.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/>
        </p:nvSpPr>
        <p:spPr>
          <a:xfrm>
            <a:off x="684212" y="333375"/>
            <a:ext cx="721995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5400"/>
              <a:buFont typeface="Arial"/>
              <a:buNone/>
            </a:pPr>
            <a:r>
              <a:rPr b="0" i="0" lang="en-US" sz="54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Single word “sentences”</a:t>
            </a:r>
            <a:endParaRPr/>
          </a:p>
        </p:txBody>
      </p:sp>
      <p:pic>
        <p:nvPicPr>
          <p:cNvPr descr="hobbes_yikes" id="232" name="Google Shape;23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3429000"/>
            <a:ext cx="2432050" cy="310038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5"/>
          <p:cNvSpPr txBox="1"/>
          <p:nvPr/>
        </p:nvSpPr>
        <p:spPr>
          <a:xfrm>
            <a:off x="3203575" y="1989137"/>
            <a:ext cx="5203825" cy="38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An example from Matt’s story, when he realizes his girlfriend didn’t like him much…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1" sz="1800" u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 talked with my friends, Logan and Caleb, about my most terrible secret: I still wasn’t over my break up with Mary.  They both suggested I talk to her, so I did. 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Worst. Idea. Ever.  </a:t>
            </a:r>
            <a:r>
              <a:rPr b="0" i="0" lang="en-US" sz="24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Every terrible emotion came crashing down on me the moment I heard her voice on the other line…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/>
        </p:nvSpPr>
        <p:spPr>
          <a:xfrm>
            <a:off x="323850" y="1289050"/>
            <a:ext cx="8640762" cy="6256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8F8FF"/>
                </a:solidFill>
                <a:latin typeface="Arial"/>
                <a:ea typeface="Arial"/>
                <a:cs typeface="Arial"/>
                <a:sym typeface="Arial"/>
              </a:rPr>
              <a:t>Read through each of the note packages.  Be able to tell me the differences between narrative and descriptive composition.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8F8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8F8FF"/>
                </a:solidFill>
                <a:latin typeface="Arial"/>
                <a:ea typeface="Arial"/>
                <a:cs typeface="Arial"/>
                <a:sym typeface="Arial"/>
              </a:rPr>
              <a:t>Read the following essays: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F8F8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“My Mother’s Blue Bowl”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“A Secret Lost in the Water”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8F8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8F8FF"/>
                </a:solidFill>
                <a:latin typeface="Arial"/>
                <a:ea typeface="Arial"/>
                <a:cs typeface="Arial"/>
                <a:sym typeface="Arial"/>
              </a:rPr>
              <a:t>Identify: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F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F8F8FF"/>
                </a:solidFill>
                <a:latin typeface="Arial"/>
                <a:ea typeface="Arial"/>
                <a:cs typeface="Arial"/>
                <a:sym typeface="Arial"/>
              </a:rPr>
              <a:t>as either narrative and descriptive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F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F8F8FF"/>
                </a:solidFill>
                <a:latin typeface="Arial"/>
                <a:ea typeface="Arial"/>
                <a:cs typeface="Arial"/>
                <a:sym typeface="Arial"/>
              </a:rPr>
              <a:t>Examples of writer’s craft – be prepared to share your examples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F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F8F8FF"/>
                </a:solidFill>
                <a:latin typeface="Arial"/>
                <a:ea typeface="Arial"/>
                <a:cs typeface="Arial"/>
                <a:sym typeface="Arial"/>
              </a:rPr>
              <a:t>Which piece do you prefer? Explain why?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F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F8F8FF"/>
                </a:solidFill>
                <a:latin typeface="Arial"/>
                <a:ea typeface="Arial"/>
                <a:cs typeface="Arial"/>
                <a:sym typeface="Arial"/>
              </a:rPr>
              <a:t>Be prepared to make criticisms as well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8F8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</a:pPr>
            <a:r>
              <a:rPr b="0" i="1" lang="en-US" sz="14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		</a:t>
            </a:r>
            <a:endParaRPr/>
          </a:p>
        </p:txBody>
      </p:sp>
      <p:sp>
        <p:nvSpPr>
          <p:cNvPr id="239" name="Google Shape;239;p36"/>
          <p:cNvSpPr txBox="1"/>
          <p:nvPr/>
        </p:nvSpPr>
        <p:spPr>
          <a:xfrm>
            <a:off x="539750" y="587375"/>
            <a:ext cx="79930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Narrative and Descriptive Essays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0" i="0" lang="en-US" sz="6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“-ing” at beginning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0" y="1752600"/>
            <a:ext cx="914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Forrest Gump ran like the wind. He made national headline news.</a:t>
            </a:r>
            <a:endParaRPr/>
          </a:p>
          <a:p>
            <a:pPr indent="-22860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EA0DD"/>
              </a:buClr>
              <a:buSzPts val="3600"/>
              <a:buFont typeface="Tahoma"/>
              <a:buChar char="•"/>
            </a:pPr>
            <a:r>
              <a:rPr b="0" i="0" lang="en-US" sz="3600" u="sng">
                <a:solidFill>
                  <a:srgbClr val="0EA0DD"/>
                </a:solidFill>
                <a:latin typeface="Tahoma"/>
                <a:ea typeface="Tahoma"/>
                <a:cs typeface="Tahoma"/>
                <a:sym typeface="Tahoma"/>
              </a:rPr>
              <a:t>Running like the wind</a:t>
            </a: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, Forrest Gump made national headline news.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</a:pPr>
            <a:r>
              <a:t/>
            </a:r>
            <a:endParaRPr b="0" i="0" sz="3600" u="none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EA0DD"/>
              </a:buClr>
              <a:buSzPts val="3600"/>
              <a:buFont typeface="Tahoma"/>
              <a:buChar char="•"/>
            </a:pPr>
            <a:r>
              <a:rPr b="0" i="0" lang="en-US" sz="3600" u="sng">
                <a:solidFill>
                  <a:srgbClr val="0EA0DD"/>
                </a:solidFill>
                <a:latin typeface="Tahoma"/>
                <a:ea typeface="Tahoma"/>
                <a:cs typeface="Tahoma"/>
                <a:sym typeface="Tahoma"/>
              </a:rPr>
              <a:t>Saving the best for last</a:t>
            </a: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, Lisa finally ate her Reese’s peanut butter cup.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0" i="0" lang="en-US" sz="6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“-ing” at end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0" y="1524000"/>
            <a:ext cx="9144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He trudged along the hot desert for days. He wished he had brought more water.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t/>
            </a:r>
            <a:endParaRPr b="0" i="0" sz="1600" u="sng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Char char="•"/>
            </a:pP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He trudged along the hot desert for days, </a:t>
            </a:r>
            <a:r>
              <a:rPr b="0" i="0" lang="en-US" sz="3600" u="sng">
                <a:solidFill>
                  <a:srgbClr val="0EA0DD"/>
                </a:solidFill>
                <a:latin typeface="Tahoma"/>
                <a:ea typeface="Tahoma"/>
                <a:cs typeface="Tahoma"/>
                <a:sym typeface="Tahoma"/>
              </a:rPr>
              <a:t>wishing he had brought more water.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</a:pPr>
            <a:r>
              <a:t/>
            </a:r>
            <a:endParaRPr b="0" i="0" sz="3600" u="sng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Char char="•"/>
            </a:pP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Sandy gave the homeless man all the money she had, </a:t>
            </a:r>
            <a:r>
              <a:rPr b="0" i="0" lang="en-US" sz="3600" u="sng">
                <a:solidFill>
                  <a:srgbClr val="0EA0DD"/>
                </a:solidFill>
                <a:latin typeface="Tahoma"/>
                <a:ea typeface="Tahoma"/>
                <a:cs typeface="Tahoma"/>
                <a:sym typeface="Tahoma"/>
              </a:rPr>
              <a:t>hoping that her small act of kindness might bring him some comfort</a:t>
            </a:r>
            <a:r>
              <a:rPr b="0" i="0" lang="en-US" sz="3600" u="none">
                <a:solidFill>
                  <a:srgbClr val="0EA0DD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Arial"/>
              <a:buNone/>
            </a:pPr>
            <a:br>
              <a:rPr b="0" i="0" lang="en-US" sz="5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“-ly” at beginning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0" y="1916112"/>
            <a:ext cx="9144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</a:pPr>
            <a:r>
              <a:t/>
            </a:r>
            <a:endParaRPr b="0" i="0" sz="3600" u="none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Char char="•"/>
            </a:pP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The servant slowly opened the door. He tried not to wake his master.</a:t>
            </a:r>
            <a:endParaRPr/>
          </a:p>
          <a:p>
            <a:pPr indent="-22860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EA0DD"/>
              </a:buClr>
              <a:buSzPts val="3600"/>
              <a:buFont typeface="Tahoma"/>
              <a:buChar char="•"/>
            </a:pPr>
            <a:r>
              <a:rPr b="0" i="0" lang="en-US" sz="3600" u="sng">
                <a:solidFill>
                  <a:srgbClr val="0EA0DD"/>
                </a:solidFill>
                <a:latin typeface="Tahoma"/>
                <a:ea typeface="Tahoma"/>
                <a:cs typeface="Tahoma"/>
                <a:sym typeface="Tahoma"/>
              </a:rPr>
              <a:t>Slowly opening the door</a:t>
            </a: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, the servant tried not to wake his master.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23850" y="304800"/>
            <a:ext cx="8496300" cy="1468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Arial"/>
              <a:buNone/>
            </a:pPr>
            <a:r>
              <a:rPr b="0" i="0" lang="en-US" sz="5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Informative Interrupters</a:t>
            </a:r>
            <a:r>
              <a:rPr b="0" i="0" lang="en-US" sz="6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br>
              <a:rPr b="0" i="0" lang="en-US" sz="6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aka Appositives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0" y="2205037"/>
            <a:ext cx="9144000" cy="343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8F8FF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  The child asked his mother if he could have some milk.</a:t>
            </a:r>
            <a:endParaRPr b="0" i="0" sz="1400" u="none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</a:pPr>
            <a:r>
              <a:t/>
            </a:r>
            <a:endParaRPr b="0" i="0" sz="1400" u="none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</a:pPr>
            <a:r>
              <a:t/>
            </a:r>
            <a:endParaRPr b="0" i="0" sz="1400" u="none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8F8FF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  The child, </a:t>
            </a:r>
            <a:r>
              <a:rPr b="0" i="0" lang="en-US" sz="28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face covered with chocolate doughnut</a:t>
            </a:r>
            <a:r>
              <a:rPr b="0" i="0" lang="en-US" sz="2800" u="sng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r>
              <a:rPr b="0" i="0" lang="en-US" sz="28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        asked his mother if he could have some milk.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br>
              <a:rPr b="0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Dependent Clauses &amp; Phrases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br>
              <a:rPr b="0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Dependent Clauses &amp; Phrases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0" y="1524000"/>
            <a:ext cx="9144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</a:pPr>
            <a:r>
              <a:t/>
            </a:r>
            <a:endParaRPr b="0" i="0" sz="3600" u="sng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Char char="•"/>
            </a:pP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Due to the torrential downpour.</a:t>
            </a:r>
            <a:endParaRPr/>
          </a:p>
          <a:p>
            <a:pPr indent="-63500" lvl="0" marL="34290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t/>
            </a:r>
            <a:endParaRPr b="0" i="0" sz="4400" u="none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Char char="•"/>
            </a:pP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Since the road construction is complete.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br>
              <a:rPr b="0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Dependent Clauses &amp; Phrases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0" y="1524000"/>
            <a:ext cx="9144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</a:pPr>
            <a:r>
              <a:t/>
            </a:r>
            <a:endParaRPr b="0" i="0" sz="3600" u="sng">
              <a:solidFill>
                <a:srgbClr val="F8F8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Char char="•"/>
            </a:pP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Due to the torrential downpour.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Phrase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8F8FF"/>
              </a:buClr>
              <a:buSzPts val="3600"/>
              <a:buFont typeface="Tahoma"/>
              <a:buChar char="•"/>
            </a:pPr>
            <a:r>
              <a:rPr b="0" i="0" lang="en-US" sz="3600" u="none">
                <a:solidFill>
                  <a:srgbClr val="F8F8FF"/>
                </a:solidFill>
                <a:latin typeface="Tahoma"/>
                <a:ea typeface="Tahoma"/>
                <a:cs typeface="Tahoma"/>
                <a:sym typeface="Tahoma"/>
              </a:rPr>
              <a:t>Since the road construction is complete.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Clause</a:t>
            </a:r>
            <a:endParaRPr/>
          </a:p>
          <a:p>
            <a:pPr indent="-63500" lvl="0" marL="34290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t/>
            </a:r>
            <a:endParaRPr b="0" i="0" sz="4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Six Sassy Sentences">
  <a:themeElements>
    <a:clrScheme name="">
      <a:dk1>
        <a:srgbClr val="808080"/>
      </a:dk1>
      <a:lt1>
        <a:srgbClr val="FFEA18"/>
      </a:lt1>
      <a:dk2>
        <a:srgbClr val="000000"/>
      </a:dk2>
      <a:lt2>
        <a:srgbClr val="47C0F3"/>
      </a:lt2>
      <a:accent1>
        <a:srgbClr val="BBE0E3"/>
      </a:accent1>
      <a:accent2>
        <a:srgbClr val="6C18B0"/>
      </a:accent2>
      <a:accent3>
        <a:srgbClr val="AAAAAA"/>
      </a:accent3>
      <a:accent4>
        <a:srgbClr val="DAC813"/>
      </a:accent4>
      <a:accent5>
        <a:srgbClr val="DAEDEF"/>
      </a:accent5>
      <a:accent6>
        <a:srgbClr val="61159F"/>
      </a:accent6>
      <a:hlink>
        <a:srgbClr val="BB56C3"/>
      </a:hlink>
      <a:folHlink>
        <a:srgbClr val="FF945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