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Constanti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onstantia-bold.fntdata"/><Relationship Id="rId10" Type="http://schemas.openxmlformats.org/officeDocument/2006/relationships/slide" Target="slides/slide5.xml"/><Relationship Id="rId32" Type="http://schemas.openxmlformats.org/officeDocument/2006/relationships/font" Target="fonts/Constantia-regular.fntdata"/><Relationship Id="rId13" Type="http://schemas.openxmlformats.org/officeDocument/2006/relationships/slide" Target="slides/slide8.xml"/><Relationship Id="rId35" Type="http://schemas.openxmlformats.org/officeDocument/2006/relationships/font" Target="fonts/Constantia-boldItalic.fntdata"/><Relationship Id="rId12" Type="http://schemas.openxmlformats.org/officeDocument/2006/relationships/slide" Target="slides/slide7.xml"/><Relationship Id="rId34" Type="http://schemas.openxmlformats.org/officeDocument/2006/relationships/font" Target="fonts/Constanti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1"/>
              </a:buClr>
              <a:buSzPts val="3200"/>
              <a:buFont typeface="Constantia"/>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lt2"/>
                </a:solidFill>
                <a:latin typeface="Constantia"/>
                <a:ea typeface="Constantia"/>
                <a:cs typeface="Constantia"/>
                <a:sym typeface="Constantia"/>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17" name="Google Shape;17;p2"/>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0" name="Google Shape;20;p2"/>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21" name="Google Shape;21;p2"/>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22" name="Google Shape;22;p2"/>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23" name="Google Shape;23;p2"/>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9" name="Google Shape;89;p1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2" name="Shape 92"/>
        <p:cNvGrpSpPr/>
        <p:nvPr/>
      </p:nvGrpSpPr>
      <p:grpSpPr>
        <a:xfrm>
          <a:off x="0" y="0"/>
          <a:ext cx="0" cy="0"/>
          <a:chOff x="0" y="0"/>
          <a:chExt cx="0" cy="0"/>
        </a:xfrm>
      </p:grpSpPr>
      <p:sp>
        <p:nvSpPr>
          <p:cNvPr id="93" name="Google Shape;93;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5" name="Google Shape;95;p1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8" name="Google Shape;98;p1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99" name="Google Shape;99;p1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cxnSp>
        <p:nvCxnSpPr>
          <p:cNvPr id="100" name="Google Shape;100;p12"/>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0" name="Shape 30"/>
        <p:cNvGrpSpPr/>
        <p:nvPr/>
      </p:nvGrpSpPr>
      <p:grpSpPr>
        <a:xfrm>
          <a:off x="0" y="0"/>
          <a:ext cx="0" cy="0"/>
          <a:chOff x="0" y="0"/>
          <a:chExt cx="0" cy="0"/>
        </a:xfrm>
      </p:grpSpPr>
      <p:sp>
        <p:nvSpPr>
          <p:cNvPr id="31" name="Google Shape;31;p4"/>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Constantia"/>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3" name="Google Shape;33;p4"/>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4"/>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37" name="Google Shape;37;p4"/>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5"/>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4" name="Google Shape;44;p5"/>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2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8" name="Google Shape;48;p6"/>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9" name="Google Shape;49;p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6"/>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6"/>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7"/>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4" name="Google Shape;64;p8"/>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5" name="Google Shape;65;p8"/>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6" name="Shape 66"/>
        <p:cNvGrpSpPr/>
        <p:nvPr/>
      </p:nvGrpSpPr>
      <p:grpSpPr>
        <a:xfrm>
          <a:off x="0" y="0"/>
          <a:ext cx="0" cy="0"/>
          <a:chOff x="0" y="0"/>
          <a:chExt cx="0" cy="0"/>
        </a:xfrm>
      </p:grpSpPr>
      <p:sp>
        <p:nvSpPr>
          <p:cNvPr id="67" name="Google Shape;67;p9"/>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000"/>
              <a:buFont typeface="Constantia"/>
              <a:buNone/>
              <a:defRPr b="1" sz="20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lt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9" name="Google Shape;69;p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2" name="Google Shape;72;p9"/>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3" name="Google Shape;73;p9"/>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4" name="Google Shape;74;p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5" name="Google Shape;75;p9"/>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6" name="Shape 76"/>
        <p:cNvGrpSpPr/>
        <p:nvPr/>
      </p:nvGrpSpPr>
      <p:grpSpPr>
        <a:xfrm>
          <a:off x="0" y="0"/>
          <a:ext cx="0" cy="0"/>
          <a:chOff x="0" y="0"/>
          <a:chExt cx="0" cy="0"/>
        </a:xfrm>
      </p:grpSpPr>
      <p:sp>
        <p:nvSpPr>
          <p:cNvPr id="77" name="Google Shape;77;p10"/>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lt1"/>
              </a:buClr>
              <a:buSzPts val="2000"/>
              <a:buFont typeface="Constantia"/>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p:nvPr>
            <p:ph idx="2" type="pic"/>
          </p:nvPr>
        </p:nvSpPr>
        <p:spPr>
          <a:xfrm>
            <a:off x="457200" y="1905000"/>
            <a:ext cx="8229600" cy="4270248"/>
          </a:xfrm>
          <a:prstGeom prst="rect">
            <a:avLst/>
          </a:prstGeom>
          <a:solidFill>
            <a:srgbClr val="BABABA"/>
          </a:solidFill>
          <a:ln>
            <a:noFill/>
          </a:ln>
        </p:spPr>
        <p:txBody>
          <a:bodyPr anchorCtr="0" anchor="t" bIns="45700" lIns="91425" spcFirstLastPara="1" rIns="91425" wrap="square" tIns="45700">
            <a:noAutofit/>
          </a:bodyPr>
          <a:lstStyle>
            <a:lvl1pPr lvl="0" marR="0" rtl="0" algn="l">
              <a:spcBef>
                <a:spcPts val="600"/>
              </a:spcBef>
              <a:spcAft>
                <a:spcPts val="0"/>
              </a:spcAft>
              <a:buClr>
                <a:schemeClr val="accent1"/>
              </a:buClr>
              <a:buSzPts val="2432"/>
              <a:buFont typeface="Noto Sans Symbols"/>
              <a:buNone/>
              <a:defRPr b="0" i="0" sz="3200" u="none" cap="none" strike="noStrike">
                <a:solidFill>
                  <a:schemeClr val="lt1"/>
                </a:solidFill>
                <a:latin typeface="Constantia"/>
                <a:ea typeface="Constantia"/>
                <a:cs typeface="Constantia"/>
                <a:sym typeface="Constantia"/>
              </a:defRPr>
            </a:lvl1pPr>
            <a:lvl2pPr lvl="1"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Constantia"/>
                <a:ea typeface="Constantia"/>
                <a:cs typeface="Constantia"/>
                <a:sym typeface="Constantia"/>
              </a:defRPr>
            </a:lvl2pPr>
            <a:lvl3pPr lvl="2" marR="0" rtl="0" algn="l">
              <a:spcBef>
                <a:spcPts val="500"/>
              </a:spcBef>
              <a:spcAft>
                <a:spcPts val="0"/>
              </a:spcAft>
              <a:buClr>
                <a:schemeClr val="dk1"/>
              </a:buClr>
              <a:buSzPts val="1520"/>
              <a:buFont typeface="Noto Sans Symbols"/>
              <a:buChar char="🞂"/>
              <a:defRPr b="0" i="0" sz="2000" u="none" cap="none" strike="noStrike">
                <a:solidFill>
                  <a:schemeClr val="lt1"/>
                </a:solidFill>
                <a:latin typeface="Constantia"/>
                <a:ea typeface="Constantia"/>
                <a:cs typeface="Constantia"/>
                <a:sym typeface="Constantia"/>
              </a:defRPr>
            </a:lvl3pPr>
            <a:lvl4pPr lvl="3" marR="0" rtl="0" algn="l">
              <a:spcBef>
                <a:spcPts val="400"/>
              </a:spcBef>
              <a:spcAft>
                <a:spcPts val="0"/>
              </a:spcAft>
              <a:buClr>
                <a:srgbClr val="9AB29A"/>
              </a:buClr>
              <a:buSzPts val="1260"/>
              <a:buFont typeface="Noto Sans Symbols"/>
              <a:buChar char="◻"/>
              <a:defRPr b="0" i="0" sz="1800" u="none" cap="none" strike="noStrike">
                <a:solidFill>
                  <a:schemeClr val="lt1"/>
                </a:solidFill>
                <a:latin typeface="Constantia"/>
                <a:ea typeface="Constantia"/>
                <a:cs typeface="Constantia"/>
                <a:sym typeface="Constantia"/>
              </a:defRPr>
            </a:lvl4pPr>
            <a:lvl5pPr lvl="4"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Constantia"/>
                <a:ea typeface="Constantia"/>
                <a:cs typeface="Constantia"/>
                <a:sym typeface="Constantia"/>
              </a:defRPr>
            </a:lvl5pPr>
            <a:lvl6pPr lvl="5"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Constantia"/>
                <a:ea typeface="Constantia"/>
                <a:cs typeface="Constantia"/>
                <a:sym typeface="Constantia"/>
              </a:defRPr>
            </a:lvl6pPr>
            <a:lvl7pPr lvl="6"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Constantia"/>
                <a:ea typeface="Constantia"/>
                <a:cs typeface="Constantia"/>
                <a:sym typeface="Constantia"/>
              </a:defRPr>
            </a:lvl7pPr>
            <a:lvl8pPr lvl="7"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Constantia"/>
                <a:ea typeface="Constantia"/>
                <a:cs typeface="Constantia"/>
                <a:sym typeface="Constantia"/>
              </a:defRPr>
            </a:lvl8pPr>
            <a:lvl9pPr lvl="8" marR="0" rtl="0" algn="l">
              <a:spcBef>
                <a:spcPts val="300"/>
              </a:spcBef>
              <a:spcAft>
                <a:spcPts val="0"/>
              </a:spcAft>
              <a:buClr>
                <a:srgbClr val="9FB8CD"/>
              </a:buClr>
              <a:buSzPts val="900"/>
              <a:buFont typeface="Noto Sans Symbols"/>
              <a:buChar char="🞂"/>
              <a:defRPr b="0" i="0" sz="1200" u="none" cap="none" strike="noStrike">
                <a:solidFill>
                  <a:schemeClr val="lt1"/>
                </a:solidFill>
                <a:latin typeface="Constantia"/>
                <a:ea typeface="Constantia"/>
                <a:cs typeface="Constantia"/>
                <a:sym typeface="Constantia"/>
              </a:defRPr>
            </a:lvl9pPr>
          </a:lstStyle>
          <a:p/>
        </p:txBody>
      </p:sp>
      <p:sp>
        <p:nvSpPr>
          <p:cNvPr id="79" name="Google Shape;79;p10"/>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Constantia"/>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0" name="Google Shape;80;p1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3" name="Google Shape;83;p1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4" name="Google Shape;84;p1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5" name="Google Shape;85;p10"/>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 tx="0" sx="35000" ty="0" sy="40000"/>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3200"/>
              <a:buFont typeface="Constantia"/>
              <a:buNone/>
              <a:defRPr b="0" i="0" sz="3200" u="none" cap="none" strike="noStrike">
                <a:solidFill>
                  <a:schemeClr val="lt2"/>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lt1"/>
                </a:solidFill>
                <a:latin typeface="Constantia"/>
                <a:ea typeface="Constantia"/>
                <a:cs typeface="Constantia"/>
                <a:sym typeface="Constantia"/>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Constantia"/>
                <a:ea typeface="Constantia"/>
                <a:cs typeface="Constantia"/>
                <a:sym typeface="Constantia"/>
              </a:defRPr>
            </a:lvl2pPr>
            <a:lvl3pPr indent="-325119" lvl="2" marL="1371600" marR="0" rtl="0" algn="l">
              <a:spcBef>
                <a:spcPts val="500"/>
              </a:spcBef>
              <a:spcAft>
                <a:spcPts val="0"/>
              </a:spcAft>
              <a:buClr>
                <a:schemeClr val="dk1"/>
              </a:buClr>
              <a:buSzPts val="1520"/>
              <a:buFont typeface="Noto Sans Symbols"/>
              <a:buChar char="🞂"/>
              <a:defRPr b="0" i="0" sz="2000" u="none" cap="none" strike="noStrike">
                <a:solidFill>
                  <a:schemeClr val="lt1"/>
                </a:solidFill>
                <a:latin typeface="Constantia"/>
                <a:ea typeface="Constantia"/>
                <a:cs typeface="Constantia"/>
                <a:sym typeface="Constantia"/>
              </a:defRPr>
            </a:lvl3pPr>
            <a:lvl4pPr indent="-308610" lvl="3" marL="1828800" marR="0" rtl="0" algn="l">
              <a:spcBef>
                <a:spcPts val="400"/>
              </a:spcBef>
              <a:spcAft>
                <a:spcPts val="0"/>
              </a:spcAft>
              <a:buClr>
                <a:srgbClr val="9AB29A"/>
              </a:buClr>
              <a:buSzPts val="1260"/>
              <a:buFont typeface="Noto Sans Symbols"/>
              <a:buChar char="◻"/>
              <a:defRPr b="0" i="0" sz="1800" u="none" cap="none" strike="noStrike">
                <a:solidFill>
                  <a:schemeClr val="lt1"/>
                </a:solidFill>
                <a:latin typeface="Constantia"/>
                <a:ea typeface="Constantia"/>
                <a:cs typeface="Constantia"/>
                <a:sym typeface="Constantia"/>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Constantia"/>
                <a:ea typeface="Constantia"/>
                <a:cs typeface="Constantia"/>
                <a:sym typeface="Constantia"/>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Constantia"/>
                <a:ea typeface="Constantia"/>
                <a:cs typeface="Constantia"/>
                <a:sym typeface="Constantia"/>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Constantia"/>
                <a:ea typeface="Constantia"/>
                <a:cs typeface="Constantia"/>
                <a:sym typeface="Constantia"/>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Constantia"/>
                <a:ea typeface="Constantia"/>
                <a:cs typeface="Constantia"/>
                <a:sym typeface="Constantia"/>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lt1"/>
                </a:solidFill>
                <a:latin typeface="Constantia"/>
                <a:ea typeface="Constantia"/>
                <a:cs typeface="Constantia"/>
                <a:sym typeface="Constantia"/>
              </a:defRPr>
            </a:lvl9pPr>
          </a:lstStyle>
          <a:p/>
        </p:txBody>
      </p:sp>
      <p:sp>
        <p:nvSpPr>
          <p:cNvPr id="8" name="Google Shape;8;p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9" name="Google Shape;9;p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0" name="Google Shape;10;p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lt2"/>
                </a:solidFill>
                <a:latin typeface="Constantia"/>
                <a:ea typeface="Constantia"/>
                <a:cs typeface="Constantia"/>
                <a:sym typeface="Constantia"/>
              </a:defRPr>
            </a:lvl1pPr>
            <a:lvl2pPr indent="0" lvl="1" marL="0" marR="0" rtl="0" algn="l">
              <a:spcBef>
                <a:spcPts val="0"/>
              </a:spcBef>
              <a:buNone/>
              <a:defRPr b="0" i="0" sz="1400" u="none" cap="none" strike="noStrike">
                <a:solidFill>
                  <a:schemeClr val="lt2"/>
                </a:solidFill>
                <a:latin typeface="Constantia"/>
                <a:ea typeface="Constantia"/>
                <a:cs typeface="Constantia"/>
                <a:sym typeface="Constantia"/>
              </a:defRPr>
            </a:lvl2pPr>
            <a:lvl3pPr indent="0" lvl="2" marL="0" marR="0" rtl="0" algn="l">
              <a:spcBef>
                <a:spcPts val="0"/>
              </a:spcBef>
              <a:buNone/>
              <a:defRPr b="0" i="0" sz="1400" u="none" cap="none" strike="noStrike">
                <a:solidFill>
                  <a:schemeClr val="lt2"/>
                </a:solidFill>
                <a:latin typeface="Constantia"/>
                <a:ea typeface="Constantia"/>
                <a:cs typeface="Constantia"/>
                <a:sym typeface="Constantia"/>
              </a:defRPr>
            </a:lvl3pPr>
            <a:lvl4pPr indent="0" lvl="3" marL="0" marR="0" rtl="0" algn="l">
              <a:spcBef>
                <a:spcPts val="0"/>
              </a:spcBef>
              <a:buNone/>
              <a:defRPr b="0" i="0" sz="1400" u="none" cap="none" strike="noStrike">
                <a:solidFill>
                  <a:schemeClr val="lt2"/>
                </a:solidFill>
                <a:latin typeface="Constantia"/>
                <a:ea typeface="Constantia"/>
                <a:cs typeface="Constantia"/>
                <a:sym typeface="Constantia"/>
              </a:defRPr>
            </a:lvl4pPr>
            <a:lvl5pPr indent="0" lvl="4" marL="0" marR="0" rtl="0" algn="l">
              <a:spcBef>
                <a:spcPts val="0"/>
              </a:spcBef>
              <a:buNone/>
              <a:defRPr b="0" i="0" sz="1400" u="none" cap="none" strike="noStrike">
                <a:solidFill>
                  <a:schemeClr val="lt2"/>
                </a:solidFill>
                <a:latin typeface="Constantia"/>
                <a:ea typeface="Constantia"/>
                <a:cs typeface="Constantia"/>
                <a:sym typeface="Constantia"/>
              </a:defRPr>
            </a:lvl5pPr>
            <a:lvl6pPr indent="0" lvl="5" marL="0" marR="0" rtl="0" algn="l">
              <a:spcBef>
                <a:spcPts val="0"/>
              </a:spcBef>
              <a:buNone/>
              <a:defRPr b="0" i="0" sz="1400" u="none" cap="none" strike="noStrike">
                <a:solidFill>
                  <a:schemeClr val="lt2"/>
                </a:solidFill>
                <a:latin typeface="Constantia"/>
                <a:ea typeface="Constantia"/>
                <a:cs typeface="Constantia"/>
                <a:sym typeface="Constantia"/>
              </a:defRPr>
            </a:lvl6pPr>
            <a:lvl7pPr indent="0" lvl="6" marL="0" marR="0" rtl="0" algn="l">
              <a:spcBef>
                <a:spcPts val="0"/>
              </a:spcBef>
              <a:buNone/>
              <a:defRPr b="0" i="0" sz="1400" u="none" cap="none" strike="noStrike">
                <a:solidFill>
                  <a:schemeClr val="lt2"/>
                </a:solidFill>
                <a:latin typeface="Constantia"/>
                <a:ea typeface="Constantia"/>
                <a:cs typeface="Constantia"/>
                <a:sym typeface="Constantia"/>
              </a:defRPr>
            </a:lvl7pPr>
            <a:lvl8pPr indent="0" lvl="7" marL="0" marR="0" rtl="0" algn="l">
              <a:spcBef>
                <a:spcPts val="0"/>
              </a:spcBef>
              <a:buNone/>
              <a:defRPr b="0" i="0" sz="1400" u="none" cap="none" strike="noStrike">
                <a:solidFill>
                  <a:schemeClr val="lt2"/>
                </a:solidFill>
                <a:latin typeface="Constantia"/>
                <a:ea typeface="Constantia"/>
                <a:cs typeface="Constantia"/>
                <a:sym typeface="Constantia"/>
              </a:defRPr>
            </a:lvl8pPr>
            <a:lvl9pPr indent="0" lvl="8" marL="0" marR="0" rtl="0" algn="l">
              <a:spcBef>
                <a:spcPts val="0"/>
              </a:spcBef>
              <a:buNone/>
              <a:defRPr b="0" i="0" sz="1400" u="none" cap="none" strike="noStrike">
                <a:solidFill>
                  <a:schemeClr val="lt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2" name="Google Shape;12;p1"/>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3" name="Google Shape;13;p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219200" y="3657600"/>
            <a:ext cx="6858000" cy="990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4000"/>
              <a:buFont typeface="Constantia"/>
              <a:buNone/>
            </a:pPr>
            <a:r>
              <a:rPr lang="en-US" sz="4000"/>
              <a:t>Short Stories</a:t>
            </a:r>
            <a:endParaRPr sz="4000"/>
          </a:p>
        </p:txBody>
      </p:sp>
      <p:sp>
        <p:nvSpPr>
          <p:cNvPr id="106" name="Google Shape;106;p13"/>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52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Plot Diagram</a:t>
            </a:r>
            <a:endParaRPr/>
          </a:p>
        </p:txBody>
      </p:sp>
      <p:sp>
        <p:nvSpPr>
          <p:cNvPr id="167" name="Google Shape;167;p22"/>
          <p:cNvSpPr txBox="1"/>
          <p:nvPr>
            <p:ph idx="1" type="body"/>
          </p:nvPr>
        </p:nvSpPr>
        <p:spPr>
          <a:xfrm>
            <a:off x="381000" y="10668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748"/>
              <a:buChar char="🞂"/>
            </a:pPr>
            <a:r>
              <a:rPr lang="en-US" sz="2300" u="sng"/>
              <a:t>The exposition</a:t>
            </a:r>
            <a:r>
              <a:rPr lang="en-US" sz="2300"/>
              <a:t> – refers to any background information provided by the author to further the plot, conflict, setting and characters. </a:t>
            </a:r>
            <a:endParaRPr sz="2300"/>
          </a:p>
          <a:p>
            <a:pPr indent="-274320" lvl="1" marL="548640" rtl="0" algn="l">
              <a:spcBef>
                <a:spcPts val="500"/>
              </a:spcBef>
              <a:spcAft>
                <a:spcPts val="0"/>
              </a:spcAft>
              <a:buSzPts val="1748"/>
              <a:buNone/>
            </a:pPr>
            <a:r>
              <a:t/>
            </a:r>
            <a:endParaRPr sz="800"/>
          </a:p>
          <a:p>
            <a:pPr indent="-274320" lvl="0" marL="274320" rtl="0" algn="l">
              <a:spcBef>
                <a:spcPts val="600"/>
              </a:spcBef>
              <a:spcAft>
                <a:spcPts val="0"/>
              </a:spcAft>
              <a:buSzPts val="1748"/>
              <a:buChar char="🞂"/>
            </a:pPr>
            <a:r>
              <a:rPr lang="en-US" sz="2300" u="sng"/>
              <a:t>The rising action</a:t>
            </a:r>
            <a:r>
              <a:rPr lang="en-US" sz="2300"/>
              <a:t> makes up the major part of a short story.  It is based on the conflict introduced in the initial (first) incident.   Suspense (a state of uncertainty or excitement) is built up through the combination of conflict and complications.</a:t>
            </a:r>
            <a:endParaRPr sz="2300"/>
          </a:p>
          <a:p>
            <a:pPr indent="-274320" lvl="0" marL="274320" rtl="0" algn="l">
              <a:spcBef>
                <a:spcPts val="600"/>
              </a:spcBef>
              <a:spcAft>
                <a:spcPts val="0"/>
              </a:spcAft>
              <a:buSzPts val="1748"/>
              <a:buNone/>
            </a:pPr>
            <a:r>
              <a:t/>
            </a:r>
            <a:endParaRPr sz="800"/>
          </a:p>
          <a:p>
            <a:pPr indent="-274320" lvl="0" marL="274320" rtl="0" algn="l">
              <a:spcBef>
                <a:spcPts val="600"/>
              </a:spcBef>
              <a:spcAft>
                <a:spcPts val="0"/>
              </a:spcAft>
              <a:buSzPts val="1748"/>
              <a:buChar char="🞂"/>
            </a:pPr>
            <a:r>
              <a:rPr lang="en-US" sz="2300" u="sng"/>
              <a:t>Conflict (the struggle between the main character and an opposing force</a:t>
            </a:r>
            <a:r>
              <a:rPr lang="en-US" sz="2300"/>
              <a:t> – Every story has conflict of some type.  Without conflict, there would be no story.  Conflict centers on the protagonist.  The forces against the protagonist are referred to as the antagonist.  </a:t>
            </a:r>
            <a:endParaRPr/>
          </a:p>
          <a:p>
            <a:pPr indent="-177800" lvl="0" marL="274320" rtl="0" algn="l">
              <a:spcBef>
                <a:spcPts val="600"/>
              </a:spcBef>
              <a:spcAft>
                <a:spcPts val="0"/>
              </a:spcAft>
              <a:buSzPts val="152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Plot Diagram</a:t>
            </a:r>
            <a:endParaRPr/>
          </a:p>
        </p:txBody>
      </p:sp>
      <p:sp>
        <p:nvSpPr>
          <p:cNvPr id="173" name="Google Shape;173;p2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898"/>
              <a:buChar char="🞂"/>
            </a:pPr>
            <a:r>
              <a:rPr b="1" lang="en-US" sz="2497" u="sng"/>
              <a:t>Climax</a:t>
            </a:r>
            <a:r>
              <a:rPr b="1" lang="en-US" sz="2497"/>
              <a:t> – </a:t>
            </a:r>
            <a:r>
              <a:rPr lang="en-US" sz="2497"/>
              <a:t>This is the “high point” or “big moment” of the story.  It is not necessarily the end of the story.  However, the climax is the moment at which the end becomes inevitable.  It is usually the moment of highest suspense and interest.</a:t>
            </a:r>
            <a:endParaRPr sz="1757"/>
          </a:p>
          <a:p>
            <a:pPr indent="-193967" lvl="0" marL="274320" rtl="0" algn="l">
              <a:lnSpc>
                <a:spcPct val="80000"/>
              </a:lnSpc>
              <a:spcBef>
                <a:spcPts val="600"/>
              </a:spcBef>
              <a:spcAft>
                <a:spcPts val="0"/>
              </a:spcAft>
              <a:buSzPts val="1265"/>
              <a:buNone/>
            </a:pPr>
            <a:r>
              <a:t/>
            </a:r>
            <a:endParaRPr sz="1665"/>
          </a:p>
          <a:p>
            <a:pPr indent="-274320" lvl="0" marL="274320" rtl="0" algn="l">
              <a:lnSpc>
                <a:spcPct val="80000"/>
              </a:lnSpc>
              <a:spcBef>
                <a:spcPts val="600"/>
              </a:spcBef>
              <a:spcAft>
                <a:spcPts val="0"/>
              </a:spcAft>
              <a:buSzPts val="1898"/>
              <a:buChar char="🞂"/>
            </a:pPr>
            <a:r>
              <a:rPr b="1" lang="en-US" sz="2497"/>
              <a:t>The </a:t>
            </a:r>
            <a:r>
              <a:rPr b="1" lang="en-US" sz="2497" u="sng"/>
              <a:t>Falling Action</a:t>
            </a:r>
            <a:r>
              <a:rPr b="1" lang="en-US" sz="2497"/>
              <a:t> </a:t>
            </a:r>
            <a:r>
              <a:rPr lang="en-US" sz="2497"/>
              <a:t>answers the questions raised in the readers’ mind by the rising action.  It is usually faster and shorter than the rising action.  The reader has an idea how the story will end and is anxious to reach the end as soon as possible.</a:t>
            </a:r>
            <a:endParaRPr sz="1757"/>
          </a:p>
          <a:p>
            <a:pPr indent="-274320" lvl="0" marL="274320" rtl="0" algn="l">
              <a:lnSpc>
                <a:spcPct val="80000"/>
              </a:lnSpc>
              <a:spcBef>
                <a:spcPts val="600"/>
              </a:spcBef>
              <a:spcAft>
                <a:spcPts val="0"/>
              </a:spcAft>
              <a:buSzPts val="1265"/>
              <a:buNone/>
            </a:pPr>
            <a:r>
              <a:t/>
            </a:r>
            <a:endParaRPr sz="1665"/>
          </a:p>
          <a:p>
            <a:pPr indent="-274320" lvl="0" marL="274320" rtl="0" algn="l">
              <a:lnSpc>
                <a:spcPct val="80000"/>
              </a:lnSpc>
              <a:spcBef>
                <a:spcPts val="600"/>
              </a:spcBef>
              <a:spcAft>
                <a:spcPts val="0"/>
              </a:spcAft>
              <a:buSzPts val="1898"/>
              <a:buChar char="🞂"/>
            </a:pPr>
            <a:r>
              <a:rPr b="1" lang="en-US" sz="2497" u="sng"/>
              <a:t>The Denouement</a:t>
            </a:r>
            <a:r>
              <a:rPr b="1" lang="en-US" sz="2497"/>
              <a:t> (or the resolution) </a:t>
            </a:r>
            <a:r>
              <a:rPr lang="en-US" sz="2497"/>
              <a:t>This ties up all the loose ends.  It is the final solution or outcome </a:t>
            </a:r>
            <a:r>
              <a:rPr i="1" lang="en-US" sz="2497"/>
              <a:t>(ask yourself how the protagonist’s problem is resolved).</a:t>
            </a:r>
            <a:endParaRPr i="1" sz="1757"/>
          </a:p>
          <a:p>
            <a:pPr indent="-158254" lvl="0" marL="274320" rtl="0" algn="l">
              <a:lnSpc>
                <a:spcPct val="80000"/>
              </a:lnSpc>
              <a:spcBef>
                <a:spcPts val="600"/>
              </a:spcBef>
              <a:spcAft>
                <a:spcPts val="0"/>
              </a:spcAft>
              <a:buSzPts val="1828"/>
              <a:buNone/>
            </a:pPr>
            <a:r>
              <a:t/>
            </a:r>
            <a:endParaRPr sz="240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Characters</a:t>
            </a:r>
            <a:endParaRPr/>
          </a:p>
        </p:txBody>
      </p:sp>
      <p:sp>
        <p:nvSpPr>
          <p:cNvPr id="179" name="Google Shape;179;p24"/>
          <p:cNvSpPr txBox="1"/>
          <p:nvPr>
            <p:ph idx="1" type="body"/>
          </p:nvPr>
        </p:nvSpPr>
        <p:spPr>
          <a:xfrm>
            <a:off x="0" y="1219200"/>
            <a:ext cx="91440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76"/>
              <a:buChar char="🞂"/>
            </a:pPr>
            <a:r>
              <a:rPr lang="en-US"/>
              <a:t>The people in a story who have been given certain qualities by the author. The reader usually learns about a character in five possible ways:</a:t>
            </a:r>
            <a:endParaRPr/>
          </a:p>
          <a:p>
            <a:pPr indent="-228600" lvl="2" marL="822960" rtl="0" algn="l">
              <a:spcBef>
                <a:spcPts val="500"/>
              </a:spcBef>
              <a:spcAft>
                <a:spcPts val="0"/>
              </a:spcAft>
              <a:buSzPts val="1520"/>
              <a:buNone/>
            </a:pPr>
            <a:r>
              <a:t/>
            </a:r>
            <a:endParaRPr/>
          </a:p>
          <a:p>
            <a:pPr indent="-182879" lvl="6" marL="1828800" rtl="0" algn="l">
              <a:spcBef>
                <a:spcPts val="300"/>
              </a:spcBef>
              <a:spcAft>
                <a:spcPts val="0"/>
              </a:spcAft>
              <a:buSzPts val="1950"/>
              <a:buNone/>
            </a:pPr>
            <a:r>
              <a:rPr lang="en-US" sz="2600"/>
              <a:t>1. by what the character says (dialogue)</a:t>
            </a:r>
            <a:endParaRPr/>
          </a:p>
          <a:p>
            <a:pPr indent="-182879" lvl="6" marL="1828800" rtl="0" algn="l">
              <a:spcBef>
                <a:spcPts val="300"/>
              </a:spcBef>
              <a:spcAft>
                <a:spcPts val="0"/>
              </a:spcAft>
              <a:buSzPts val="1950"/>
              <a:buNone/>
            </a:pPr>
            <a:r>
              <a:rPr lang="en-US" sz="2600"/>
              <a:t>2. by what the character does (action)</a:t>
            </a:r>
            <a:endParaRPr/>
          </a:p>
          <a:p>
            <a:pPr indent="-182879" lvl="6" marL="1828800" rtl="0" algn="l">
              <a:spcBef>
                <a:spcPts val="300"/>
              </a:spcBef>
              <a:spcAft>
                <a:spcPts val="0"/>
              </a:spcAft>
              <a:buSzPts val="1950"/>
              <a:buNone/>
            </a:pPr>
            <a:r>
              <a:rPr lang="en-US" sz="2600"/>
              <a:t>3. by what the character thinks</a:t>
            </a:r>
            <a:endParaRPr/>
          </a:p>
          <a:p>
            <a:pPr indent="-182879" lvl="6" marL="1828800" rtl="0" algn="l">
              <a:spcBef>
                <a:spcPts val="300"/>
              </a:spcBef>
              <a:spcAft>
                <a:spcPts val="0"/>
              </a:spcAft>
              <a:buSzPts val="1950"/>
              <a:buNone/>
            </a:pPr>
            <a:r>
              <a:rPr lang="en-US" sz="2600"/>
              <a:t>4. by what is said about the character</a:t>
            </a:r>
            <a:endParaRPr/>
          </a:p>
          <a:p>
            <a:pPr indent="-182879" lvl="6" marL="1828800" rtl="0" algn="l">
              <a:spcBef>
                <a:spcPts val="300"/>
              </a:spcBef>
              <a:spcAft>
                <a:spcPts val="0"/>
              </a:spcAft>
              <a:buSzPts val="1950"/>
              <a:buNone/>
            </a:pPr>
            <a:r>
              <a:rPr lang="en-US" sz="2600"/>
              <a:t>5. by the author’s direct statement about the character</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0" y="533400"/>
            <a:ext cx="86868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2880"/>
              <a:buFont typeface="Constantia"/>
              <a:buNone/>
            </a:pPr>
            <a:r>
              <a:rPr b="1" lang="en-US" sz="2880"/>
              <a:t>Observe the following points when analyzing character:</a:t>
            </a:r>
            <a:br>
              <a:rPr lang="en-US" sz="2880"/>
            </a:br>
            <a:endParaRPr sz="2880"/>
          </a:p>
        </p:txBody>
      </p:sp>
      <p:sp>
        <p:nvSpPr>
          <p:cNvPr id="185" name="Google Shape;185;p2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828"/>
              <a:buChar char="🞂"/>
            </a:pPr>
            <a:r>
              <a:rPr b="1" lang="en-US" sz="2405"/>
              <a:t>Take note of the circumstances under which the character is speaking</a:t>
            </a:r>
            <a:endParaRPr/>
          </a:p>
          <a:p>
            <a:pPr indent="-274320" lvl="0" marL="274320" rtl="0" algn="l">
              <a:lnSpc>
                <a:spcPct val="80000"/>
              </a:lnSpc>
              <a:spcBef>
                <a:spcPts val="600"/>
              </a:spcBef>
              <a:spcAft>
                <a:spcPts val="0"/>
              </a:spcAft>
              <a:buSzPts val="1828"/>
              <a:buNone/>
            </a:pPr>
            <a:r>
              <a:t/>
            </a:r>
            <a:endParaRPr sz="2405"/>
          </a:p>
          <a:p>
            <a:pPr indent="-274320" lvl="0" marL="274320" rtl="0" algn="l">
              <a:lnSpc>
                <a:spcPct val="80000"/>
              </a:lnSpc>
              <a:spcBef>
                <a:spcPts val="600"/>
              </a:spcBef>
              <a:spcAft>
                <a:spcPts val="0"/>
              </a:spcAft>
              <a:buSzPts val="1828"/>
              <a:buChar char="🞂"/>
            </a:pPr>
            <a:r>
              <a:rPr b="1" lang="en-US" sz="2405"/>
              <a:t>Do not interpret character by a single incident</a:t>
            </a:r>
            <a:endParaRPr/>
          </a:p>
          <a:p>
            <a:pPr indent="-274320" lvl="0" marL="274320" rtl="0" algn="l">
              <a:lnSpc>
                <a:spcPct val="80000"/>
              </a:lnSpc>
              <a:spcBef>
                <a:spcPts val="600"/>
              </a:spcBef>
              <a:spcAft>
                <a:spcPts val="0"/>
              </a:spcAft>
              <a:buSzPts val="1828"/>
              <a:buNone/>
            </a:pPr>
            <a:r>
              <a:t/>
            </a:r>
            <a:endParaRPr sz="2405"/>
          </a:p>
          <a:p>
            <a:pPr indent="-274320" lvl="0" marL="274320" rtl="0" algn="l">
              <a:lnSpc>
                <a:spcPct val="80000"/>
              </a:lnSpc>
              <a:spcBef>
                <a:spcPts val="600"/>
              </a:spcBef>
              <a:spcAft>
                <a:spcPts val="0"/>
              </a:spcAft>
              <a:buSzPts val="1828"/>
              <a:buChar char="🞂"/>
            </a:pPr>
            <a:r>
              <a:rPr b="1" lang="en-US" sz="2405"/>
              <a:t>Take into account all that is said and consider the source of the opinion</a:t>
            </a:r>
            <a:endParaRPr/>
          </a:p>
          <a:p>
            <a:pPr indent="-274320" lvl="0" marL="274320" rtl="0" algn="l">
              <a:lnSpc>
                <a:spcPct val="80000"/>
              </a:lnSpc>
              <a:spcBef>
                <a:spcPts val="600"/>
              </a:spcBef>
              <a:spcAft>
                <a:spcPts val="0"/>
              </a:spcAft>
              <a:buSzPts val="1828"/>
              <a:buNone/>
            </a:pPr>
            <a:r>
              <a:t/>
            </a:r>
            <a:endParaRPr sz="2405"/>
          </a:p>
          <a:p>
            <a:pPr indent="-274320" lvl="0" marL="274320" rtl="0" algn="l">
              <a:lnSpc>
                <a:spcPct val="80000"/>
              </a:lnSpc>
              <a:spcBef>
                <a:spcPts val="600"/>
              </a:spcBef>
              <a:spcAft>
                <a:spcPts val="0"/>
              </a:spcAft>
              <a:buSzPts val="1828"/>
              <a:buChar char="🞂"/>
            </a:pPr>
            <a:r>
              <a:rPr b="1" lang="en-US" sz="2405"/>
              <a:t>Observe contrasts:  one character may be a foil (set off, or opposite) for another</a:t>
            </a:r>
            <a:endParaRPr/>
          </a:p>
          <a:p>
            <a:pPr indent="-274320" lvl="0" marL="274320" rtl="0" algn="l">
              <a:lnSpc>
                <a:spcPct val="80000"/>
              </a:lnSpc>
              <a:spcBef>
                <a:spcPts val="600"/>
              </a:spcBef>
              <a:spcAft>
                <a:spcPts val="0"/>
              </a:spcAft>
              <a:buSzPts val="1828"/>
              <a:buNone/>
            </a:pPr>
            <a:r>
              <a:t/>
            </a:r>
            <a:endParaRPr sz="2405"/>
          </a:p>
          <a:p>
            <a:pPr indent="-274320" lvl="0" marL="274320" rtl="0" algn="l">
              <a:lnSpc>
                <a:spcPct val="80000"/>
              </a:lnSpc>
              <a:spcBef>
                <a:spcPts val="600"/>
              </a:spcBef>
              <a:spcAft>
                <a:spcPts val="0"/>
              </a:spcAft>
              <a:buSzPts val="1828"/>
              <a:buChar char="🞂"/>
            </a:pPr>
            <a:r>
              <a:rPr b="1" lang="en-US" sz="2405"/>
              <a:t>Watch for changes in the character as the story progresses</a:t>
            </a:r>
            <a:endParaRPr sz="2405"/>
          </a:p>
          <a:p>
            <a:pPr indent="-158254" lvl="0" marL="274320" rtl="0" algn="l">
              <a:lnSpc>
                <a:spcPct val="80000"/>
              </a:lnSpc>
              <a:spcBef>
                <a:spcPts val="600"/>
              </a:spcBef>
              <a:spcAft>
                <a:spcPts val="0"/>
              </a:spcAft>
              <a:buSzPts val="1828"/>
              <a:buNone/>
            </a:pPr>
            <a:r>
              <a:t/>
            </a:r>
            <a:endParaRPr sz="240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Types of Characters</a:t>
            </a:r>
            <a:endParaRPr/>
          </a:p>
        </p:txBody>
      </p:sp>
      <p:sp>
        <p:nvSpPr>
          <p:cNvPr id="191" name="Google Shape;191;p2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680"/>
              <a:buNone/>
            </a:pPr>
            <a:r>
              <a:rPr lang="en-US" sz="2210"/>
              <a:t>1. </a:t>
            </a:r>
            <a:r>
              <a:rPr b="1" lang="en-US" sz="2210"/>
              <a:t>Flat (Type) Characters </a:t>
            </a:r>
            <a:r>
              <a:rPr lang="en-US" sz="2210"/>
              <a:t>– are built around a single idea or quality and they are presented in outline form without much detail. They can be adequately described by the reader in a single phrase or sentence.</a:t>
            </a:r>
            <a:endParaRPr/>
          </a:p>
          <a:p>
            <a:pPr indent="-274320" lvl="0" marL="274320" rtl="0" algn="l">
              <a:lnSpc>
                <a:spcPct val="80000"/>
              </a:lnSpc>
              <a:spcBef>
                <a:spcPts val="600"/>
              </a:spcBef>
              <a:spcAft>
                <a:spcPts val="0"/>
              </a:spcAft>
              <a:buSzPts val="1680"/>
              <a:buNone/>
            </a:pPr>
            <a:r>
              <a:t/>
            </a:r>
            <a:endParaRPr sz="2210"/>
          </a:p>
          <a:p>
            <a:pPr indent="-274320" lvl="0" marL="274320" rtl="0" algn="l">
              <a:lnSpc>
                <a:spcPct val="80000"/>
              </a:lnSpc>
              <a:spcBef>
                <a:spcPts val="600"/>
              </a:spcBef>
              <a:spcAft>
                <a:spcPts val="0"/>
              </a:spcAft>
              <a:buSzPts val="1680"/>
              <a:buNone/>
            </a:pPr>
            <a:r>
              <a:rPr lang="en-US" sz="2210"/>
              <a:t>2. </a:t>
            </a:r>
            <a:r>
              <a:rPr b="1" lang="en-US" sz="2210"/>
              <a:t>Round Characters </a:t>
            </a:r>
            <a:r>
              <a:rPr lang="en-US" sz="2210"/>
              <a:t>– are as complex as real people. Their motivations and temperaments are complicated. The degree to which characters are round depends on their functions in the plot. The more important the characters are, the more the reader will know about them. Round characters are as complex as real human beings; they can usually be described adequately by a reader in a longer composition.</a:t>
            </a:r>
            <a:endParaRPr/>
          </a:p>
          <a:p>
            <a:pPr indent="-167665" lvl="0" marL="274320" rtl="0" algn="l">
              <a:lnSpc>
                <a:spcPct val="80000"/>
              </a:lnSpc>
              <a:spcBef>
                <a:spcPts val="600"/>
              </a:spcBef>
              <a:spcAft>
                <a:spcPts val="0"/>
              </a:spcAft>
              <a:buSzPts val="1680"/>
              <a:buNone/>
            </a:pPr>
            <a:r>
              <a:t/>
            </a:r>
            <a:endParaRPr sz="2210"/>
          </a:p>
          <a:p>
            <a:pPr indent="-274320" lvl="0" marL="274320" rtl="0" algn="l">
              <a:lnSpc>
                <a:spcPct val="80000"/>
              </a:lnSpc>
              <a:spcBef>
                <a:spcPts val="600"/>
              </a:spcBef>
              <a:spcAft>
                <a:spcPts val="0"/>
              </a:spcAft>
              <a:buSzPts val="1680"/>
              <a:buNone/>
            </a:pPr>
            <a:r>
              <a:rPr lang="en-US" sz="2210"/>
              <a:t>3. </a:t>
            </a:r>
            <a:r>
              <a:rPr b="1" lang="en-US" sz="2210"/>
              <a:t>Dynamic (Developing) Characters </a:t>
            </a:r>
            <a:r>
              <a:rPr lang="en-US" sz="2210"/>
              <a:t>– are characters who undergo a radical change from the beginning to the end of a story. This change is a believable transformation for the reader.</a:t>
            </a:r>
            <a:endParaRPr sz="221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2900"/>
              <a:buFont typeface="Constantia"/>
              <a:buNone/>
            </a:pPr>
            <a:r>
              <a:rPr lang="en-US" sz="2900"/>
              <a:t>Types of Characters Continued…</a:t>
            </a:r>
            <a:endParaRPr sz="2900"/>
          </a:p>
        </p:txBody>
      </p:sp>
      <p:sp>
        <p:nvSpPr>
          <p:cNvPr id="197" name="Google Shape;197;p2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828"/>
              <a:buNone/>
            </a:pPr>
            <a:r>
              <a:rPr lang="en-US" sz="2405"/>
              <a:t>4. </a:t>
            </a:r>
            <a:r>
              <a:rPr b="1" lang="en-US" sz="2405"/>
              <a:t>Static Characters </a:t>
            </a:r>
            <a:r>
              <a:rPr lang="en-US" sz="2405"/>
              <a:t>– are characters who remain essentially the same from the beginning to the end of a story.</a:t>
            </a:r>
            <a:endParaRPr/>
          </a:p>
          <a:p>
            <a:pPr indent="-274320" lvl="0" marL="274320" rtl="0" algn="l">
              <a:spcBef>
                <a:spcPts val="600"/>
              </a:spcBef>
              <a:spcAft>
                <a:spcPts val="0"/>
              </a:spcAft>
              <a:buSzPts val="1828"/>
              <a:buNone/>
            </a:pPr>
            <a:r>
              <a:t/>
            </a:r>
            <a:endParaRPr sz="2405"/>
          </a:p>
          <a:p>
            <a:pPr indent="-274320" lvl="0" marL="274320" rtl="0" algn="l">
              <a:spcBef>
                <a:spcPts val="600"/>
              </a:spcBef>
              <a:spcAft>
                <a:spcPts val="0"/>
              </a:spcAft>
              <a:buSzPts val="1828"/>
              <a:buNone/>
            </a:pPr>
            <a:r>
              <a:rPr lang="en-US" sz="2405"/>
              <a:t>5. </a:t>
            </a:r>
            <a:r>
              <a:rPr b="1" lang="en-US" sz="2405"/>
              <a:t>Plausible Characters </a:t>
            </a:r>
            <a:r>
              <a:rPr lang="en-US" sz="2405"/>
              <a:t>– characters that are believable or convincing. Any character must be consistent; he cannot behave one way on one occasion and in a completely different manner on another occasion unless there is sufficient reason for the change.</a:t>
            </a:r>
            <a:endParaRPr/>
          </a:p>
          <a:p>
            <a:pPr indent="-158254" lvl="0" marL="274320" rtl="0" algn="l">
              <a:spcBef>
                <a:spcPts val="600"/>
              </a:spcBef>
              <a:spcAft>
                <a:spcPts val="0"/>
              </a:spcAft>
              <a:buSzPts val="1828"/>
              <a:buNone/>
            </a:pPr>
            <a:r>
              <a:t/>
            </a:r>
            <a:endParaRPr sz="2405"/>
          </a:p>
          <a:p>
            <a:pPr indent="-274320" lvl="0" marL="274320" rtl="0" algn="l">
              <a:spcBef>
                <a:spcPts val="600"/>
              </a:spcBef>
              <a:spcAft>
                <a:spcPts val="0"/>
              </a:spcAft>
              <a:buSzPts val="1828"/>
              <a:buNone/>
            </a:pPr>
            <a:r>
              <a:rPr lang="en-US" sz="2405"/>
              <a:t>6. </a:t>
            </a:r>
            <a:r>
              <a:rPr b="1" lang="en-US" sz="2405"/>
              <a:t>Stock (Stereotyped) Characters </a:t>
            </a:r>
            <a:r>
              <a:rPr lang="en-US" sz="2405"/>
              <a:t>– are character types that occur again and again, in particular types of literature (e.g. the strong, silent type; the humble and loyal servant).</a:t>
            </a:r>
            <a:endParaRPr sz="240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Dialogue</a:t>
            </a:r>
            <a:endParaRPr/>
          </a:p>
        </p:txBody>
      </p:sp>
      <p:sp>
        <p:nvSpPr>
          <p:cNvPr id="203" name="Google Shape;203;p2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968"/>
              <a:buChar char="🞂"/>
            </a:pPr>
            <a:r>
              <a:rPr lang="en-US" sz="2590"/>
              <a:t>This is conversation between two or more persons.  It reveals the character of the speakers and helps to develop or</a:t>
            </a:r>
            <a:r>
              <a:rPr i="1" lang="en-US" sz="2590"/>
              <a:t> </a:t>
            </a:r>
            <a:r>
              <a:rPr i="1" lang="en-US" sz="2590" u="sng"/>
              <a:t>reveal the character </a:t>
            </a:r>
            <a:r>
              <a:rPr lang="en-US" sz="2590"/>
              <a:t>of the person or persons.  It may also </a:t>
            </a:r>
            <a:r>
              <a:rPr i="1" lang="en-US" sz="2590" u="sng"/>
              <a:t>move the action</a:t>
            </a:r>
            <a:r>
              <a:rPr i="1" lang="en-US" sz="2590"/>
              <a:t> </a:t>
            </a:r>
            <a:r>
              <a:rPr lang="en-US" sz="2590"/>
              <a:t>of the story.  Dialogue may also explain what has happened in the </a:t>
            </a:r>
            <a:r>
              <a:rPr i="1" lang="en-US" sz="2590" u="sng"/>
              <a:t>past</a:t>
            </a:r>
            <a:r>
              <a:rPr lang="en-US" sz="2590"/>
              <a:t> and prepare the reader for what is to come in the </a:t>
            </a:r>
            <a:r>
              <a:rPr i="1" lang="en-US" sz="2590" u="sng"/>
              <a:t>future</a:t>
            </a:r>
            <a:r>
              <a:rPr i="1" lang="en-US" sz="2590"/>
              <a:t>.</a:t>
            </a:r>
            <a:endParaRPr i="1" sz="1665"/>
          </a:p>
          <a:p>
            <a:pPr indent="-193967" lvl="0" marL="274320" rtl="0" algn="l">
              <a:lnSpc>
                <a:spcPct val="80000"/>
              </a:lnSpc>
              <a:spcBef>
                <a:spcPts val="600"/>
              </a:spcBef>
              <a:spcAft>
                <a:spcPts val="0"/>
              </a:spcAft>
              <a:buSzPts val="1265"/>
              <a:buNone/>
            </a:pPr>
            <a:r>
              <a:t/>
            </a:r>
            <a:endParaRPr sz="1665"/>
          </a:p>
          <a:p>
            <a:pPr indent="-274320" lvl="0" marL="274320" rtl="0" algn="l">
              <a:lnSpc>
                <a:spcPct val="80000"/>
              </a:lnSpc>
              <a:spcBef>
                <a:spcPts val="600"/>
              </a:spcBef>
              <a:spcAft>
                <a:spcPts val="0"/>
              </a:spcAft>
              <a:buSzPts val="1968"/>
              <a:buChar char="🞂"/>
            </a:pPr>
            <a:r>
              <a:rPr lang="en-US" sz="2590"/>
              <a:t>Good dialogue should have the following characteristics; it should be :</a:t>
            </a:r>
            <a:endParaRPr sz="1665"/>
          </a:p>
          <a:p>
            <a:pPr indent="-274320" lvl="0" marL="274320" rtl="0" algn="l">
              <a:lnSpc>
                <a:spcPct val="80000"/>
              </a:lnSpc>
              <a:spcBef>
                <a:spcPts val="600"/>
              </a:spcBef>
              <a:spcAft>
                <a:spcPts val="0"/>
              </a:spcAft>
              <a:buSzPts val="1265"/>
              <a:buNone/>
            </a:pPr>
            <a:r>
              <a:t/>
            </a:r>
            <a:endParaRPr sz="1665"/>
          </a:p>
          <a:p>
            <a:pPr indent="-228600" lvl="2" marL="822960" rtl="0" algn="l">
              <a:lnSpc>
                <a:spcPct val="80000"/>
              </a:lnSpc>
              <a:spcBef>
                <a:spcPts val="500"/>
              </a:spcBef>
              <a:spcAft>
                <a:spcPts val="0"/>
              </a:spcAft>
              <a:buSzPts val="1476"/>
              <a:buChar char="🞂"/>
            </a:pPr>
            <a:r>
              <a:rPr i="1" lang="en-US" sz="1942"/>
              <a:t>natural </a:t>
            </a:r>
            <a:r>
              <a:rPr lang="en-US" sz="1942"/>
              <a:t>– the speech should be ‘in character’, that is, typical of the person speaking.  It should also follow the technique of normal conversation.</a:t>
            </a:r>
            <a:endParaRPr sz="1202"/>
          </a:p>
          <a:p>
            <a:pPr indent="-228600" lvl="2" marL="822960" rtl="0" algn="l">
              <a:lnSpc>
                <a:spcPct val="80000"/>
              </a:lnSpc>
              <a:spcBef>
                <a:spcPts val="500"/>
              </a:spcBef>
              <a:spcAft>
                <a:spcPts val="0"/>
              </a:spcAft>
              <a:buSzPts val="1476"/>
              <a:buChar char="🞂"/>
            </a:pPr>
            <a:r>
              <a:rPr i="1" lang="en-US" sz="1942"/>
              <a:t>convincing</a:t>
            </a:r>
            <a:endParaRPr i="1" sz="1202"/>
          </a:p>
          <a:p>
            <a:pPr indent="-228600" lvl="2" marL="822960" rtl="0" algn="l">
              <a:lnSpc>
                <a:spcPct val="80000"/>
              </a:lnSpc>
              <a:spcBef>
                <a:spcPts val="500"/>
              </a:spcBef>
              <a:spcAft>
                <a:spcPts val="0"/>
              </a:spcAft>
              <a:buSzPts val="1476"/>
              <a:buChar char="🞂"/>
            </a:pPr>
            <a:r>
              <a:rPr i="1" lang="en-US" sz="1942"/>
              <a:t>interesting</a:t>
            </a:r>
            <a:endParaRPr i="1" sz="1202"/>
          </a:p>
          <a:p>
            <a:pPr indent="-158254" lvl="0" marL="274320" rtl="0" algn="l">
              <a:lnSpc>
                <a:spcPct val="80000"/>
              </a:lnSpc>
              <a:spcBef>
                <a:spcPts val="600"/>
              </a:spcBef>
              <a:spcAft>
                <a:spcPts val="0"/>
              </a:spcAft>
              <a:buSzPts val="1828"/>
              <a:buNone/>
            </a:pPr>
            <a:r>
              <a:t/>
            </a:r>
            <a:endParaRPr sz="240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Theme</a:t>
            </a:r>
            <a:endParaRPr/>
          </a:p>
        </p:txBody>
      </p:sp>
      <p:sp>
        <p:nvSpPr>
          <p:cNvPr id="209" name="Google Shape;209;p29"/>
          <p:cNvSpPr txBox="1"/>
          <p:nvPr>
            <p:ph idx="1" type="body"/>
          </p:nvPr>
        </p:nvSpPr>
        <p:spPr>
          <a:xfrm>
            <a:off x="0" y="1219200"/>
            <a:ext cx="9144000" cy="4937760"/>
          </a:xfrm>
          <a:prstGeom prst="rect">
            <a:avLst/>
          </a:prstGeom>
          <a:noFill/>
          <a:ln>
            <a:noFill/>
          </a:ln>
        </p:spPr>
        <p:txBody>
          <a:bodyPr anchorCtr="0" anchor="t" bIns="45700" lIns="91425" spcFirstLastPara="1" rIns="91425" wrap="square" tIns="45700">
            <a:noAutofit/>
          </a:bodyPr>
          <a:lstStyle/>
          <a:p>
            <a:pPr indent="-315468" lvl="0" marL="457200" rtl="0" algn="l">
              <a:spcBef>
                <a:spcPts val="600"/>
              </a:spcBef>
              <a:spcAft>
                <a:spcPts val="0"/>
              </a:spcAft>
              <a:buSzPts val="1368"/>
              <a:buChar char="🞂"/>
            </a:pPr>
            <a:r>
              <a:rPr b="1" lang="en-US"/>
              <a:t>Theme </a:t>
            </a:r>
            <a:r>
              <a:rPr lang="en-US"/>
              <a:t>is the controlling idea or central insight of a piece of fiction. It is the generalization about life that is stated or implied by the story. </a:t>
            </a:r>
            <a:endParaRPr/>
          </a:p>
          <a:p>
            <a:pPr indent="-315468" lvl="0" marL="457200" rtl="0" algn="l">
              <a:spcBef>
                <a:spcPts val="1000"/>
              </a:spcBef>
              <a:spcAft>
                <a:spcPts val="0"/>
              </a:spcAft>
              <a:buSzPts val="1368"/>
              <a:buChar char="🞂"/>
            </a:pPr>
            <a:r>
              <a:rPr lang="en-US"/>
              <a:t>Not all stories have a theme. Theme exists when the author has attempted to record life accurately or to reveal a truth about life. </a:t>
            </a:r>
            <a:endParaRPr/>
          </a:p>
          <a:p>
            <a:pPr indent="-315468" lvl="0" marL="457200" rtl="0" algn="l">
              <a:spcBef>
                <a:spcPts val="1000"/>
              </a:spcBef>
              <a:spcAft>
                <a:spcPts val="1000"/>
              </a:spcAft>
              <a:buSzPts val="1368"/>
              <a:buChar char="🞂"/>
            </a:pPr>
            <a:r>
              <a:rPr lang="en-US"/>
              <a:t>Theme is derived by deciding what the central purpose of the story is; it is usually expressed in a single sentence and is a generalization which does not contain specific material from the plot of the story.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Thematic Statements</a:t>
            </a:r>
            <a:endParaRPr/>
          </a:p>
        </p:txBody>
      </p:sp>
      <p:sp>
        <p:nvSpPr>
          <p:cNvPr id="215" name="Google Shape;215;p30"/>
          <p:cNvSpPr txBox="1"/>
          <p:nvPr>
            <p:ph idx="1" type="body"/>
          </p:nvPr>
        </p:nvSpPr>
        <p:spPr>
          <a:xfrm>
            <a:off x="228600" y="1219200"/>
            <a:ext cx="8458200" cy="52578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744"/>
              <a:buChar char="🞂"/>
            </a:pPr>
            <a:r>
              <a:rPr lang="en-US" sz="2295"/>
              <a:t>We state the theme in a sentence, called a </a:t>
            </a:r>
            <a:r>
              <a:rPr lang="en-US" sz="2295" u="sng"/>
              <a:t>thematic statement</a:t>
            </a:r>
            <a:r>
              <a:rPr lang="en-US" sz="2295"/>
              <a:t>.</a:t>
            </a:r>
            <a:endParaRPr/>
          </a:p>
          <a:p>
            <a:pPr indent="-274320" lvl="0" marL="274320" rtl="0" algn="l">
              <a:lnSpc>
                <a:spcPct val="80000"/>
              </a:lnSpc>
              <a:spcBef>
                <a:spcPts val="600"/>
              </a:spcBef>
              <a:spcAft>
                <a:spcPts val="0"/>
              </a:spcAft>
              <a:buSzPts val="1744"/>
              <a:buNone/>
            </a:pPr>
            <a:r>
              <a:t/>
            </a:r>
            <a:endParaRPr sz="2295"/>
          </a:p>
          <a:p>
            <a:pPr indent="-274320" lvl="0" marL="274320" rtl="0" algn="l">
              <a:lnSpc>
                <a:spcPct val="80000"/>
              </a:lnSpc>
              <a:spcBef>
                <a:spcPts val="600"/>
              </a:spcBef>
              <a:spcAft>
                <a:spcPts val="0"/>
              </a:spcAft>
              <a:buSzPts val="1744"/>
              <a:buChar char="🞂"/>
            </a:pPr>
            <a:r>
              <a:rPr lang="en-US" sz="2295"/>
              <a:t>Examples:</a:t>
            </a:r>
            <a:endParaRPr/>
          </a:p>
          <a:p>
            <a:pPr indent="-274320" lvl="0" marL="274320" rtl="0" algn="l">
              <a:lnSpc>
                <a:spcPct val="80000"/>
              </a:lnSpc>
              <a:spcBef>
                <a:spcPts val="600"/>
              </a:spcBef>
              <a:spcAft>
                <a:spcPts val="0"/>
              </a:spcAft>
              <a:buSzPts val="1744"/>
              <a:buNone/>
            </a:pPr>
            <a:r>
              <a:t/>
            </a:r>
            <a:endParaRPr sz="2295"/>
          </a:p>
          <a:p>
            <a:pPr indent="-228600" lvl="2" marL="822960" rtl="0" algn="l">
              <a:lnSpc>
                <a:spcPct val="80000"/>
              </a:lnSpc>
              <a:spcBef>
                <a:spcPts val="500"/>
              </a:spcBef>
              <a:spcAft>
                <a:spcPts val="0"/>
              </a:spcAft>
              <a:buSzPts val="1744"/>
              <a:buChar char="🞂"/>
            </a:pPr>
            <a:r>
              <a:rPr lang="en-US" sz="2295"/>
              <a:t>Friendships are an important part of life.</a:t>
            </a:r>
            <a:endParaRPr/>
          </a:p>
          <a:p>
            <a:pPr indent="-228600" lvl="2" marL="822960" rtl="0" algn="l">
              <a:lnSpc>
                <a:spcPct val="80000"/>
              </a:lnSpc>
              <a:spcBef>
                <a:spcPts val="500"/>
              </a:spcBef>
              <a:spcAft>
                <a:spcPts val="0"/>
              </a:spcAft>
              <a:buSzPts val="1744"/>
              <a:buChar char="🞂"/>
            </a:pPr>
            <a:r>
              <a:rPr lang="en-US" sz="2295"/>
              <a:t>Relationships teach us about ourselves.</a:t>
            </a:r>
            <a:endParaRPr/>
          </a:p>
          <a:p>
            <a:pPr indent="-228600" lvl="2" marL="822960" rtl="0" algn="l">
              <a:lnSpc>
                <a:spcPct val="80000"/>
              </a:lnSpc>
              <a:spcBef>
                <a:spcPts val="500"/>
              </a:spcBef>
              <a:spcAft>
                <a:spcPts val="0"/>
              </a:spcAft>
              <a:buSzPts val="1744"/>
              <a:buChar char="🞂"/>
            </a:pPr>
            <a:r>
              <a:rPr lang="en-US" sz="2295"/>
              <a:t>People need to take responsibility for their own life.</a:t>
            </a:r>
            <a:endParaRPr/>
          </a:p>
          <a:p>
            <a:pPr indent="-228600" lvl="2" marL="822960" rtl="0" algn="l">
              <a:lnSpc>
                <a:spcPct val="80000"/>
              </a:lnSpc>
              <a:spcBef>
                <a:spcPts val="500"/>
              </a:spcBef>
              <a:spcAft>
                <a:spcPts val="0"/>
              </a:spcAft>
              <a:buSzPts val="1744"/>
              <a:buNone/>
            </a:pPr>
            <a:r>
              <a:t/>
            </a:r>
            <a:endParaRPr sz="2295"/>
          </a:p>
          <a:p>
            <a:pPr indent="-228600" lvl="2" marL="822960" rtl="0" algn="l">
              <a:lnSpc>
                <a:spcPct val="80000"/>
              </a:lnSpc>
              <a:spcBef>
                <a:spcPts val="500"/>
              </a:spcBef>
              <a:spcAft>
                <a:spcPts val="0"/>
              </a:spcAft>
              <a:buSzPts val="1744"/>
              <a:buNone/>
            </a:pPr>
            <a:r>
              <a:t/>
            </a:r>
            <a:endParaRPr sz="1000"/>
          </a:p>
          <a:p>
            <a:pPr indent="-274320" lvl="0" marL="274320" rtl="0" algn="l">
              <a:lnSpc>
                <a:spcPct val="80000"/>
              </a:lnSpc>
              <a:spcBef>
                <a:spcPts val="600"/>
              </a:spcBef>
              <a:spcAft>
                <a:spcPts val="0"/>
              </a:spcAft>
              <a:buSzPts val="1744"/>
              <a:buNone/>
            </a:pPr>
            <a:r>
              <a:rPr lang="en-US" sz="2295"/>
              <a:t>* Theme is </a:t>
            </a:r>
            <a:r>
              <a:rPr i="1" lang="en-US" sz="2295" u="sng"/>
              <a:t>not</a:t>
            </a:r>
            <a:r>
              <a:rPr lang="en-US" sz="2295"/>
              <a:t> a summary of the main events, theme does not teach a lesson as a moral does.  When deciding on theme, think what the main </a:t>
            </a:r>
            <a:r>
              <a:rPr i="1" lang="en-US" sz="2295" u="sng"/>
              <a:t>purpose</a:t>
            </a:r>
            <a:r>
              <a:rPr lang="en-US" sz="2295"/>
              <a:t> of the story is.  Theme deals with the </a:t>
            </a:r>
            <a:r>
              <a:rPr i="1" lang="en-US" sz="2295" u="sng"/>
              <a:t>truths about life</a:t>
            </a:r>
            <a:r>
              <a:rPr i="1" lang="en-US" sz="2295"/>
              <a:t> </a:t>
            </a:r>
            <a:r>
              <a:rPr lang="en-US" sz="2295"/>
              <a:t>that are conveyed by the events in the story.  When writing a thematic statement, do not use specific names of characters – it is a statement about people and life </a:t>
            </a:r>
            <a:r>
              <a:rPr i="1" lang="en-US" sz="2295" u="sng"/>
              <a:t>in general</a:t>
            </a:r>
            <a:r>
              <a:rPr lang="en-US" sz="2295" u="sng"/>
              <a:t>.</a:t>
            </a:r>
            <a:r>
              <a:rPr lang="en-US" sz="2295"/>
              <a:t> </a:t>
            </a:r>
            <a:endParaRPr/>
          </a:p>
          <a:p>
            <a:pPr indent="-167665" lvl="0" marL="274320" rtl="0" algn="l">
              <a:lnSpc>
                <a:spcPct val="80000"/>
              </a:lnSpc>
              <a:spcBef>
                <a:spcPts val="600"/>
              </a:spcBef>
              <a:spcAft>
                <a:spcPts val="0"/>
              </a:spcAft>
              <a:buSzPts val="1680"/>
              <a:buNone/>
            </a:pPr>
            <a:r>
              <a:t/>
            </a:r>
            <a:endParaRPr sz="221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Point of View</a:t>
            </a:r>
            <a:endParaRPr/>
          </a:p>
        </p:txBody>
      </p:sp>
      <p:sp>
        <p:nvSpPr>
          <p:cNvPr id="221" name="Google Shape;221;p3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ctr">
              <a:spcBef>
                <a:spcPts val="0"/>
              </a:spcBef>
              <a:spcAft>
                <a:spcPts val="0"/>
              </a:spcAft>
              <a:buSzPts val="1976"/>
              <a:buNone/>
            </a:pPr>
            <a:r>
              <a:t/>
            </a:r>
            <a:endParaRPr/>
          </a:p>
          <a:p>
            <a:pPr indent="-274320" lvl="0" marL="274320" rtl="0" algn="ctr">
              <a:spcBef>
                <a:spcPts val="600"/>
              </a:spcBef>
              <a:spcAft>
                <a:spcPts val="0"/>
              </a:spcAft>
              <a:buSzPts val="1976"/>
              <a:buNone/>
            </a:pPr>
            <a:r>
              <a:t/>
            </a:r>
            <a:endParaRPr/>
          </a:p>
          <a:p>
            <a:pPr indent="-274320" lvl="0" marL="274320" rtl="0" algn="ctr">
              <a:spcBef>
                <a:spcPts val="600"/>
              </a:spcBef>
              <a:spcAft>
                <a:spcPts val="0"/>
              </a:spcAft>
              <a:buSzPts val="1976"/>
              <a:buNone/>
            </a:pPr>
            <a:r>
              <a:t/>
            </a:r>
            <a:endParaRPr/>
          </a:p>
          <a:p>
            <a:pPr indent="-274320" lvl="0" marL="274320" rtl="0" algn="ctr">
              <a:spcBef>
                <a:spcPts val="600"/>
              </a:spcBef>
              <a:spcAft>
                <a:spcPts val="0"/>
              </a:spcAft>
              <a:buSzPts val="1976"/>
              <a:buNone/>
            </a:pPr>
            <a:r>
              <a:rPr b="1" lang="en-US"/>
              <a:t>Point of View </a:t>
            </a:r>
            <a:r>
              <a:rPr lang="en-US"/>
              <a:t>is the mental point of view of a story involves the idea of who is telling the story to the reader. An author must choose a point of view from which to tell his story. There are two basic types of mental point of 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4000"/>
              <a:buFont typeface="Constantia"/>
              <a:buNone/>
            </a:pPr>
            <a:r>
              <a:rPr lang="en-US" sz="4000"/>
              <a:t>What is a Short Story?</a:t>
            </a:r>
            <a:endParaRPr sz="4000"/>
          </a:p>
        </p:txBody>
      </p:sp>
      <p:sp>
        <p:nvSpPr>
          <p:cNvPr id="112" name="Google Shape;112;p1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ctr">
              <a:spcBef>
                <a:spcPts val="0"/>
              </a:spcBef>
              <a:spcAft>
                <a:spcPts val="0"/>
              </a:spcAft>
              <a:buSzPts val="1976"/>
              <a:buNone/>
            </a:pPr>
            <a:r>
              <a:t/>
            </a:r>
            <a:endParaRPr/>
          </a:p>
          <a:p>
            <a:pPr indent="-274320" lvl="0" marL="274320" rtl="0" algn="ctr">
              <a:spcBef>
                <a:spcPts val="600"/>
              </a:spcBef>
              <a:spcAft>
                <a:spcPts val="0"/>
              </a:spcAft>
              <a:buSzPts val="2432"/>
              <a:buNone/>
            </a:pPr>
            <a:r>
              <a:t/>
            </a:r>
            <a:endParaRPr sz="3200"/>
          </a:p>
          <a:p>
            <a:pPr indent="-274320" lvl="0" marL="274320" rtl="0" algn="ctr">
              <a:spcBef>
                <a:spcPts val="600"/>
              </a:spcBef>
              <a:spcAft>
                <a:spcPts val="0"/>
              </a:spcAft>
              <a:buSzPts val="2432"/>
              <a:buNone/>
            </a:pPr>
            <a:r>
              <a:rPr lang="en-US" sz="3200"/>
              <a:t>The short story is a work of prose fiction which can generally be read in a single sitting.</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457200" y="-2286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Point of View</a:t>
            </a:r>
            <a:endParaRPr/>
          </a:p>
        </p:txBody>
      </p:sp>
      <p:sp>
        <p:nvSpPr>
          <p:cNvPr id="227" name="Google Shape;227;p32"/>
          <p:cNvSpPr txBox="1"/>
          <p:nvPr>
            <p:ph idx="1" type="body"/>
          </p:nvPr>
        </p:nvSpPr>
        <p:spPr>
          <a:xfrm>
            <a:off x="533400" y="7620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596"/>
              <a:buChar char="🞂"/>
            </a:pPr>
            <a:r>
              <a:rPr b="1" lang="en-US" sz="2100"/>
              <a:t>First Person Point of View – also called first person point of view because first </a:t>
            </a:r>
            <a:r>
              <a:rPr lang="en-US" sz="2100"/>
              <a:t>person pronouns (I, me, my mine, we, us, etc.) are used to tell the story.</a:t>
            </a:r>
            <a:endParaRPr/>
          </a:p>
          <a:p>
            <a:pPr indent="-274320" lvl="0" marL="274320" rtl="0" algn="l">
              <a:spcBef>
                <a:spcPts val="600"/>
              </a:spcBef>
              <a:spcAft>
                <a:spcPts val="0"/>
              </a:spcAft>
              <a:buSzPts val="1596"/>
              <a:buNone/>
            </a:pPr>
            <a:r>
              <a:t/>
            </a:r>
            <a:endParaRPr sz="800"/>
          </a:p>
          <a:p>
            <a:pPr indent="-274320" lvl="1" marL="548640" rtl="0" algn="l">
              <a:spcBef>
                <a:spcPts val="500"/>
              </a:spcBef>
              <a:spcAft>
                <a:spcPts val="0"/>
              </a:spcAft>
              <a:buSzPts val="1520"/>
              <a:buChar char="🞂"/>
            </a:pPr>
            <a:r>
              <a:rPr lang="en-US" sz="2000"/>
              <a:t>The first person point of view can be further subdivided into two groupings:</a:t>
            </a:r>
            <a:endParaRPr/>
          </a:p>
          <a:p>
            <a:pPr indent="-228600" lvl="2" marL="822960" rtl="0" algn="l">
              <a:spcBef>
                <a:spcPts val="500"/>
              </a:spcBef>
              <a:spcAft>
                <a:spcPts val="0"/>
              </a:spcAft>
              <a:buSzPts val="1216"/>
              <a:buChar char="🞂"/>
            </a:pPr>
            <a:r>
              <a:rPr lang="en-US" sz="1600"/>
              <a:t>The narrator as a major character in the story (story is told by the narrator, and the story is chiefly about him).</a:t>
            </a:r>
            <a:endParaRPr/>
          </a:p>
          <a:p>
            <a:pPr indent="-228600" lvl="2" marL="822960" rtl="0" algn="l">
              <a:spcBef>
                <a:spcPts val="500"/>
              </a:spcBef>
              <a:spcAft>
                <a:spcPts val="0"/>
              </a:spcAft>
              <a:buSzPts val="1216"/>
              <a:buChar char="🞂"/>
            </a:pPr>
            <a:r>
              <a:rPr lang="en-US" sz="1600"/>
              <a:t>The narrator as a minor character (narrator tells a story that focuses upon someone other than himself, but he is still a character in the story).</a:t>
            </a:r>
            <a:endParaRPr/>
          </a:p>
          <a:p>
            <a:pPr indent="-151384" lvl="2" marL="822960" rtl="0" algn="l">
              <a:spcBef>
                <a:spcPts val="500"/>
              </a:spcBef>
              <a:spcAft>
                <a:spcPts val="0"/>
              </a:spcAft>
              <a:buSzPts val="1216"/>
              <a:buNone/>
            </a:pPr>
            <a:r>
              <a:t/>
            </a:r>
            <a:endParaRPr sz="100"/>
          </a:p>
          <a:p>
            <a:pPr indent="-274320" lvl="0" marL="274320" rtl="0" algn="l">
              <a:spcBef>
                <a:spcPts val="600"/>
              </a:spcBef>
              <a:spcAft>
                <a:spcPts val="0"/>
              </a:spcAft>
              <a:buSzPts val="1596"/>
              <a:buChar char="🞂"/>
            </a:pPr>
            <a:r>
              <a:rPr b="1" lang="en-US" sz="2100"/>
              <a:t>A special type of first person narrator is called the innocent eye narrator.  This character telling the story is usually a child, an idiot, or a mentally handicapped adult. The narrator is thus naïve. </a:t>
            </a:r>
            <a:endParaRPr b="1" sz="2100"/>
          </a:p>
          <a:p>
            <a:pPr indent="-274320" lvl="0" marL="274320" rtl="0" algn="l">
              <a:spcBef>
                <a:spcPts val="600"/>
              </a:spcBef>
              <a:spcAft>
                <a:spcPts val="0"/>
              </a:spcAft>
              <a:buSzPts val="1596"/>
              <a:buChar char="🞂"/>
            </a:pPr>
            <a:r>
              <a:rPr b="1" lang="en-US" sz="2100"/>
              <a:t>The contrast between</a:t>
            </a:r>
            <a:r>
              <a:rPr lang="en-US"/>
              <a:t> </a:t>
            </a:r>
            <a:r>
              <a:rPr b="1" lang="en-US" sz="2100"/>
              <a:t>what the innocent eye narrator perceives and what the reader understands produces an ironic effect.</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Point of View</a:t>
            </a:r>
            <a:endParaRPr/>
          </a:p>
        </p:txBody>
      </p:sp>
      <p:sp>
        <p:nvSpPr>
          <p:cNvPr id="233" name="Google Shape;233;p3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828"/>
              <a:buChar char="🞂"/>
            </a:pPr>
            <a:r>
              <a:rPr b="1" lang="en-US" sz="2405"/>
              <a:t>Third Person Point of View – called third person point of view because third </a:t>
            </a:r>
            <a:r>
              <a:rPr lang="en-US" sz="2405"/>
              <a:t>person pronouns (he, him, she, her, they, them, etc.) are used to tell the story. </a:t>
            </a:r>
            <a:endParaRPr sz="2405"/>
          </a:p>
          <a:p>
            <a:pPr indent="-274320" lvl="0" marL="274320" rtl="0" algn="l">
              <a:lnSpc>
                <a:spcPct val="80000"/>
              </a:lnSpc>
              <a:spcBef>
                <a:spcPts val="600"/>
              </a:spcBef>
              <a:spcAft>
                <a:spcPts val="0"/>
              </a:spcAft>
              <a:buSzPts val="1828"/>
              <a:buNone/>
            </a:pPr>
            <a:r>
              <a:t/>
            </a:r>
            <a:endParaRPr sz="2405"/>
          </a:p>
          <a:p>
            <a:pPr indent="-274320" lvl="0" marL="274320" rtl="0" algn="l">
              <a:lnSpc>
                <a:spcPct val="80000"/>
              </a:lnSpc>
              <a:spcBef>
                <a:spcPts val="600"/>
              </a:spcBef>
              <a:spcAft>
                <a:spcPts val="0"/>
              </a:spcAft>
              <a:buSzPts val="1828"/>
              <a:buNone/>
            </a:pPr>
            <a:r>
              <a:rPr lang="en-US" sz="2405"/>
              <a:t>The third person point of view can be subdivided into three</a:t>
            </a:r>
            <a:endParaRPr/>
          </a:p>
          <a:p>
            <a:pPr indent="-274320" lvl="0" marL="274320" rtl="0" algn="l">
              <a:lnSpc>
                <a:spcPct val="80000"/>
              </a:lnSpc>
              <a:spcBef>
                <a:spcPts val="600"/>
              </a:spcBef>
              <a:spcAft>
                <a:spcPts val="0"/>
              </a:spcAft>
              <a:buSzPts val="1828"/>
              <a:buNone/>
            </a:pPr>
            <a:r>
              <a:rPr lang="en-US" sz="2405"/>
              <a:t>groupings:</a:t>
            </a:r>
            <a:endParaRPr sz="2405"/>
          </a:p>
          <a:p>
            <a:pPr indent="-228600" lvl="2" marL="822960" rtl="0" algn="l">
              <a:lnSpc>
                <a:spcPct val="80000"/>
              </a:lnSpc>
              <a:spcBef>
                <a:spcPts val="500"/>
              </a:spcBef>
              <a:spcAft>
                <a:spcPts val="0"/>
              </a:spcAft>
              <a:buSzPts val="1406"/>
              <a:buChar char="🞂"/>
            </a:pPr>
            <a:r>
              <a:rPr b="1" lang="en-US" sz="1850"/>
              <a:t>Omniscient Narrator – </a:t>
            </a:r>
            <a:r>
              <a:rPr lang="en-US" sz="1850"/>
              <a:t>can enter the mind(s) of any or all of his characters.</a:t>
            </a:r>
            <a:endParaRPr/>
          </a:p>
          <a:p>
            <a:pPr indent="-228600" lvl="2" marL="822960" rtl="0" algn="l">
              <a:lnSpc>
                <a:spcPct val="80000"/>
              </a:lnSpc>
              <a:spcBef>
                <a:spcPts val="500"/>
              </a:spcBef>
              <a:spcAft>
                <a:spcPts val="0"/>
              </a:spcAft>
              <a:buSzPts val="1406"/>
              <a:buNone/>
            </a:pPr>
            <a:r>
              <a:t/>
            </a:r>
            <a:endParaRPr sz="1850"/>
          </a:p>
          <a:p>
            <a:pPr indent="-228600" lvl="2" marL="822960" rtl="0" algn="l">
              <a:lnSpc>
                <a:spcPct val="80000"/>
              </a:lnSpc>
              <a:spcBef>
                <a:spcPts val="500"/>
              </a:spcBef>
              <a:spcAft>
                <a:spcPts val="0"/>
              </a:spcAft>
              <a:buSzPts val="1406"/>
              <a:buChar char="🞂"/>
            </a:pPr>
            <a:r>
              <a:rPr b="1" lang="en-US" sz="1850"/>
              <a:t>Selective (Limited) Omniscient Narrator – </a:t>
            </a:r>
            <a:r>
              <a:rPr lang="en-US" sz="1850"/>
              <a:t>the author limits his omniscience to the minds of a few of his characters, or just to a single character.</a:t>
            </a:r>
            <a:endParaRPr/>
          </a:p>
          <a:p>
            <a:pPr indent="-228600" lvl="2" marL="822960" rtl="0" algn="l">
              <a:lnSpc>
                <a:spcPct val="80000"/>
              </a:lnSpc>
              <a:spcBef>
                <a:spcPts val="500"/>
              </a:spcBef>
              <a:spcAft>
                <a:spcPts val="0"/>
              </a:spcAft>
              <a:buSzPts val="1406"/>
              <a:buNone/>
            </a:pPr>
            <a:r>
              <a:t/>
            </a:r>
            <a:endParaRPr sz="1850"/>
          </a:p>
          <a:p>
            <a:pPr indent="-228600" lvl="2" marL="822960" rtl="0" algn="l">
              <a:lnSpc>
                <a:spcPct val="80000"/>
              </a:lnSpc>
              <a:spcBef>
                <a:spcPts val="500"/>
              </a:spcBef>
              <a:spcAft>
                <a:spcPts val="0"/>
              </a:spcAft>
              <a:buSzPts val="1406"/>
              <a:buChar char="🞂"/>
            </a:pPr>
            <a:r>
              <a:rPr b="1" lang="en-US" sz="1850"/>
              <a:t>Objective Narrator </a:t>
            </a:r>
            <a:r>
              <a:rPr lang="en-US" sz="1850"/>
              <a:t>– the author does not enter a single mind, </a:t>
            </a:r>
            <a:r>
              <a:rPr i="1" lang="en-US" sz="1850"/>
              <a:t>but instead records</a:t>
            </a:r>
            <a:r>
              <a:rPr b="1" i="1" lang="en-US" sz="1850"/>
              <a:t> </a:t>
            </a:r>
            <a:r>
              <a:rPr lang="en-US" sz="1850"/>
              <a:t>what can been seen and heard. This type of narrator is like a camera or a fly on the wall.</a:t>
            </a:r>
            <a:endParaRPr sz="18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Literary Devices</a:t>
            </a:r>
            <a:endParaRPr/>
          </a:p>
        </p:txBody>
      </p:sp>
      <p:sp>
        <p:nvSpPr>
          <p:cNvPr id="239" name="Google Shape;239;p3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1744"/>
              <a:buChar char="🞂"/>
            </a:pPr>
            <a:r>
              <a:rPr b="1" lang="en-US" sz="2295"/>
              <a:t>Irony </a:t>
            </a:r>
            <a:r>
              <a:rPr lang="en-US" sz="2295"/>
              <a:t>– a device used by writers to show something different from what is expected.</a:t>
            </a:r>
            <a:endParaRPr/>
          </a:p>
          <a:p>
            <a:pPr indent="-274320" lvl="0" marL="274320" rtl="0" algn="l">
              <a:lnSpc>
                <a:spcPct val="80000"/>
              </a:lnSpc>
              <a:spcBef>
                <a:spcPts val="600"/>
              </a:spcBef>
              <a:spcAft>
                <a:spcPts val="0"/>
              </a:spcAft>
              <a:buSzPts val="1744"/>
              <a:buNone/>
            </a:pPr>
            <a:r>
              <a:t/>
            </a:r>
            <a:endParaRPr sz="2295"/>
          </a:p>
          <a:p>
            <a:pPr indent="-274320" lvl="0" marL="274320" rtl="0" algn="l">
              <a:lnSpc>
                <a:spcPct val="80000"/>
              </a:lnSpc>
              <a:spcBef>
                <a:spcPts val="600"/>
              </a:spcBef>
              <a:spcAft>
                <a:spcPts val="0"/>
              </a:spcAft>
              <a:buSzPts val="1744"/>
              <a:buNone/>
            </a:pPr>
            <a:r>
              <a:rPr lang="en-US" sz="2295"/>
              <a:t>There are three types of irony:</a:t>
            </a:r>
            <a:endParaRPr/>
          </a:p>
          <a:p>
            <a:pPr indent="-274320" lvl="1" marL="548640" rtl="0" algn="l">
              <a:lnSpc>
                <a:spcPct val="80000"/>
              </a:lnSpc>
              <a:spcBef>
                <a:spcPts val="500"/>
              </a:spcBef>
              <a:spcAft>
                <a:spcPts val="0"/>
              </a:spcAft>
              <a:buSzPts val="1485"/>
              <a:buChar char="🞂"/>
            </a:pPr>
            <a:r>
              <a:rPr i="1" lang="en-US" sz="1954"/>
              <a:t>Situational Irony </a:t>
            </a:r>
            <a:r>
              <a:rPr lang="en-US" sz="1954"/>
              <a:t>– the most common type of irony. There is a difference between appearance and reality. A situation seems to be developing to its logical conclusion, yet it takes an opposite turn at the end.</a:t>
            </a:r>
            <a:endParaRPr/>
          </a:p>
          <a:p>
            <a:pPr indent="-274320" lvl="1" marL="548640" rtl="0" algn="l">
              <a:lnSpc>
                <a:spcPct val="80000"/>
              </a:lnSpc>
              <a:spcBef>
                <a:spcPts val="500"/>
              </a:spcBef>
              <a:spcAft>
                <a:spcPts val="0"/>
              </a:spcAft>
              <a:buSzPts val="1486"/>
              <a:buNone/>
            </a:pPr>
            <a:r>
              <a:t/>
            </a:r>
            <a:endParaRPr sz="1954"/>
          </a:p>
          <a:p>
            <a:pPr indent="-274320" lvl="1" marL="548640" rtl="0" algn="l">
              <a:lnSpc>
                <a:spcPct val="80000"/>
              </a:lnSpc>
              <a:spcBef>
                <a:spcPts val="500"/>
              </a:spcBef>
              <a:spcAft>
                <a:spcPts val="0"/>
              </a:spcAft>
              <a:buSzPts val="1485"/>
              <a:buChar char="🞂"/>
            </a:pPr>
            <a:r>
              <a:rPr i="1" lang="en-US" sz="1954"/>
              <a:t>Verbal Irony </a:t>
            </a:r>
            <a:r>
              <a:rPr lang="en-US" sz="1954"/>
              <a:t>– a statement in which the opposite of what is said is actually meant. Sarcasm is a type of verbal irony which appears to praise people while actually insulting them.</a:t>
            </a:r>
            <a:endParaRPr/>
          </a:p>
          <a:p>
            <a:pPr indent="-274320" lvl="1" marL="548640" rtl="0" algn="l">
              <a:lnSpc>
                <a:spcPct val="80000"/>
              </a:lnSpc>
              <a:spcBef>
                <a:spcPts val="500"/>
              </a:spcBef>
              <a:spcAft>
                <a:spcPts val="0"/>
              </a:spcAft>
              <a:buSzPts val="1486"/>
              <a:buNone/>
            </a:pPr>
            <a:r>
              <a:t/>
            </a:r>
            <a:endParaRPr sz="1954"/>
          </a:p>
          <a:p>
            <a:pPr indent="-274320" lvl="1" marL="548640" rtl="0" algn="l">
              <a:lnSpc>
                <a:spcPct val="80000"/>
              </a:lnSpc>
              <a:spcBef>
                <a:spcPts val="500"/>
              </a:spcBef>
              <a:spcAft>
                <a:spcPts val="0"/>
              </a:spcAft>
              <a:buSzPts val="1485"/>
              <a:buChar char="🞂"/>
            </a:pPr>
            <a:r>
              <a:rPr i="1" lang="en-US" sz="1954"/>
              <a:t>Dramatic Irony </a:t>
            </a:r>
            <a:r>
              <a:rPr lang="en-US" sz="1954"/>
              <a:t>– is based upon the principle of opposition between appearance and reality, but the speaker is unaware of the opposition, and thus his statements are not intentional, as they are with verbal irony.</a:t>
            </a:r>
            <a:endParaRPr sz="1954"/>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Literary Devices</a:t>
            </a:r>
            <a:endParaRPr/>
          </a:p>
        </p:txBody>
      </p:sp>
      <p:sp>
        <p:nvSpPr>
          <p:cNvPr id="245" name="Google Shape;245;p3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976"/>
              <a:buChar char="🞂"/>
            </a:pPr>
            <a:r>
              <a:rPr b="1" lang="en-US"/>
              <a:t>Satire – </a:t>
            </a:r>
            <a:r>
              <a:rPr lang="en-US"/>
              <a:t>a form of writing in which the author criticizes or ridicules something such as politics, religion or education. He does not criticize directly, but rather describes a completely different situation, and makes direct parallels and references to things the reader knows. The reader is then able to realize what it is that the writer is criticizing.</a:t>
            </a:r>
            <a:endParaRPr/>
          </a:p>
          <a:p>
            <a:pPr indent="-148844" lvl="0" marL="274320" rtl="0" algn="l">
              <a:lnSpc>
                <a:spcPct val="90000"/>
              </a:lnSpc>
              <a:spcBef>
                <a:spcPts val="600"/>
              </a:spcBef>
              <a:spcAft>
                <a:spcPts val="0"/>
              </a:spcAft>
              <a:buSzPts val="1976"/>
              <a:buNone/>
            </a:pPr>
            <a:r>
              <a:t/>
            </a:r>
            <a:endParaRPr/>
          </a:p>
          <a:p>
            <a:pPr indent="-274320" lvl="0" marL="274320" rtl="0" algn="l">
              <a:lnSpc>
                <a:spcPct val="90000"/>
              </a:lnSpc>
              <a:spcBef>
                <a:spcPts val="600"/>
              </a:spcBef>
              <a:spcAft>
                <a:spcPts val="0"/>
              </a:spcAft>
              <a:buSzPts val="1976"/>
              <a:buChar char="🞂"/>
            </a:pPr>
            <a:r>
              <a:rPr b="1" lang="en-US"/>
              <a:t>Symbol (Symbolism) – </a:t>
            </a:r>
            <a:r>
              <a:rPr lang="en-US"/>
              <a:t>anything which stands for something else. It is a word, person, action or object which takes on a meaning in the work far beyond its ordinary meaning (e.g. a white dove carrying an olive branch in its beak symbolizes peace).</a:t>
            </a:r>
            <a:endParaRPr/>
          </a:p>
          <a:p>
            <a:pPr indent="-148844" lvl="0" marL="274320" rtl="0" algn="l">
              <a:lnSpc>
                <a:spcPct val="90000"/>
              </a:lnSpc>
              <a:spcBef>
                <a:spcPts val="600"/>
              </a:spcBef>
              <a:spcAft>
                <a:spcPts val="0"/>
              </a:spcAft>
              <a:buSzPts val="1976"/>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Literary Terms</a:t>
            </a:r>
            <a:endParaRPr/>
          </a:p>
        </p:txBody>
      </p:sp>
      <p:sp>
        <p:nvSpPr>
          <p:cNvPr id="251" name="Google Shape;251;p3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828"/>
              <a:buChar char="🞂"/>
            </a:pPr>
            <a:r>
              <a:rPr b="1" lang="en-US" sz="2405"/>
              <a:t>Allusion – </a:t>
            </a:r>
            <a:r>
              <a:rPr lang="en-US" sz="2405"/>
              <a:t>an indirect, usually brief reference to a famous person, event or work. The most common allusions are to literature, historical events, religion, and mythology.</a:t>
            </a:r>
            <a:endParaRPr/>
          </a:p>
          <a:p>
            <a:pPr indent="-158254" lvl="0" marL="274320" rtl="0" algn="l">
              <a:spcBef>
                <a:spcPts val="600"/>
              </a:spcBef>
              <a:spcAft>
                <a:spcPts val="0"/>
              </a:spcAft>
              <a:buSzPts val="1828"/>
              <a:buNone/>
            </a:pPr>
            <a:r>
              <a:t/>
            </a:r>
            <a:endParaRPr sz="2405"/>
          </a:p>
          <a:p>
            <a:pPr indent="-274320" lvl="0" marL="274320" rtl="0" algn="l">
              <a:spcBef>
                <a:spcPts val="600"/>
              </a:spcBef>
              <a:spcAft>
                <a:spcPts val="0"/>
              </a:spcAft>
              <a:buSzPts val="1828"/>
              <a:buChar char="🞂"/>
            </a:pPr>
            <a:r>
              <a:rPr b="1" lang="en-US" sz="2405"/>
              <a:t>Atmosphere (mood) </a:t>
            </a:r>
            <a:r>
              <a:rPr lang="en-US" sz="2405"/>
              <a:t>– the tone an author gives to a story. The atmosphere refers to the mood that a reader is put into when reading the story. (e.g. angry, somber, cheerful, bitter, ironic, curious, threatening, gentle, dreamy irritated, confident, etc.)</a:t>
            </a:r>
            <a:endParaRPr/>
          </a:p>
          <a:p>
            <a:pPr indent="-274320" lvl="0" marL="274320" rtl="0" algn="l">
              <a:spcBef>
                <a:spcPts val="600"/>
              </a:spcBef>
              <a:spcAft>
                <a:spcPts val="0"/>
              </a:spcAft>
              <a:buSzPts val="1828"/>
              <a:buNone/>
            </a:pPr>
            <a:r>
              <a:t/>
            </a:r>
            <a:endParaRPr sz="2405"/>
          </a:p>
          <a:p>
            <a:pPr indent="-274320" lvl="0" marL="274320" rtl="0" algn="l">
              <a:spcBef>
                <a:spcPts val="600"/>
              </a:spcBef>
              <a:spcAft>
                <a:spcPts val="0"/>
              </a:spcAft>
              <a:buSzPts val="1828"/>
              <a:buChar char="🞂"/>
            </a:pPr>
            <a:r>
              <a:rPr b="1" lang="en-US" sz="2405"/>
              <a:t>Dilemma – </a:t>
            </a:r>
            <a:r>
              <a:rPr lang="en-US" sz="2405"/>
              <a:t>two choices which a character faces, both of which are undesirable.</a:t>
            </a:r>
            <a:endParaRPr sz="2405"/>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Literary Terms</a:t>
            </a:r>
            <a:endParaRPr/>
          </a:p>
        </p:txBody>
      </p:sp>
      <p:sp>
        <p:nvSpPr>
          <p:cNvPr id="257" name="Google Shape;257;p37"/>
          <p:cNvSpPr txBox="1"/>
          <p:nvPr>
            <p:ph idx="1" type="body"/>
          </p:nvPr>
        </p:nvSpPr>
        <p:spPr>
          <a:xfrm>
            <a:off x="304800" y="1143000"/>
            <a:ext cx="8229600" cy="4937760"/>
          </a:xfrm>
          <a:prstGeom prst="rect">
            <a:avLst/>
          </a:prstGeom>
          <a:noFill/>
          <a:ln>
            <a:noFill/>
          </a:ln>
        </p:spPr>
        <p:txBody>
          <a:bodyPr anchorCtr="0" anchor="t" bIns="45700" lIns="91425" spcFirstLastPara="1" rIns="91425" wrap="square" tIns="45700">
            <a:noAutofit/>
          </a:bodyPr>
          <a:lstStyle/>
          <a:p>
            <a:pPr indent="-148844" lvl="0" marL="274320" rtl="0" algn="l">
              <a:spcBef>
                <a:spcPts val="0"/>
              </a:spcBef>
              <a:spcAft>
                <a:spcPts val="0"/>
              </a:spcAft>
              <a:buSzPts val="1976"/>
              <a:buNone/>
            </a:pPr>
            <a:r>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b="1" lang="en-US"/>
              <a:t>Escape Literature </a:t>
            </a:r>
            <a:r>
              <a:rPr lang="en-US"/>
              <a:t>– literature that is written purely for entertainment.</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b="1" lang="en-US"/>
              <a:t>Interpretive Literature </a:t>
            </a:r>
            <a:r>
              <a:rPr lang="en-US"/>
              <a:t>– literature that is written for enjoyment and to broaden, deepen and sharpen a reader’s awareness of life.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Literary Terms</a:t>
            </a:r>
            <a:endParaRPr/>
          </a:p>
        </p:txBody>
      </p:sp>
      <p:sp>
        <p:nvSpPr>
          <p:cNvPr id="263" name="Google Shape;263;p3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1976"/>
              <a:buChar char="🞂"/>
            </a:pPr>
            <a:r>
              <a:rPr b="1" lang="en-US"/>
              <a:t>Foreshadowing </a:t>
            </a:r>
            <a:r>
              <a:rPr lang="en-US"/>
              <a:t>– refers to the clues in the story which warn the reader about the ending. In skillful stories, these clues are not obvious on the first reading.</a:t>
            </a:r>
            <a:endParaRPr/>
          </a:p>
          <a:p>
            <a:pPr indent="-148844" lvl="0" marL="274320" rtl="0" algn="l">
              <a:lnSpc>
                <a:spcPct val="90000"/>
              </a:lnSpc>
              <a:spcBef>
                <a:spcPts val="600"/>
              </a:spcBef>
              <a:spcAft>
                <a:spcPts val="0"/>
              </a:spcAft>
              <a:buSzPts val="1976"/>
              <a:buNone/>
            </a:pPr>
            <a:r>
              <a:t/>
            </a:r>
            <a:endParaRPr/>
          </a:p>
          <a:p>
            <a:pPr indent="-274320" lvl="0" marL="274320" rtl="0" algn="l">
              <a:lnSpc>
                <a:spcPct val="90000"/>
              </a:lnSpc>
              <a:spcBef>
                <a:spcPts val="600"/>
              </a:spcBef>
              <a:spcAft>
                <a:spcPts val="0"/>
              </a:spcAft>
              <a:buSzPts val="1976"/>
              <a:buChar char="🞂"/>
            </a:pPr>
            <a:r>
              <a:rPr b="1" lang="en-US"/>
              <a:t>Style – </a:t>
            </a:r>
            <a:r>
              <a:rPr lang="en-US"/>
              <a:t>how a speaker or writer says whatever he says. Style is the writer’s personality showing through. The style of a work may be analyzed in terms of its diction or word choice, its sentence structure, the types of figurative language used, and the patterns of its rhythms and sounds. Traditionally, style can be classified into three types: high (grand), middle (mean), or low (plain) style.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381000" y="304800"/>
            <a:ext cx="8382000" cy="533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2880"/>
              <a:buFont typeface="Constantia"/>
              <a:buNone/>
            </a:pPr>
            <a:r>
              <a:rPr lang="en-US" sz="2880"/>
              <a:t>Characteristics of a Short Story include:</a:t>
            </a:r>
            <a:endParaRPr sz="2880"/>
          </a:p>
        </p:txBody>
      </p:sp>
      <p:sp>
        <p:nvSpPr>
          <p:cNvPr id="118" name="Google Shape;118;p15"/>
          <p:cNvSpPr txBox="1"/>
          <p:nvPr>
            <p:ph idx="1" type="body"/>
          </p:nvPr>
        </p:nvSpPr>
        <p:spPr>
          <a:xfrm>
            <a:off x="457200" y="762000"/>
            <a:ext cx="8305800" cy="54864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828"/>
              <a:buChar char="🞂"/>
            </a:pPr>
            <a:r>
              <a:rPr lang="en-US" sz="2405"/>
              <a:t>It is based on</a:t>
            </a:r>
            <a:r>
              <a:rPr b="1" i="1" lang="en-US" sz="2405"/>
              <a:t> one </a:t>
            </a:r>
            <a:r>
              <a:rPr lang="en-US" sz="2405"/>
              <a:t>incident or event, situation or character</a:t>
            </a:r>
            <a:endParaRPr/>
          </a:p>
          <a:p>
            <a:pPr indent="-274320" lvl="0" marL="274320" rtl="0" algn="l">
              <a:spcBef>
                <a:spcPts val="600"/>
              </a:spcBef>
              <a:spcAft>
                <a:spcPts val="0"/>
              </a:spcAft>
              <a:buSzPts val="1828"/>
              <a:buChar char="🞂"/>
            </a:pPr>
            <a:r>
              <a:rPr lang="en-US" sz="2405"/>
              <a:t>It is concerned mainly with one impression or effect</a:t>
            </a:r>
            <a:endParaRPr/>
          </a:p>
          <a:p>
            <a:pPr indent="-274320" lvl="0" marL="274320" rtl="0" algn="l">
              <a:spcBef>
                <a:spcPts val="600"/>
              </a:spcBef>
              <a:spcAft>
                <a:spcPts val="0"/>
              </a:spcAft>
              <a:buSzPts val="1828"/>
              <a:buChar char="🞂"/>
            </a:pPr>
            <a:r>
              <a:rPr lang="en-US" sz="2405"/>
              <a:t>The average length is from 3000-4000 words.  It can usually be read in about a half an hour  (novels are read over a period of time)</a:t>
            </a:r>
            <a:endParaRPr/>
          </a:p>
          <a:p>
            <a:pPr indent="-274320" lvl="0" marL="274320" rtl="0" algn="l">
              <a:spcBef>
                <a:spcPts val="600"/>
              </a:spcBef>
              <a:spcAft>
                <a:spcPts val="0"/>
              </a:spcAft>
              <a:buSzPts val="1828"/>
              <a:buChar char="🞂"/>
            </a:pPr>
            <a:r>
              <a:rPr lang="en-US" sz="2405"/>
              <a:t>It has few characters</a:t>
            </a:r>
            <a:endParaRPr/>
          </a:p>
          <a:p>
            <a:pPr indent="-274320" lvl="0" marL="274320" rtl="0" algn="l">
              <a:spcBef>
                <a:spcPts val="600"/>
              </a:spcBef>
              <a:spcAft>
                <a:spcPts val="0"/>
              </a:spcAft>
              <a:buSzPts val="1828"/>
              <a:buChar char="🞂"/>
            </a:pPr>
            <a:r>
              <a:rPr lang="en-US" sz="2405"/>
              <a:t>The climax evolves from the basic situation</a:t>
            </a:r>
            <a:endParaRPr/>
          </a:p>
          <a:p>
            <a:pPr indent="-274320" lvl="0" marL="274320" rtl="0" algn="l">
              <a:spcBef>
                <a:spcPts val="600"/>
              </a:spcBef>
              <a:spcAft>
                <a:spcPts val="0"/>
              </a:spcAft>
              <a:buSzPts val="1828"/>
              <a:buChar char="🞂"/>
            </a:pPr>
            <a:r>
              <a:rPr lang="en-US" sz="2405"/>
              <a:t>It has a conflict situation (struggle between opposing forces)</a:t>
            </a:r>
            <a:endParaRPr/>
          </a:p>
          <a:p>
            <a:pPr indent="-274320" lvl="0" marL="274320" rtl="0" algn="l">
              <a:spcBef>
                <a:spcPts val="600"/>
              </a:spcBef>
              <a:spcAft>
                <a:spcPts val="0"/>
              </a:spcAft>
              <a:buSzPts val="1828"/>
              <a:buChar char="🞂"/>
            </a:pPr>
            <a:r>
              <a:rPr lang="en-US" sz="2405"/>
              <a:t>It is usually fictitious (made up) but may be based on fact.  The author may use actual dates, places, names, etc</a:t>
            </a:r>
            <a:endParaRPr/>
          </a:p>
          <a:p>
            <a:pPr indent="-274320" lvl="0" marL="274320" rtl="0" algn="l">
              <a:spcBef>
                <a:spcPts val="600"/>
              </a:spcBef>
              <a:spcAft>
                <a:spcPts val="0"/>
              </a:spcAft>
              <a:buSzPts val="1828"/>
              <a:buChar char="🞂"/>
            </a:pPr>
            <a:r>
              <a:rPr lang="en-US" sz="2405"/>
              <a:t>It has a definite outcome.</a:t>
            </a:r>
            <a:endParaRPr/>
          </a:p>
          <a:p>
            <a:pPr indent="-274320" lvl="0" marL="274320" rtl="0" algn="l">
              <a:spcBef>
                <a:spcPts val="600"/>
              </a:spcBef>
              <a:spcAft>
                <a:spcPts val="0"/>
              </a:spcAft>
              <a:buSzPts val="1828"/>
              <a:buChar char="🞂"/>
            </a:pPr>
            <a:r>
              <a:rPr lang="en-US" sz="2405"/>
              <a:t>It usually appeals to the reader’s emotions.</a:t>
            </a:r>
            <a:endParaRPr/>
          </a:p>
          <a:p>
            <a:pPr indent="-158254" lvl="0" marL="274320" rtl="0" algn="l">
              <a:spcBef>
                <a:spcPts val="600"/>
              </a:spcBef>
              <a:spcAft>
                <a:spcPts val="0"/>
              </a:spcAft>
              <a:buSzPts val="1828"/>
              <a:buNone/>
            </a:pPr>
            <a:r>
              <a:t/>
            </a:r>
            <a:endParaRPr sz="2405"/>
          </a:p>
          <a:p>
            <a:pPr indent="-158254" lvl="0" marL="274320" rtl="0" algn="l">
              <a:spcBef>
                <a:spcPts val="600"/>
              </a:spcBef>
              <a:spcAft>
                <a:spcPts val="0"/>
              </a:spcAft>
              <a:buSzPts val="1828"/>
              <a:buNone/>
            </a:pPr>
            <a:r>
              <a:t/>
            </a:r>
            <a:endParaRPr sz="240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4000"/>
              <a:buFont typeface="Constantia"/>
              <a:buNone/>
            </a:pPr>
            <a:r>
              <a:rPr lang="en-US" sz="4000"/>
              <a:t>Elements/Parts of a Short Story</a:t>
            </a:r>
            <a:endParaRPr sz="4000"/>
          </a:p>
        </p:txBody>
      </p:sp>
      <p:sp>
        <p:nvSpPr>
          <p:cNvPr id="124" name="Google Shape;124;p1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514350" lvl="0" marL="514350" rtl="0" algn="ctr">
              <a:spcBef>
                <a:spcPts val="0"/>
              </a:spcBef>
              <a:spcAft>
                <a:spcPts val="0"/>
              </a:spcAft>
              <a:buSzPts val="1976"/>
              <a:buNone/>
            </a:pPr>
            <a:r>
              <a:t/>
            </a:r>
            <a:endParaRPr/>
          </a:p>
          <a:p>
            <a:pPr indent="-514350" lvl="0" marL="514350" rtl="0" algn="just">
              <a:spcBef>
                <a:spcPts val="600"/>
              </a:spcBef>
              <a:spcAft>
                <a:spcPts val="0"/>
              </a:spcAft>
              <a:buSzPts val="1976"/>
              <a:buFont typeface="Constantia"/>
              <a:buAutoNum type="arabicPeriod"/>
            </a:pPr>
            <a:r>
              <a:rPr lang="en-US"/>
              <a:t>Setting</a:t>
            </a:r>
            <a:endParaRPr/>
          </a:p>
          <a:p>
            <a:pPr indent="-514350" lvl="0" marL="514350" rtl="0" algn="just">
              <a:spcBef>
                <a:spcPts val="600"/>
              </a:spcBef>
              <a:spcAft>
                <a:spcPts val="0"/>
              </a:spcAft>
              <a:buSzPts val="1976"/>
              <a:buFont typeface="Constantia"/>
              <a:buAutoNum type="arabicPeriod"/>
            </a:pPr>
            <a:r>
              <a:rPr lang="en-US"/>
              <a:t>Plot</a:t>
            </a:r>
            <a:endParaRPr/>
          </a:p>
          <a:p>
            <a:pPr indent="-514350" lvl="0" marL="514350" rtl="0" algn="just">
              <a:spcBef>
                <a:spcPts val="600"/>
              </a:spcBef>
              <a:spcAft>
                <a:spcPts val="0"/>
              </a:spcAft>
              <a:buSzPts val="1976"/>
              <a:buFont typeface="Constantia"/>
              <a:buAutoNum type="arabicPeriod"/>
            </a:pPr>
            <a:r>
              <a:rPr lang="en-US"/>
              <a:t>Character</a:t>
            </a:r>
            <a:endParaRPr/>
          </a:p>
          <a:p>
            <a:pPr indent="-514350" lvl="0" marL="514350" rtl="0" algn="just">
              <a:spcBef>
                <a:spcPts val="600"/>
              </a:spcBef>
              <a:spcAft>
                <a:spcPts val="0"/>
              </a:spcAft>
              <a:buSzPts val="1976"/>
              <a:buFont typeface="Constantia"/>
              <a:buAutoNum type="arabicPeriod"/>
            </a:pPr>
            <a:r>
              <a:rPr lang="en-US"/>
              <a:t>Theme</a:t>
            </a:r>
            <a:endParaRPr/>
          </a:p>
          <a:p>
            <a:pPr indent="-514350" lvl="0" marL="514350" rtl="0" algn="just">
              <a:spcBef>
                <a:spcPts val="600"/>
              </a:spcBef>
              <a:spcAft>
                <a:spcPts val="0"/>
              </a:spcAft>
              <a:buSzPts val="1976"/>
              <a:buFont typeface="Constantia"/>
              <a:buAutoNum type="arabicPeriod"/>
            </a:pPr>
            <a:r>
              <a:rPr lang="en-US"/>
              <a:t>Point of View</a:t>
            </a:r>
            <a:endParaRPr/>
          </a:p>
          <a:p>
            <a:pPr indent="-514350" lvl="0" marL="514350" rtl="0" algn="just">
              <a:spcBef>
                <a:spcPts val="600"/>
              </a:spcBef>
              <a:spcAft>
                <a:spcPts val="0"/>
              </a:spcAft>
              <a:buSzPts val="1976"/>
              <a:buFont typeface="Constantia"/>
              <a:buAutoNum type="arabicPeriod"/>
            </a:pPr>
            <a:r>
              <a:rPr lang="en-US"/>
              <a:t>Literary Devices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Setting</a:t>
            </a:r>
            <a:endParaRPr/>
          </a:p>
        </p:txBody>
      </p:sp>
      <p:sp>
        <p:nvSpPr>
          <p:cNvPr id="130" name="Google Shape;130;p17"/>
          <p:cNvSpPr txBox="1"/>
          <p:nvPr>
            <p:ph idx="1" type="body"/>
          </p:nvPr>
        </p:nvSpPr>
        <p:spPr>
          <a:xfrm>
            <a:off x="381000" y="1600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76"/>
              <a:buChar char="🞂"/>
            </a:pPr>
            <a:r>
              <a:rPr lang="en-US"/>
              <a:t>is the time(s) and place(s) in which a story occurs.</a:t>
            </a:r>
            <a:endParaRPr/>
          </a:p>
          <a:p>
            <a:pPr indent="-274320" lvl="0" marL="274320" rtl="0" algn="l">
              <a:spcBef>
                <a:spcPts val="600"/>
              </a:spcBef>
              <a:spcAft>
                <a:spcPts val="0"/>
              </a:spcAft>
              <a:buSzPts val="1976"/>
              <a:buNone/>
            </a:pPr>
            <a:r>
              <a:t/>
            </a:r>
            <a:endParaRPr/>
          </a:p>
          <a:p>
            <a:pPr indent="-228600" lvl="2" marL="822960" rtl="0" algn="l">
              <a:spcBef>
                <a:spcPts val="500"/>
              </a:spcBef>
              <a:spcAft>
                <a:spcPts val="0"/>
              </a:spcAft>
              <a:buSzPts val="1520"/>
              <a:buChar char="🞂"/>
            </a:pPr>
            <a:r>
              <a:rPr b="1" lang="en-US"/>
              <a:t>Time </a:t>
            </a:r>
            <a:r>
              <a:rPr lang="en-US"/>
              <a:t>– The author may be very specific about the time period or he may tell the reader nothing at all.  The reader may have to figure out the time from </a:t>
            </a:r>
            <a:r>
              <a:rPr lang="en-US" u="sng"/>
              <a:t>clues</a:t>
            </a:r>
            <a:r>
              <a:rPr lang="en-US"/>
              <a:t> given in the story.</a:t>
            </a:r>
            <a:endParaRPr/>
          </a:p>
          <a:p>
            <a:pPr indent="-132080" lvl="2" marL="822960" rtl="0" algn="l">
              <a:spcBef>
                <a:spcPts val="500"/>
              </a:spcBef>
              <a:spcAft>
                <a:spcPts val="0"/>
              </a:spcAft>
              <a:buSzPts val="1520"/>
              <a:buNone/>
            </a:pPr>
            <a:r>
              <a:t/>
            </a:r>
            <a:endParaRPr/>
          </a:p>
          <a:p>
            <a:pPr indent="-228600" lvl="2" marL="822960" rtl="0" algn="l">
              <a:spcBef>
                <a:spcPts val="500"/>
              </a:spcBef>
              <a:spcAft>
                <a:spcPts val="0"/>
              </a:spcAft>
              <a:buSzPts val="1520"/>
              <a:buChar char="🞂"/>
            </a:pPr>
            <a:r>
              <a:rPr b="1" lang="en-US"/>
              <a:t>Place – </a:t>
            </a:r>
            <a:r>
              <a:rPr lang="en-US"/>
              <a:t>The events in the story must occur in some place.  As in the case of time, the author may be very specific or very vague about the place.</a:t>
            </a:r>
            <a:endParaRPr/>
          </a:p>
          <a:p>
            <a:pPr indent="-132080" lvl="2" marL="822960" rtl="0" algn="l">
              <a:spcBef>
                <a:spcPts val="500"/>
              </a:spcBef>
              <a:spcAft>
                <a:spcPts val="0"/>
              </a:spcAft>
              <a:buSzPts val="152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Plot</a:t>
            </a:r>
            <a:endParaRPr/>
          </a:p>
        </p:txBody>
      </p:sp>
      <p:sp>
        <p:nvSpPr>
          <p:cNvPr id="136" name="Google Shape;136;p1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76"/>
              <a:buChar char="🞂"/>
            </a:pPr>
            <a:r>
              <a:rPr lang="en-US"/>
              <a:t>Plot – the plan or main action of a story. The plot of</a:t>
            </a:r>
            <a:endParaRPr/>
          </a:p>
          <a:p>
            <a:pPr indent="-274320" lvl="0" marL="274320" rtl="0" algn="l">
              <a:spcBef>
                <a:spcPts val="600"/>
              </a:spcBef>
              <a:spcAft>
                <a:spcPts val="0"/>
              </a:spcAft>
              <a:buSzPts val="1976"/>
              <a:buNone/>
            </a:pPr>
            <a:r>
              <a:rPr lang="en-US"/>
              <a:t>most short stories begins with some type of motivation.</a:t>
            </a:r>
            <a:endParaRPr/>
          </a:p>
          <a:p>
            <a:pPr indent="-274320" lvl="0" marL="274320" rtl="0" algn="l">
              <a:spcBef>
                <a:spcPts val="600"/>
              </a:spcBef>
              <a:spcAft>
                <a:spcPts val="0"/>
              </a:spcAft>
              <a:buSzPts val="1976"/>
              <a:buNone/>
            </a:pPr>
            <a:r>
              <a:rPr lang="en-US"/>
              <a:t>Once the motivation has been established, the author</a:t>
            </a:r>
            <a:endParaRPr/>
          </a:p>
          <a:p>
            <a:pPr indent="-274320" lvl="0" marL="274320" rtl="0" algn="l">
              <a:spcBef>
                <a:spcPts val="600"/>
              </a:spcBef>
              <a:spcAft>
                <a:spcPts val="0"/>
              </a:spcAft>
              <a:buSzPts val="1976"/>
              <a:buNone/>
            </a:pPr>
            <a:r>
              <a:rPr lang="en-US"/>
              <a:t>must present two opposing forces in conflict.</a:t>
            </a:r>
            <a:endParaRPr/>
          </a:p>
          <a:p>
            <a:pPr indent="-274320" lvl="0" marL="274320" rtl="0" algn="l">
              <a:spcBef>
                <a:spcPts val="600"/>
              </a:spcBef>
              <a:spcAft>
                <a:spcPts val="0"/>
              </a:spcAft>
              <a:buSzPts val="1976"/>
              <a:buNone/>
            </a:pPr>
            <a:r>
              <a:t/>
            </a:r>
            <a:endParaRPr/>
          </a:p>
          <a:p>
            <a:pPr indent="-274320" lvl="1" marL="548640" rtl="0" algn="l">
              <a:spcBef>
                <a:spcPts val="500"/>
              </a:spcBef>
              <a:spcAft>
                <a:spcPts val="0"/>
              </a:spcAft>
              <a:buSzPts val="1748"/>
              <a:buChar char="🞂"/>
            </a:pPr>
            <a:r>
              <a:rPr lang="en-US"/>
              <a:t>Protagonist – the central character of the story. The </a:t>
            </a:r>
            <a:r>
              <a:rPr lang="en-US" sz="2300"/>
              <a:t>action of the story revolves about this character. The protagonist is not necessarily the good guy.</a:t>
            </a:r>
            <a:endParaRPr/>
          </a:p>
          <a:p>
            <a:pPr indent="-274320" lvl="0" marL="274320" rtl="0" algn="l">
              <a:spcBef>
                <a:spcPts val="600"/>
              </a:spcBef>
              <a:spcAft>
                <a:spcPts val="0"/>
              </a:spcAft>
              <a:buSzPts val="1976"/>
              <a:buNone/>
            </a:pPr>
            <a:r>
              <a:t/>
            </a:r>
            <a:endParaRPr/>
          </a:p>
          <a:p>
            <a:pPr indent="-274320" lvl="1" marL="548640" rtl="0" algn="l">
              <a:spcBef>
                <a:spcPts val="500"/>
              </a:spcBef>
              <a:spcAft>
                <a:spcPts val="0"/>
              </a:spcAft>
              <a:buSzPts val="1748"/>
              <a:buChar char="🞂"/>
            </a:pPr>
            <a:r>
              <a:rPr lang="en-US"/>
              <a:t>Antagonist – the opposing force to the protagonist.  </a:t>
            </a:r>
            <a:r>
              <a:rPr lang="en-US" sz="2300"/>
              <a:t>The antagonist is not necessarily the bad guy.</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Plot</a:t>
            </a:r>
            <a:endParaRPr/>
          </a:p>
        </p:txBody>
      </p:sp>
      <p:sp>
        <p:nvSpPr>
          <p:cNvPr id="142" name="Google Shape;142;p1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76"/>
              <a:buChar char="🞂"/>
            </a:pPr>
            <a:r>
              <a:rPr lang="en-US"/>
              <a:t>Conflict – the conflict, or clash between protagonist and antagonist, develops into a complication which builds up and comes to a climax, the peak of the conflict. The climax must be resolved and the outcome or conclusion made obvious before the plot is complete. </a:t>
            </a:r>
            <a:endParaRPr/>
          </a:p>
          <a:p>
            <a:pPr indent="-274320"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US"/>
              <a:t>There are three basic types of conflicts:</a:t>
            </a:r>
            <a:endParaRPr/>
          </a:p>
          <a:p>
            <a:pPr indent="-228600" lvl="2" marL="822960" rtl="0" algn="l">
              <a:spcBef>
                <a:spcPts val="500"/>
              </a:spcBef>
              <a:spcAft>
                <a:spcPts val="0"/>
              </a:spcAft>
              <a:buSzPts val="1520"/>
              <a:buChar char="🞂"/>
            </a:pPr>
            <a:r>
              <a:rPr lang="en-US"/>
              <a:t>Man versus man (physical conflict)</a:t>
            </a:r>
            <a:endParaRPr/>
          </a:p>
          <a:p>
            <a:pPr indent="-228600" lvl="2" marL="822960" rtl="0" algn="l">
              <a:spcBef>
                <a:spcPts val="500"/>
              </a:spcBef>
              <a:spcAft>
                <a:spcPts val="0"/>
              </a:spcAft>
              <a:buSzPts val="1520"/>
              <a:buChar char="🞂"/>
            </a:pPr>
            <a:r>
              <a:rPr lang="en-US"/>
              <a:t>Man versus nature (elemental conflict)</a:t>
            </a:r>
            <a:endParaRPr/>
          </a:p>
          <a:p>
            <a:pPr indent="-228600" lvl="2" marL="822960" rtl="0" algn="l">
              <a:spcBef>
                <a:spcPts val="500"/>
              </a:spcBef>
              <a:spcAft>
                <a:spcPts val="0"/>
              </a:spcAft>
              <a:buSzPts val="1520"/>
              <a:buChar char="🞂"/>
            </a:pPr>
            <a:r>
              <a:rPr lang="en-US"/>
              <a:t>Man versus himself/herself (mental conflict)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Plot</a:t>
            </a:r>
            <a:endParaRPr/>
          </a:p>
        </p:txBody>
      </p:sp>
      <p:sp>
        <p:nvSpPr>
          <p:cNvPr id="148" name="Google Shape;148;p2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76"/>
              <a:buChar char="🞂"/>
            </a:pPr>
            <a:r>
              <a:rPr lang="en-US"/>
              <a:t>As the plot of the story progresses, it arouses expectations in the reader about the future course of events. An anxious uncertainty about what is going to happen is called suspense. If what happens violates the reader’s expectations, it is called surprise.</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US"/>
              <a:t>In traditional short stories, the plot of the story may be traced by drawing a plot diagram. The plot diagram employs terms that are common to many short stories (e.g. exposition, climax, resolution).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200"/>
              <a:buFont typeface="Constantia"/>
              <a:buNone/>
            </a:pPr>
            <a:r>
              <a:rPr lang="en-US"/>
              <a:t>Plot Diagram</a:t>
            </a:r>
            <a:endParaRPr/>
          </a:p>
        </p:txBody>
      </p:sp>
      <p:sp>
        <p:nvSpPr>
          <p:cNvPr id="154" name="Google Shape;154;p21"/>
          <p:cNvSpPr/>
          <p:nvPr/>
        </p:nvSpPr>
        <p:spPr>
          <a:xfrm>
            <a:off x="1600200" y="2133600"/>
            <a:ext cx="5480304" cy="3581400"/>
          </a:xfrm>
          <a:prstGeom prst="triangle">
            <a:avLst>
              <a:gd fmla="val 50000" name="adj"/>
            </a:avLst>
          </a:prstGeom>
          <a:solidFill>
            <a:schemeClr val="accent1"/>
          </a:solidFill>
          <a:ln cap="flat" cmpd="sng" w="19050">
            <a:solidFill>
              <a:srgbClr val="53765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55" name="Google Shape;155;p21"/>
          <p:cNvSpPr/>
          <p:nvPr/>
        </p:nvSpPr>
        <p:spPr>
          <a:xfrm>
            <a:off x="152400" y="5638800"/>
            <a:ext cx="1447800" cy="304800"/>
          </a:xfrm>
          <a:prstGeom prst="rect">
            <a:avLst/>
          </a:prstGeom>
          <a:solidFill>
            <a:srgbClr val="7F7F7F"/>
          </a:solidFill>
          <a:ln cap="flat" cmpd="sng" w="28575">
            <a:solidFill>
              <a:srgbClr val="DD97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onstantia"/>
                <a:ea typeface="Constantia"/>
                <a:cs typeface="Constantia"/>
                <a:sym typeface="Constantia"/>
              </a:rPr>
              <a:t>Exposition</a:t>
            </a:r>
            <a:endParaRPr b="0" i="0" sz="1800" u="none" cap="none" strike="noStrike">
              <a:solidFill>
                <a:schemeClr val="lt1"/>
              </a:solidFill>
              <a:latin typeface="Constantia"/>
              <a:ea typeface="Constantia"/>
              <a:cs typeface="Constantia"/>
              <a:sym typeface="Constantia"/>
            </a:endParaRPr>
          </a:p>
        </p:txBody>
      </p:sp>
      <p:sp>
        <p:nvSpPr>
          <p:cNvPr id="156" name="Google Shape;156;p21"/>
          <p:cNvSpPr/>
          <p:nvPr/>
        </p:nvSpPr>
        <p:spPr>
          <a:xfrm rot="-3263897">
            <a:off x="1791366" y="3553729"/>
            <a:ext cx="1905000" cy="381000"/>
          </a:xfrm>
          <a:prstGeom prst="rect">
            <a:avLst/>
          </a:prstGeom>
          <a:solidFill>
            <a:srgbClr val="7F7F7F"/>
          </a:solidFill>
          <a:ln cap="flat" cmpd="sng" w="28575">
            <a:solidFill>
              <a:srgbClr val="DD97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onstantia"/>
                <a:ea typeface="Constantia"/>
                <a:cs typeface="Constantia"/>
                <a:sym typeface="Constantia"/>
              </a:rPr>
              <a:t>Rising Action</a:t>
            </a:r>
            <a:endParaRPr b="0" i="0" sz="1800" u="none" cap="none" strike="noStrike">
              <a:solidFill>
                <a:schemeClr val="lt1"/>
              </a:solidFill>
              <a:latin typeface="Constantia"/>
              <a:ea typeface="Constantia"/>
              <a:cs typeface="Constantia"/>
              <a:sym typeface="Constantia"/>
            </a:endParaRPr>
          </a:p>
        </p:txBody>
      </p:sp>
      <p:sp>
        <p:nvSpPr>
          <p:cNvPr id="157" name="Google Shape;157;p21"/>
          <p:cNvSpPr/>
          <p:nvPr/>
        </p:nvSpPr>
        <p:spPr>
          <a:xfrm>
            <a:off x="3810000" y="1828800"/>
            <a:ext cx="1066800" cy="304800"/>
          </a:xfrm>
          <a:prstGeom prst="rect">
            <a:avLst/>
          </a:prstGeom>
          <a:solidFill>
            <a:srgbClr val="7F7F7F"/>
          </a:solidFill>
          <a:ln cap="flat" cmpd="sng" w="28575">
            <a:solidFill>
              <a:srgbClr val="DD97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onstantia"/>
                <a:ea typeface="Constantia"/>
                <a:cs typeface="Constantia"/>
                <a:sym typeface="Constantia"/>
              </a:rPr>
              <a:t>Climax</a:t>
            </a:r>
            <a:endParaRPr b="0" i="0" sz="1800" u="none" cap="none" strike="noStrike">
              <a:solidFill>
                <a:schemeClr val="lt1"/>
              </a:solidFill>
              <a:latin typeface="Constantia"/>
              <a:ea typeface="Constantia"/>
              <a:cs typeface="Constantia"/>
              <a:sym typeface="Constantia"/>
            </a:endParaRPr>
          </a:p>
        </p:txBody>
      </p:sp>
      <p:sp>
        <p:nvSpPr>
          <p:cNvPr id="158" name="Google Shape;158;p21"/>
          <p:cNvSpPr/>
          <p:nvPr/>
        </p:nvSpPr>
        <p:spPr>
          <a:xfrm rot="3005382">
            <a:off x="5138735" y="3634139"/>
            <a:ext cx="1905000" cy="381000"/>
          </a:xfrm>
          <a:prstGeom prst="rect">
            <a:avLst/>
          </a:prstGeom>
          <a:solidFill>
            <a:srgbClr val="7F7F7F"/>
          </a:solidFill>
          <a:ln cap="flat" cmpd="sng" w="28575">
            <a:solidFill>
              <a:srgbClr val="DD97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onstantia"/>
                <a:ea typeface="Constantia"/>
                <a:cs typeface="Constantia"/>
                <a:sym typeface="Constantia"/>
              </a:rPr>
              <a:t>Falling Action</a:t>
            </a:r>
            <a:endParaRPr b="0" i="0" sz="1800" u="none" cap="none" strike="noStrike">
              <a:solidFill>
                <a:schemeClr val="lt1"/>
              </a:solidFill>
              <a:latin typeface="Constantia"/>
              <a:ea typeface="Constantia"/>
              <a:cs typeface="Constantia"/>
              <a:sym typeface="Constantia"/>
            </a:endParaRPr>
          </a:p>
        </p:txBody>
      </p:sp>
      <p:sp>
        <p:nvSpPr>
          <p:cNvPr id="159" name="Google Shape;159;p21"/>
          <p:cNvSpPr/>
          <p:nvPr/>
        </p:nvSpPr>
        <p:spPr>
          <a:xfrm>
            <a:off x="7086600" y="5638800"/>
            <a:ext cx="1676400" cy="304800"/>
          </a:xfrm>
          <a:prstGeom prst="rect">
            <a:avLst/>
          </a:prstGeom>
          <a:solidFill>
            <a:srgbClr val="7F7F7F"/>
          </a:solidFill>
          <a:ln cap="flat" cmpd="sng" w="28575">
            <a:solidFill>
              <a:srgbClr val="DD97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onstantia"/>
                <a:ea typeface="Constantia"/>
                <a:cs typeface="Constantia"/>
                <a:sym typeface="Constantia"/>
              </a:rPr>
              <a:t>Denouement</a:t>
            </a:r>
            <a:endParaRPr b="0" i="0" sz="1800" u="none" cap="none" strike="noStrike">
              <a:solidFill>
                <a:schemeClr val="lt1"/>
              </a:solidFill>
              <a:latin typeface="Constantia"/>
              <a:ea typeface="Constantia"/>
              <a:cs typeface="Constantia"/>
              <a:sym typeface="Constantia"/>
            </a:endParaRPr>
          </a:p>
        </p:txBody>
      </p:sp>
      <p:sp>
        <p:nvSpPr>
          <p:cNvPr id="160" name="Google Shape;160;p21"/>
          <p:cNvSpPr/>
          <p:nvPr/>
        </p:nvSpPr>
        <p:spPr>
          <a:xfrm rot="3691385">
            <a:off x="955231" y="5033994"/>
            <a:ext cx="945041" cy="25666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109600" y="4183975"/>
            <a:ext cx="1447800" cy="501900"/>
          </a:xfrm>
          <a:prstGeom prst="rect">
            <a:avLst/>
          </a:prstGeom>
          <a:solidFill>
            <a:srgbClr val="7F7F7F"/>
          </a:solidFill>
          <a:ln cap="flat" cmpd="sng" w="28575">
            <a:solidFill>
              <a:srgbClr val="DD979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onstantia"/>
                <a:ea typeface="Constantia"/>
                <a:cs typeface="Constantia"/>
                <a:sym typeface="Constantia"/>
              </a:rPr>
              <a:t>Initial Incident</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Foundry">
      <a:dk1>
        <a:srgbClr val="000000"/>
      </a:dk1>
      <a:lt1>
        <a:srgbClr val="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