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9" r:id="rId9"/>
    <p:sldId id="265" r:id="rId10"/>
    <p:sldId id="262" r:id="rId11"/>
    <p:sldId id="263" r:id="rId12"/>
    <p:sldId id="268" r:id="rId13"/>
    <p:sldId id="267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BD"/>
    <a:srgbClr val="996633"/>
    <a:srgbClr val="FF0000"/>
    <a:srgbClr val="CC9900"/>
    <a:srgbClr val="5B9BD5"/>
    <a:srgbClr val="03B907"/>
    <a:srgbClr val="A46C12"/>
    <a:srgbClr val="04D609"/>
    <a:srgbClr val="000000"/>
    <a:srgbClr val="90D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9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56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5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72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0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2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1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4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2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2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832822" cy="2618554"/>
          </a:xfrm>
        </p:spPr>
        <p:txBody>
          <a:bodyPr>
            <a:normAutofit/>
          </a:bodyPr>
          <a:lstStyle/>
          <a:p>
            <a:r>
              <a:rPr lang="pl-PL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 do HTML, CSS i </a:t>
            </a:r>
            <a:r>
              <a:rPr lang="pl-PL" sz="4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– podstawowe technologie webowe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rgbClr val="2B6EA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Zgłębimy podstawowe technologie webowe, takie jak HTML, CSS i JavaScript, które są fundamentem każdej nowoczesnej strony internetowej.</a:t>
            </a:r>
            <a:endParaRPr lang="en-US" dirty="0">
              <a:solidFill>
                <a:srgbClr val="2B6EA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21291" y="4635562"/>
            <a:ext cx="328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Wykonał</a:t>
            </a:r>
            <a:r>
              <a:rPr lang="en-US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Vladyslav</a:t>
            </a:r>
            <a:r>
              <a:rPr lang="en-US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Harbuz</a:t>
            </a:r>
            <a:r>
              <a:rPr lang="pl-PL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62750</a:t>
            </a:r>
            <a:endParaRPr lang="en-US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8182458" y="2600960"/>
            <a:ext cx="3613302" cy="568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5483" y="851283"/>
            <a:ext cx="4714053" cy="82061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444" y="1848942"/>
            <a:ext cx="4189751" cy="2283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b="1" dirty="0" err="1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Czym</a:t>
            </a:r>
            <a:r>
              <a:rPr lang="en-US" sz="1900" b="1" dirty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jest </a:t>
            </a:r>
            <a:r>
              <a:rPr lang="pl-PL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to język programowania, który umożliwia tworzenie dynamicznych treści na stronach internetowych.</a:t>
            </a: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Działa po stronie klienta w przeglądarce.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66115" y="1287174"/>
            <a:ext cx="50327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podstawowe informacje </a:t>
            </a:r>
            <a:r>
              <a:rPr lang="pl-PL" sz="1900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języku programowania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82458" y="2033799"/>
            <a:ext cx="364017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skryptu JS</a:t>
            </a:r>
          </a:p>
          <a:p>
            <a:endParaRPr lang="pl-PL" b="1" dirty="0" smtClean="0">
              <a:solidFill>
                <a:srgbClr val="181C24"/>
              </a:solidFill>
              <a:latin typeface="Inter"/>
            </a:endParaRPr>
          </a:p>
          <a:p>
            <a:r>
              <a:rPr lang="pl-PL" sz="1600" dirty="0">
                <a:solidFill>
                  <a:srgbClr val="A46C12"/>
                </a:solidFill>
                <a:latin typeface="Consolas" panose="020B0609020204030204" pitchFamily="49" charset="0"/>
              </a:rPr>
              <a:t>d</a:t>
            </a:r>
            <a:r>
              <a:rPr lang="pl-PL" sz="1600" dirty="0" smtClean="0">
                <a:solidFill>
                  <a:srgbClr val="A46C12"/>
                </a:solidFill>
                <a:latin typeface="Consolas" panose="020B0609020204030204" pitchFamily="49" charset="0"/>
              </a:rPr>
              <a:t>ocument</a:t>
            </a:r>
            <a:r>
              <a:rPr lang="pl-PL" sz="1600" dirty="0" smtClean="0">
                <a:solidFill>
                  <a:srgbClr val="181C24"/>
                </a:solidFill>
                <a:latin typeface="Consolas" panose="020B0609020204030204" pitchFamily="49" charset="0"/>
              </a:rPr>
              <a:t>.getElementById(</a:t>
            </a:r>
            <a:r>
              <a:rPr lang="pl-PL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„demo”</a:t>
            </a:r>
            <a:r>
              <a:rPr lang="pl-PL" sz="1600" dirty="0" smtClean="0">
                <a:solidFill>
                  <a:srgbClr val="181C24"/>
                </a:solidFill>
                <a:latin typeface="Consolas" panose="020B0609020204030204" pitchFamily="49" charset="0"/>
              </a:rPr>
              <a:t>).innerHTML = </a:t>
            </a:r>
            <a:r>
              <a:rPr lang="pl-PL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„Witaj w JS!”</a:t>
            </a:r>
            <a:r>
              <a:rPr lang="pl-PL" sz="1600" dirty="0" smtClean="0">
                <a:latin typeface="Consolas" panose="020B0609020204030204" pitchFamily="49" charset="0"/>
              </a:rPr>
              <a:t>;</a:t>
            </a:r>
            <a:endParaRPr lang="en-US" sz="1600" i="0" dirty="0" smtClean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67445" y="4132162"/>
            <a:ext cx="430465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Interakcja z użytkownikami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 pozwala na interakcję z użytkownikami oraz manipulację elementami HTML i CSS, co zwiększa zaangażowanie. Przykład: Zmiana treści po kliknięciu przycisku.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57293" y="1832505"/>
            <a:ext cx="282506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Podłączanie</a:t>
            </a:r>
            <a:r>
              <a:rPr lang="en-US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JavaScript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Zewnętrznie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&lt;script </a:t>
            </a:r>
            <a:r>
              <a:rPr lang="en-US" sz="19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="script.js"&gt;&lt;/script&gt; (</a:t>
            </a:r>
            <a:r>
              <a:rPr lang="en-US" sz="19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zalecane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Wewnętrznie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&lt;script&gt; w </a:t>
            </a:r>
            <a:r>
              <a:rPr lang="en-US" sz="19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sekcji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&lt;head&gt; </a:t>
            </a:r>
            <a:r>
              <a:rPr lang="en-US" sz="19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lub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&lt;body&gt;.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703110" y="3839774"/>
            <a:ext cx="555905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Zastosowania JavaScript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Walidacja formularzy (np. sprawdzanie, czy pole e-mail jest poprawne).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Tworzenie animacji (np. pokazywanie/ukrywanie elementów).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Komunikacja z API (np. pobieranie danych z serwera).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9906512" y="5102652"/>
            <a:ext cx="2112768" cy="877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/>
          <p:cNvSpPr/>
          <p:nvPr/>
        </p:nvSpPr>
        <p:spPr>
          <a:xfrm>
            <a:off x="7399359" y="5181600"/>
            <a:ext cx="2401788" cy="818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рямоугольник 23"/>
          <p:cNvSpPr/>
          <p:nvPr/>
        </p:nvSpPr>
        <p:spPr>
          <a:xfrm>
            <a:off x="4721616" y="4500880"/>
            <a:ext cx="2441184" cy="792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4719933" y="5293360"/>
            <a:ext cx="2679425" cy="707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432560" y="5102652"/>
            <a:ext cx="969762" cy="338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4599" y="4846320"/>
            <a:ext cx="2104899" cy="826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1201" y="961849"/>
            <a:ext cx="8286291" cy="1049235"/>
          </a:xfrm>
        </p:spPr>
        <p:txBody>
          <a:bodyPr/>
          <a:lstStyle/>
          <a:p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Podstawowe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koncepcje JavaScript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45521" y="1486467"/>
            <a:ext cx="478355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zrozumienie kluczowych elementów JavaScript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4471" y="3132386"/>
            <a:ext cx="20701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Zmienne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alt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Przechowują dane, które mogą być używane w programie.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Deklaracja: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let, const, var.</a:t>
            </a:r>
            <a:endParaRPr lang="pl-PL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Przykład:  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= 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rgbClr val="9966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02757" y="3177856"/>
            <a:ext cx="226841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Bloki kodu, które można wywołać w celu wykonania określonego zadania.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sz="1600" dirty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l-PL" alt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unction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1600" dirty="0" smtClean="0">
                <a:solidFill>
                  <a:srgbClr val="0084B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l-PL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alert(</a:t>
            </a:r>
            <a:r>
              <a:rPr kumimoji="0" lang="pl-PL" altLang="en-US" sz="16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„Cześć!”</a:t>
            </a:r>
            <a:r>
              <a:rPr kumimoji="0" lang="pl-PL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sz="1600" baseline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19933" y="3030493"/>
            <a:ext cx="2689585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Warumki</a:t>
            </a:r>
            <a:r>
              <a:rPr kumimoji="0" lang="pl-PL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pętle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Kontrolują przepływ programu, umożliwiając podejmowanie decyzji i powtarzanie akcji. </a:t>
            </a:r>
            <a:r>
              <a:rPr lang="pl-PL" altLang="en-US" baseline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warunku: </a:t>
            </a:r>
            <a:r>
              <a:rPr lang="pl-PL" altLang="en-US" sz="1600" baseline="0" dirty="0" smtClean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(x &gt;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 {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console.</a:t>
            </a:r>
            <a:r>
              <a:rPr lang="pl-PL" altLang="en-US" sz="1600" dirty="0" smtClean="0">
                <a:solidFill>
                  <a:srgbClr val="0084B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pl-PL" alt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(„Większe od 5”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baseline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 pętli: </a:t>
            </a:r>
            <a:r>
              <a:rPr lang="pl-PL" alt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alt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 i++) {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console.</a:t>
            </a:r>
            <a:r>
              <a:rPr lang="pl-PL" altLang="en-US" sz="1600" dirty="0" smtClean="0">
                <a:solidFill>
                  <a:srgbClr val="0084B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(i); }</a:t>
            </a:r>
            <a:endParaRPr lang="pl-PL" altLang="en-US" sz="1600" baseline="0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96353" y="3157790"/>
            <a:ext cx="22115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Wstawianie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obrazów</a:t>
            </a:r>
            <a:r>
              <a:rPr lang="en-US" alt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dodawanie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zd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jęć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poprawiając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jej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atrakcyjność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wizualną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600" dirty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"obraz.jpg" </a:t>
            </a:r>
            <a:r>
              <a:rPr lang="en-US" altLang="en-US" sz="1600" dirty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alt=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Opis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obrazu</a:t>
            </a:r>
            <a:r>
              <a:rPr lang="en-US" alt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altLang="en-US" sz="1600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Шеврон 17"/>
          <p:cNvSpPr/>
          <p:nvPr/>
        </p:nvSpPr>
        <p:spPr>
          <a:xfrm>
            <a:off x="2523390" y="2434320"/>
            <a:ext cx="2444263" cy="697370"/>
          </a:xfrm>
          <a:prstGeom prst="chevron">
            <a:avLst/>
          </a:prstGeom>
          <a:solidFill>
            <a:srgbClr val="00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Шеврон 18"/>
          <p:cNvSpPr/>
          <p:nvPr/>
        </p:nvSpPr>
        <p:spPr>
          <a:xfrm>
            <a:off x="4840624" y="2434320"/>
            <a:ext cx="2620109" cy="697370"/>
          </a:xfrm>
          <a:prstGeom prst="chevron">
            <a:avLst/>
          </a:prstGeom>
          <a:solidFill>
            <a:srgbClr val="00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Шеврон 19"/>
          <p:cNvSpPr/>
          <p:nvPr/>
        </p:nvSpPr>
        <p:spPr>
          <a:xfrm>
            <a:off x="7440715" y="2434320"/>
            <a:ext cx="2194139" cy="697370"/>
          </a:xfrm>
          <a:prstGeom prst="chevron">
            <a:avLst/>
          </a:prstGeom>
          <a:solidFill>
            <a:srgbClr val="00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Шеврон 20"/>
          <p:cNvSpPr/>
          <p:nvPr/>
        </p:nvSpPr>
        <p:spPr>
          <a:xfrm>
            <a:off x="9774116" y="2434320"/>
            <a:ext cx="2086707" cy="697370"/>
          </a:xfrm>
          <a:prstGeom prst="chevron">
            <a:avLst/>
          </a:prstGeom>
          <a:solidFill>
            <a:srgbClr val="90DC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337038" y="2434320"/>
            <a:ext cx="2409093" cy="697370"/>
          </a:xfrm>
          <a:prstGeom prst="chevron">
            <a:avLst/>
          </a:prstGeom>
          <a:solidFill>
            <a:srgbClr val="0042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09518" y="3210228"/>
            <a:ext cx="248683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Manipulacja DOM</a:t>
            </a:r>
            <a:endParaRPr kumimoji="0" lang="en-US" altLang="en-US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może zmieniać e</a:t>
            </a:r>
            <a:r>
              <a:rPr lang="en-US" alt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lementy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np.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 err="1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document.</a:t>
            </a:r>
            <a:r>
              <a:rPr lang="en-US" altLang="en-US" sz="1600" dirty="0" err="1">
                <a:solidFill>
                  <a:srgbClr val="0084B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querySelector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"p"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alt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style.color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blu</a:t>
            </a:r>
            <a:r>
              <a:rPr lang="pl-PL" alt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e”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0682" y="978708"/>
            <a:ext cx="10006194" cy="1056319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Asynchroniczność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(Promise,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/await)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53918" y="2717177"/>
            <a:ext cx="1788529" cy="582877"/>
          </a:xfrm>
        </p:spPr>
        <p:txBody>
          <a:bodyPr/>
          <a:lstStyle/>
          <a:p>
            <a:pPr algn="ctr"/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32472" y="1615005"/>
            <a:ext cx="10080968" cy="11993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Asynchroniczność umożliwia wykonywanie zadań w tle bez blokowania głównego wątku programu. Dzięki temu interfejs użytkownika pozostaje responsywny podczas oczekiwania na zakończenie długotrwałych operacji, takich jak pobieranie danych z serwera, zapytania do baz danych czy odczyt plików.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658679" y="2701686"/>
            <a:ext cx="2479409" cy="557338"/>
          </a:xfrm>
        </p:spPr>
        <p:txBody>
          <a:bodyPr/>
          <a:lstStyle/>
          <a:p>
            <a:pPr algn="ctr"/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Async/Await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23779" y="4123137"/>
            <a:ext cx="4502543" cy="16782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70" y="4448187"/>
            <a:ext cx="3410426" cy="105742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6621" y="5528481"/>
            <a:ext cx="50109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4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.then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Wykonywane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zostanie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rozwiązane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4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Wykonywane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zostanie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odrzucone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błędem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1117" y="2941757"/>
            <a:ext cx="55047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biekt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reprezentujący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operację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może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zakończyć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sukcesem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błędem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czytelne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zarządzanie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błędami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35621" y="3218756"/>
            <a:ext cx="56788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yntaktyczne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ulepszenie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pisanie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asynchronicznego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synchronicznym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kod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bardziej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czytelny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prostszy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zarządzaniu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80035" y="5539751"/>
            <a:ext cx="61060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Deklaruje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funkcję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asynchroniczną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zawsze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zwraca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await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Pauzuje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wykonanie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aż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zostanie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rozwiązany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odrzucony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5972956" y="2701686"/>
            <a:ext cx="0" cy="32592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747520" y="2701686"/>
            <a:ext cx="8493760" cy="1549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057" y="2573695"/>
            <a:ext cx="2528943" cy="1909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7492" y="626191"/>
            <a:ext cx="9572263" cy="75235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ES6+ —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nowoczesne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6913" y="1378545"/>
            <a:ext cx="1039380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Deklaracja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zmiennych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UA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kumimoji="0" lang="ru-U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służy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tworzenia zmiennych, które mogą zmieniać swoją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wartość</a:t>
            </a:r>
            <a:r>
              <a:rPr lang="ru-UA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ru-UA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UA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stara metoda deklaracji zmiennych, która ma zakres funkcji, a nie blokowy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UA" alt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U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służy do tworzenia stałych, czyli zmiennych, których wartość nie może być </a:t>
            </a:r>
            <a:r>
              <a:rPr lang="ru-UA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	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zmieniona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przypisaniu.</a:t>
            </a:r>
            <a:endParaRPr lang="ru-UA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strzałkowe</a:t>
            </a:r>
            <a:r>
              <a:rPr kumimoji="0" lang="ru-U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arrow functions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pl-P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pl-PL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  <a:r>
              <a:rPr kumimoji="0" lang="pl-PL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strzałkowe to krótsza i bardziej elegancka składnia funkcji, </a:t>
            </a:r>
            <a:r>
              <a:rPr kumimoji="0" lang="pl-PL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 upraszcza 			pracę w 	metodach obiektów.</a:t>
            </a:r>
            <a:r>
              <a:rPr kumimoji="0" lang="ru-UA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l-PL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Zapisuje się za pomocą =&gt;(strzałki).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Destrukturyzacja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to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sposób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wygodne „rozpakowywanie” wartości z tablic lub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właściwości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z obiektów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Dzięki temu kod jest bardziej czytelny i zwięzły. Często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używa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się destrukturyzacji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 pracy z danymi z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Moduły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ES6</a:t>
            </a:r>
            <a:r>
              <a:rPr kumimoji="0" lang="pl-PL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l-PL" alt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kumimoji="0" lang="pl-PL" altLang="en-US" sz="200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Export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ły </a:t>
            </a:r>
            <a:r>
              <a:rPr kumimoji="0" lang="pl-PL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JS umożliwiją podzielenie kodu na mniejsze części(pliki) i zarządzanie		nimi za pomocą Import i export. To poprawia organizację kodu i unika globalnego zakresu.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Współpraca HTML, CSS i JavaScript – jak technologie 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współdziałają ze sobą?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5393" y="2410566"/>
            <a:ext cx="3871097" cy="1654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to struktura strony</a:t>
            </a:r>
          </a:p>
          <a:p>
            <a:pPr marL="0" indent="0" algn="ctr">
              <a:buNone/>
            </a:pP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definiuje podstawową strukturę dokumentu, organizując treści w elementy.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32706" y="2410566"/>
            <a:ext cx="3719332" cy="18343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to stylizacja elementów</a:t>
            </a:r>
          </a:p>
          <a:p>
            <a:pPr marL="0" indent="0" algn="ctr">
              <a:buNone/>
            </a:pP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odpowiada za wygląd strony, umożliwiając stylizację i układ elementów.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4328" y="4267448"/>
            <a:ext cx="50658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to dynamika i interaktywność</a:t>
            </a:r>
          </a:p>
          <a:p>
            <a:pPr algn="ctr"/>
            <a:endParaRPr lang="pl-PL" sz="20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sz="20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dodaje interaktywność, umożliwiając</a:t>
            </a:r>
            <a:r>
              <a:rPr lang="ru-UA" sz="20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dynamiczne zmiany na stronie.</a:t>
            </a:r>
            <a:endParaRPr lang="pl-PL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933869" y="2372810"/>
            <a:ext cx="1" cy="33450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925975" y="4000726"/>
            <a:ext cx="1013942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810492" y="4244878"/>
            <a:ext cx="5278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 współpracy</a:t>
            </a:r>
          </a:p>
          <a:p>
            <a:pPr algn="ctr"/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tworzy dokument z przyciskiem, CSS stylizuje wszystko, a JavaScript zmienia treść dokumentu po kliknięciu.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240" y="953324"/>
            <a:ext cx="7543305" cy="1049235"/>
          </a:xfrm>
        </p:spPr>
        <p:txBody>
          <a:bodyPr>
            <a:normAutofit/>
          </a:bodyPr>
          <a:lstStyle/>
          <a:p>
            <a:r>
              <a:rPr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Podsumowanie</a:t>
            </a:r>
            <a:r>
              <a:rPr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Pożegnanie</a:t>
            </a:r>
            <a:endParaRPr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601" y="1818640"/>
            <a:ext cx="7884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Dziękuję</a:t>
            </a:r>
            <a:r>
              <a:rPr sz="2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</a:t>
            </a:r>
            <a:r>
              <a:rPr sz="2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uwagę</a:t>
            </a:r>
            <a:r>
              <a:rPr sz="28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2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65200" y="3919696"/>
            <a:ext cx="9062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nadzieję, że prezentacja pomogła Wam lepiej zrozumieć podstawy HTML, CSS i JavaScript.</a:t>
            </a:r>
          </a:p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Powodzenia na egzaminie i sukcesów w dalszej nauce!</a:t>
            </a:r>
          </a:p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zobaczenia!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601200" y="5665986"/>
            <a:ext cx="2468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Vladyslav Harbuz 62750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 do HTML, CSS i JavaScript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34" y="2566368"/>
            <a:ext cx="4645025" cy="257653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4063" y="2066273"/>
            <a:ext cx="3874871" cy="3894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Podstawowe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webowe</a:t>
            </a:r>
            <a:endParaRPr lang="pl-PL" sz="19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CSS i JavaScript to fundamenty tworzenia stron internetowych.</a:t>
            </a:r>
          </a:p>
          <a:p>
            <a:pPr marL="0" indent="0">
              <a:buNone/>
            </a:pP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1 - HTML odpowiada za strukturę (np. nagłówki, akapity).</a:t>
            </a:r>
          </a:p>
          <a:p>
            <a:pPr marL="0" indent="0">
              <a:buNone/>
            </a:pP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2 - CSS stylizuje stronę (np. kolory, układy).</a:t>
            </a:r>
          </a:p>
          <a:p>
            <a:pPr marL="0" indent="0">
              <a:buNone/>
            </a:pP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3 - JavaScript dodaje interaktywność (np. reakcje na kliknięcia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0744" y="1507063"/>
            <a:ext cx="47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Podstawowe technologie webowe i ich znaczenie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45526" y="1900345"/>
            <a:ext cx="247591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prezentacji</a:t>
            </a:r>
            <a:endParaRPr lang="pl-PL" sz="1900" b="1" i="0" dirty="0" smtClean="0">
              <a:solidFill>
                <a:srgbClr val="181C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b="0" i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Celem jest zrozumienie podstaw HTML, CSS i JavaScript oraz ich zastosowania razem.</a:t>
            </a:r>
            <a:endParaRPr lang="pl-PL" sz="19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45526" y="3735532"/>
            <a:ext cx="2947903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Znaczenie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technologii</a:t>
            </a:r>
            <a:endParaRPr lang="pl-PL" sz="1900" b="1" i="0" dirty="0" smtClean="0">
              <a:solidFill>
                <a:srgbClr val="181C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b="1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Umożliwiają tworzenie nowoczesnych, responsywnych stron.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Są kluczowe dla SEO i dostępności (accessibility).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768296" y="3159760"/>
            <a:ext cx="4423704" cy="226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3729" y="861532"/>
            <a:ext cx="4351033" cy="82061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HTML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444" y="1848942"/>
            <a:ext cx="4429281" cy="329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b="1" dirty="0" err="1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Czym</a:t>
            </a:r>
            <a:r>
              <a:rPr lang="en-US" sz="1900" b="1" dirty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jest HTML?</a:t>
            </a:r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(HyperText Markup Language) to język znaczników do tworzenia stron 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internetowych.Używa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tagów do definiowania elementów strony (np. &lt;title&gt;, &lt;body&gt;).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63729" y="1334528"/>
            <a:ext cx="426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Zrozumienie podstaw HTML i jego struktury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7444" y="4224613"/>
            <a:ext cx="459387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Struktura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dokumentu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endParaRPr lang="pl-PL" sz="19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b="0" i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 HTML składa się z elementów i znaczników, które definiują jego strukturę.</a:t>
            </a:r>
          </a:p>
          <a:p>
            <a:r>
              <a:rPr lang="pl-PL" sz="19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Kluczowe elementy: &lt;!DOCTYPE html&gt;, &lt;html&gt;, &lt;head&gt;, &lt;body&gt;.</a:t>
            </a:r>
            <a:endParaRPr lang="pl-PL" sz="19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1501" y="2057403"/>
            <a:ext cx="262201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Zastosowania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</a:t>
            </a:r>
            <a:endParaRPr lang="pl-PL" sz="1900" b="1" i="0" dirty="0" smtClean="0">
              <a:solidFill>
                <a:srgbClr val="181C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b="1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Zastosowanie tworzenia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struktury strony (nagłówki, listy, tabele).</a:t>
            </a:r>
          </a:p>
          <a:p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Ważne dla dostępności (np. semantyczne znaczniki jak &lt;header&gt;, &lt;footer&gt;).</a:t>
            </a:r>
          </a:p>
          <a:p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68296" y="2564275"/>
            <a:ext cx="456086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prostego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dokumentu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</a:t>
            </a:r>
            <a:endParaRPr lang="pl-PL" sz="1900" b="1" i="0" dirty="0" smtClean="0">
              <a:solidFill>
                <a:srgbClr val="181C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b="1" dirty="0">
              <a:solidFill>
                <a:srgbClr val="181C24"/>
              </a:solidFill>
              <a:latin typeface="Inter"/>
            </a:endParaRPr>
          </a:p>
          <a:p>
            <a:r>
              <a:rPr lang="en-US" sz="1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smtClean="0">
                <a:solidFill>
                  <a:srgbClr val="BB2C38"/>
                </a:solidFill>
                <a:effectLst/>
                <a:latin typeface="Consolas" panose="020B0609020204030204" pitchFamily="49" charset="0"/>
              </a:rPr>
              <a:t>html </a:t>
            </a:r>
            <a:r>
              <a:rPr lang="en-US" sz="1600" b="0" i="0" dirty="0" err="1" smtClean="0">
                <a:solidFill>
                  <a:srgbClr val="A46C12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i="0" dirty="0" smtClean="0">
                <a:solidFill>
                  <a:srgbClr val="1CA412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 smtClean="0">
                <a:solidFill>
                  <a:srgbClr val="1CA412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en-US" sz="1600" b="0" i="0" dirty="0" smtClean="0">
                <a:solidFill>
                  <a:srgbClr val="1CA412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    &lt;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 err="1" smtClean="0">
                <a:effectLst/>
                <a:latin typeface="Consolas" panose="020B0609020204030204" pitchFamily="49" charset="0"/>
              </a:rPr>
              <a:t>Moja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 smtClean="0">
                <a:effectLst/>
                <a:latin typeface="Consolas" panose="020B0609020204030204" pitchFamily="49" charset="0"/>
              </a:rPr>
              <a:t>pierwsza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 smtClean="0">
                <a:effectLst/>
                <a:latin typeface="Consolas" panose="020B0609020204030204" pitchFamily="49" charset="0"/>
              </a:rPr>
              <a:t>strona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    &lt;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 err="1" smtClean="0">
                <a:effectLst/>
                <a:latin typeface="Consolas" panose="020B0609020204030204" pitchFamily="49" charset="0"/>
              </a:rPr>
              <a:t>Witaj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pl-PL" sz="1600" b="0" i="0" dirty="0" smtClean="0">
                <a:effectLst/>
                <a:latin typeface="Consolas" panose="020B0609020204030204" pitchFamily="49" charset="0"/>
              </a:rPr>
              <a:t>HTML!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2547" y="961850"/>
            <a:ext cx="8286291" cy="1049235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Kluczowe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89367" y="1641753"/>
            <a:ext cx="4790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Przewodnik po podstawowych elementach HTML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4471" y="3409382"/>
            <a:ext cx="20701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Znacznik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główny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&lt;!DOCTYPE html&gt;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Informuje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przeglądarkę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że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jest 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formacie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HTML5.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4600" y="3409382"/>
            <a:ext cx="22684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Sekcja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nagłówkowa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&lt;head&gt;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Zawiera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&lt;meta charset="UTF-8"&gt;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kodowanie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znaków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&lt;title&gt;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definiuje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tytuł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widoczny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karcie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przeglądarki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40624" y="3409382"/>
            <a:ext cx="248822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Znaczniki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nagłówków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&lt;h1&gt; do &lt;h6&gt;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Służą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tworzenia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hierarchii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treści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(np. &lt;h1&gt;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głównego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nagłówka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Ważne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organizacji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treści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28847" y="3409382"/>
            <a:ext cx="21932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Znaczniki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akapitów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&lt;p&gt;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Umożliwiają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formatowanie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tekstu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ułatwia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jego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czytelność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671537" y="3413998"/>
            <a:ext cx="23387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Wstawianie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obrazów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</a:t>
            </a: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dodawanie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zd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jęć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poprawiając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jej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atrakcyjność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wizualną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="obraz.jpg" alt="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Opis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obrazu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"&gt;. </a:t>
            </a:r>
          </a:p>
        </p:txBody>
      </p:sp>
      <p:sp>
        <p:nvSpPr>
          <p:cNvPr id="18" name="Шеврон 17"/>
          <p:cNvSpPr/>
          <p:nvPr/>
        </p:nvSpPr>
        <p:spPr>
          <a:xfrm>
            <a:off x="2523390" y="2434320"/>
            <a:ext cx="2444263" cy="697370"/>
          </a:xfrm>
          <a:prstGeom prst="chevron">
            <a:avLst/>
          </a:prstGeom>
          <a:solidFill>
            <a:srgbClr val="00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Шеврон 18"/>
          <p:cNvSpPr/>
          <p:nvPr/>
        </p:nvSpPr>
        <p:spPr>
          <a:xfrm>
            <a:off x="4840624" y="2434320"/>
            <a:ext cx="2620109" cy="697370"/>
          </a:xfrm>
          <a:prstGeom prst="chevron">
            <a:avLst/>
          </a:prstGeom>
          <a:solidFill>
            <a:srgbClr val="00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Шеврон 19"/>
          <p:cNvSpPr/>
          <p:nvPr/>
        </p:nvSpPr>
        <p:spPr>
          <a:xfrm>
            <a:off x="7441074" y="2434320"/>
            <a:ext cx="2194139" cy="697370"/>
          </a:xfrm>
          <a:prstGeom prst="chevron">
            <a:avLst/>
          </a:prstGeom>
          <a:solidFill>
            <a:srgbClr val="00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Шеврон 20"/>
          <p:cNvSpPr/>
          <p:nvPr/>
        </p:nvSpPr>
        <p:spPr>
          <a:xfrm>
            <a:off x="9774116" y="2434320"/>
            <a:ext cx="2086707" cy="697370"/>
          </a:xfrm>
          <a:prstGeom prst="chevron">
            <a:avLst/>
          </a:prstGeom>
          <a:solidFill>
            <a:srgbClr val="90DC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337038" y="2434320"/>
            <a:ext cx="2409093" cy="697370"/>
          </a:xfrm>
          <a:prstGeom prst="chevron">
            <a:avLst/>
          </a:prstGeom>
          <a:solidFill>
            <a:srgbClr val="0042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2744" y="810025"/>
            <a:ext cx="5854872" cy="625033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Nowoczesne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HTML5</a:t>
            </a: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3916"/>
          <a:stretch>
            <a:fillRect/>
          </a:stretch>
        </p:blipFill>
        <p:spPr/>
      </p:pic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49512" y="1650287"/>
            <a:ext cx="669624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multimedialne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wprowadził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natywne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wsparcie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odtwarzania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filmików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audio bez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potrzeby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używania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wtyczek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uprościło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tworzenie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multimedialnych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kumimoji="0" lang="pl-P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Formularze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HTML5: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pól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email, date,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wbudowana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walidacja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poprawiły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bezpieczeństwo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wygodę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użytkowników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kumimoji="0" lang="pl-P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Nowe</a:t>
            </a:r>
            <a:r>
              <a:rPr kumimoji="0" lang="pl-PL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HTML5: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Geolokalizacja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Web Storage (Local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Session Storage)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WebSockets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umożliwiają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tworzenie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bardziej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dynamicznych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interaktywnych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aplikacji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internetowych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40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514762" y="2428240"/>
            <a:ext cx="2630758" cy="105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3729" y="852741"/>
            <a:ext cx="4351033" cy="82061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444" y="1848942"/>
            <a:ext cx="4429281" cy="2113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b="1" dirty="0" err="1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Czym</a:t>
            </a:r>
            <a:r>
              <a:rPr lang="en-US" sz="1900" b="1" dirty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jest </a:t>
            </a:r>
            <a:r>
              <a:rPr lang="pl-PL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(Cascading Style Sheets) to język używany do stylizacji dokumentów HTML.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Kontroluje kolory, czcionki, marginesy i układy.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61176" y="1287585"/>
            <a:ext cx="505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poznawanie podstaw stylizacji stron internetowych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7445" y="3978625"/>
            <a:ext cx="419516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Oddzielnie treści od prezentacji</a:t>
            </a:r>
          </a:p>
          <a:p>
            <a:endParaRPr lang="pl-PL" sz="1900" b="0" i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pozwala na separację treści (HTML) od stylów, co ułatwia zarządzanie i aktualizację strony. Np, jeden plik CSS może stylizować wiele stron HTML.</a:t>
            </a:r>
            <a:endParaRPr lang="pl-PL" sz="19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726" y="1848942"/>
            <a:ext cx="269679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Sposoby dodawania CSS</a:t>
            </a:r>
          </a:p>
          <a:p>
            <a:endParaRPr lang="pl-PL" sz="1900" b="1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Wewnętrzne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(w &lt;style&gt; w sekcji &lt;head&gt;).</a:t>
            </a:r>
          </a:p>
          <a:p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Zewnętrzne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(plik .css podłączony przez &lt;link&gt;). </a:t>
            </a:r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(atrybut style w znaczniku, np. 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 style=„color: red;”&gt;).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14762" y="1848942"/>
            <a:ext cx="2872646" cy="1646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zastosowania CSS</a:t>
            </a:r>
          </a:p>
          <a:p>
            <a:endParaRPr lang="pl-PL" b="1" dirty="0">
              <a:solidFill>
                <a:srgbClr val="181C24"/>
              </a:solidFill>
              <a:latin typeface="Inter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 smtClean="0">
                <a:latin typeface="Consolas" panose="020B0609020204030204" pitchFamily="49" charset="0"/>
              </a:rPr>
              <a:t> { </a:t>
            </a:r>
            <a:endParaRPr lang="pl-PL" sz="1600" dirty="0" smtClean="0">
              <a:latin typeface="Consolas" panose="020B0609020204030204" pitchFamily="49" charset="0"/>
            </a:endParaRPr>
          </a:p>
          <a:p>
            <a:r>
              <a:rPr lang="pl-PL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4D609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smtClean="0">
                <a:latin typeface="Consolas" panose="020B0609020204030204" pitchFamily="49" charset="0"/>
              </a:rPr>
              <a:t>: </a:t>
            </a:r>
            <a:r>
              <a:rPr lang="pl-PL" sz="1600" dirty="0" smtClean="0">
                <a:latin typeface="Consolas" panose="020B0609020204030204" pitchFamily="49" charset="0"/>
              </a:rPr>
              <a:t>red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endParaRPr lang="pl-PL" sz="1600" dirty="0">
              <a:latin typeface="Consolas" panose="020B0609020204030204" pitchFamily="49" charset="0"/>
            </a:endParaRPr>
          </a:p>
          <a:p>
            <a:r>
              <a:rPr lang="pl-PL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4D609"/>
                </a:solidFill>
                <a:latin typeface="Consolas" panose="020B0609020204030204" pitchFamily="49" charset="0"/>
              </a:rPr>
              <a:t>font-size</a:t>
            </a:r>
            <a:r>
              <a:rPr lang="en-US" sz="1600" dirty="0" smtClean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46C12"/>
                </a:solidFill>
                <a:latin typeface="Consolas" panose="020B0609020204030204" pitchFamily="49" charset="0"/>
              </a:rPr>
              <a:t>24px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pl-PL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543046" y="3962400"/>
            <a:ext cx="4413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Zalety CSS</a:t>
            </a:r>
            <a:endParaRPr lang="pl-PL" sz="1900" b="1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Spójność wizualna na całej stronie. </a:t>
            </a:r>
            <a:r>
              <a:rPr lang="pl-PL" sz="1900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Szybsze ładowanie strony (zewnętrzne pliki CSS są buforowane przez przegłądarkę).</a:t>
            </a:r>
          </a:p>
          <a:p>
            <a:r>
              <a:rPr lang="pl-PL" sz="1900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Lepsza kontrola nad responsywnością.</a:t>
            </a:r>
            <a:endParaRPr lang="pl-PL" sz="1900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8235" y="819847"/>
            <a:ext cx="4204877" cy="662419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Kluczowe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4751" y="1443065"/>
            <a:ext cx="5215986" cy="41628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</a:t>
            </a: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l-PL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wybierają elementy HTML, które mają być stylizowane w 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dokumencie.</a:t>
            </a: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Typy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znacznika (np. </a:t>
            </a:r>
            <a:r>
              <a:rPr lang="pl-PL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stylizuje wszystkie akapity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klasy (np. </a:t>
            </a:r>
            <a:r>
              <a:rPr lang="pl-PL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.klasa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stylizuje elementy z atrybutem class="klasa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(np. </a:t>
            </a:r>
            <a:r>
              <a:rPr lang="pl-PL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#id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stylizuje element z atrybutem id="id").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31" y="1880615"/>
            <a:ext cx="3287713" cy="3287713"/>
          </a:xfrm>
        </p:spPr>
      </p:pic>
      <p:sp>
        <p:nvSpPr>
          <p:cNvPr id="5" name="Прямоугольник 4"/>
          <p:cNvSpPr/>
          <p:nvPr/>
        </p:nvSpPr>
        <p:spPr>
          <a:xfrm>
            <a:off x="5813238" y="1291444"/>
            <a:ext cx="427091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zrozumienie selektorów i właściwości CSS</a:t>
            </a:r>
            <a:endParaRPr lang="pl-PL" sz="19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14943" y="5600092"/>
            <a:ext cx="705795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i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stosuje reguły według specyficzności (np. ID &gt; klasa &gt; znacznik).</a:t>
            </a:r>
            <a:endParaRPr lang="pl-PL" sz="1900" i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707538" y="2428162"/>
            <a:ext cx="4600928" cy="145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Grid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Flexbox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5075" y="1649420"/>
            <a:ext cx="4645152" cy="801943"/>
          </a:xfrm>
        </p:spPr>
        <p:txBody>
          <a:bodyPr>
            <a:normAutofit/>
          </a:bodyPr>
          <a:lstStyle/>
          <a:p>
            <a:r>
              <a:rPr lang="pl-P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Różnice i </a:t>
            </a:r>
            <a:r>
              <a:rPr lang="pl-PL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zastosowania</a:t>
            </a:r>
            <a:r>
              <a:rPr lang="ru-UA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stronach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05075" y="2500900"/>
            <a:ext cx="4965172" cy="2493876"/>
          </a:xfrm>
        </p:spPr>
        <p:txBody>
          <a:bodyPr>
            <a:normAutofit/>
          </a:bodyPr>
          <a:lstStyle/>
          <a:p>
            <a:r>
              <a:rPr lang="pl-PL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Grid: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układów 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dwuwymiarowych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(wiersze + kolumny). Idealny do złożonych układów stron.</a:t>
            </a:r>
          </a:p>
          <a:p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Flexbox: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układów 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jednowymiarowych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(tylko wiersz lub kolumna). Najlepszy do menu lub karuzeli.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707538" y="1608535"/>
            <a:ext cx="4645152" cy="802237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err="1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sz="2400" b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CSS Grid:</a:t>
            </a:r>
            <a:endParaRPr lang="en-US" altLang="en-US" sz="2400" dirty="0">
              <a:solidFill>
                <a:srgbClr val="5B9BD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707538" y="2410772"/>
            <a:ext cx="46009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996633"/>
                </a:solidFill>
                <a:latin typeface="Consolas" panose="020B0609020204030204" pitchFamily="49" charset="0"/>
              </a:rPr>
              <a:t>.grid-container</a:t>
            </a:r>
            <a:r>
              <a:rPr lang="en-US" altLang="en-US" sz="1800" dirty="0">
                <a:latin typeface="Consolas" panose="020B0609020204030204" pitchFamily="49" charset="0"/>
              </a:rPr>
              <a:t>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latin typeface="Consolas" panose="020B0609020204030204" pitchFamily="49" charset="0"/>
              </a:rPr>
              <a:t>: grid;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altLang="en-US" sz="1800" dirty="0">
                <a:latin typeface="Consolas" panose="020B0609020204030204" pitchFamily="49" charset="0"/>
              </a:rPr>
              <a:t>: 1fr 2fr;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gap</a:t>
            </a:r>
            <a:r>
              <a:rPr lang="en-US" altLang="en-US" sz="1800" dirty="0">
                <a:latin typeface="Consolas" panose="020B0609020204030204" pitchFamily="49" charset="0"/>
              </a:rPr>
              <a:t>: 10px;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707538" y="4058384"/>
            <a:ext cx="2746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err="1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sz="2400" b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2400" b="1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Flexbox</a:t>
            </a:r>
            <a:r>
              <a:rPr lang="en-US" altLang="en-US" sz="2400" b="1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sz="2400" dirty="0">
              <a:solidFill>
                <a:srgbClr val="5B9BD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07538" y="4557359"/>
            <a:ext cx="46009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96633"/>
                </a:solidFill>
                <a:latin typeface="Consolas" panose="020B0609020204030204" pitchFamily="49" charset="0"/>
              </a:rPr>
              <a:t>.flex-container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display</a:t>
            </a:r>
            <a:r>
              <a:rPr lang="en-US" dirty="0" smtClean="0">
                <a:latin typeface="Consolas" panose="020B0609020204030204" pitchFamily="49" charset="0"/>
              </a:rPr>
              <a:t>: flex;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justify-content</a:t>
            </a:r>
            <a:r>
              <a:rPr lang="en-US" dirty="0" smtClean="0">
                <a:latin typeface="Consolas" panose="020B0609020204030204" pitchFamily="49" charset="0"/>
              </a:rPr>
              <a:t>: space-between;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1737" y="865440"/>
            <a:ext cx="7237444" cy="1059305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Zaawansowane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8623139" y="2280545"/>
            <a:ext cx="29168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dynamiczne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:hover, :focus, :active</a:t>
            </a:r>
            <a:r>
              <a:rPr lang="pl-PL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:visited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umożliwiają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stylizację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elementów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podczas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interakcji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użytkownika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:nth-child(n), :nth-of-type(n)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przydatne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0563" y="2077345"/>
            <a:ext cx="750281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</a:t>
            </a:r>
            <a:r>
              <a:rPr kumimoji="0" lang="pl-PL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złożone: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Kombinatory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pozwalają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stylizować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relacji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innymi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elementami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kumimoji="0" lang="pl-PL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potomków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spacja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kumimoji="0" lang="pl-PL" altLang="en-US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wszystkie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będące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potomkami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innego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pl-PL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 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wszystkie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&lt;li&gt;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wewnątrz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&gt;.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dziecka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(&gt;):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tylko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bezpośrednich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potomków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div &gt; p 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tylko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&lt;p&gt;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będące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bezpośrednim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dzieckiem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&lt;div&gt;. </a:t>
            </a:r>
            <a:endParaRPr kumimoji="0" lang="pl-PL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sąsiada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(+):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pierwszy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element,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bezpośrednio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następuje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określonym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elemencie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h2 + p 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pierwszy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&lt;p&gt;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&lt;h2&gt;.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rodzeństwa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wszystkie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rodzeństwa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następują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danym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elemencie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h2 ~ p 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wszystkie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&lt;p&gt;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&lt;h2&gt;. 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88452" y="1354452"/>
            <a:ext cx="437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 złożone i Pseudo-klasy dynamiczne</a:t>
            </a:r>
            <a:endParaRPr lang="pl-PL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3308</TotalTime>
  <Words>1491</Words>
  <Application>Microsoft Office PowerPoint</Application>
  <PresentationFormat>Широкоэкранный</PresentationFormat>
  <Paragraphs>198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Inter</vt:lpstr>
      <vt:lpstr>Gallery</vt:lpstr>
      <vt:lpstr>Wprowadzenie do HTML, CSS i JavaScript – podstawowe technologie webowe</vt:lpstr>
      <vt:lpstr>Wprowadzenie do HTML, CSS i JavaScript</vt:lpstr>
      <vt:lpstr>Wprowadzenie do HTML</vt:lpstr>
      <vt:lpstr>Kluczowe elementy struktury HTML</vt:lpstr>
      <vt:lpstr>Nowoczesne funkcje HTML5</vt:lpstr>
      <vt:lpstr>Wprowadzenie do CSS</vt:lpstr>
      <vt:lpstr>Kluczowe elementy CSS</vt:lpstr>
      <vt:lpstr>CSS Grid i Flexbox</vt:lpstr>
      <vt:lpstr>Zaawansowane selektory CSS</vt:lpstr>
      <vt:lpstr>Wprowadzenie do JavaScript</vt:lpstr>
      <vt:lpstr>Podstawowe koncepcje JavaScript</vt:lpstr>
      <vt:lpstr>JavaScript Asynchroniczność (Promise, async/await)</vt:lpstr>
      <vt:lpstr>JavaScript ES6+ — nowoczesne funkcje</vt:lpstr>
      <vt:lpstr>Współpraca HTML, CSS i JavaScript – jak technologie współdziałają ze sobą?</vt:lpstr>
      <vt:lpstr>Podsumowanie i Pożegnanie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HTML, CSS i JavaScript</dc:title>
  <dc:creator>USSERR</dc:creator>
  <cp:lastModifiedBy>USSERR</cp:lastModifiedBy>
  <cp:revision>46</cp:revision>
  <dcterms:created xsi:type="dcterms:W3CDTF">2025-03-08T16:53:08Z</dcterms:created>
  <dcterms:modified xsi:type="dcterms:W3CDTF">2025-03-11T00:01:38Z</dcterms:modified>
</cp:coreProperties>
</file>