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0058400" cy="7772400"/>
  <p:notesSz cx="9144000" cy="68580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1BFF0C-C3C7-BF4D-899F-1EEEFA34224C}">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22" autoAdjust="0"/>
  </p:normalViewPr>
  <p:slideViewPr>
    <p:cSldViewPr snapToGrid="0" snapToObjects="1">
      <p:cViewPr>
        <p:scale>
          <a:sx n="65" d="100"/>
          <a:sy n="65" d="100"/>
        </p:scale>
        <p:origin x="-1920" y="-152"/>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C1FB2D-DA39-C347-88F3-74546C841E43}"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55246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1FB2D-DA39-C347-88F3-74546C841E43}"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135932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1FB2D-DA39-C347-88F3-74546C841E43}"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80489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1FB2D-DA39-C347-88F3-74546C841E43}"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234864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1FB2D-DA39-C347-88F3-74546C841E43}"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8065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C1FB2D-DA39-C347-88F3-74546C841E43}"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282596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C1FB2D-DA39-C347-88F3-74546C841E43}" type="datetimeFigureOut">
              <a:rPr lang="en-US" smtClean="0"/>
              <a:t>12/7/16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125171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C1FB2D-DA39-C347-88F3-74546C841E43}" type="datetimeFigureOut">
              <a:rPr lang="en-US" smtClean="0"/>
              <a:t>12/7/16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306900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1FB2D-DA39-C347-88F3-74546C841E43}" type="datetimeFigureOut">
              <a:rPr lang="en-US" smtClean="0"/>
              <a:t>12/7/16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133915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1FB2D-DA39-C347-88F3-74546C841E43}"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428483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1FB2D-DA39-C347-88F3-74546C841E43}"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B7D08-44B4-A24D-8654-0B9C699422CA}" type="slidenum">
              <a:rPr lang="en-US" smtClean="0"/>
              <a:t>‹#›</a:t>
            </a:fld>
            <a:endParaRPr lang="en-US"/>
          </a:p>
        </p:txBody>
      </p:sp>
    </p:spTree>
    <p:extLst>
      <p:ext uri="{BB962C8B-B14F-4D97-AF65-F5344CB8AC3E}">
        <p14:creationId xmlns:p14="http://schemas.microsoft.com/office/powerpoint/2010/main" val="298222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03864"/>
            <a:ext cx="2346960" cy="413808"/>
          </a:xfrm>
          <a:prstGeom prst="rect">
            <a:avLst/>
          </a:prstGeom>
        </p:spPr>
        <p:txBody>
          <a:bodyPr vert="horz" lIns="101882" tIns="50941" rIns="101882" bIns="50941" rtlCol="0" anchor="ctr"/>
          <a:lstStyle>
            <a:lvl1pPr algn="l">
              <a:defRPr sz="1300">
                <a:solidFill>
                  <a:schemeClr val="tx1">
                    <a:tint val="75000"/>
                  </a:schemeClr>
                </a:solidFill>
              </a:defRPr>
            </a:lvl1pPr>
          </a:lstStyle>
          <a:p>
            <a:fld id="{1BC1FB2D-DA39-C347-88F3-74546C841E43}" type="datetimeFigureOut">
              <a:rPr lang="en-US" smtClean="0"/>
              <a:t>12/7/16</a:t>
            </a:fld>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82" tIns="50941" rIns="101882" bIns="50941" rtlCol="0" anchor="ctr"/>
          <a:lstStyle>
            <a:lvl1pPr algn="r">
              <a:defRPr sz="1300">
                <a:solidFill>
                  <a:schemeClr val="tx1">
                    <a:tint val="75000"/>
                  </a:schemeClr>
                </a:solidFill>
              </a:defRPr>
            </a:lvl1pPr>
          </a:lstStyle>
          <a:p>
            <a:fld id="{8AAB7D08-44B4-A24D-8654-0B9C699422CA}" type="slidenum">
              <a:rPr lang="en-US" smtClean="0"/>
              <a:t>‹#›</a:t>
            </a:fld>
            <a:endParaRPr lang="en-US"/>
          </a:p>
        </p:txBody>
      </p:sp>
    </p:spTree>
    <p:extLst>
      <p:ext uri="{BB962C8B-B14F-4D97-AF65-F5344CB8AC3E}">
        <p14:creationId xmlns:p14="http://schemas.microsoft.com/office/powerpoint/2010/main" val="2023787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
            <a:ext cx="10058400" cy="1666028"/>
          </a:xfrm>
        </p:spPr>
        <p:txBody>
          <a:bodyPr>
            <a:noAutofit/>
          </a:bodyPr>
          <a:lstStyle/>
          <a:p>
            <a:r>
              <a:rPr lang="en-US" sz="9800" dirty="0">
                <a:solidFill>
                  <a:srgbClr val="000090"/>
                </a:solidFill>
              </a:rPr>
              <a:t>Anomaly Detection</a:t>
            </a:r>
          </a:p>
        </p:txBody>
      </p:sp>
      <p:sp>
        <p:nvSpPr>
          <p:cNvPr id="3" name="Subtitle 2"/>
          <p:cNvSpPr>
            <a:spLocks noGrp="1"/>
          </p:cNvSpPr>
          <p:nvPr>
            <p:ph type="subTitle" idx="1"/>
          </p:nvPr>
        </p:nvSpPr>
        <p:spPr>
          <a:xfrm>
            <a:off x="3017521" y="1929001"/>
            <a:ext cx="7040880" cy="2595162"/>
          </a:xfrm>
        </p:spPr>
        <p:txBody>
          <a:bodyPr>
            <a:normAutofit/>
          </a:bodyPr>
          <a:lstStyle/>
          <a:p>
            <a:r>
              <a:rPr lang="en-US" sz="6000" i="1" dirty="0">
                <a:solidFill>
                  <a:schemeClr val="accent1"/>
                </a:solidFill>
              </a:rPr>
              <a:t>Alex Lin</a:t>
            </a:r>
          </a:p>
        </p:txBody>
      </p:sp>
    </p:spTree>
    <p:extLst>
      <p:ext uri="{BB962C8B-B14F-4D97-AF65-F5344CB8AC3E}">
        <p14:creationId xmlns:p14="http://schemas.microsoft.com/office/powerpoint/2010/main" val="135880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18695"/>
            <a:ext cx="7783636" cy="1666028"/>
          </a:xfrm>
        </p:spPr>
        <p:txBody>
          <a:bodyPr>
            <a:noAutofit/>
          </a:bodyPr>
          <a:lstStyle/>
          <a:p>
            <a:r>
              <a:rPr lang="en-US" sz="9800" dirty="0">
                <a:solidFill>
                  <a:srgbClr val="000090"/>
                </a:solidFill>
              </a:rPr>
              <a:t>in Time Series</a:t>
            </a:r>
          </a:p>
        </p:txBody>
      </p:sp>
      <p:sp>
        <p:nvSpPr>
          <p:cNvPr id="6" name="Subtitle 2"/>
          <p:cNvSpPr txBox="1">
            <a:spLocks/>
          </p:cNvSpPr>
          <p:nvPr/>
        </p:nvSpPr>
        <p:spPr>
          <a:xfrm>
            <a:off x="0" y="1929001"/>
            <a:ext cx="7040880" cy="2475359"/>
          </a:xfrm>
          <a:prstGeom prst="rect">
            <a:avLst/>
          </a:prstGeom>
        </p:spPr>
        <p:txBody>
          <a:bodyPr vert="horz" lIns="101882" tIns="50941" rIns="101882" bIns="50941"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6000" i="1" dirty="0">
                <a:solidFill>
                  <a:schemeClr val="accent1"/>
                </a:solidFill>
              </a:rPr>
              <a:t>Melissa Yu</a:t>
            </a:r>
          </a:p>
        </p:txBody>
      </p:sp>
    </p:spTree>
    <p:extLst>
      <p:ext uri="{BB962C8B-B14F-4D97-AF65-F5344CB8AC3E}">
        <p14:creationId xmlns:p14="http://schemas.microsoft.com/office/powerpoint/2010/main" val="7610284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Asking the Question</a:t>
            </a:r>
            <a:endParaRPr lang="en-US" b="1" dirty="0">
              <a:solidFill>
                <a:schemeClr val="tx2"/>
              </a:solidFill>
            </a:endParaRPr>
          </a:p>
        </p:txBody>
      </p:sp>
      <p:sp>
        <p:nvSpPr>
          <p:cNvPr id="3" name="Content Placeholder 2"/>
          <p:cNvSpPr>
            <a:spLocks noGrp="1"/>
          </p:cNvSpPr>
          <p:nvPr>
            <p:ph idx="1"/>
          </p:nvPr>
        </p:nvSpPr>
        <p:spPr>
          <a:xfrm>
            <a:off x="502919" y="1813560"/>
            <a:ext cx="9052561" cy="5674484"/>
          </a:xfrm>
        </p:spPr>
        <p:txBody>
          <a:bodyPr>
            <a:normAutofit/>
          </a:bodyPr>
          <a:lstStyle/>
          <a:p>
            <a:pPr marL="0" indent="0">
              <a:buNone/>
            </a:pPr>
            <a:r>
              <a:rPr lang="en-US" sz="2200" b="1" dirty="0" smtClean="0">
                <a:solidFill>
                  <a:schemeClr val="accent1"/>
                </a:solidFill>
              </a:rPr>
              <a:t>Problem Statement:  </a:t>
            </a:r>
            <a:r>
              <a:rPr lang="en-US" sz="2200" dirty="0" smtClean="0"/>
              <a:t>Given a </a:t>
            </a:r>
            <a:r>
              <a:rPr lang="en-US" sz="2200" dirty="0"/>
              <a:t>sequence of random </a:t>
            </a:r>
            <a:r>
              <a:rPr lang="en-US" sz="2200" dirty="0" smtClean="0"/>
              <a:t>variables                              , we wish to develop a method for determining the existence of </a:t>
            </a:r>
            <a:r>
              <a:rPr lang="en-US" sz="2200" i="1" u="sng" dirty="0" smtClean="0"/>
              <a:t>anomalies</a:t>
            </a:r>
            <a:r>
              <a:rPr lang="en-US" sz="2200" dirty="0" smtClean="0"/>
              <a:t>.</a:t>
            </a:r>
          </a:p>
          <a:p>
            <a:pPr marL="0" indent="0">
              <a:buNone/>
            </a:pPr>
            <a:endParaRPr lang="en-US" sz="1100" dirty="0"/>
          </a:p>
          <a:p>
            <a:pPr marL="0" indent="0">
              <a:buNone/>
            </a:pPr>
            <a:r>
              <a:rPr lang="en-US" sz="2200" dirty="0" smtClean="0"/>
              <a:t>Specifically, as the variables arrive one by one, we test the </a:t>
            </a:r>
            <a:r>
              <a:rPr lang="en-US" sz="2200" i="1" u="sng" dirty="0" smtClean="0"/>
              <a:t>exchangeability</a:t>
            </a:r>
            <a:r>
              <a:rPr lang="en-US" sz="2200" i="1" dirty="0" smtClean="0"/>
              <a:t> </a:t>
            </a:r>
            <a:r>
              <a:rPr lang="en-US" sz="2200" i="1" u="sng" dirty="0" smtClean="0"/>
              <a:t>assumption</a:t>
            </a:r>
            <a:r>
              <a:rPr lang="en-US" sz="2200" dirty="0" smtClean="0"/>
              <a:t> for the sequence                , which states that the joint distribution for these variables is invariant under any permutation of the indices.  </a:t>
            </a:r>
          </a:p>
          <a:p>
            <a:pPr marL="0" indent="0">
              <a:buNone/>
            </a:pPr>
            <a:endParaRPr lang="en-US" sz="1100" dirty="0" smtClean="0"/>
          </a:p>
          <a:p>
            <a:pPr marL="0" indent="0">
              <a:buNone/>
            </a:pPr>
            <a:r>
              <a:rPr lang="en-US" sz="2200" dirty="0" smtClean="0"/>
              <a:t>One method for anomaly detection involves using a </a:t>
            </a:r>
            <a:r>
              <a:rPr lang="en-US" sz="2200" i="1" u="sng" dirty="0" smtClean="0"/>
              <a:t>Martingale</a:t>
            </a:r>
            <a:r>
              <a:rPr lang="en-US" sz="2200" dirty="0" smtClean="0"/>
              <a:t>, a sequence of random variables                                    such that </a:t>
            </a:r>
          </a:p>
          <a:p>
            <a:pPr marL="0" indent="0">
              <a:buNone/>
            </a:pPr>
            <a:endParaRPr lang="en-US" sz="1100" dirty="0"/>
          </a:p>
          <a:p>
            <a:pPr marL="0" indent="0">
              <a:buNone/>
            </a:pPr>
            <a:r>
              <a:rPr lang="en-US" sz="2200" dirty="0" smtClean="0"/>
              <a:t>In particular,         models the degree to which                  violates the null hypothesis given by the exchangeability assumption.</a:t>
            </a:r>
            <a:endParaRPr lang="en-US" sz="2200" i="1" dirty="0" smtClean="0"/>
          </a:p>
          <a:p>
            <a:pPr marL="0" indent="0">
              <a:buNone/>
            </a:pPr>
            <a:endParaRPr lang="en-US" sz="1100" dirty="0"/>
          </a:p>
          <a:p>
            <a:pPr marL="0" indent="0">
              <a:buNone/>
            </a:pPr>
            <a:r>
              <a:rPr lang="en-US" sz="2200" b="1" dirty="0" smtClean="0">
                <a:solidFill>
                  <a:srgbClr val="4F81BD"/>
                </a:solidFill>
              </a:rPr>
              <a:t>Key Questions:</a:t>
            </a:r>
            <a:r>
              <a:rPr lang="en-US" sz="2200" dirty="0" smtClean="0">
                <a:solidFill>
                  <a:srgbClr val="4F81BD"/>
                </a:solidFill>
              </a:rPr>
              <a:t> </a:t>
            </a:r>
            <a:r>
              <a:rPr lang="en-US" sz="2200" dirty="0" smtClean="0"/>
              <a:t> How can we appropriately construct Martingales that will successfully detect the existence of different kinds of anomalous data?  What is the best Martingale threshold level for rejecting the null hypothesis?  Is there a tradeoff between the accuracy and the confidence of our methods?</a:t>
            </a:r>
            <a:endParaRPr lang="en-US" sz="2200" b="1" dirty="0" smtClean="0">
              <a:solidFill>
                <a:srgbClr val="4F81BD"/>
              </a:solidFill>
            </a:endParaRPr>
          </a:p>
        </p:txBody>
      </p:sp>
      <p:pic>
        <p:nvPicPr>
          <p:cNvPr id="12" name="Picture 11"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653" y="1921560"/>
            <a:ext cx="1833563" cy="276103"/>
          </a:xfrm>
          <a:prstGeom prst="rect">
            <a:avLst/>
          </a:prstGeom>
        </p:spPr>
      </p:pic>
      <p:pic>
        <p:nvPicPr>
          <p:cNvPr id="16" name="Picture 15"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955" y="3260152"/>
            <a:ext cx="927100" cy="190500"/>
          </a:xfrm>
          <a:prstGeom prst="rect">
            <a:avLst/>
          </a:prstGeom>
        </p:spPr>
      </p:pic>
      <p:pic>
        <p:nvPicPr>
          <p:cNvPr id="17" name="Picture 16"/>
          <p:cNvPicPr>
            <a:picLocks noChangeAspect="1"/>
          </p:cNvPicPr>
          <p:nvPr/>
        </p:nvPicPr>
        <p:blipFill>
          <a:blip r:embed="rId4"/>
          <a:stretch>
            <a:fillRect/>
          </a:stretch>
        </p:blipFill>
        <p:spPr>
          <a:xfrm>
            <a:off x="2953060" y="4454168"/>
            <a:ext cx="2108200" cy="304800"/>
          </a:xfrm>
          <a:prstGeom prst="rect">
            <a:avLst/>
          </a:prstGeom>
        </p:spPr>
      </p:pic>
      <p:pic>
        <p:nvPicPr>
          <p:cNvPr id="19" name="Picture 18"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6020" y="5092638"/>
            <a:ext cx="393700" cy="254000"/>
          </a:xfrm>
          <a:prstGeom prst="rect">
            <a:avLst/>
          </a:prstGeom>
        </p:spPr>
      </p:pic>
      <p:pic>
        <p:nvPicPr>
          <p:cNvPr id="20" name="Picture 19"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240" y="5137181"/>
            <a:ext cx="927100" cy="190500"/>
          </a:xfrm>
          <a:prstGeom prst="rect">
            <a:avLst/>
          </a:prstGeom>
        </p:spPr>
      </p:pic>
      <p:pic>
        <p:nvPicPr>
          <p:cNvPr id="21" name="Picture 20" descr="latex-image-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2485" y="4473125"/>
            <a:ext cx="3416300" cy="304800"/>
          </a:xfrm>
          <a:prstGeom prst="rect">
            <a:avLst/>
          </a:prstGeom>
        </p:spPr>
      </p:pic>
    </p:spTree>
    <p:extLst>
      <p:ext uri="{BB962C8B-B14F-4D97-AF65-F5344CB8AC3E}">
        <p14:creationId xmlns:p14="http://schemas.microsoft.com/office/powerpoint/2010/main" val="29083407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Getting the Data</a:t>
            </a:r>
            <a:endParaRPr lang="en-US" b="1" dirty="0">
              <a:solidFill>
                <a:schemeClr val="tx2"/>
              </a:solidFill>
            </a:endParaRPr>
          </a:p>
        </p:txBody>
      </p:sp>
      <p:pic>
        <p:nvPicPr>
          <p:cNvPr id="9" name="Picture 8"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2986"/>
            <a:ext cx="3348767" cy="2511575"/>
          </a:xfrm>
          <a:prstGeom prst="rect">
            <a:avLst/>
          </a:prstGeom>
        </p:spPr>
      </p:pic>
      <p:pic>
        <p:nvPicPr>
          <p:cNvPr id="11" name="Picture 10" descr="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426" y="2296166"/>
            <a:ext cx="3291194" cy="2468395"/>
          </a:xfrm>
          <a:prstGeom prst="rect">
            <a:avLst/>
          </a:prstGeom>
        </p:spPr>
      </p:pic>
      <p:pic>
        <p:nvPicPr>
          <p:cNvPr id="10" name="Picture 9" desc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767" y="2252986"/>
            <a:ext cx="3323659" cy="2492744"/>
          </a:xfrm>
          <a:prstGeom prst="rect">
            <a:avLst/>
          </a:prstGeom>
        </p:spPr>
      </p:pic>
      <p:sp>
        <p:nvSpPr>
          <p:cNvPr id="13" name="Rectangle 12"/>
          <p:cNvSpPr/>
          <p:nvPr/>
        </p:nvSpPr>
        <p:spPr>
          <a:xfrm>
            <a:off x="439650" y="1822099"/>
            <a:ext cx="9115830" cy="430887"/>
          </a:xfrm>
          <a:prstGeom prst="rect">
            <a:avLst/>
          </a:prstGeom>
        </p:spPr>
        <p:txBody>
          <a:bodyPr wrap="square">
            <a:spAutoFit/>
          </a:bodyPr>
          <a:lstStyle/>
          <a:p>
            <a:r>
              <a:rPr lang="en-US" sz="2200" b="1" dirty="0" smtClean="0">
                <a:solidFill>
                  <a:schemeClr val="accent1"/>
                </a:solidFill>
              </a:rPr>
              <a:t>Anomaly Types:  </a:t>
            </a:r>
            <a:r>
              <a:rPr lang="en-US" sz="2200" dirty="0" smtClean="0">
                <a:solidFill>
                  <a:srgbClr val="000000"/>
                </a:solidFill>
              </a:rPr>
              <a:t>Our study focuses on three general types of anomalies.</a:t>
            </a:r>
            <a:endParaRPr lang="en-US" sz="2200" dirty="0" smtClean="0"/>
          </a:p>
        </p:txBody>
      </p:sp>
      <p:sp>
        <p:nvSpPr>
          <p:cNvPr id="22" name="Rectangle 21"/>
          <p:cNvSpPr/>
          <p:nvPr/>
        </p:nvSpPr>
        <p:spPr>
          <a:xfrm>
            <a:off x="0" y="4767525"/>
            <a:ext cx="3348767" cy="430887"/>
          </a:xfrm>
          <a:prstGeom prst="rect">
            <a:avLst/>
          </a:prstGeom>
        </p:spPr>
        <p:txBody>
          <a:bodyPr wrap="square">
            <a:spAutoFit/>
          </a:bodyPr>
          <a:lstStyle/>
          <a:p>
            <a:pPr algn="ctr"/>
            <a:r>
              <a:rPr lang="en-US" sz="2200" b="1" dirty="0" smtClean="0">
                <a:solidFill>
                  <a:schemeClr val="tx2"/>
                </a:solidFill>
              </a:rPr>
              <a:t>I. Random Outliers</a:t>
            </a:r>
            <a:endParaRPr lang="en-US" sz="2200" dirty="0" smtClean="0">
              <a:solidFill>
                <a:schemeClr val="tx2"/>
              </a:solidFill>
            </a:endParaRPr>
          </a:p>
        </p:txBody>
      </p:sp>
      <p:sp>
        <p:nvSpPr>
          <p:cNvPr id="23" name="Rectangle 22"/>
          <p:cNvSpPr/>
          <p:nvPr/>
        </p:nvSpPr>
        <p:spPr>
          <a:xfrm>
            <a:off x="3323659" y="4767525"/>
            <a:ext cx="3348767" cy="430887"/>
          </a:xfrm>
          <a:prstGeom prst="rect">
            <a:avLst/>
          </a:prstGeom>
        </p:spPr>
        <p:txBody>
          <a:bodyPr wrap="square">
            <a:spAutoFit/>
          </a:bodyPr>
          <a:lstStyle/>
          <a:p>
            <a:pPr algn="ctr"/>
            <a:r>
              <a:rPr lang="en-US" sz="2200" b="1" dirty="0" smtClean="0">
                <a:solidFill>
                  <a:schemeClr val="tx2"/>
                </a:solidFill>
              </a:rPr>
              <a:t>II. Sudden Gap</a:t>
            </a:r>
            <a:endParaRPr lang="en-US" sz="2200" dirty="0" smtClean="0">
              <a:solidFill>
                <a:schemeClr val="tx2"/>
              </a:solidFill>
            </a:endParaRPr>
          </a:p>
        </p:txBody>
      </p:sp>
      <p:sp>
        <p:nvSpPr>
          <p:cNvPr id="24" name="Rectangle 23"/>
          <p:cNvSpPr/>
          <p:nvPr/>
        </p:nvSpPr>
        <p:spPr>
          <a:xfrm>
            <a:off x="6672426" y="4767525"/>
            <a:ext cx="3348767" cy="430887"/>
          </a:xfrm>
          <a:prstGeom prst="rect">
            <a:avLst/>
          </a:prstGeom>
        </p:spPr>
        <p:txBody>
          <a:bodyPr wrap="square">
            <a:spAutoFit/>
          </a:bodyPr>
          <a:lstStyle/>
          <a:p>
            <a:pPr algn="ctr"/>
            <a:r>
              <a:rPr lang="en-US" sz="2200" b="1" dirty="0" smtClean="0">
                <a:solidFill>
                  <a:schemeClr val="tx2"/>
                </a:solidFill>
              </a:rPr>
              <a:t>III. Slope Change</a:t>
            </a:r>
            <a:endParaRPr lang="en-US" sz="2200" dirty="0" smtClean="0">
              <a:solidFill>
                <a:schemeClr val="tx2"/>
              </a:solidFill>
            </a:endParaRPr>
          </a:p>
        </p:txBody>
      </p:sp>
      <p:sp>
        <p:nvSpPr>
          <p:cNvPr id="25" name="Rectangle 24"/>
          <p:cNvSpPr/>
          <p:nvPr/>
        </p:nvSpPr>
        <p:spPr>
          <a:xfrm>
            <a:off x="439650" y="5541393"/>
            <a:ext cx="9115830" cy="1954381"/>
          </a:xfrm>
          <a:prstGeom prst="rect">
            <a:avLst/>
          </a:prstGeom>
        </p:spPr>
        <p:txBody>
          <a:bodyPr wrap="square">
            <a:spAutoFit/>
          </a:bodyPr>
          <a:lstStyle/>
          <a:p>
            <a:r>
              <a:rPr lang="en-US" sz="2200" dirty="0" smtClean="0">
                <a:solidFill>
                  <a:srgbClr val="000000"/>
                </a:solidFill>
              </a:rPr>
              <a:t>We construct various datasets with these three structures to evaluate the efficacy of our methods.  </a:t>
            </a:r>
          </a:p>
          <a:p>
            <a:endParaRPr lang="en-US" sz="1100" dirty="0">
              <a:solidFill>
                <a:srgbClr val="000000"/>
              </a:solidFill>
            </a:endParaRPr>
          </a:p>
          <a:p>
            <a:r>
              <a:rPr lang="en-US" sz="2200" dirty="0" smtClean="0">
                <a:solidFill>
                  <a:srgbClr val="000000"/>
                </a:solidFill>
              </a:rPr>
              <a:t>We also examine real-life time series datasets from Twitter giving counts for the number of Tweet mentions of large, publicly-trade companies (e.g. AAPL, AMZN, CVS, FB) over five-minute intervals.   </a:t>
            </a:r>
            <a:endParaRPr lang="en-US" sz="2200" dirty="0" smtClean="0"/>
          </a:p>
        </p:txBody>
      </p:sp>
    </p:spTree>
    <p:extLst>
      <p:ext uri="{BB962C8B-B14F-4D97-AF65-F5344CB8AC3E}">
        <p14:creationId xmlns:p14="http://schemas.microsoft.com/office/powerpoint/2010/main" val="41895212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Standardizing the Algorithm</a:t>
            </a:r>
            <a:endParaRPr lang="en-US" b="1" dirty="0">
              <a:solidFill>
                <a:schemeClr val="tx2"/>
              </a:solidFill>
            </a:endParaRPr>
          </a:p>
        </p:txBody>
      </p:sp>
      <p:sp>
        <p:nvSpPr>
          <p:cNvPr id="13" name="Rectangle 12"/>
          <p:cNvSpPr/>
          <p:nvPr/>
        </p:nvSpPr>
        <p:spPr>
          <a:xfrm>
            <a:off x="439650" y="1822099"/>
            <a:ext cx="9115830" cy="5909309"/>
          </a:xfrm>
          <a:prstGeom prst="rect">
            <a:avLst/>
          </a:prstGeom>
        </p:spPr>
        <p:txBody>
          <a:bodyPr wrap="square">
            <a:spAutoFit/>
          </a:bodyPr>
          <a:lstStyle/>
          <a:p>
            <a:r>
              <a:rPr lang="en-US" sz="2200" dirty="0" smtClean="0">
                <a:solidFill>
                  <a:srgbClr val="000000"/>
                </a:solidFill>
              </a:rPr>
              <a:t>Here is </a:t>
            </a:r>
            <a:r>
              <a:rPr lang="en-US" sz="2200" dirty="0" smtClean="0">
                <a:solidFill>
                  <a:srgbClr val="000000"/>
                </a:solidFill>
              </a:rPr>
              <a:t>our</a:t>
            </a:r>
            <a:r>
              <a:rPr lang="en-US" sz="2200" dirty="0" smtClean="0">
                <a:solidFill>
                  <a:srgbClr val="000000"/>
                </a:solidFill>
              </a:rPr>
              <a:t> generalized, two-step procedure for analyzing a dataset, constructing Martingales, and detecting anomalies.  We wrap all of our methods in an </a:t>
            </a:r>
            <a:r>
              <a:rPr lang="en-US" sz="2200" dirty="0" err="1" smtClean="0">
                <a:solidFill>
                  <a:srgbClr val="000000"/>
                </a:solidFill>
                <a:latin typeface="Courier"/>
                <a:cs typeface="Courier"/>
              </a:rPr>
              <a:t>AnomalyDetector</a:t>
            </a:r>
            <a:r>
              <a:rPr lang="en-US" sz="2200" dirty="0" smtClean="0">
                <a:solidFill>
                  <a:srgbClr val="000000"/>
                </a:solidFill>
                <a:latin typeface="American Typewriter"/>
                <a:cs typeface="American Typewriter"/>
              </a:rPr>
              <a:t> </a:t>
            </a:r>
            <a:r>
              <a:rPr lang="en-US" sz="2200" dirty="0" smtClean="0">
                <a:solidFill>
                  <a:srgbClr val="000000"/>
                </a:solidFill>
              </a:rPr>
              <a:t>class, whose objects can be instantiated with two main customizable options – (1) a strangeness function and (2) a Martingale construction method. </a:t>
            </a:r>
            <a:endParaRPr lang="en-US" sz="2200" dirty="0" smtClean="0">
              <a:latin typeface="American Typewriter"/>
              <a:cs typeface="American Typewriter"/>
            </a:endParaRPr>
          </a:p>
          <a:p>
            <a:endParaRPr lang="en-US" sz="1100" b="1" dirty="0" smtClean="0">
              <a:solidFill>
                <a:schemeClr val="accent1"/>
              </a:solidFill>
            </a:endParaRPr>
          </a:p>
          <a:p>
            <a:r>
              <a:rPr lang="en-US" sz="2200" b="1" dirty="0" smtClean="0">
                <a:solidFill>
                  <a:schemeClr val="accent1"/>
                </a:solidFill>
              </a:rPr>
              <a:t>Part One:  </a:t>
            </a:r>
            <a:r>
              <a:rPr lang="en-US" sz="2200" dirty="0" smtClean="0">
                <a:solidFill>
                  <a:srgbClr val="000000"/>
                </a:solidFill>
              </a:rPr>
              <a:t>Importing the training examples one by one and generating a list of corresponding </a:t>
            </a:r>
            <a:r>
              <a:rPr lang="en-US" sz="2200" i="1" dirty="0" smtClean="0">
                <a:solidFill>
                  <a:srgbClr val="000000"/>
                </a:solidFill>
              </a:rPr>
              <a:t>p</a:t>
            </a:r>
            <a:r>
              <a:rPr lang="en-US" sz="2200" dirty="0" smtClean="0">
                <a:solidFill>
                  <a:srgbClr val="000000"/>
                </a:solidFill>
              </a:rPr>
              <a:t>-values.</a:t>
            </a:r>
          </a:p>
          <a:p>
            <a:endParaRPr lang="en-US" sz="500" dirty="0" smtClean="0">
              <a:solidFill>
                <a:srgbClr val="000000"/>
              </a:solidFill>
            </a:endParaRPr>
          </a:p>
          <a:p>
            <a:pPr marL="795338" indent="-341313">
              <a:buFont typeface="Wingdings" charset="2"/>
              <a:buChar char="Ø"/>
            </a:pPr>
            <a:r>
              <a:rPr lang="en-US" sz="2200" dirty="0" smtClean="0"/>
              <a:t>We select a </a:t>
            </a:r>
            <a:r>
              <a:rPr lang="en-US" sz="2200" i="1" u="sng" dirty="0" smtClean="0"/>
              <a:t>strangeness function</a:t>
            </a:r>
            <a:r>
              <a:rPr lang="en-US" sz="2200" dirty="0" smtClean="0"/>
              <a:t>     that inputs a fixed set of training examples and outputs a list of corresponding, relative </a:t>
            </a:r>
            <a:r>
              <a:rPr lang="en-US" sz="2200" i="1" u="sng" dirty="0" smtClean="0"/>
              <a:t>alph</a:t>
            </a:r>
            <a:r>
              <a:rPr lang="en-US" sz="2200" i="1" u="sng" dirty="0" smtClean="0"/>
              <a:t>a </a:t>
            </a:r>
            <a:r>
              <a:rPr lang="en-US" sz="2200" i="1" u="sng" dirty="0" smtClean="0"/>
              <a:t>value</a:t>
            </a:r>
            <a:r>
              <a:rPr lang="en-US" sz="2200" i="1" dirty="0"/>
              <a:t>s</a:t>
            </a:r>
            <a:r>
              <a:rPr lang="en-US" sz="2200" i="1" dirty="0" smtClean="0"/>
              <a:t> </a:t>
            </a:r>
            <a:r>
              <a:rPr lang="en-US" sz="2200" dirty="0" smtClean="0"/>
              <a:t>that signify the degree to which each example deviates from the rest.</a:t>
            </a:r>
          </a:p>
          <a:p>
            <a:pPr marL="795338" indent="-341313">
              <a:buFont typeface="Wingdings" charset="2"/>
              <a:buChar char="Ø"/>
            </a:pPr>
            <a:endParaRPr lang="en-US" sz="500" dirty="0" smtClean="0"/>
          </a:p>
          <a:p>
            <a:pPr marL="795338" indent="-341313">
              <a:buFont typeface="Wingdings" charset="2"/>
              <a:buChar char="Ø"/>
            </a:pPr>
            <a:r>
              <a:rPr lang="en-US" sz="2200" dirty="0" smtClean="0"/>
              <a:t>Different types of strangeness functions can be found in our </a:t>
            </a:r>
            <a:r>
              <a:rPr lang="en-US" sz="2200" dirty="0" smtClean="0">
                <a:latin typeface="Courier"/>
                <a:cs typeface="Courier"/>
              </a:rPr>
              <a:t>strange</a:t>
            </a:r>
            <a:r>
              <a:rPr lang="en-US" sz="2200" dirty="0" smtClean="0"/>
              <a:t> module; these include metrics based on average distance, range percentile, residuals calculated from OLS, and changes in slope/trend calculated from OLS</a:t>
            </a:r>
          </a:p>
          <a:p>
            <a:pPr marL="795338" indent="-341313">
              <a:buFont typeface="Wingdings" charset="2"/>
              <a:buChar char="Ø"/>
            </a:pPr>
            <a:endParaRPr lang="en-US" sz="500" dirty="0" smtClean="0"/>
          </a:p>
          <a:p>
            <a:pPr marL="795338" indent="-341313">
              <a:buFont typeface="Wingdings" charset="2"/>
              <a:buChar char="Ø"/>
            </a:pPr>
            <a:r>
              <a:rPr lang="en-US" sz="2200" dirty="0" smtClean="0"/>
              <a:t>For each new example      , we compute     </a:t>
            </a:r>
            <a:br>
              <a:rPr lang="en-US" sz="2200" dirty="0" smtClean="0"/>
            </a:br>
            <a:r>
              <a:rPr lang="en-US" sz="2200" dirty="0" smtClean="0"/>
              <a:t>and calculate our new </a:t>
            </a:r>
            <a:r>
              <a:rPr lang="en-US" sz="2200" i="1" dirty="0" smtClean="0"/>
              <a:t>p</a:t>
            </a:r>
            <a:r>
              <a:rPr lang="en-US" sz="2200" dirty="0" smtClean="0"/>
              <a:t>-value       as</a:t>
            </a:r>
            <a:endParaRPr lang="en-US" sz="2200" dirty="0" smtClean="0"/>
          </a:p>
        </p:txBody>
      </p:sp>
      <p:pic>
        <p:nvPicPr>
          <p:cNvPr id="3" name="Picture 2"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061" y="7070521"/>
            <a:ext cx="254000" cy="190500"/>
          </a:xfrm>
          <a:prstGeom prst="rect">
            <a:avLst/>
          </a:prstGeom>
        </p:spPr>
      </p:pic>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635" y="4523738"/>
            <a:ext cx="152400" cy="279400"/>
          </a:xfrm>
          <a:prstGeom prst="rect">
            <a:avLst/>
          </a:prstGeom>
        </p:spPr>
      </p:pic>
      <p:pic>
        <p:nvPicPr>
          <p:cNvPr id="5" name="Picture 4"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25" y="6994414"/>
            <a:ext cx="3124200" cy="304800"/>
          </a:xfrm>
          <a:prstGeom prst="rect">
            <a:avLst/>
          </a:prstGeom>
        </p:spPr>
      </p:pic>
      <p:pic>
        <p:nvPicPr>
          <p:cNvPr id="6" name="Picture 5"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6623" y="7425932"/>
            <a:ext cx="292100" cy="203200"/>
          </a:xfrm>
          <a:prstGeom prst="rect">
            <a:avLst/>
          </a:prstGeom>
        </p:spPr>
      </p:pic>
    </p:spTree>
    <p:extLst>
      <p:ext uri="{BB962C8B-B14F-4D97-AF65-F5344CB8AC3E}">
        <p14:creationId xmlns:p14="http://schemas.microsoft.com/office/powerpoint/2010/main" val="13545485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39650" y="229705"/>
            <a:ext cx="9115830" cy="7771358"/>
          </a:xfrm>
          <a:prstGeom prst="rect">
            <a:avLst/>
          </a:prstGeom>
        </p:spPr>
        <p:txBody>
          <a:bodyPr wrap="square">
            <a:spAutoFit/>
          </a:bodyPr>
          <a:lstStyle/>
          <a:p>
            <a:pPr marL="796925" indent="-342900">
              <a:buFont typeface="Wingdings" charset="2"/>
              <a:buChar char="Ø"/>
            </a:pPr>
            <a:endParaRPr lang="en-US" sz="2200" dirty="0" smtClean="0"/>
          </a:p>
          <a:p>
            <a:pPr marL="796925" indent="-342900">
              <a:buFont typeface="Wingdings" charset="2"/>
              <a:buChar char="Ø"/>
            </a:pPr>
            <a:endParaRPr lang="en-US" sz="2200" dirty="0" smtClean="0"/>
          </a:p>
          <a:p>
            <a:pPr marL="738188"/>
            <a:r>
              <a:rPr lang="en-US" sz="2200" dirty="0" smtClean="0"/>
              <a:t>w</a:t>
            </a:r>
            <a:r>
              <a:rPr lang="en-US" sz="2200" dirty="0" smtClean="0"/>
              <a:t>here       is a random number from the interval [0, 1] and          denotes the cardinality of a set.</a:t>
            </a:r>
          </a:p>
          <a:p>
            <a:pPr marL="738188"/>
            <a:endParaRPr lang="en-US" sz="500" dirty="0" smtClean="0"/>
          </a:p>
          <a:p>
            <a:pPr marL="796925" indent="-342900">
              <a:buFont typeface="Wingdings" charset="2"/>
              <a:buChar char="Ø"/>
            </a:pPr>
            <a:r>
              <a:rPr lang="en-US" sz="2200" dirty="0" smtClean="0"/>
              <a:t>Thus, lower </a:t>
            </a:r>
            <a:r>
              <a:rPr lang="en-US" sz="2200" i="1" dirty="0" smtClean="0"/>
              <a:t>p</a:t>
            </a:r>
            <a:r>
              <a:rPr lang="en-US" sz="2200" dirty="0" smtClean="0"/>
              <a:t>-values will be given to unusual examples that do not quite fit the general trend of the data up until that point.  </a:t>
            </a:r>
            <a:endParaRPr lang="en-US" sz="2200" dirty="0"/>
          </a:p>
          <a:p>
            <a:pPr marL="796925" indent="-342900">
              <a:buFont typeface="Wingdings" charset="2"/>
              <a:buChar char="Ø"/>
            </a:pPr>
            <a:endParaRPr lang="en-US" sz="1100" dirty="0" smtClean="0"/>
          </a:p>
          <a:p>
            <a:pPr defTabSz="-285750"/>
            <a:r>
              <a:rPr lang="en-US" sz="2200" b="1" dirty="0" smtClean="0">
                <a:solidFill>
                  <a:schemeClr val="accent1"/>
                </a:solidFill>
              </a:rPr>
              <a:t>Part Two:  </a:t>
            </a:r>
            <a:r>
              <a:rPr lang="en-US" sz="2200" dirty="0" smtClean="0">
                <a:solidFill>
                  <a:srgbClr val="000000"/>
                </a:solidFill>
              </a:rPr>
              <a:t>Constructing a Martingale from the sequence of </a:t>
            </a:r>
            <a:r>
              <a:rPr lang="en-US" sz="2200" i="1" dirty="0" smtClean="0">
                <a:solidFill>
                  <a:srgbClr val="000000"/>
                </a:solidFill>
              </a:rPr>
              <a:t>p</a:t>
            </a:r>
            <a:r>
              <a:rPr lang="en-US" sz="2200" dirty="0" smtClean="0">
                <a:solidFill>
                  <a:srgbClr val="000000"/>
                </a:solidFill>
              </a:rPr>
              <a:t>-values.</a:t>
            </a:r>
            <a:endParaRPr lang="en-US" sz="2200" dirty="0" smtClean="0">
              <a:solidFill>
                <a:srgbClr val="000000"/>
              </a:solidFill>
            </a:endParaRPr>
          </a:p>
          <a:p>
            <a:pPr defTabSz="-285750"/>
            <a:endParaRPr lang="en-US" sz="500" dirty="0" smtClean="0">
              <a:solidFill>
                <a:srgbClr val="000000"/>
              </a:solidFill>
            </a:endParaRPr>
          </a:p>
          <a:p>
            <a:pPr marL="795338" indent="-341313">
              <a:buFont typeface="Wingdings" charset="2"/>
              <a:buChar char="Ø"/>
            </a:pPr>
            <a:r>
              <a:rPr lang="en-US" sz="2200" dirty="0" smtClean="0"/>
              <a:t>We select a </a:t>
            </a:r>
            <a:r>
              <a:rPr lang="en-US" sz="2200" i="1" u="sng" dirty="0" smtClean="0"/>
              <a:t>Martingale construction method</a:t>
            </a:r>
            <a:r>
              <a:rPr lang="en-US" sz="2200" dirty="0"/>
              <a:t> </a:t>
            </a:r>
            <a:r>
              <a:rPr lang="en-US" sz="2200" dirty="0" smtClean="0"/>
              <a:t>that inputs the set of </a:t>
            </a:r>
            <a:r>
              <a:rPr lang="en-US" sz="2200" i="1" dirty="0" smtClean="0"/>
              <a:t>p</a:t>
            </a:r>
            <a:r>
              <a:rPr lang="en-US" sz="2200" dirty="0" smtClean="0"/>
              <a:t>-values generated in Part One and uses a particular procedure to calculate/plot the Martingales.</a:t>
            </a:r>
          </a:p>
          <a:p>
            <a:pPr marL="795338" indent="-341313">
              <a:buFont typeface="Wingdings" charset="2"/>
              <a:buChar char="Ø"/>
            </a:pPr>
            <a:endParaRPr lang="en-US" sz="500" dirty="0" smtClean="0"/>
          </a:p>
          <a:p>
            <a:pPr marL="795338" indent="-341313">
              <a:buFont typeface="Wingdings" charset="2"/>
              <a:buChar char="Ø"/>
            </a:pPr>
            <a:r>
              <a:rPr lang="en-US" sz="2200" dirty="0" smtClean="0"/>
              <a:t>Specific methods will employ </a:t>
            </a:r>
            <a:r>
              <a:rPr lang="en-US" sz="2200" dirty="0" smtClean="0"/>
              <a:t>the use of a </a:t>
            </a:r>
            <a:r>
              <a:rPr lang="en-US" sz="2200" i="1" u="sng" dirty="0" smtClean="0"/>
              <a:t>betting function</a:t>
            </a:r>
            <a:r>
              <a:rPr lang="en-US" sz="2200" dirty="0" smtClean="0"/>
              <a:t>, which inputs a </a:t>
            </a:r>
            <a:r>
              <a:rPr lang="en-US" sz="2200" i="1" dirty="0" smtClean="0"/>
              <a:t>p</a:t>
            </a:r>
            <a:r>
              <a:rPr lang="en-US" sz="2200" dirty="0" smtClean="0"/>
              <a:t>-value and outputs a representative value for Martingale calculation.  The array of betting functions can be found in our </a:t>
            </a:r>
            <a:r>
              <a:rPr lang="en-US" sz="2200" dirty="0" smtClean="0">
                <a:latin typeface="Courier"/>
                <a:cs typeface="Courier"/>
              </a:rPr>
              <a:t>betting</a:t>
            </a:r>
            <a:r>
              <a:rPr lang="en-US" sz="2200" dirty="0" smtClean="0"/>
              <a:t> module.</a:t>
            </a:r>
            <a:endParaRPr lang="en-US" sz="2200" dirty="0" smtClean="0"/>
          </a:p>
          <a:p>
            <a:pPr marL="795338" indent="-341313">
              <a:buFont typeface="Wingdings" charset="2"/>
              <a:buChar char="Ø"/>
            </a:pPr>
            <a:endParaRPr lang="en-US" sz="500" dirty="0" smtClean="0"/>
          </a:p>
          <a:p>
            <a:pPr marL="795338" indent="-341313">
              <a:buFont typeface="Wingdings" charset="2"/>
              <a:buChar char="Ø"/>
            </a:pPr>
            <a:r>
              <a:rPr lang="en-US" sz="2200" dirty="0" smtClean="0"/>
              <a:t>Different types of Martingale construction methods can be found in our </a:t>
            </a:r>
            <a:r>
              <a:rPr lang="en-US" sz="2200" dirty="0" smtClean="0">
                <a:latin typeface="Courier"/>
                <a:cs typeface="Courier"/>
              </a:rPr>
              <a:t>martingale</a:t>
            </a:r>
            <a:r>
              <a:rPr lang="en-US" sz="2200" dirty="0" smtClean="0"/>
              <a:t> module; these include power-based approaches in which we select some exponential                 , a simple-mixture approach that is    independent, and a plug-in approach that estimates the PDF of the sequence of </a:t>
            </a:r>
            <a:r>
              <a:rPr lang="en-US" sz="2200" i="1" dirty="0" smtClean="0"/>
              <a:t>p-</a:t>
            </a:r>
            <a:r>
              <a:rPr lang="en-US" sz="2200" dirty="0" smtClean="0"/>
              <a:t>values </a:t>
            </a:r>
            <a:r>
              <a:rPr lang="en-US" sz="2200" dirty="0" smtClean="0"/>
              <a:t> </a:t>
            </a:r>
          </a:p>
          <a:p>
            <a:pPr marL="454025"/>
            <a:endParaRPr lang="en-US" sz="1100" dirty="0">
              <a:solidFill>
                <a:srgbClr val="000000"/>
              </a:solidFill>
            </a:endParaRPr>
          </a:p>
          <a:p>
            <a:pPr defTabSz="58738"/>
            <a:r>
              <a:rPr lang="en-US" sz="2200" dirty="0" smtClean="0"/>
              <a:t>This general algorithm was first introduced by </a:t>
            </a:r>
            <a:r>
              <a:rPr lang="en-US" sz="2200" dirty="0" err="1" smtClean="0"/>
              <a:t>Vovk</a:t>
            </a:r>
            <a:r>
              <a:rPr lang="en-US" sz="2200" dirty="0" smtClean="0"/>
              <a:t> et al. in [1].  In this project, we add our own customizations to answer the specific questions we posed.  </a:t>
            </a:r>
          </a:p>
        </p:txBody>
      </p:sp>
      <p:pic>
        <p:nvPicPr>
          <p:cNvPr id="11" name="Picture 10"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426" y="229705"/>
            <a:ext cx="4965700" cy="622300"/>
          </a:xfrm>
          <a:prstGeom prst="rect">
            <a:avLst/>
          </a:prstGeom>
        </p:spPr>
      </p:pic>
      <p:pic>
        <p:nvPicPr>
          <p:cNvPr id="14" name="Picture 1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824" y="985117"/>
            <a:ext cx="254000" cy="266700"/>
          </a:xfrm>
          <a:prstGeom prst="rect">
            <a:avLst/>
          </a:prstGeom>
        </p:spPr>
      </p:pic>
      <p:pic>
        <p:nvPicPr>
          <p:cNvPr id="15" name="Picture 14" descr="latex-image-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675" y="966067"/>
            <a:ext cx="482600" cy="304800"/>
          </a:xfrm>
          <a:prstGeom prst="rect">
            <a:avLst/>
          </a:prstGeom>
        </p:spPr>
      </p:pic>
      <p:pic>
        <p:nvPicPr>
          <p:cNvPr id="17" name="Picture 16"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5456" y="5823195"/>
            <a:ext cx="977900" cy="304800"/>
          </a:xfrm>
          <a:prstGeom prst="rect">
            <a:avLst/>
          </a:prstGeom>
        </p:spPr>
      </p:pic>
      <p:pic>
        <p:nvPicPr>
          <p:cNvPr id="18" name="Picture 17" descr="latex-image-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1981" y="6261408"/>
            <a:ext cx="101600" cy="139700"/>
          </a:xfrm>
          <a:prstGeom prst="rect">
            <a:avLst/>
          </a:prstGeom>
        </p:spPr>
      </p:pic>
    </p:spTree>
    <p:extLst>
      <p:ext uri="{BB962C8B-B14F-4D97-AF65-F5344CB8AC3E}">
        <p14:creationId xmlns:p14="http://schemas.microsoft.com/office/powerpoint/2010/main" val="34466771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solidFill>
              </a:rPr>
              <a:t>Asking the Question</a:t>
            </a:r>
            <a:endParaRPr lang="en-US" b="1" dirty="0">
              <a:solidFill>
                <a:schemeClr val="tx2"/>
              </a:solidFill>
            </a:endParaRPr>
          </a:p>
        </p:txBody>
      </p:sp>
      <p:sp>
        <p:nvSpPr>
          <p:cNvPr id="3" name="Content Placeholder 2"/>
          <p:cNvSpPr>
            <a:spLocks noGrp="1"/>
          </p:cNvSpPr>
          <p:nvPr>
            <p:ph idx="1"/>
          </p:nvPr>
        </p:nvSpPr>
        <p:spPr>
          <a:xfrm>
            <a:off x="502919" y="1813560"/>
            <a:ext cx="9052561" cy="5674484"/>
          </a:xfrm>
        </p:spPr>
        <p:txBody>
          <a:bodyPr>
            <a:normAutofit/>
          </a:bodyPr>
          <a:lstStyle/>
          <a:p>
            <a:pPr marL="0" indent="0">
              <a:buNone/>
            </a:pPr>
            <a:r>
              <a:rPr lang="en-US" sz="2200" b="1" dirty="0" smtClean="0">
                <a:solidFill>
                  <a:schemeClr val="accent1"/>
                </a:solidFill>
              </a:rPr>
              <a:t>Problem Statement:  </a:t>
            </a:r>
            <a:r>
              <a:rPr lang="en-US" sz="2200" dirty="0" smtClean="0"/>
              <a:t>Given a </a:t>
            </a:r>
            <a:r>
              <a:rPr lang="en-US" sz="2200" dirty="0"/>
              <a:t>sequence of random </a:t>
            </a:r>
            <a:r>
              <a:rPr lang="en-US" sz="2200" dirty="0" smtClean="0"/>
              <a:t>variables                              , we wish to develop a method for determining the existence of </a:t>
            </a:r>
            <a:r>
              <a:rPr lang="en-US" sz="2200" i="1" u="sng" dirty="0" smtClean="0"/>
              <a:t>anomalies</a:t>
            </a:r>
            <a:r>
              <a:rPr lang="en-US" sz="2200" dirty="0" smtClean="0"/>
              <a:t>.</a:t>
            </a:r>
          </a:p>
          <a:p>
            <a:pPr marL="0" indent="0">
              <a:buNone/>
            </a:pPr>
            <a:endParaRPr lang="en-US" sz="1100" dirty="0"/>
          </a:p>
          <a:p>
            <a:pPr marL="0" indent="0">
              <a:buNone/>
            </a:pPr>
            <a:r>
              <a:rPr lang="en-US" sz="2200" dirty="0" smtClean="0"/>
              <a:t>Specifically, as the variables arrive one by one, we test the </a:t>
            </a:r>
            <a:r>
              <a:rPr lang="en-US" sz="2200" i="1" u="sng" dirty="0" smtClean="0"/>
              <a:t>exchangeability</a:t>
            </a:r>
            <a:r>
              <a:rPr lang="en-US" sz="2200" i="1" dirty="0" smtClean="0"/>
              <a:t> </a:t>
            </a:r>
            <a:r>
              <a:rPr lang="en-US" sz="2200" i="1" u="sng" dirty="0" smtClean="0"/>
              <a:t>assumption</a:t>
            </a:r>
            <a:r>
              <a:rPr lang="en-US" sz="2200" dirty="0" smtClean="0"/>
              <a:t> for the sequence                , which states that the joint distribution for these variables is invariant under any permutation of the indices.  </a:t>
            </a:r>
          </a:p>
          <a:p>
            <a:pPr marL="0" indent="0">
              <a:buNone/>
            </a:pPr>
            <a:endParaRPr lang="en-US" sz="1100" dirty="0" smtClean="0"/>
          </a:p>
          <a:p>
            <a:pPr marL="0" indent="0">
              <a:buNone/>
            </a:pPr>
            <a:r>
              <a:rPr lang="en-US" sz="2200" dirty="0" smtClean="0"/>
              <a:t>One method for anomaly detection involves using a </a:t>
            </a:r>
            <a:r>
              <a:rPr lang="en-US" sz="2200" i="1" u="sng" dirty="0" smtClean="0"/>
              <a:t>Martingale</a:t>
            </a:r>
            <a:r>
              <a:rPr lang="en-US" sz="2200" dirty="0" smtClean="0"/>
              <a:t>, a sequence of random variables                                    such that </a:t>
            </a:r>
          </a:p>
          <a:p>
            <a:pPr marL="0" indent="0">
              <a:buNone/>
            </a:pPr>
            <a:endParaRPr lang="en-US" sz="1100" dirty="0"/>
          </a:p>
          <a:p>
            <a:pPr marL="0" indent="0">
              <a:buNone/>
            </a:pPr>
            <a:r>
              <a:rPr lang="en-US" sz="2200" dirty="0" smtClean="0"/>
              <a:t>In particular,         models the degree to which                  violates the null hypothesis given by the exchangeability assumption.</a:t>
            </a:r>
            <a:endParaRPr lang="en-US" sz="2200" i="1" dirty="0" smtClean="0"/>
          </a:p>
          <a:p>
            <a:pPr marL="0" indent="0">
              <a:buNone/>
            </a:pPr>
            <a:endParaRPr lang="en-US" sz="1100" dirty="0"/>
          </a:p>
          <a:p>
            <a:pPr marL="0" indent="0">
              <a:buNone/>
            </a:pPr>
            <a:r>
              <a:rPr lang="en-US" sz="2200" b="1" dirty="0" smtClean="0">
                <a:solidFill>
                  <a:srgbClr val="4F81BD"/>
                </a:solidFill>
              </a:rPr>
              <a:t>Key Questions:</a:t>
            </a:r>
            <a:r>
              <a:rPr lang="en-US" sz="2200" dirty="0" smtClean="0">
                <a:solidFill>
                  <a:srgbClr val="4F81BD"/>
                </a:solidFill>
              </a:rPr>
              <a:t> </a:t>
            </a:r>
            <a:r>
              <a:rPr lang="en-US" sz="2200" dirty="0" smtClean="0"/>
              <a:t> How can we appropriately construct Martingales that will successfully detect the existence of different kinds of anomalous data?  What is the best Martingale threshold level for rejecting the null hypothesis?  Is there a tradeoff between the accuracy and the confidence of our methods?</a:t>
            </a:r>
            <a:endParaRPr lang="en-US" sz="2200" b="1" dirty="0" smtClean="0">
              <a:solidFill>
                <a:srgbClr val="4F81BD"/>
              </a:solidFill>
            </a:endParaRPr>
          </a:p>
        </p:txBody>
      </p:sp>
      <p:pic>
        <p:nvPicPr>
          <p:cNvPr id="12" name="Picture 11"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653" y="1921560"/>
            <a:ext cx="1833563" cy="276103"/>
          </a:xfrm>
          <a:prstGeom prst="rect">
            <a:avLst/>
          </a:prstGeom>
        </p:spPr>
      </p:pic>
      <p:pic>
        <p:nvPicPr>
          <p:cNvPr id="16" name="Picture 15"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955" y="3260152"/>
            <a:ext cx="927100" cy="190500"/>
          </a:xfrm>
          <a:prstGeom prst="rect">
            <a:avLst/>
          </a:prstGeom>
        </p:spPr>
      </p:pic>
      <p:pic>
        <p:nvPicPr>
          <p:cNvPr id="17" name="Picture 16"/>
          <p:cNvPicPr>
            <a:picLocks noChangeAspect="1"/>
          </p:cNvPicPr>
          <p:nvPr/>
        </p:nvPicPr>
        <p:blipFill>
          <a:blip r:embed="rId4"/>
          <a:stretch>
            <a:fillRect/>
          </a:stretch>
        </p:blipFill>
        <p:spPr>
          <a:xfrm>
            <a:off x="2953060" y="4454168"/>
            <a:ext cx="2108200" cy="304800"/>
          </a:xfrm>
          <a:prstGeom prst="rect">
            <a:avLst/>
          </a:prstGeom>
        </p:spPr>
      </p:pic>
      <p:pic>
        <p:nvPicPr>
          <p:cNvPr id="19" name="Picture 18" descr="latex-image-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6020" y="5092638"/>
            <a:ext cx="393700" cy="254000"/>
          </a:xfrm>
          <a:prstGeom prst="rect">
            <a:avLst/>
          </a:prstGeom>
        </p:spPr>
      </p:pic>
      <p:pic>
        <p:nvPicPr>
          <p:cNvPr id="20" name="Picture 19"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240" y="5137181"/>
            <a:ext cx="927100" cy="190500"/>
          </a:xfrm>
          <a:prstGeom prst="rect">
            <a:avLst/>
          </a:prstGeom>
        </p:spPr>
      </p:pic>
      <p:pic>
        <p:nvPicPr>
          <p:cNvPr id="21" name="Picture 20" descr="latex-image-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2485" y="4473125"/>
            <a:ext cx="3416300" cy="304800"/>
          </a:xfrm>
          <a:prstGeom prst="rect">
            <a:avLst/>
          </a:prstGeom>
        </p:spPr>
      </p:pic>
    </p:spTree>
    <p:extLst>
      <p:ext uri="{BB962C8B-B14F-4D97-AF65-F5344CB8AC3E}">
        <p14:creationId xmlns:p14="http://schemas.microsoft.com/office/powerpoint/2010/main" val="27685225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339</TotalTime>
  <Words>770</Words>
  <Application>Microsoft Macintosh PowerPoint</Application>
  <PresentationFormat>Custom</PresentationFormat>
  <Paragraphs>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Anomaly Detection</vt:lpstr>
      <vt:lpstr>in Time Series</vt:lpstr>
      <vt:lpstr>Asking the Question</vt:lpstr>
      <vt:lpstr>Getting the Data</vt:lpstr>
      <vt:lpstr>Standardizing the Algorithm</vt:lpstr>
      <vt:lpstr>PowerPoint Presentation</vt:lpstr>
      <vt:lpstr>Asking the Question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Lin</dc:creator>
  <cp:lastModifiedBy>Alexander Lin</cp:lastModifiedBy>
  <cp:revision>367</cp:revision>
  <cp:lastPrinted>2016-12-07T21:23:53Z</cp:lastPrinted>
  <dcterms:created xsi:type="dcterms:W3CDTF">2016-12-07T16:25:45Z</dcterms:created>
  <dcterms:modified xsi:type="dcterms:W3CDTF">2016-12-07T22:05:27Z</dcterms:modified>
</cp:coreProperties>
</file>