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7" r:id="rId13"/>
    <p:sldId id="269" r:id="rId14"/>
    <p:sldId id="272" r:id="rId15"/>
    <p:sldId id="270" r:id="rId16"/>
    <p:sldId id="271" r:id="rId17"/>
  </p:sldIdLst>
  <p:sldSz cx="10058400" cy="7772400"/>
  <p:notesSz cx="9144000" cy="68580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1BFF0C-C3C7-BF4D-899F-1EEEFA34224C}">
          <p14:sldIdLst>
            <p14:sldId id="256"/>
            <p14:sldId id="257"/>
            <p14:sldId id="258"/>
            <p14:sldId id="259"/>
            <p14:sldId id="260"/>
            <p14:sldId id="261"/>
            <p14:sldId id="263"/>
            <p14:sldId id="264"/>
            <p14:sldId id="265"/>
            <p14:sldId id="266"/>
            <p14:sldId id="268"/>
            <p14:sldId id="267"/>
            <p14:sldId id="269"/>
            <p14:sldId id="272"/>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22" autoAdjust="0"/>
  </p:normalViewPr>
  <p:slideViewPr>
    <p:cSldViewPr snapToGrid="0" snapToObjects="1">
      <p:cViewPr>
        <p:scale>
          <a:sx n="80" d="100"/>
          <a:sy n="80" d="100"/>
        </p:scale>
        <p:origin x="-1432" y="504"/>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C1FB2D-DA39-C347-88F3-74546C841E43}"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55246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1FB2D-DA39-C347-88F3-74546C841E43}"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135932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1FB2D-DA39-C347-88F3-74546C841E43}"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80489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1FB2D-DA39-C347-88F3-74546C841E43}"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234864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1FB2D-DA39-C347-88F3-74546C841E43}"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8065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C1FB2D-DA39-C347-88F3-74546C841E43}"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282596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C1FB2D-DA39-C347-88F3-74546C841E43}" type="datetimeFigureOut">
              <a:rPr lang="en-US" smtClean="0"/>
              <a:t>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125171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C1FB2D-DA39-C347-88F3-74546C841E43}" type="datetimeFigureOut">
              <a:rPr lang="en-US" smtClean="0"/>
              <a:t>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306900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1FB2D-DA39-C347-88F3-74546C841E43}" type="datetimeFigureOut">
              <a:rPr lang="en-US" smtClean="0"/>
              <a:t>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133915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1FB2D-DA39-C347-88F3-74546C841E43}"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428483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1FB2D-DA39-C347-88F3-74546C841E43}"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298222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03864"/>
            <a:ext cx="2346960" cy="413808"/>
          </a:xfrm>
          <a:prstGeom prst="rect">
            <a:avLst/>
          </a:prstGeom>
        </p:spPr>
        <p:txBody>
          <a:bodyPr vert="horz" lIns="101882" tIns="50941" rIns="101882" bIns="50941" rtlCol="0" anchor="ctr"/>
          <a:lstStyle>
            <a:lvl1pPr algn="l">
              <a:defRPr sz="1300">
                <a:solidFill>
                  <a:schemeClr val="tx1">
                    <a:tint val="75000"/>
                  </a:schemeClr>
                </a:solidFill>
              </a:defRPr>
            </a:lvl1pPr>
          </a:lstStyle>
          <a:p>
            <a:fld id="{1BC1FB2D-DA39-C347-88F3-74546C841E43}" type="datetimeFigureOut">
              <a:rPr lang="en-US" smtClean="0"/>
              <a:t>12/8/16</a:t>
            </a:fld>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82" tIns="50941" rIns="101882" bIns="50941" rtlCol="0" anchor="ctr"/>
          <a:lstStyle>
            <a:lvl1pPr algn="r">
              <a:defRPr sz="1300">
                <a:solidFill>
                  <a:schemeClr val="tx1">
                    <a:tint val="75000"/>
                  </a:schemeClr>
                </a:solidFill>
              </a:defRPr>
            </a:lvl1pPr>
          </a:lstStyle>
          <a:p>
            <a:fld id="{8AAB7D08-44B4-A24D-8654-0B9C699422CA}" type="slidenum">
              <a:rPr lang="en-US" smtClean="0"/>
              <a:t>‹#›</a:t>
            </a:fld>
            <a:endParaRPr lang="en-US"/>
          </a:p>
        </p:txBody>
      </p:sp>
    </p:spTree>
    <p:extLst>
      <p:ext uri="{BB962C8B-B14F-4D97-AF65-F5344CB8AC3E}">
        <p14:creationId xmlns:p14="http://schemas.microsoft.com/office/powerpoint/2010/main" val="2023787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4.xml"/><Relationship Id="rId2"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4.xml"/><Relationship Id="rId2"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4.xml"/><Relationship Id="rId2"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9.png"/><Relationship Id="rId3"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4.xml"/><Relationship Id="rId2"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10058400" cy="1666028"/>
          </a:xfrm>
        </p:spPr>
        <p:txBody>
          <a:bodyPr>
            <a:noAutofit/>
          </a:bodyPr>
          <a:lstStyle/>
          <a:p>
            <a:r>
              <a:rPr lang="en-US" sz="9800" dirty="0">
                <a:solidFill>
                  <a:srgbClr val="000090"/>
                </a:solidFill>
              </a:rPr>
              <a:t>Anomaly Detection</a:t>
            </a:r>
          </a:p>
        </p:txBody>
      </p:sp>
      <p:sp>
        <p:nvSpPr>
          <p:cNvPr id="3" name="Subtitle 2"/>
          <p:cNvSpPr>
            <a:spLocks noGrp="1"/>
          </p:cNvSpPr>
          <p:nvPr>
            <p:ph type="subTitle" idx="1"/>
          </p:nvPr>
        </p:nvSpPr>
        <p:spPr>
          <a:xfrm>
            <a:off x="3017521" y="1929001"/>
            <a:ext cx="7040880" cy="2595162"/>
          </a:xfrm>
        </p:spPr>
        <p:txBody>
          <a:bodyPr>
            <a:normAutofit/>
          </a:bodyPr>
          <a:lstStyle/>
          <a:p>
            <a:r>
              <a:rPr lang="en-US" sz="6000" i="1" dirty="0">
                <a:solidFill>
                  <a:schemeClr val="accent1"/>
                </a:solidFill>
              </a:rPr>
              <a:t>Alex Lin</a:t>
            </a:r>
          </a:p>
        </p:txBody>
      </p:sp>
      <p:pic>
        <p:nvPicPr>
          <p:cNvPr id="9" name="Picture 8" descr="shutterstockagainst_the_tid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289" y="3218091"/>
            <a:ext cx="6110246" cy="4073497"/>
          </a:xfrm>
          <a:prstGeom prst="rect">
            <a:avLst/>
          </a:prstGeom>
        </p:spPr>
      </p:pic>
    </p:spTree>
    <p:extLst>
      <p:ext uri="{BB962C8B-B14F-4D97-AF65-F5344CB8AC3E}">
        <p14:creationId xmlns:p14="http://schemas.microsoft.com/office/powerpoint/2010/main" val="135880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III. Slope Change</a:t>
            </a:r>
            <a:endParaRPr lang="en-US" b="1" dirty="0">
              <a:solidFill>
                <a:schemeClr val="tx2"/>
              </a:solidFill>
            </a:endParaRPr>
          </a:p>
        </p:txBody>
      </p:sp>
      <p:pic>
        <p:nvPicPr>
          <p:cNvPr id="10" name="Picture 9" descr="figure_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6687"/>
            <a:ext cx="3512242" cy="2634182"/>
          </a:xfrm>
          <a:prstGeom prst="rect">
            <a:avLst/>
          </a:prstGeom>
        </p:spPr>
      </p:pic>
      <p:pic>
        <p:nvPicPr>
          <p:cNvPr id="11" name="Picture 10" descr="figure_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243" y="4046687"/>
            <a:ext cx="3512243" cy="2634182"/>
          </a:xfrm>
          <a:prstGeom prst="rect">
            <a:avLst/>
          </a:prstGeom>
        </p:spPr>
      </p:pic>
      <p:pic>
        <p:nvPicPr>
          <p:cNvPr id="16" name="Picture 15" descr="figure_1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633" y="1606656"/>
            <a:ext cx="3166902" cy="2375176"/>
          </a:xfrm>
          <a:prstGeom prst="rect">
            <a:avLst/>
          </a:prstGeom>
        </p:spPr>
      </p:pic>
      <p:pic>
        <p:nvPicPr>
          <p:cNvPr id="17" name="Picture 16" descr="figure_1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9471" y="1590783"/>
            <a:ext cx="3166901" cy="2375176"/>
          </a:xfrm>
          <a:prstGeom prst="rect">
            <a:avLst/>
          </a:prstGeom>
        </p:spPr>
      </p:pic>
      <p:pic>
        <p:nvPicPr>
          <p:cNvPr id="9" name="Picture 8" descr="figure_1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9132" y="4046687"/>
            <a:ext cx="3320111" cy="24900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288635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Discussing the Results</a:t>
            </a:r>
            <a:endParaRPr lang="en-US" b="1" dirty="0">
              <a:solidFill>
                <a:schemeClr val="tx2"/>
              </a:solidFill>
            </a:endParaRPr>
          </a:p>
        </p:txBody>
      </p:sp>
      <p:sp>
        <p:nvSpPr>
          <p:cNvPr id="8" name="Content Placeholder 2"/>
          <p:cNvSpPr>
            <a:spLocks noGrp="1"/>
          </p:cNvSpPr>
          <p:nvPr>
            <p:ph idx="1"/>
          </p:nvPr>
        </p:nvSpPr>
        <p:spPr>
          <a:xfrm>
            <a:off x="502919" y="1813560"/>
            <a:ext cx="9052561" cy="5488567"/>
          </a:xfrm>
        </p:spPr>
        <p:txBody>
          <a:bodyPr>
            <a:normAutofit/>
          </a:bodyPr>
          <a:lstStyle/>
          <a:p>
            <a:pPr marL="0" indent="0">
              <a:buNone/>
            </a:pPr>
            <a:r>
              <a:rPr lang="en-US" sz="2200" b="1" dirty="0" smtClean="0">
                <a:solidFill>
                  <a:schemeClr val="accent1"/>
                </a:solidFill>
              </a:rPr>
              <a:t>Random Outliers: </a:t>
            </a:r>
            <a:r>
              <a:rPr lang="en-US" sz="2200" dirty="0" smtClean="0">
                <a:solidFill>
                  <a:schemeClr val="accent1"/>
                </a:solidFill>
              </a:rPr>
              <a:t> </a:t>
            </a:r>
            <a:r>
              <a:rPr lang="en-US" sz="2200" dirty="0" smtClean="0"/>
              <a:t>All four strangeness functions produce Martingales that locally peak right after an outlier occurs in the time series data.  However, due to the fact that there are very few outliers, these peaks for Average Distance, Range Percentile, and OLS Trend are not actually high enough to be global maximums, which is undesirable.  Instead, we see that </a:t>
            </a:r>
            <a:r>
              <a:rPr lang="en-US" sz="2200" b="1" dirty="0" smtClean="0"/>
              <a:t>OLS Residual </a:t>
            </a:r>
            <a:r>
              <a:rPr lang="en-US" sz="2200" dirty="0" smtClean="0"/>
              <a:t>performs the best, which is expected since the difference between a random outliers’ expected value and its predicted value should be significantly large.</a:t>
            </a:r>
          </a:p>
          <a:p>
            <a:pPr marL="0" indent="0">
              <a:buNone/>
            </a:pPr>
            <a:endParaRPr lang="en-US" sz="1100" dirty="0" smtClean="0"/>
          </a:p>
          <a:p>
            <a:pPr marL="0" indent="0">
              <a:buNone/>
            </a:pPr>
            <a:r>
              <a:rPr lang="en-US" sz="2200" b="1" dirty="0" smtClean="0">
                <a:solidFill>
                  <a:schemeClr val="accent1"/>
                </a:solidFill>
              </a:rPr>
              <a:t>Sudden Gap:  </a:t>
            </a:r>
            <a:r>
              <a:rPr lang="en-US" sz="2200" dirty="0" smtClean="0">
                <a:solidFill>
                  <a:srgbClr val="000000"/>
                </a:solidFill>
              </a:rPr>
              <a:t>All four methods seem to perform well for this type of anomaly; they all have peak Martingales after the appearance of a gap. Note that </a:t>
            </a:r>
            <a:r>
              <a:rPr lang="en-US" sz="2200" b="1" dirty="0" smtClean="0">
                <a:solidFill>
                  <a:srgbClr val="000000"/>
                </a:solidFill>
              </a:rPr>
              <a:t>Average Distance </a:t>
            </a:r>
            <a:r>
              <a:rPr lang="en-US" sz="2200" dirty="0" smtClean="0">
                <a:solidFill>
                  <a:srgbClr val="000000"/>
                </a:solidFill>
              </a:rPr>
              <a:t>produces the highest-valued Martingale.   </a:t>
            </a:r>
          </a:p>
          <a:p>
            <a:pPr marL="0" indent="0">
              <a:buNone/>
            </a:pPr>
            <a:endParaRPr lang="en-US" sz="1100" dirty="0" smtClean="0">
              <a:solidFill>
                <a:srgbClr val="000000"/>
              </a:solidFill>
            </a:endParaRPr>
          </a:p>
          <a:p>
            <a:pPr marL="0" indent="0">
              <a:buNone/>
            </a:pPr>
            <a:r>
              <a:rPr lang="en-US" sz="2200" b="1" dirty="0" smtClean="0">
                <a:solidFill>
                  <a:schemeClr val="accent1"/>
                </a:solidFill>
              </a:rPr>
              <a:t>Slope Change: </a:t>
            </a:r>
            <a:r>
              <a:rPr lang="en-US" sz="2200" dirty="0" smtClean="0">
                <a:solidFill>
                  <a:schemeClr val="accent1"/>
                </a:solidFill>
              </a:rPr>
              <a:t> </a:t>
            </a:r>
            <a:r>
              <a:rPr lang="en-US" sz="2200" dirty="0" smtClean="0">
                <a:solidFill>
                  <a:srgbClr val="000000"/>
                </a:solidFill>
              </a:rPr>
              <a:t>Average Distance and Range Percentile perform poorly, as they start increasing before the slope changes.  </a:t>
            </a:r>
            <a:r>
              <a:rPr lang="en-US" sz="2200" b="1" dirty="0" smtClean="0">
                <a:solidFill>
                  <a:srgbClr val="000000"/>
                </a:solidFill>
              </a:rPr>
              <a:t>OLS Trend</a:t>
            </a:r>
            <a:r>
              <a:rPr lang="en-US" sz="2200" dirty="0" smtClean="0">
                <a:solidFill>
                  <a:srgbClr val="000000"/>
                </a:solidFill>
              </a:rPr>
              <a:t> seems to most accurately reflects the patterns of the slope changes, which is understandable given that this metric measures slope fluctuations.    </a:t>
            </a:r>
            <a:endParaRPr lang="en-US" sz="2200" dirty="0" smtClean="0"/>
          </a:p>
        </p:txBody>
      </p:sp>
    </p:spTree>
    <p:extLst>
      <p:ext uri="{BB962C8B-B14F-4D97-AF65-F5344CB8AC3E}">
        <p14:creationId xmlns:p14="http://schemas.microsoft.com/office/powerpoint/2010/main" val="22397870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Comparing Different Thresholds</a:t>
            </a:r>
            <a:endParaRPr lang="en-US" b="1" dirty="0">
              <a:solidFill>
                <a:schemeClr val="tx2"/>
              </a:solidFill>
            </a:endParaRPr>
          </a:p>
        </p:txBody>
      </p:sp>
      <p:sp>
        <p:nvSpPr>
          <p:cNvPr id="8" name="Content Placeholder 2"/>
          <p:cNvSpPr>
            <a:spLocks noGrp="1"/>
          </p:cNvSpPr>
          <p:nvPr>
            <p:ph idx="1"/>
          </p:nvPr>
        </p:nvSpPr>
        <p:spPr>
          <a:xfrm>
            <a:off x="502919" y="1813560"/>
            <a:ext cx="9052561" cy="5282203"/>
          </a:xfrm>
        </p:spPr>
        <p:txBody>
          <a:bodyPr>
            <a:normAutofit/>
          </a:bodyPr>
          <a:lstStyle/>
          <a:p>
            <a:pPr marL="0" indent="0">
              <a:buNone/>
            </a:pPr>
            <a:r>
              <a:rPr lang="en-US" sz="2200" b="1" dirty="0" smtClean="0">
                <a:solidFill>
                  <a:schemeClr val="accent1"/>
                </a:solidFill>
              </a:rPr>
              <a:t>Methodology: </a:t>
            </a:r>
            <a:r>
              <a:rPr lang="en-US" sz="2200" dirty="0" smtClean="0">
                <a:solidFill>
                  <a:schemeClr val="accent1"/>
                </a:solidFill>
              </a:rPr>
              <a:t> </a:t>
            </a:r>
            <a:r>
              <a:rPr lang="en-US" sz="2200" dirty="0" smtClean="0"/>
              <a:t>We evaluate the efficacy of anomaly detection for different Martingale thresholds.  We expect there to be a tradeoff between the accuracy and the confidence of our methods.  Here are some general points:</a:t>
            </a:r>
          </a:p>
          <a:p>
            <a:pPr marL="792163" indent="-381000">
              <a:buFont typeface="Wingdings" charset="2"/>
              <a:buChar char="Ø"/>
            </a:pPr>
            <a:r>
              <a:rPr lang="en-US" sz="2200" dirty="0" smtClean="0"/>
              <a:t>We focus on the three aforementioned anomaly types.  We use a different strangeness function for each, based on the previous results.</a:t>
            </a:r>
          </a:p>
          <a:p>
            <a:pPr marL="1206500" indent="-412750">
              <a:buFont typeface="Wingdings" charset="2"/>
              <a:buChar char="v"/>
            </a:pPr>
            <a:r>
              <a:rPr lang="en-US" sz="2200" i="1" u="sng" dirty="0" smtClean="0"/>
              <a:t>Random Outliers </a:t>
            </a:r>
            <a:r>
              <a:rPr lang="en-US" sz="2200" b="1" dirty="0" smtClean="0">
                <a:sym typeface="Wingdings"/>
              </a:rPr>
              <a:t></a:t>
            </a:r>
            <a:r>
              <a:rPr lang="en-US" sz="2200" b="1" dirty="0" smtClean="0"/>
              <a:t> </a:t>
            </a:r>
            <a:r>
              <a:rPr lang="en-US" sz="2200" b="1" dirty="0" smtClean="0">
                <a:sym typeface="Wingdings"/>
              </a:rPr>
              <a:t>OLS Residual</a:t>
            </a:r>
          </a:p>
          <a:p>
            <a:pPr marL="1206500" indent="-412750">
              <a:buFont typeface="Wingdings" charset="2"/>
              <a:buChar char="v"/>
            </a:pPr>
            <a:r>
              <a:rPr lang="en-US" sz="2200" i="1" u="sng" dirty="0" smtClean="0"/>
              <a:t>Sudden Gap </a:t>
            </a:r>
            <a:r>
              <a:rPr lang="en-US" sz="2200" b="1" dirty="0" smtClean="0">
                <a:sym typeface="Wingdings"/>
              </a:rPr>
              <a:t> Average Distance</a:t>
            </a:r>
          </a:p>
          <a:p>
            <a:pPr marL="1206500" indent="-412750">
              <a:buFont typeface="Wingdings" charset="2"/>
              <a:buChar char="v"/>
            </a:pPr>
            <a:r>
              <a:rPr lang="en-US" sz="2200" i="1" u="sng" dirty="0" smtClean="0">
                <a:sym typeface="Wingdings"/>
              </a:rPr>
              <a:t>Slope Change </a:t>
            </a:r>
            <a:r>
              <a:rPr lang="en-US" sz="2200" b="1" dirty="0" smtClean="0">
                <a:sym typeface="Wingdings"/>
              </a:rPr>
              <a:t> OLS Trend</a:t>
            </a:r>
            <a:endParaRPr lang="en-US" sz="2200" b="1" dirty="0" smtClean="0"/>
          </a:p>
          <a:p>
            <a:pPr marL="792163" indent="-381000">
              <a:buFont typeface="Wingdings" charset="2"/>
              <a:buChar char="Ø"/>
            </a:pPr>
            <a:r>
              <a:rPr lang="en-US" sz="2200" dirty="0" smtClean="0"/>
              <a:t>For each anomaly type, we randomly generate 50 anomalous examples and 50 non-anomalous examples and test the algorithm with the appropriate strangeness function.  We record accuracy percentages for thresholds of         , where                             .</a:t>
            </a:r>
          </a:p>
          <a:p>
            <a:pPr marL="792163" indent="-381000">
              <a:buFont typeface="Wingdings" charset="2"/>
              <a:buChar char="Ø"/>
            </a:pPr>
            <a:r>
              <a:rPr lang="en-US" sz="2200" dirty="0" smtClean="0"/>
              <a:t>Again, we standardize Part Two of the algorithm by using a </a:t>
            </a:r>
            <a:r>
              <a:rPr lang="en-US" sz="2200" i="1" dirty="0" smtClean="0"/>
              <a:t>power</a:t>
            </a:r>
            <a:r>
              <a:rPr lang="en-US" sz="2200" dirty="0" smtClean="0"/>
              <a:t> method with a </a:t>
            </a:r>
            <a:r>
              <a:rPr lang="en-US" sz="2200" i="1" dirty="0" smtClean="0"/>
              <a:t>fixed</a:t>
            </a:r>
            <a:r>
              <a:rPr lang="en-US" sz="2200" dirty="0" smtClean="0"/>
              <a:t> betting function and                .</a:t>
            </a:r>
          </a:p>
        </p:txBody>
      </p:sp>
      <p:pic>
        <p:nvPicPr>
          <p:cNvPr id="12" name="Picture 11"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661" y="6689367"/>
            <a:ext cx="825500" cy="215900"/>
          </a:xfrm>
          <a:prstGeom prst="rect">
            <a:avLst/>
          </a:prstGeom>
        </p:spPr>
      </p:pic>
      <p:pic>
        <p:nvPicPr>
          <p:cNvPr id="3" name="Picture 2"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608" y="5965526"/>
            <a:ext cx="457200" cy="215900"/>
          </a:xfrm>
          <a:prstGeom prst="rect">
            <a:avLst/>
          </a:prstGeom>
        </p:spPr>
      </p:pic>
      <p:pic>
        <p:nvPicPr>
          <p:cNvPr id="4" name="Picture 3"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520" y="5965526"/>
            <a:ext cx="1676400" cy="241300"/>
          </a:xfrm>
          <a:prstGeom prst="rect">
            <a:avLst/>
          </a:prstGeom>
        </p:spPr>
      </p:pic>
    </p:spTree>
    <p:extLst>
      <p:ext uri="{BB962C8B-B14F-4D97-AF65-F5344CB8AC3E}">
        <p14:creationId xmlns:p14="http://schemas.microsoft.com/office/powerpoint/2010/main" val="28084845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Threshold Tradeoffs</a:t>
            </a:r>
            <a:endParaRPr lang="en-US" b="1" dirty="0">
              <a:solidFill>
                <a:schemeClr val="tx2"/>
              </a:solidFill>
            </a:endParaRPr>
          </a:p>
        </p:txBody>
      </p:sp>
      <p:pic>
        <p:nvPicPr>
          <p:cNvPr id="7" name="Picture 6" descr="figure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60" y="1606656"/>
            <a:ext cx="4053025" cy="3039769"/>
          </a:xfrm>
          <a:prstGeom prst="rect">
            <a:avLst/>
          </a:prstGeom>
        </p:spPr>
      </p:pic>
      <p:pic>
        <p:nvPicPr>
          <p:cNvPr id="8" name="Picture 7" descr="figure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968" y="1606656"/>
            <a:ext cx="4053025" cy="3039769"/>
          </a:xfrm>
          <a:prstGeom prst="rect">
            <a:avLst/>
          </a:prstGeom>
        </p:spPr>
      </p:pic>
      <p:pic>
        <p:nvPicPr>
          <p:cNvPr id="9" name="Picture 8" descr="figure_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7412" y="4646425"/>
            <a:ext cx="4053025" cy="3039769"/>
          </a:xfrm>
          <a:prstGeom prst="rect">
            <a:avLst/>
          </a:prstGeom>
        </p:spPr>
      </p:pic>
    </p:spTree>
    <p:extLst>
      <p:ext uri="{BB962C8B-B14F-4D97-AF65-F5344CB8AC3E}">
        <p14:creationId xmlns:p14="http://schemas.microsoft.com/office/powerpoint/2010/main" val="1336859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Twitter Data (AMZN)</a:t>
            </a:r>
            <a:endParaRPr lang="en-US" b="1" dirty="0">
              <a:solidFill>
                <a:schemeClr val="tx2"/>
              </a:solidFill>
            </a:endParaRPr>
          </a:p>
        </p:txBody>
      </p:sp>
      <p:pic>
        <p:nvPicPr>
          <p:cNvPr id="3" name="Picture 2" descr="figure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96" y="1733650"/>
            <a:ext cx="4686007" cy="3514505"/>
          </a:xfrm>
          <a:prstGeom prst="rect">
            <a:avLst/>
          </a:prstGeom>
        </p:spPr>
      </p:pic>
      <p:pic>
        <p:nvPicPr>
          <p:cNvPr id="4" name="Picture 3" descr="figure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924" y="1733650"/>
            <a:ext cx="4686007" cy="3514505"/>
          </a:xfrm>
          <a:prstGeom prst="rect">
            <a:avLst/>
          </a:prstGeom>
        </p:spPr>
      </p:pic>
      <p:sp>
        <p:nvSpPr>
          <p:cNvPr id="5" name="Rectangle 4"/>
          <p:cNvSpPr/>
          <p:nvPr/>
        </p:nvSpPr>
        <p:spPr>
          <a:xfrm>
            <a:off x="634975" y="5656737"/>
            <a:ext cx="8715032" cy="1323439"/>
          </a:xfrm>
          <a:prstGeom prst="rect">
            <a:avLst/>
          </a:prstGeom>
        </p:spPr>
        <p:txBody>
          <a:bodyPr wrap="square">
            <a:spAutoFit/>
          </a:bodyPr>
          <a:lstStyle/>
          <a:p>
            <a:r>
              <a:rPr lang="en-US" dirty="0" smtClean="0"/>
              <a:t>This is an example of our algorithm running on the AMZN set of the Twitter dataset.  Note that it exhibits a Random Outliers structure.  Thus, we chose to use the OLS Residual strangeness function.  Here we plot the first 2500 points of the dataset.  </a:t>
            </a:r>
            <a:endParaRPr lang="en-US" dirty="0">
              <a:solidFill>
                <a:srgbClr val="000000"/>
              </a:solidFill>
            </a:endParaRPr>
          </a:p>
        </p:txBody>
      </p:sp>
    </p:spTree>
    <p:extLst>
      <p:ext uri="{BB962C8B-B14F-4D97-AF65-F5344CB8AC3E}">
        <p14:creationId xmlns:p14="http://schemas.microsoft.com/office/powerpoint/2010/main" val="8698746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Discussing the Results (II)</a:t>
            </a:r>
            <a:endParaRPr lang="en-US" b="1" dirty="0">
              <a:solidFill>
                <a:schemeClr val="tx2"/>
              </a:solidFill>
            </a:endParaRPr>
          </a:p>
        </p:txBody>
      </p:sp>
      <p:sp>
        <p:nvSpPr>
          <p:cNvPr id="8" name="Content Placeholder 2"/>
          <p:cNvSpPr>
            <a:spLocks noGrp="1"/>
          </p:cNvSpPr>
          <p:nvPr>
            <p:ph idx="1"/>
          </p:nvPr>
        </p:nvSpPr>
        <p:spPr>
          <a:xfrm>
            <a:off x="502919" y="1813560"/>
            <a:ext cx="9052561" cy="5345699"/>
          </a:xfrm>
        </p:spPr>
        <p:txBody>
          <a:bodyPr>
            <a:normAutofit fontScale="92500"/>
          </a:bodyPr>
          <a:lstStyle/>
          <a:p>
            <a:pPr marL="0" indent="0">
              <a:buNone/>
            </a:pPr>
            <a:r>
              <a:rPr lang="en-US" sz="2200" dirty="0" smtClean="0"/>
              <a:t>As expected, the results from plotting the accuracies for the anomalous and non-anomalous data for various values of the threshold show that there is a tradeoff between accurately detecting anomalies and classifying “normal” data as non-anomalous. </a:t>
            </a:r>
            <a:endParaRPr lang="en-US" sz="2200" dirty="0">
              <a:solidFill>
                <a:srgbClr val="000000"/>
              </a:solidFill>
            </a:endParaRPr>
          </a:p>
          <a:p>
            <a:pPr marL="792163" indent="-381000">
              <a:buFont typeface="Wingdings" charset="2"/>
              <a:buChar char="Ø"/>
            </a:pPr>
            <a:r>
              <a:rPr lang="en-US" sz="2200" dirty="0" smtClean="0"/>
              <a:t>Setting the threshold value too low will result in very high accuracies for anomalous data, since nearly all data streams will be labeled as violating the exchangeability condition, but the tradeoff is that non-anomalous data streams will be mistakenly classified as anomalous too.</a:t>
            </a:r>
          </a:p>
          <a:p>
            <a:pPr marL="792163" indent="-381000">
              <a:buFont typeface="Wingdings" charset="2"/>
              <a:buChar char="Ø"/>
            </a:pPr>
            <a:r>
              <a:rPr lang="en-US" sz="2200" dirty="0" smtClean="0"/>
              <a:t>Note that the </a:t>
            </a:r>
            <a:r>
              <a:rPr lang="en-US" sz="2200" dirty="0"/>
              <a:t>S</a:t>
            </a:r>
            <a:r>
              <a:rPr lang="en-US" sz="2200" dirty="0" smtClean="0"/>
              <a:t>lope Change data run with the </a:t>
            </a:r>
            <a:r>
              <a:rPr lang="en-US" sz="2200" u="sng" dirty="0" smtClean="0"/>
              <a:t>OLS </a:t>
            </a:r>
            <a:r>
              <a:rPr lang="en-US" sz="2200" dirty="0" smtClean="0"/>
              <a:t>Trend strangeness function shows that nearly all threshold values produce ~100% accuracy on non-anomalous data. We expect this given that previous results show that OLS Trend for non-anomalous data almost monotonically drops from 0.</a:t>
            </a:r>
          </a:p>
          <a:p>
            <a:pPr marL="792163" indent="-381000">
              <a:buFont typeface="Wingdings" charset="2"/>
              <a:buChar char="Ø"/>
            </a:pPr>
            <a:r>
              <a:rPr lang="en-US" sz="2200" dirty="0" smtClean="0"/>
              <a:t>Optimal threshold can be chosen by considering which of the 2 accuracies (anomalous and non-anomalous) is more important to the user/application at hand.</a:t>
            </a:r>
          </a:p>
        </p:txBody>
      </p:sp>
    </p:spTree>
    <p:extLst>
      <p:ext uri="{BB962C8B-B14F-4D97-AF65-F5344CB8AC3E}">
        <p14:creationId xmlns:p14="http://schemas.microsoft.com/office/powerpoint/2010/main" val="13029338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Conclusions and Future Work</a:t>
            </a:r>
            <a:endParaRPr lang="en-US" b="1" dirty="0">
              <a:solidFill>
                <a:schemeClr val="tx2"/>
              </a:solidFill>
            </a:endParaRPr>
          </a:p>
        </p:txBody>
      </p:sp>
      <p:sp>
        <p:nvSpPr>
          <p:cNvPr id="8" name="Content Placeholder 2"/>
          <p:cNvSpPr>
            <a:spLocks noGrp="1"/>
          </p:cNvSpPr>
          <p:nvPr>
            <p:ph idx="1"/>
          </p:nvPr>
        </p:nvSpPr>
        <p:spPr>
          <a:xfrm>
            <a:off x="502919" y="1813560"/>
            <a:ext cx="9052561" cy="4615487"/>
          </a:xfrm>
        </p:spPr>
        <p:txBody>
          <a:bodyPr>
            <a:normAutofit fontScale="92500" lnSpcReduction="20000"/>
          </a:bodyPr>
          <a:lstStyle/>
          <a:p>
            <a:pPr marL="0" indent="0">
              <a:buNone/>
            </a:pPr>
            <a:r>
              <a:rPr lang="en-US" sz="2200" b="1" dirty="0" smtClean="0">
                <a:solidFill>
                  <a:schemeClr val="accent1"/>
                </a:solidFill>
              </a:rPr>
              <a:t>Choose Strangeness Function Based on Data:</a:t>
            </a:r>
            <a:r>
              <a:rPr lang="en-US" sz="2200" dirty="0" smtClean="0">
                <a:solidFill>
                  <a:srgbClr val="000000"/>
                </a:solidFill>
              </a:rPr>
              <a:t> Different strangeness functions are better suited to detecting different anomaly types.</a:t>
            </a:r>
          </a:p>
          <a:p>
            <a:pPr marL="0" indent="0">
              <a:buNone/>
            </a:pPr>
            <a:endParaRPr lang="en-US" sz="1200" dirty="0" smtClean="0">
              <a:solidFill>
                <a:srgbClr val="000000"/>
              </a:solidFill>
            </a:endParaRPr>
          </a:p>
          <a:p>
            <a:pPr marL="0" indent="0">
              <a:buNone/>
            </a:pPr>
            <a:r>
              <a:rPr lang="en-US" sz="2200" b="1" dirty="0" smtClean="0">
                <a:solidFill>
                  <a:schemeClr val="accent1"/>
                </a:solidFill>
              </a:rPr>
              <a:t>Choose Threshold Based on User Priorities:</a:t>
            </a:r>
            <a:r>
              <a:rPr lang="en-US" sz="2200" dirty="0" smtClean="0">
                <a:solidFill>
                  <a:srgbClr val="000000"/>
                </a:solidFill>
              </a:rPr>
              <a:t> There is a tradeoff between detecting anomalies accurately and classifying non-anomalous data streams correctly. Choose a threshold based on the user’s priorities.</a:t>
            </a:r>
            <a:endParaRPr lang="en-US" sz="2200" dirty="0" smtClean="0">
              <a:latin typeface="American Typewriter"/>
              <a:cs typeface="American Typewriter"/>
            </a:endParaRPr>
          </a:p>
          <a:p>
            <a:pPr marL="0" indent="0">
              <a:buNone/>
            </a:pPr>
            <a:endParaRPr lang="en-US" sz="1100" b="1" dirty="0" smtClean="0">
              <a:solidFill>
                <a:schemeClr val="accent1"/>
              </a:solidFill>
            </a:endParaRPr>
          </a:p>
          <a:p>
            <a:pPr marL="0" indent="0">
              <a:buNone/>
            </a:pPr>
            <a:r>
              <a:rPr lang="en-US" sz="2200" b="1" dirty="0" smtClean="0">
                <a:solidFill>
                  <a:schemeClr val="accent1"/>
                </a:solidFill>
              </a:rPr>
              <a:t>Future Work:</a:t>
            </a:r>
          </a:p>
          <a:p>
            <a:pPr marL="796925" indent="-342900">
              <a:buFont typeface="Wingdings" charset="2"/>
              <a:buChar char="Ø"/>
            </a:pPr>
            <a:r>
              <a:rPr lang="en-US" sz="2200" dirty="0" smtClean="0"/>
              <a:t>Explore performance of various strangeness functions for </a:t>
            </a:r>
            <a:r>
              <a:rPr lang="en-US" sz="2200" i="1" dirty="0" smtClean="0"/>
              <a:t>labeled</a:t>
            </a:r>
            <a:r>
              <a:rPr lang="en-US" sz="2200" dirty="0" smtClean="0"/>
              <a:t> data (1-Nearest Neighbor, SVM, Decision Trees) since our current work focuses only on unlabeled data streams.</a:t>
            </a:r>
          </a:p>
          <a:p>
            <a:pPr marL="796925" indent="-342900">
              <a:buFont typeface="Wingdings" charset="2"/>
              <a:buChar char="Ø"/>
            </a:pPr>
            <a:r>
              <a:rPr lang="en-US" sz="2200" dirty="0" smtClean="0"/>
              <a:t>Evaluate performance of current methods on </a:t>
            </a:r>
            <a:r>
              <a:rPr lang="en-US" sz="2200" i="1" dirty="0" smtClean="0"/>
              <a:t>multidimensional</a:t>
            </a:r>
            <a:r>
              <a:rPr lang="en-US" sz="2200" dirty="0" smtClean="0"/>
              <a:t> datasets and make improvements as necessary.</a:t>
            </a:r>
          </a:p>
          <a:p>
            <a:pPr marL="796925" indent="-342900">
              <a:buFont typeface="Wingdings" charset="2"/>
              <a:buChar char="Ø"/>
            </a:pPr>
            <a:r>
              <a:rPr lang="en-US" sz="2200" dirty="0" smtClean="0"/>
              <a:t>Explore other martingale construction methods, including Sleepy Jumper, etc.</a:t>
            </a:r>
          </a:p>
          <a:p>
            <a:pPr marL="796925" indent="-342900">
              <a:buFont typeface="Wingdings" charset="2"/>
              <a:buChar char="Ø"/>
            </a:pPr>
            <a:r>
              <a:rPr lang="en-US" sz="2200" dirty="0" smtClean="0"/>
              <a:t>After hitting a change point, remove previous points from memory to improve accuracy of detecting future anomalies.</a:t>
            </a:r>
          </a:p>
          <a:p>
            <a:pPr marL="454025" indent="0">
              <a:buNone/>
            </a:pPr>
            <a:endParaRPr lang="en-US" sz="2200" dirty="0" smtClean="0"/>
          </a:p>
          <a:p>
            <a:pPr marL="454025" indent="0">
              <a:buNone/>
            </a:pPr>
            <a:endParaRPr lang="en-US" sz="2200" dirty="0" smtClean="0"/>
          </a:p>
          <a:p>
            <a:pPr marL="796925" indent="-342900">
              <a:buFont typeface="Wingdings" charset="2"/>
              <a:buChar char="Ø"/>
            </a:pPr>
            <a:endParaRPr lang="en-US" sz="2200" dirty="0" smtClean="0"/>
          </a:p>
        </p:txBody>
      </p:sp>
      <p:sp>
        <p:nvSpPr>
          <p:cNvPr id="3" name="TextBox 2"/>
          <p:cNvSpPr txBox="1"/>
          <p:nvPr/>
        </p:nvSpPr>
        <p:spPr>
          <a:xfrm>
            <a:off x="502920" y="6025683"/>
            <a:ext cx="9052560" cy="1415772"/>
          </a:xfrm>
          <a:prstGeom prst="rect">
            <a:avLst/>
          </a:prstGeom>
          <a:noFill/>
        </p:spPr>
        <p:txBody>
          <a:bodyPr wrap="square" rtlCol="0">
            <a:spAutoFit/>
          </a:bodyPr>
          <a:lstStyle/>
          <a:p>
            <a:r>
              <a:rPr lang="en-US" sz="1400" b="1" dirty="0" smtClean="0">
                <a:solidFill>
                  <a:schemeClr val="accent1"/>
                </a:solidFill>
              </a:rPr>
              <a:t>References</a:t>
            </a:r>
            <a:endParaRPr lang="en-US" sz="1400" dirty="0" smtClean="0">
              <a:solidFill>
                <a:srgbClr val="000000"/>
              </a:solidFill>
            </a:endParaRPr>
          </a:p>
          <a:p>
            <a:pPr marL="342900" indent="-342900">
              <a:buFont typeface="+mj-lt"/>
              <a:buAutoNum type="arabicPeriod"/>
            </a:pPr>
            <a:r>
              <a:rPr lang="en-US" sz="1200" dirty="0" err="1" smtClean="0">
                <a:solidFill>
                  <a:srgbClr val="000000"/>
                </a:solidFill>
              </a:rPr>
              <a:t>Vovk</a:t>
            </a:r>
            <a:r>
              <a:rPr lang="en-US" sz="1200" dirty="0" smtClean="0">
                <a:solidFill>
                  <a:srgbClr val="000000"/>
                </a:solidFill>
              </a:rPr>
              <a:t>, V., </a:t>
            </a:r>
            <a:r>
              <a:rPr lang="en-US" sz="1200" dirty="0" err="1" smtClean="0">
                <a:solidFill>
                  <a:srgbClr val="000000"/>
                </a:solidFill>
              </a:rPr>
              <a:t>Nouretdinov</a:t>
            </a:r>
            <a:r>
              <a:rPr lang="en-US" sz="1200" dirty="0" smtClean="0">
                <a:solidFill>
                  <a:srgbClr val="000000"/>
                </a:solidFill>
              </a:rPr>
              <a:t>, I., and </a:t>
            </a:r>
            <a:r>
              <a:rPr lang="en-US" sz="1200" dirty="0" err="1" smtClean="0">
                <a:solidFill>
                  <a:srgbClr val="000000"/>
                </a:solidFill>
              </a:rPr>
              <a:t>Gammerman</a:t>
            </a:r>
            <a:r>
              <a:rPr lang="en-US" sz="1200" dirty="0" smtClean="0">
                <a:solidFill>
                  <a:srgbClr val="000000"/>
                </a:solidFill>
              </a:rPr>
              <a:t>, A. Testing exchangeability on-line. In </a:t>
            </a:r>
            <a:r>
              <a:rPr lang="en-US" sz="1200" i="1" dirty="0" smtClean="0">
                <a:solidFill>
                  <a:srgbClr val="000000"/>
                </a:solidFill>
              </a:rPr>
              <a:t>Proceedings of the 20th International Conference on Machine Learning</a:t>
            </a:r>
            <a:r>
              <a:rPr lang="en-US" sz="1200" dirty="0" smtClean="0">
                <a:solidFill>
                  <a:srgbClr val="000000"/>
                </a:solidFill>
              </a:rPr>
              <a:t>, pp. 768–775, 2003.</a:t>
            </a:r>
          </a:p>
          <a:p>
            <a:pPr marL="342900" indent="-342900">
              <a:buFont typeface="+mj-lt"/>
              <a:buAutoNum type="arabicPeriod"/>
            </a:pPr>
            <a:r>
              <a:rPr lang="en-US" sz="1200" dirty="0" smtClean="0">
                <a:solidFill>
                  <a:srgbClr val="000000"/>
                </a:solidFill>
              </a:rPr>
              <a:t>Ho, S.-S. A martingale framework for concept change detection in time-varying data streams. In </a:t>
            </a:r>
            <a:r>
              <a:rPr lang="en-US" sz="1200" i="1" dirty="0" smtClean="0">
                <a:solidFill>
                  <a:srgbClr val="000000"/>
                </a:solidFill>
              </a:rPr>
              <a:t>Proceedings of the 22nd International Conference on Machine Learning</a:t>
            </a:r>
            <a:r>
              <a:rPr lang="en-US" sz="1200" dirty="0" smtClean="0">
                <a:solidFill>
                  <a:srgbClr val="000000"/>
                </a:solidFill>
              </a:rPr>
              <a:t>, pp. 321–327, 2005.</a:t>
            </a:r>
          </a:p>
          <a:p>
            <a:pPr marL="342900" indent="-342900">
              <a:buFont typeface="+mj-lt"/>
              <a:buAutoNum type="arabicPeriod"/>
            </a:pPr>
            <a:r>
              <a:rPr lang="en-US" sz="1200" dirty="0" err="1" smtClean="0"/>
              <a:t>Fedorova</a:t>
            </a:r>
            <a:r>
              <a:rPr lang="en-US" sz="1200" dirty="0" smtClean="0"/>
              <a:t> et. al. Plug-in martingales for testing exchangeability on-line. In </a:t>
            </a:r>
            <a:r>
              <a:rPr lang="en-US" sz="1200" i="1" dirty="0" smtClean="0"/>
              <a:t>Proceedings of the 29th International Conference on Machine Learning.</a:t>
            </a:r>
            <a:endParaRPr lang="en-US" sz="1200" b="1" dirty="0" smtClean="0">
              <a:solidFill>
                <a:schemeClr val="accent1"/>
              </a:solidFill>
            </a:endParaRPr>
          </a:p>
        </p:txBody>
      </p:sp>
    </p:spTree>
    <p:extLst>
      <p:ext uri="{BB962C8B-B14F-4D97-AF65-F5344CB8AC3E}">
        <p14:creationId xmlns:p14="http://schemas.microsoft.com/office/powerpoint/2010/main" val="23246544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18695"/>
            <a:ext cx="7783636" cy="1666028"/>
          </a:xfrm>
        </p:spPr>
        <p:txBody>
          <a:bodyPr>
            <a:noAutofit/>
          </a:bodyPr>
          <a:lstStyle/>
          <a:p>
            <a:r>
              <a:rPr lang="en-US" sz="9800" dirty="0">
                <a:solidFill>
                  <a:srgbClr val="000090"/>
                </a:solidFill>
              </a:rPr>
              <a:t>in Time Series</a:t>
            </a:r>
          </a:p>
        </p:txBody>
      </p:sp>
      <p:sp>
        <p:nvSpPr>
          <p:cNvPr id="6" name="Subtitle 2"/>
          <p:cNvSpPr txBox="1">
            <a:spLocks/>
          </p:cNvSpPr>
          <p:nvPr/>
        </p:nvSpPr>
        <p:spPr>
          <a:xfrm>
            <a:off x="0" y="1929001"/>
            <a:ext cx="7040880" cy="2475359"/>
          </a:xfrm>
          <a:prstGeom prst="rect">
            <a:avLst/>
          </a:prstGeom>
        </p:spPr>
        <p:txBody>
          <a:bodyPr vert="horz" lIns="101882" tIns="50941" rIns="101882" bIns="50941"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6000" i="1" dirty="0">
                <a:solidFill>
                  <a:schemeClr val="accent1"/>
                </a:solidFill>
              </a:rPr>
              <a:t>Melissa Yu</a:t>
            </a:r>
          </a:p>
        </p:txBody>
      </p:sp>
      <p:pic>
        <p:nvPicPr>
          <p:cNvPr id="9" name="Picture 8" descr="simple_anomal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57" y="3426425"/>
            <a:ext cx="6024919" cy="3838000"/>
          </a:xfrm>
          <a:prstGeom prst="rect">
            <a:avLst/>
          </a:prstGeom>
        </p:spPr>
      </p:pic>
    </p:spTree>
    <p:extLst>
      <p:ext uri="{BB962C8B-B14F-4D97-AF65-F5344CB8AC3E}">
        <p14:creationId xmlns:p14="http://schemas.microsoft.com/office/powerpoint/2010/main" val="7610284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Asking the Question</a:t>
            </a:r>
            <a:endParaRPr lang="en-US" b="1" dirty="0">
              <a:solidFill>
                <a:schemeClr val="tx2"/>
              </a:solidFill>
            </a:endParaRPr>
          </a:p>
        </p:txBody>
      </p:sp>
      <p:sp>
        <p:nvSpPr>
          <p:cNvPr id="3" name="Content Placeholder 2"/>
          <p:cNvSpPr>
            <a:spLocks noGrp="1"/>
          </p:cNvSpPr>
          <p:nvPr>
            <p:ph idx="1"/>
          </p:nvPr>
        </p:nvSpPr>
        <p:spPr>
          <a:xfrm>
            <a:off x="502919" y="1813560"/>
            <a:ext cx="9052561" cy="5674484"/>
          </a:xfrm>
        </p:spPr>
        <p:txBody>
          <a:bodyPr>
            <a:normAutofit/>
          </a:bodyPr>
          <a:lstStyle/>
          <a:p>
            <a:pPr marL="0" indent="0">
              <a:buNone/>
            </a:pPr>
            <a:r>
              <a:rPr lang="en-US" sz="2200" b="1" dirty="0" smtClean="0">
                <a:solidFill>
                  <a:schemeClr val="accent1"/>
                </a:solidFill>
              </a:rPr>
              <a:t>Problem Statement:  </a:t>
            </a:r>
            <a:r>
              <a:rPr lang="en-US" sz="2200" dirty="0" smtClean="0"/>
              <a:t>Given a </a:t>
            </a:r>
            <a:r>
              <a:rPr lang="en-US" sz="2200" dirty="0"/>
              <a:t>sequence of random </a:t>
            </a:r>
            <a:r>
              <a:rPr lang="en-US" sz="2200" dirty="0" smtClean="0"/>
              <a:t>variables                              , we wish to develop a method for determining the existence of </a:t>
            </a:r>
            <a:r>
              <a:rPr lang="en-US" sz="2200" i="1" u="sng" dirty="0" smtClean="0"/>
              <a:t>anomalies</a:t>
            </a:r>
            <a:r>
              <a:rPr lang="en-US" sz="2200" dirty="0" smtClean="0"/>
              <a:t>.</a:t>
            </a:r>
          </a:p>
          <a:p>
            <a:pPr marL="0" indent="0">
              <a:buNone/>
            </a:pPr>
            <a:endParaRPr lang="en-US" sz="1100" dirty="0"/>
          </a:p>
          <a:p>
            <a:pPr marL="0" indent="0">
              <a:buNone/>
            </a:pPr>
            <a:r>
              <a:rPr lang="en-US" sz="2200" dirty="0" smtClean="0"/>
              <a:t>Specifically, as the variables arrive one by one, we test the </a:t>
            </a:r>
            <a:r>
              <a:rPr lang="en-US" sz="2200" i="1" u="sng" dirty="0" smtClean="0"/>
              <a:t>exchangeability</a:t>
            </a:r>
            <a:r>
              <a:rPr lang="en-US" sz="2200" i="1" dirty="0" smtClean="0"/>
              <a:t> </a:t>
            </a:r>
            <a:r>
              <a:rPr lang="en-US" sz="2200" i="1" u="sng" dirty="0" smtClean="0"/>
              <a:t>assumption</a:t>
            </a:r>
            <a:r>
              <a:rPr lang="en-US" sz="2200" dirty="0" smtClean="0"/>
              <a:t> for the sequence                , which states that the joint distribution for these variables is invariant under any permutation of the indices.  </a:t>
            </a:r>
          </a:p>
          <a:p>
            <a:pPr marL="0" indent="0">
              <a:buNone/>
            </a:pPr>
            <a:endParaRPr lang="en-US" sz="1100" dirty="0" smtClean="0"/>
          </a:p>
          <a:p>
            <a:pPr marL="0" indent="0">
              <a:buNone/>
            </a:pPr>
            <a:r>
              <a:rPr lang="en-US" sz="2200" dirty="0" smtClean="0"/>
              <a:t>One method for anomaly detection involves using a </a:t>
            </a:r>
            <a:r>
              <a:rPr lang="en-US" sz="2200" i="1" u="sng" dirty="0" smtClean="0"/>
              <a:t>Martingale</a:t>
            </a:r>
            <a:r>
              <a:rPr lang="en-US" sz="2200" dirty="0" smtClean="0"/>
              <a:t>, a sequence of random variables                                    such that </a:t>
            </a:r>
          </a:p>
          <a:p>
            <a:pPr marL="0" indent="0">
              <a:buNone/>
            </a:pPr>
            <a:endParaRPr lang="en-US" sz="1100" dirty="0"/>
          </a:p>
          <a:p>
            <a:pPr marL="0" indent="0">
              <a:buNone/>
            </a:pPr>
            <a:r>
              <a:rPr lang="en-US" sz="2200" dirty="0" smtClean="0"/>
              <a:t>In particular,         models the degree to which                  violates the null hypothesis given by the exchangeability assumption.</a:t>
            </a:r>
            <a:endParaRPr lang="en-US" sz="2200" i="1" dirty="0" smtClean="0"/>
          </a:p>
          <a:p>
            <a:pPr marL="0" indent="0">
              <a:buNone/>
            </a:pPr>
            <a:endParaRPr lang="en-US" sz="1100" dirty="0"/>
          </a:p>
          <a:p>
            <a:pPr marL="0" indent="0">
              <a:buNone/>
            </a:pPr>
            <a:r>
              <a:rPr lang="en-US" sz="2200" b="1" dirty="0" smtClean="0">
                <a:solidFill>
                  <a:srgbClr val="4F81BD"/>
                </a:solidFill>
              </a:rPr>
              <a:t>Key Questions:</a:t>
            </a:r>
            <a:r>
              <a:rPr lang="en-US" sz="2200" dirty="0" smtClean="0">
                <a:solidFill>
                  <a:srgbClr val="4F81BD"/>
                </a:solidFill>
              </a:rPr>
              <a:t> </a:t>
            </a:r>
            <a:r>
              <a:rPr lang="en-US" sz="2200" dirty="0" smtClean="0"/>
              <a:t> How can we appropriately construct Martingales that will successfully detect the existence of different kinds of anomalous data?  What is the best Martingale threshold level for rejecting the null hypothesis?  Is there a tradeoff between the accuracy and the confidence of our methods?</a:t>
            </a:r>
            <a:endParaRPr lang="en-US" sz="2200" b="1" dirty="0" smtClean="0">
              <a:solidFill>
                <a:srgbClr val="4F81BD"/>
              </a:solidFill>
            </a:endParaRPr>
          </a:p>
        </p:txBody>
      </p:sp>
      <p:pic>
        <p:nvPicPr>
          <p:cNvPr id="12" name="Picture 11"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653" y="1921560"/>
            <a:ext cx="1833563" cy="276103"/>
          </a:xfrm>
          <a:prstGeom prst="rect">
            <a:avLst/>
          </a:prstGeom>
        </p:spPr>
      </p:pic>
      <p:pic>
        <p:nvPicPr>
          <p:cNvPr id="16" name="Picture 15"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955" y="3260152"/>
            <a:ext cx="927100" cy="190500"/>
          </a:xfrm>
          <a:prstGeom prst="rect">
            <a:avLst/>
          </a:prstGeom>
        </p:spPr>
      </p:pic>
      <p:pic>
        <p:nvPicPr>
          <p:cNvPr id="17" name="Picture 16"/>
          <p:cNvPicPr>
            <a:picLocks noChangeAspect="1"/>
          </p:cNvPicPr>
          <p:nvPr/>
        </p:nvPicPr>
        <p:blipFill>
          <a:blip r:embed="rId4"/>
          <a:stretch>
            <a:fillRect/>
          </a:stretch>
        </p:blipFill>
        <p:spPr>
          <a:xfrm>
            <a:off x="2953060" y="4454168"/>
            <a:ext cx="2108200" cy="304800"/>
          </a:xfrm>
          <a:prstGeom prst="rect">
            <a:avLst/>
          </a:prstGeom>
        </p:spPr>
      </p:pic>
      <p:pic>
        <p:nvPicPr>
          <p:cNvPr id="19" name="Picture 18"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6020" y="5092638"/>
            <a:ext cx="393700" cy="254000"/>
          </a:xfrm>
          <a:prstGeom prst="rect">
            <a:avLst/>
          </a:prstGeom>
        </p:spPr>
      </p:pic>
      <p:pic>
        <p:nvPicPr>
          <p:cNvPr id="20" name="Picture 19"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240" y="5137181"/>
            <a:ext cx="927100" cy="190500"/>
          </a:xfrm>
          <a:prstGeom prst="rect">
            <a:avLst/>
          </a:prstGeom>
        </p:spPr>
      </p:pic>
      <p:pic>
        <p:nvPicPr>
          <p:cNvPr id="21" name="Picture 20" descr="latex-image-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2485" y="4473125"/>
            <a:ext cx="3416300" cy="304800"/>
          </a:xfrm>
          <a:prstGeom prst="rect">
            <a:avLst/>
          </a:prstGeom>
        </p:spPr>
      </p:pic>
    </p:spTree>
    <p:extLst>
      <p:ext uri="{BB962C8B-B14F-4D97-AF65-F5344CB8AC3E}">
        <p14:creationId xmlns:p14="http://schemas.microsoft.com/office/powerpoint/2010/main" val="29083407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Getting the Data</a:t>
            </a:r>
            <a:endParaRPr lang="en-US" b="1" dirty="0">
              <a:solidFill>
                <a:schemeClr val="tx2"/>
              </a:solidFill>
            </a:endParaRPr>
          </a:p>
        </p:txBody>
      </p:sp>
      <p:pic>
        <p:nvPicPr>
          <p:cNvPr id="9" name="Picture 8"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2986"/>
            <a:ext cx="3348767" cy="2511575"/>
          </a:xfrm>
          <a:prstGeom prst="rect">
            <a:avLst/>
          </a:prstGeom>
        </p:spPr>
      </p:pic>
      <p:pic>
        <p:nvPicPr>
          <p:cNvPr id="11" name="Picture 10" desc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426" y="2296166"/>
            <a:ext cx="3291194" cy="2468395"/>
          </a:xfrm>
          <a:prstGeom prst="rect">
            <a:avLst/>
          </a:prstGeom>
        </p:spPr>
      </p:pic>
      <p:pic>
        <p:nvPicPr>
          <p:cNvPr id="10" name="Picture 9" desc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767" y="2252986"/>
            <a:ext cx="3323659" cy="2492744"/>
          </a:xfrm>
          <a:prstGeom prst="rect">
            <a:avLst/>
          </a:prstGeom>
        </p:spPr>
      </p:pic>
      <p:sp>
        <p:nvSpPr>
          <p:cNvPr id="13" name="Rectangle 12"/>
          <p:cNvSpPr/>
          <p:nvPr/>
        </p:nvSpPr>
        <p:spPr>
          <a:xfrm>
            <a:off x="439650" y="1822099"/>
            <a:ext cx="9115830" cy="430887"/>
          </a:xfrm>
          <a:prstGeom prst="rect">
            <a:avLst/>
          </a:prstGeom>
        </p:spPr>
        <p:txBody>
          <a:bodyPr wrap="square">
            <a:spAutoFit/>
          </a:bodyPr>
          <a:lstStyle/>
          <a:p>
            <a:r>
              <a:rPr lang="en-US" sz="2200" b="1" dirty="0" smtClean="0">
                <a:solidFill>
                  <a:schemeClr val="accent1"/>
                </a:solidFill>
              </a:rPr>
              <a:t>Anomaly Types:  </a:t>
            </a:r>
            <a:r>
              <a:rPr lang="en-US" sz="2200" dirty="0" smtClean="0">
                <a:solidFill>
                  <a:srgbClr val="000000"/>
                </a:solidFill>
              </a:rPr>
              <a:t>Our study focuses on three general types of anomalies.</a:t>
            </a:r>
            <a:endParaRPr lang="en-US" sz="2200" dirty="0" smtClean="0"/>
          </a:p>
        </p:txBody>
      </p:sp>
      <p:sp>
        <p:nvSpPr>
          <p:cNvPr id="22" name="Rectangle 21"/>
          <p:cNvSpPr/>
          <p:nvPr/>
        </p:nvSpPr>
        <p:spPr>
          <a:xfrm>
            <a:off x="0" y="4767525"/>
            <a:ext cx="3348767" cy="430887"/>
          </a:xfrm>
          <a:prstGeom prst="rect">
            <a:avLst/>
          </a:prstGeom>
        </p:spPr>
        <p:txBody>
          <a:bodyPr wrap="square">
            <a:spAutoFit/>
          </a:bodyPr>
          <a:lstStyle/>
          <a:p>
            <a:pPr algn="ctr"/>
            <a:r>
              <a:rPr lang="en-US" sz="2200" b="1" dirty="0" smtClean="0">
                <a:solidFill>
                  <a:schemeClr val="tx2"/>
                </a:solidFill>
              </a:rPr>
              <a:t>I. Random Outliers</a:t>
            </a:r>
            <a:endParaRPr lang="en-US" sz="2200" dirty="0" smtClean="0">
              <a:solidFill>
                <a:schemeClr val="tx2"/>
              </a:solidFill>
            </a:endParaRPr>
          </a:p>
        </p:txBody>
      </p:sp>
      <p:sp>
        <p:nvSpPr>
          <p:cNvPr id="23" name="Rectangle 22"/>
          <p:cNvSpPr/>
          <p:nvPr/>
        </p:nvSpPr>
        <p:spPr>
          <a:xfrm>
            <a:off x="3323659" y="4767525"/>
            <a:ext cx="3348767" cy="430887"/>
          </a:xfrm>
          <a:prstGeom prst="rect">
            <a:avLst/>
          </a:prstGeom>
        </p:spPr>
        <p:txBody>
          <a:bodyPr wrap="square">
            <a:spAutoFit/>
          </a:bodyPr>
          <a:lstStyle/>
          <a:p>
            <a:pPr algn="ctr"/>
            <a:r>
              <a:rPr lang="en-US" sz="2200" b="1" dirty="0" smtClean="0">
                <a:solidFill>
                  <a:schemeClr val="tx2"/>
                </a:solidFill>
              </a:rPr>
              <a:t>II. Sudden Gap</a:t>
            </a:r>
            <a:endParaRPr lang="en-US" sz="2200" dirty="0" smtClean="0">
              <a:solidFill>
                <a:schemeClr val="tx2"/>
              </a:solidFill>
            </a:endParaRPr>
          </a:p>
        </p:txBody>
      </p:sp>
      <p:sp>
        <p:nvSpPr>
          <p:cNvPr id="24" name="Rectangle 23"/>
          <p:cNvSpPr/>
          <p:nvPr/>
        </p:nvSpPr>
        <p:spPr>
          <a:xfrm>
            <a:off x="6672426" y="4767525"/>
            <a:ext cx="3348767" cy="430887"/>
          </a:xfrm>
          <a:prstGeom prst="rect">
            <a:avLst/>
          </a:prstGeom>
        </p:spPr>
        <p:txBody>
          <a:bodyPr wrap="square">
            <a:spAutoFit/>
          </a:bodyPr>
          <a:lstStyle/>
          <a:p>
            <a:pPr algn="ctr"/>
            <a:r>
              <a:rPr lang="en-US" sz="2200" b="1" dirty="0" smtClean="0">
                <a:solidFill>
                  <a:schemeClr val="tx2"/>
                </a:solidFill>
              </a:rPr>
              <a:t>III. Slope Change</a:t>
            </a:r>
            <a:endParaRPr lang="en-US" sz="2200" dirty="0" smtClean="0">
              <a:solidFill>
                <a:schemeClr val="tx2"/>
              </a:solidFill>
            </a:endParaRPr>
          </a:p>
        </p:txBody>
      </p:sp>
      <p:sp>
        <p:nvSpPr>
          <p:cNvPr id="25" name="Rectangle 24"/>
          <p:cNvSpPr/>
          <p:nvPr/>
        </p:nvSpPr>
        <p:spPr>
          <a:xfrm>
            <a:off x="439650" y="5541393"/>
            <a:ext cx="9115830" cy="1954381"/>
          </a:xfrm>
          <a:prstGeom prst="rect">
            <a:avLst/>
          </a:prstGeom>
        </p:spPr>
        <p:txBody>
          <a:bodyPr wrap="square">
            <a:spAutoFit/>
          </a:bodyPr>
          <a:lstStyle/>
          <a:p>
            <a:r>
              <a:rPr lang="en-US" sz="2200" dirty="0" smtClean="0">
                <a:solidFill>
                  <a:srgbClr val="000000"/>
                </a:solidFill>
              </a:rPr>
              <a:t>We construct various datasets with these three structures to evaluate the efficacy of our methods.  </a:t>
            </a:r>
          </a:p>
          <a:p>
            <a:endParaRPr lang="en-US" sz="1100" dirty="0">
              <a:solidFill>
                <a:srgbClr val="000000"/>
              </a:solidFill>
            </a:endParaRPr>
          </a:p>
          <a:p>
            <a:r>
              <a:rPr lang="en-US" sz="2200" dirty="0" smtClean="0">
                <a:solidFill>
                  <a:srgbClr val="000000"/>
                </a:solidFill>
              </a:rPr>
              <a:t>We also examine real-life time series datasets from Twitter giving counts for the number of Tweet mentions of large, publicly-trade companies (e.g. AAPL, AMZN, CVS, FB) over five-minute intervals.   </a:t>
            </a:r>
            <a:endParaRPr lang="en-US" sz="2200" dirty="0" smtClean="0"/>
          </a:p>
        </p:txBody>
      </p:sp>
    </p:spTree>
    <p:extLst>
      <p:ext uri="{BB962C8B-B14F-4D97-AF65-F5344CB8AC3E}">
        <p14:creationId xmlns:p14="http://schemas.microsoft.com/office/powerpoint/2010/main" val="41895212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Standardizing the Algorithm</a:t>
            </a:r>
            <a:endParaRPr lang="en-US" b="1" dirty="0">
              <a:solidFill>
                <a:schemeClr val="tx2"/>
              </a:solidFill>
            </a:endParaRPr>
          </a:p>
        </p:txBody>
      </p:sp>
      <p:sp>
        <p:nvSpPr>
          <p:cNvPr id="13" name="Rectangle 12"/>
          <p:cNvSpPr/>
          <p:nvPr/>
        </p:nvSpPr>
        <p:spPr>
          <a:xfrm>
            <a:off x="439650" y="1822099"/>
            <a:ext cx="9115830" cy="5909309"/>
          </a:xfrm>
          <a:prstGeom prst="rect">
            <a:avLst/>
          </a:prstGeom>
        </p:spPr>
        <p:txBody>
          <a:bodyPr wrap="square">
            <a:spAutoFit/>
          </a:bodyPr>
          <a:lstStyle/>
          <a:p>
            <a:r>
              <a:rPr lang="en-US" sz="2200" dirty="0" smtClean="0">
                <a:solidFill>
                  <a:srgbClr val="000000"/>
                </a:solidFill>
              </a:rPr>
              <a:t>Here is our generalized, two-step procedure for analyzing a dataset, constructing Martingales, and detecting anomalies.  We wrap all of our methods in an </a:t>
            </a:r>
            <a:r>
              <a:rPr lang="en-US" sz="2200" dirty="0" err="1" smtClean="0">
                <a:solidFill>
                  <a:srgbClr val="000000"/>
                </a:solidFill>
                <a:latin typeface="Courier"/>
                <a:cs typeface="Courier"/>
              </a:rPr>
              <a:t>AnomalyDetector</a:t>
            </a:r>
            <a:r>
              <a:rPr lang="en-US" sz="2200" dirty="0" smtClean="0">
                <a:solidFill>
                  <a:srgbClr val="000000"/>
                </a:solidFill>
                <a:latin typeface="American Typewriter"/>
                <a:cs typeface="American Typewriter"/>
              </a:rPr>
              <a:t> </a:t>
            </a:r>
            <a:r>
              <a:rPr lang="en-US" sz="2200" dirty="0" smtClean="0">
                <a:solidFill>
                  <a:srgbClr val="000000"/>
                </a:solidFill>
              </a:rPr>
              <a:t>class, whose objects can be instantiated with two main customizable options – (1) a strangeness function and (2) a Martingale construction method.</a:t>
            </a:r>
            <a:endParaRPr lang="en-US" sz="2200" dirty="0" smtClean="0">
              <a:latin typeface="American Typewriter"/>
              <a:cs typeface="American Typewriter"/>
            </a:endParaRPr>
          </a:p>
          <a:p>
            <a:endParaRPr lang="en-US" sz="1100" b="1" dirty="0" smtClean="0">
              <a:solidFill>
                <a:schemeClr val="accent1"/>
              </a:solidFill>
            </a:endParaRPr>
          </a:p>
          <a:p>
            <a:r>
              <a:rPr lang="en-US" sz="2200" b="1" dirty="0" smtClean="0">
                <a:solidFill>
                  <a:schemeClr val="accent1"/>
                </a:solidFill>
              </a:rPr>
              <a:t>Part One:  </a:t>
            </a:r>
            <a:r>
              <a:rPr lang="en-US" sz="2200" dirty="0" smtClean="0">
                <a:solidFill>
                  <a:srgbClr val="000000"/>
                </a:solidFill>
              </a:rPr>
              <a:t>Importing the training examples one by one and generating a list of corresponding </a:t>
            </a:r>
            <a:r>
              <a:rPr lang="en-US" sz="2200" i="1" dirty="0" smtClean="0">
                <a:solidFill>
                  <a:srgbClr val="000000"/>
                </a:solidFill>
              </a:rPr>
              <a:t>p</a:t>
            </a:r>
            <a:r>
              <a:rPr lang="en-US" sz="2200" dirty="0" smtClean="0">
                <a:solidFill>
                  <a:srgbClr val="000000"/>
                </a:solidFill>
              </a:rPr>
              <a:t>-values.</a:t>
            </a:r>
          </a:p>
          <a:p>
            <a:endParaRPr lang="en-US" sz="500" dirty="0" smtClean="0">
              <a:solidFill>
                <a:srgbClr val="000000"/>
              </a:solidFill>
            </a:endParaRPr>
          </a:p>
          <a:p>
            <a:pPr marL="795338" indent="-341313">
              <a:buFont typeface="Wingdings" charset="2"/>
              <a:buChar char="Ø"/>
            </a:pPr>
            <a:r>
              <a:rPr lang="en-US" sz="2200" dirty="0" smtClean="0"/>
              <a:t>We select a </a:t>
            </a:r>
            <a:r>
              <a:rPr lang="en-US" sz="2200" i="1" u="sng" dirty="0" smtClean="0"/>
              <a:t>strangeness function</a:t>
            </a:r>
            <a:r>
              <a:rPr lang="en-US" sz="2200" dirty="0" smtClean="0"/>
              <a:t>     that inputs a fixed set of training examples and outputs a list of corresponding, relative </a:t>
            </a:r>
            <a:r>
              <a:rPr lang="en-US" sz="2200" i="1" u="sng" dirty="0" smtClean="0"/>
              <a:t>alpha value</a:t>
            </a:r>
            <a:r>
              <a:rPr lang="en-US" sz="2200" i="1" dirty="0"/>
              <a:t>s</a:t>
            </a:r>
            <a:r>
              <a:rPr lang="en-US" sz="2200" i="1" dirty="0" smtClean="0"/>
              <a:t> </a:t>
            </a:r>
            <a:r>
              <a:rPr lang="en-US" sz="2200" dirty="0" smtClean="0"/>
              <a:t>that signify the degree to which each example deviates from the rest.</a:t>
            </a:r>
          </a:p>
          <a:p>
            <a:pPr marL="795338" indent="-341313">
              <a:buFont typeface="Wingdings" charset="2"/>
              <a:buChar char="Ø"/>
            </a:pPr>
            <a:endParaRPr lang="en-US" sz="500" dirty="0" smtClean="0"/>
          </a:p>
          <a:p>
            <a:pPr marL="795338" indent="-341313">
              <a:buFont typeface="Wingdings" charset="2"/>
              <a:buChar char="Ø"/>
            </a:pPr>
            <a:r>
              <a:rPr lang="en-US" sz="2200" dirty="0" smtClean="0"/>
              <a:t>Different types of strangeness functions can be found in our </a:t>
            </a:r>
            <a:r>
              <a:rPr lang="en-US" sz="2200" dirty="0" smtClean="0">
                <a:latin typeface="Courier"/>
                <a:cs typeface="Courier"/>
              </a:rPr>
              <a:t>strange</a:t>
            </a:r>
            <a:r>
              <a:rPr lang="en-US" sz="2200" dirty="0" smtClean="0"/>
              <a:t> module; these include metrics based on average distance, range percentile, residuals calculated from OLS, and changes in slope/trend calculated from OLS</a:t>
            </a:r>
          </a:p>
          <a:p>
            <a:pPr marL="795338" indent="-341313">
              <a:buFont typeface="Wingdings" charset="2"/>
              <a:buChar char="Ø"/>
            </a:pPr>
            <a:endParaRPr lang="en-US" sz="500" dirty="0" smtClean="0"/>
          </a:p>
          <a:p>
            <a:pPr marL="795338" indent="-341313">
              <a:buFont typeface="Wingdings" charset="2"/>
              <a:buChar char="Ø"/>
            </a:pPr>
            <a:r>
              <a:rPr lang="en-US" sz="2200" dirty="0" smtClean="0"/>
              <a:t>For each new example      , we compute     </a:t>
            </a:r>
            <a:br>
              <a:rPr lang="en-US" sz="2200" dirty="0" smtClean="0"/>
            </a:br>
            <a:r>
              <a:rPr lang="en-US" sz="2200" dirty="0" smtClean="0"/>
              <a:t>and calculate our new </a:t>
            </a:r>
            <a:r>
              <a:rPr lang="en-US" sz="2200" i="1" dirty="0" smtClean="0"/>
              <a:t>p</a:t>
            </a:r>
            <a:r>
              <a:rPr lang="en-US" sz="2200" dirty="0" smtClean="0"/>
              <a:t>-value       as</a:t>
            </a:r>
          </a:p>
        </p:txBody>
      </p:sp>
      <p:pic>
        <p:nvPicPr>
          <p:cNvPr id="3" name="Picture 2"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061" y="7070521"/>
            <a:ext cx="254000" cy="190500"/>
          </a:xfrm>
          <a:prstGeom prst="rect">
            <a:avLst/>
          </a:prstGeom>
        </p:spPr>
      </p:pic>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635" y="4523738"/>
            <a:ext cx="152400" cy="279400"/>
          </a:xfrm>
          <a:prstGeom prst="rect">
            <a:avLst/>
          </a:prstGeom>
        </p:spPr>
      </p:pic>
      <p:pic>
        <p:nvPicPr>
          <p:cNvPr id="5" name="Picture 4"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25" y="6994414"/>
            <a:ext cx="3124200" cy="304800"/>
          </a:xfrm>
          <a:prstGeom prst="rect">
            <a:avLst/>
          </a:prstGeom>
        </p:spPr>
      </p:pic>
      <p:pic>
        <p:nvPicPr>
          <p:cNvPr id="6" name="Picture 5"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6623" y="7425932"/>
            <a:ext cx="292100" cy="203200"/>
          </a:xfrm>
          <a:prstGeom prst="rect">
            <a:avLst/>
          </a:prstGeom>
        </p:spPr>
      </p:pic>
    </p:spTree>
    <p:extLst>
      <p:ext uri="{BB962C8B-B14F-4D97-AF65-F5344CB8AC3E}">
        <p14:creationId xmlns:p14="http://schemas.microsoft.com/office/powerpoint/2010/main" val="13545485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39650" y="229705"/>
            <a:ext cx="9115830" cy="7771358"/>
          </a:xfrm>
          <a:prstGeom prst="rect">
            <a:avLst/>
          </a:prstGeom>
        </p:spPr>
        <p:txBody>
          <a:bodyPr wrap="square">
            <a:spAutoFit/>
          </a:bodyPr>
          <a:lstStyle/>
          <a:p>
            <a:pPr marL="796925" indent="-342900">
              <a:buFont typeface="Wingdings" charset="2"/>
              <a:buChar char="Ø"/>
            </a:pPr>
            <a:endParaRPr lang="en-US" sz="2200" dirty="0" smtClean="0"/>
          </a:p>
          <a:p>
            <a:pPr marL="796925" indent="-342900">
              <a:buFont typeface="Wingdings" charset="2"/>
              <a:buChar char="Ø"/>
            </a:pPr>
            <a:endParaRPr lang="en-US" sz="2200" dirty="0" smtClean="0"/>
          </a:p>
          <a:p>
            <a:pPr marL="738188"/>
            <a:r>
              <a:rPr lang="en-US" sz="2200" dirty="0" smtClean="0"/>
              <a:t>where       is a random number from the interval [0, 1] and          denotes the cardinality of a set.</a:t>
            </a:r>
          </a:p>
          <a:p>
            <a:pPr marL="738188"/>
            <a:endParaRPr lang="en-US" sz="500" dirty="0" smtClean="0"/>
          </a:p>
          <a:p>
            <a:pPr marL="796925" indent="-342900">
              <a:buFont typeface="Wingdings" charset="2"/>
              <a:buChar char="Ø"/>
            </a:pPr>
            <a:r>
              <a:rPr lang="en-US" sz="2200" dirty="0" smtClean="0"/>
              <a:t>Thus, lower </a:t>
            </a:r>
            <a:r>
              <a:rPr lang="en-US" sz="2200" i="1" dirty="0" smtClean="0"/>
              <a:t>p</a:t>
            </a:r>
            <a:r>
              <a:rPr lang="en-US" sz="2200" dirty="0" smtClean="0"/>
              <a:t>-values will be given to unusual examples that do not quite fit the general trend of the data up until that point.  </a:t>
            </a:r>
            <a:endParaRPr lang="en-US" sz="2200" dirty="0"/>
          </a:p>
          <a:p>
            <a:pPr marL="796925" indent="-342900">
              <a:buFont typeface="Wingdings" charset="2"/>
              <a:buChar char="Ø"/>
            </a:pPr>
            <a:endParaRPr lang="en-US" sz="1100" dirty="0" smtClean="0"/>
          </a:p>
          <a:p>
            <a:pPr defTabSz="-285750"/>
            <a:r>
              <a:rPr lang="en-US" sz="2200" b="1" dirty="0" smtClean="0">
                <a:solidFill>
                  <a:schemeClr val="accent1"/>
                </a:solidFill>
              </a:rPr>
              <a:t>Part Two:  </a:t>
            </a:r>
            <a:r>
              <a:rPr lang="en-US" sz="2200" dirty="0" smtClean="0">
                <a:solidFill>
                  <a:srgbClr val="000000"/>
                </a:solidFill>
              </a:rPr>
              <a:t>Constructing a Martingale from the sequence of </a:t>
            </a:r>
            <a:r>
              <a:rPr lang="en-US" sz="2200" i="1" dirty="0" smtClean="0">
                <a:solidFill>
                  <a:srgbClr val="000000"/>
                </a:solidFill>
              </a:rPr>
              <a:t>p</a:t>
            </a:r>
            <a:r>
              <a:rPr lang="en-US" sz="2200" dirty="0" smtClean="0">
                <a:solidFill>
                  <a:srgbClr val="000000"/>
                </a:solidFill>
              </a:rPr>
              <a:t>-values.</a:t>
            </a:r>
          </a:p>
          <a:p>
            <a:pPr defTabSz="-285750"/>
            <a:endParaRPr lang="en-US" sz="500" dirty="0" smtClean="0">
              <a:solidFill>
                <a:srgbClr val="000000"/>
              </a:solidFill>
            </a:endParaRPr>
          </a:p>
          <a:p>
            <a:pPr marL="795338" indent="-341313">
              <a:buFont typeface="Wingdings" charset="2"/>
              <a:buChar char="Ø"/>
            </a:pPr>
            <a:r>
              <a:rPr lang="en-US" sz="2200" dirty="0" smtClean="0"/>
              <a:t>We select a </a:t>
            </a:r>
            <a:r>
              <a:rPr lang="en-US" sz="2200" i="1" u="sng" dirty="0" smtClean="0"/>
              <a:t>Martingale construction method</a:t>
            </a:r>
            <a:r>
              <a:rPr lang="en-US" sz="2200" dirty="0"/>
              <a:t> </a:t>
            </a:r>
            <a:r>
              <a:rPr lang="en-US" sz="2200" dirty="0" smtClean="0"/>
              <a:t>that inputs the set of </a:t>
            </a:r>
            <a:r>
              <a:rPr lang="en-US" sz="2200" i="1" dirty="0" smtClean="0"/>
              <a:t>p</a:t>
            </a:r>
            <a:r>
              <a:rPr lang="en-US" sz="2200" dirty="0" smtClean="0"/>
              <a:t>-values generated in Part One and uses a particular procedure to calculate/plot the Martingales.</a:t>
            </a:r>
          </a:p>
          <a:p>
            <a:pPr marL="795338" indent="-341313">
              <a:buFont typeface="Wingdings" charset="2"/>
              <a:buChar char="Ø"/>
            </a:pPr>
            <a:endParaRPr lang="en-US" sz="500" dirty="0" smtClean="0"/>
          </a:p>
          <a:p>
            <a:pPr marL="795338" indent="-341313">
              <a:buFont typeface="Wingdings" charset="2"/>
              <a:buChar char="Ø"/>
            </a:pPr>
            <a:r>
              <a:rPr lang="en-US" sz="2200" dirty="0" smtClean="0"/>
              <a:t>Specific methods will employ the use of a </a:t>
            </a:r>
            <a:r>
              <a:rPr lang="en-US" sz="2200" i="1" u="sng" dirty="0" smtClean="0"/>
              <a:t>betting function</a:t>
            </a:r>
            <a:r>
              <a:rPr lang="en-US" sz="2200" dirty="0" smtClean="0"/>
              <a:t>, which inputs a </a:t>
            </a:r>
            <a:r>
              <a:rPr lang="en-US" sz="2200" i="1" dirty="0" smtClean="0"/>
              <a:t>p</a:t>
            </a:r>
            <a:r>
              <a:rPr lang="en-US" sz="2200" dirty="0" smtClean="0"/>
              <a:t>-value and outputs a representative value for Martingale calculation.  The array of betting functions can be found in our </a:t>
            </a:r>
            <a:r>
              <a:rPr lang="en-US" sz="2200" dirty="0" smtClean="0">
                <a:latin typeface="Courier"/>
                <a:cs typeface="Courier"/>
              </a:rPr>
              <a:t>betting</a:t>
            </a:r>
            <a:r>
              <a:rPr lang="en-US" sz="2200" dirty="0" smtClean="0"/>
              <a:t> module.</a:t>
            </a:r>
          </a:p>
          <a:p>
            <a:pPr marL="795338" indent="-341313">
              <a:buFont typeface="Wingdings" charset="2"/>
              <a:buChar char="Ø"/>
            </a:pPr>
            <a:endParaRPr lang="en-US" sz="500" dirty="0" smtClean="0"/>
          </a:p>
          <a:p>
            <a:pPr marL="795338" indent="-341313">
              <a:buFont typeface="Wingdings" charset="2"/>
              <a:buChar char="Ø"/>
            </a:pPr>
            <a:r>
              <a:rPr lang="en-US" sz="2200" dirty="0" smtClean="0"/>
              <a:t>Different types of Martingale construction methods can be found in our </a:t>
            </a:r>
            <a:r>
              <a:rPr lang="en-US" sz="2200" dirty="0" smtClean="0">
                <a:latin typeface="Courier"/>
                <a:cs typeface="Courier"/>
              </a:rPr>
              <a:t>martingale</a:t>
            </a:r>
            <a:r>
              <a:rPr lang="en-US" sz="2200" dirty="0" smtClean="0"/>
              <a:t> module; these include power-based approaches in which we select some exponential                 , a simple-mixture approach that is    independent, and a plug-in approach that estimates the PDF of the sequence of </a:t>
            </a:r>
            <a:r>
              <a:rPr lang="en-US" sz="2200" i="1" dirty="0" smtClean="0"/>
              <a:t>p-</a:t>
            </a:r>
            <a:r>
              <a:rPr lang="en-US" sz="2200" dirty="0" smtClean="0"/>
              <a:t>values  </a:t>
            </a:r>
          </a:p>
          <a:p>
            <a:pPr marL="454025"/>
            <a:endParaRPr lang="en-US" sz="1100" dirty="0">
              <a:solidFill>
                <a:srgbClr val="000000"/>
              </a:solidFill>
            </a:endParaRPr>
          </a:p>
          <a:p>
            <a:pPr defTabSz="58738"/>
            <a:r>
              <a:rPr lang="en-US" sz="2200" dirty="0" smtClean="0"/>
              <a:t>This general algorithm was first introduced by </a:t>
            </a:r>
            <a:r>
              <a:rPr lang="en-US" sz="2200" dirty="0" err="1" smtClean="0"/>
              <a:t>Vovk</a:t>
            </a:r>
            <a:r>
              <a:rPr lang="en-US" sz="2200" dirty="0" smtClean="0"/>
              <a:t> et al. in [1].  In this project, we add our own customizations to answer the specific questions we posed.  </a:t>
            </a:r>
          </a:p>
        </p:txBody>
      </p:sp>
      <p:pic>
        <p:nvPicPr>
          <p:cNvPr id="11" name="Picture 10"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426" y="229705"/>
            <a:ext cx="4965700" cy="622300"/>
          </a:xfrm>
          <a:prstGeom prst="rect">
            <a:avLst/>
          </a:prstGeom>
        </p:spPr>
      </p:pic>
      <p:pic>
        <p:nvPicPr>
          <p:cNvPr id="14" name="Picture 1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824" y="985117"/>
            <a:ext cx="254000" cy="266700"/>
          </a:xfrm>
          <a:prstGeom prst="rect">
            <a:avLst/>
          </a:prstGeom>
        </p:spPr>
      </p:pic>
      <p:pic>
        <p:nvPicPr>
          <p:cNvPr id="15" name="Picture 14"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675" y="966067"/>
            <a:ext cx="482600" cy="304800"/>
          </a:xfrm>
          <a:prstGeom prst="rect">
            <a:avLst/>
          </a:prstGeom>
        </p:spPr>
      </p:pic>
      <p:pic>
        <p:nvPicPr>
          <p:cNvPr id="17" name="Picture 16"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5456" y="5823195"/>
            <a:ext cx="977900" cy="304800"/>
          </a:xfrm>
          <a:prstGeom prst="rect">
            <a:avLst/>
          </a:prstGeom>
        </p:spPr>
      </p:pic>
      <p:pic>
        <p:nvPicPr>
          <p:cNvPr id="18" name="Picture 17" descr="latex-image-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1981" y="6261408"/>
            <a:ext cx="101600" cy="139700"/>
          </a:xfrm>
          <a:prstGeom prst="rect">
            <a:avLst/>
          </a:prstGeom>
        </p:spPr>
      </p:pic>
    </p:spTree>
    <p:extLst>
      <p:ext uri="{BB962C8B-B14F-4D97-AF65-F5344CB8AC3E}">
        <p14:creationId xmlns:p14="http://schemas.microsoft.com/office/powerpoint/2010/main" val="34466771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Evaluating Strangeness Functions</a:t>
            </a:r>
            <a:endParaRPr lang="en-US" b="1" dirty="0">
              <a:solidFill>
                <a:schemeClr val="tx2"/>
              </a:solidFill>
            </a:endParaRPr>
          </a:p>
        </p:txBody>
      </p:sp>
      <p:sp>
        <p:nvSpPr>
          <p:cNvPr id="3" name="Content Placeholder 2"/>
          <p:cNvSpPr>
            <a:spLocks noGrp="1"/>
          </p:cNvSpPr>
          <p:nvPr>
            <p:ph idx="1"/>
          </p:nvPr>
        </p:nvSpPr>
        <p:spPr>
          <a:xfrm>
            <a:off x="502919" y="1813560"/>
            <a:ext cx="9208640" cy="5958840"/>
          </a:xfrm>
        </p:spPr>
        <p:txBody>
          <a:bodyPr>
            <a:normAutofit/>
          </a:bodyPr>
          <a:lstStyle/>
          <a:p>
            <a:pPr marL="0" indent="0">
              <a:buNone/>
            </a:pPr>
            <a:r>
              <a:rPr lang="en-US" sz="2200" b="1" dirty="0" smtClean="0">
                <a:solidFill>
                  <a:schemeClr val="accent1"/>
                </a:solidFill>
              </a:rPr>
              <a:t>A First Experiment: </a:t>
            </a:r>
            <a:r>
              <a:rPr lang="en-US" sz="2200" dirty="0" smtClean="0">
                <a:solidFill>
                  <a:schemeClr val="accent1"/>
                </a:solidFill>
              </a:rPr>
              <a:t> </a:t>
            </a:r>
            <a:r>
              <a:rPr lang="en-US" sz="2200" dirty="0" smtClean="0"/>
              <a:t>We compare the relative efficacy of different strangeness functions for Part One of the algorithm in generating Martingales. </a:t>
            </a:r>
          </a:p>
          <a:p>
            <a:pPr marL="792163" indent="-381000">
              <a:buFont typeface="Wingdings" charset="2"/>
              <a:buChar char="Ø"/>
            </a:pPr>
            <a:r>
              <a:rPr lang="en-US" sz="2200" dirty="0" smtClean="0"/>
              <a:t>Each dataset is self-constructed, contains 110 data points and 2 ‘change points’ that signify the onset of an anomaly.</a:t>
            </a:r>
          </a:p>
          <a:p>
            <a:pPr marL="792163" indent="-381000">
              <a:buFont typeface="Wingdings" charset="2"/>
              <a:buChar char="Ø"/>
            </a:pPr>
            <a:r>
              <a:rPr lang="en-US" sz="2200" dirty="0" smtClean="0"/>
              <a:t>For this part of the analysis, we standardize Part Two of the algorithm by using a </a:t>
            </a:r>
            <a:r>
              <a:rPr lang="en-US" sz="2200" i="1" dirty="0" smtClean="0"/>
              <a:t>power</a:t>
            </a:r>
            <a:r>
              <a:rPr lang="en-US" sz="2200" dirty="0" smtClean="0"/>
              <a:t> method with a </a:t>
            </a:r>
            <a:r>
              <a:rPr lang="en-US" sz="2200" i="1" dirty="0" smtClean="0"/>
              <a:t>fixed</a:t>
            </a:r>
            <a:r>
              <a:rPr lang="en-US" sz="2200" dirty="0" smtClean="0"/>
              <a:t> betting function and                .</a:t>
            </a:r>
          </a:p>
          <a:p>
            <a:pPr marL="0" indent="0" defTabSz="-284163">
              <a:buNone/>
            </a:pPr>
            <a:endParaRPr lang="en-US" sz="1100" dirty="0"/>
          </a:p>
          <a:p>
            <a:pPr marL="0" indent="0" defTabSz="-284163">
              <a:buNone/>
            </a:pPr>
            <a:r>
              <a:rPr lang="en-US" sz="2200" dirty="0" smtClean="0"/>
              <a:t>Here are the four different strangeness functions we examine.  Note that they all performed well on </a:t>
            </a:r>
            <a:r>
              <a:rPr lang="en-US" sz="2200" i="1" dirty="0" smtClean="0"/>
              <a:t>non-anomalous </a:t>
            </a:r>
            <a:r>
              <a:rPr lang="en-US" sz="2200" dirty="0" smtClean="0">
                <a:latin typeface="Courier"/>
                <a:cs typeface="Courier"/>
              </a:rPr>
              <a:t>Norm(0, 1)</a:t>
            </a:r>
            <a:r>
              <a:rPr lang="en-US" sz="2200" dirty="0" smtClean="0"/>
              <a:t> data, returning very low Martingale values. </a:t>
            </a:r>
          </a:p>
          <a:p>
            <a:pPr marL="390525" indent="0" defTabSz="458788">
              <a:buNone/>
            </a:pPr>
            <a:r>
              <a:rPr lang="en-US" sz="2200" i="1" dirty="0" smtClean="0">
                <a:solidFill>
                  <a:schemeClr val="accent1"/>
                </a:solidFill>
              </a:rPr>
              <a:t>Average Distance</a:t>
            </a:r>
            <a:r>
              <a:rPr lang="en-US" sz="2200" i="1" dirty="0" smtClean="0"/>
              <a:t> </a:t>
            </a:r>
            <a:r>
              <a:rPr lang="en-US" sz="2200" dirty="0" smtClean="0"/>
              <a:t>– returns avg. squared distance from      to all other points </a:t>
            </a:r>
          </a:p>
          <a:p>
            <a:pPr marL="390525" indent="0" defTabSz="458788">
              <a:buNone/>
            </a:pPr>
            <a:r>
              <a:rPr lang="en-US" sz="2200" i="1" dirty="0" smtClean="0">
                <a:solidFill>
                  <a:srgbClr val="4F81BD"/>
                </a:solidFill>
              </a:rPr>
              <a:t>Range Percentile </a:t>
            </a:r>
            <a:r>
              <a:rPr lang="en-US" sz="2200" dirty="0" smtClean="0"/>
              <a:t>– returns ratio of                          to</a:t>
            </a:r>
          </a:p>
          <a:p>
            <a:pPr marL="801688" indent="-411163" defTabSz="458788">
              <a:buNone/>
            </a:pPr>
            <a:r>
              <a:rPr lang="en-US" sz="2200" i="1" dirty="0" smtClean="0">
                <a:solidFill>
                  <a:srgbClr val="4F81BD"/>
                </a:solidFill>
              </a:rPr>
              <a:t>OLS Trend </a:t>
            </a:r>
            <a:r>
              <a:rPr lang="en-US" sz="2200" dirty="0" smtClean="0"/>
              <a:t>– returns average squared distance from OLS slope trained on points                       to OLS slope trained on all other sets of      points</a:t>
            </a:r>
          </a:p>
          <a:p>
            <a:pPr marL="684213" indent="-293688" defTabSz="458788">
              <a:buNone/>
            </a:pPr>
            <a:r>
              <a:rPr lang="en-US" sz="2200" i="1" dirty="0" smtClean="0">
                <a:solidFill>
                  <a:srgbClr val="4F81BD"/>
                </a:solidFill>
              </a:rPr>
              <a:t>OLS Residual</a:t>
            </a:r>
            <a:r>
              <a:rPr lang="en-US" sz="2200" i="1" dirty="0" smtClean="0"/>
              <a:t> </a:t>
            </a:r>
            <a:r>
              <a:rPr lang="en-US" sz="2200" dirty="0" smtClean="0"/>
              <a:t>– returns absolute diff. between      and the value     , predicted from OLS trained on points                           for some </a:t>
            </a:r>
          </a:p>
          <a:p>
            <a:pPr marL="390525" indent="0" defTabSz="458788">
              <a:buNone/>
            </a:pPr>
            <a:endParaRPr lang="en-US" sz="2200" dirty="0" smtClean="0"/>
          </a:p>
          <a:p>
            <a:pPr marL="0" indent="0" defTabSz="-284163">
              <a:buNone/>
            </a:pPr>
            <a:endParaRPr lang="en-US" sz="2200" dirty="0" smtClean="0"/>
          </a:p>
        </p:txBody>
      </p:sp>
      <p:pic>
        <p:nvPicPr>
          <p:cNvPr id="10" name="Picture 9"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465" y="5473911"/>
            <a:ext cx="190500" cy="190500"/>
          </a:xfrm>
          <a:prstGeom prst="rect">
            <a:avLst/>
          </a:prstGeom>
        </p:spPr>
      </p:pic>
      <p:pic>
        <p:nvPicPr>
          <p:cNvPr id="11" name="Picture 10"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204" y="5794389"/>
            <a:ext cx="1397000" cy="292100"/>
          </a:xfrm>
          <a:prstGeom prst="rect">
            <a:avLst/>
          </a:prstGeom>
        </p:spPr>
      </p:pic>
      <p:pic>
        <p:nvPicPr>
          <p:cNvPr id="13" name="Picture 12"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3231" y="5803652"/>
            <a:ext cx="2108200" cy="292100"/>
          </a:xfrm>
          <a:prstGeom prst="rect">
            <a:avLst/>
          </a:prstGeom>
        </p:spPr>
      </p:pic>
      <p:pic>
        <p:nvPicPr>
          <p:cNvPr id="14" name="Picture 13"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3661" y="6607285"/>
            <a:ext cx="1181100" cy="190500"/>
          </a:xfrm>
          <a:prstGeom prst="rect">
            <a:avLst/>
          </a:prstGeom>
        </p:spPr>
      </p:pic>
      <p:pic>
        <p:nvPicPr>
          <p:cNvPr id="15" name="Picture 14" descr="latex-image-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0831" y="6626826"/>
            <a:ext cx="190500" cy="152400"/>
          </a:xfrm>
          <a:prstGeom prst="rect">
            <a:avLst/>
          </a:prstGeom>
        </p:spPr>
      </p:pic>
      <p:pic>
        <p:nvPicPr>
          <p:cNvPr id="22" name="Picture 21" descr="latex-image-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3479" y="6959021"/>
            <a:ext cx="190500" cy="254000"/>
          </a:xfrm>
          <a:prstGeom prst="rect">
            <a:avLst/>
          </a:prstGeom>
        </p:spPr>
      </p:pic>
      <p:pic>
        <p:nvPicPr>
          <p:cNvPr id="23" name="Picture 22" descr="latex-image-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6286" y="6998103"/>
            <a:ext cx="190500" cy="190500"/>
          </a:xfrm>
          <a:prstGeom prst="rect">
            <a:avLst/>
          </a:prstGeom>
        </p:spPr>
      </p:pic>
      <p:pic>
        <p:nvPicPr>
          <p:cNvPr id="24" name="Picture 23" descr="latex-image-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303" y="7349840"/>
            <a:ext cx="1447800" cy="190500"/>
          </a:xfrm>
          <a:prstGeom prst="rect">
            <a:avLst/>
          </a:prstGeom>
        </p:spPr>
      </p:pic>
      <p:pic>
        <p:nvPicPr>
          <p:cNvPr id="25" name="Picture 24" descr="latex-image-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6215" y="7352295"/>
            <a:ext cx="190500" cy="152400"/>
          </a:xfrm>
          <a:prstGeom prst="rect">
            <a:avLst/>
          </a:prstGeom>
        </p:spPr>
      </p:pic>
      <p:pic>
        <p:nvPicPr>
          <p:cNvPr id="26" name="Picture 25" descr="latex-image-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4957" y="3755816"/>
            <a:ext cx="825500" cy="215900"/>
          </a:xfrm>
          <a:prstGeom prst="rect">
            <a:avLst/>
          </a:prstGeom>
        </p:spPr>
      </p:pic>
    </p:spTree>
    <p:extLst>
      <p:ext uri="{BB962C8B-B14F-4D97-AF65-F5344CB8AC3E}">
        <p14:creationId xmlns:p14="http://schemas.microsoft.com/office/powerpoint/2010/main" val="17957144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I. Random Outliers</a:t>
            </a:r>
            <a:endParaRPr lang="en-US" b="1" dirty="0">
              <a:solidFill>
                <a:schemeClr val="tx2"/>
              </a:solidFill>
            </a:endParaRPr>
          </a:p>
        </p:txBody>
      </p:sp>
      <p:pic>
        <p:nvPicPr>
          <p:cNvPr id="14" name="Picture 13" descr="figure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66891"/>
            <a:ext cx="3327545" cy="2495659"/>
          </a:xfrm>
          <a:prstGeom prst="rect">
            <a:avLst/>
          </a:prstGeom>
        </p:spPr>
      </p:pic>
      <p:pic>
        <p:nvPicPr>
          <p:cNvPr id="15" name="Picture 14" descr="figure_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866" y="4093485"/>
            <a:ext cx="3450296" cy="2587722"/>
          </a:xfrm>
          <a:prstGeom prst="rect">
            <a:avLst/>
          </a:prstGeom>
        </p:spPr>
      </p:pic>
      <p:pic>
        <p:nvPicPr>
          <p:cNvPr id="16" name="Picture 15" descr="figure_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803" y="1638692"/>
            <a:ext cx="3352421" cy="2514316"/>
          </a:xfrm>
          <a:prstGeom prst="rect">
            <a:avLst/>
          </a:prstGeom>
        </p:spPr>
      </p:pic>
      <p:pic>
        <p:nvPicPr>
          <p:cNvPr id="18" name="Picture 17" descr="figure_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3998" y="1638692"/>
            <a:ext cx="3387736" cy="2540802"/>
          </a:xfrm>
          <a:prstGeom prst="rect">
            <a:avLst/>
          </a:prstGeom>
        </p:spPr>
      </p:pic>
      <p:pic>
        <p:nvPicPr>
          <p:cNvPr id="12" name="Picture 11" descr="figure_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6053" y="4153008"/>
            <a:ext cx="3364563" cy="2523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921052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II. Sudden Gap</a:t>
            </a:r>
            <a:endParaRPr lang="en-US" b="1" dirty="0">
              <a:solidFill>
                <a:schemeClr val="tx2"/>
              </a:solidFill>
            </a:endParaRPr>
          </a:p>
        </p:txBody>
      </p:sp>
      <p:pic>
        <p:nvPicPr>
          <p:cNvPr id="17" name="Picture 16" descr="figure_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66890"/>
            <a:ext cx="3346056" cy="2509542"/>
          </a:xfrm>
          <a:prstGeom prst="rect">
            <a:avLst/>
          </a:prstGeom>
        </p:spPr>
      </p:pic>
      <p:pic>
        <p:nvPicPr>
          <p:cNvPr id="19" name="Picture 18" descr="figure_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344" y="4166890"/>
            <a:ext cx="3346056" cy="2509542"/>
          </a:xfrm>
          <a:prstGeom prst="rect">
            <a:avLst/>
          </a:prstGeom>
        </p:spPr>
      </p:pic>
      <p:pic>
        <p:nvPicPr>
          <p:cNvPr id="20" name="Picture 19" descr="figure_1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6766" y="1606656"/>
            <a:ext cx="3247457" cy="2435593"/>
          </a:xfrm>
          <a:prstGeom prst="rect">
            <a:avLst/>
          </a:prstGeom>
        </p:spPr>
      </p:pic>
      <p:pic>
        <p:nvPicPr>
          <p:cNvPr id="21" name="Picture 20" descr="figure_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8268" y="1606656"/>
            <a:ext cx="3247457" cy="2435593"/>
          </a:xfrm>
          <a:prstGeom prst="rect">
            <a:avLst/>
          </a:prstGeom>
        </p:spPr>
      </p:pic>
      <p:pic>
        <p:nvPicPr>
          <p:cNvPr id="16" name="Picture 15" descr="figure_16.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6056" y="4166889"/>
            <a:ext cx="3346055" cy="2509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97821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932</TotalTime>
  <Words>1607</Words>
  <Application>Microsoft Macintosh PowerPoint</Application>
  <PresentationFormat>Custom</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Anomaly Detection</vt:lpstr>
      <vt:lpstr>in Time Series</vt:lpstr>
      <vt:lpstr>Asking the Question</vt:lpstr>
      <vt:lpstr>Getting the Data</vt:lpstr>
      <vt:lpstr>Standardizing the Algorithm</vt:lpstr>
      <vt:lpstr>PowerPoint Presentation</vt:lpstr>
      <vt:lpstr>Evaluating Strangeness Functions</vt:lpstr>
      <vt:lpstr>I. Random Outliers</vt:lpstr>
      <vt:lpstr>II. Sudden Gap</vt:lpstr>
      <vt:lpstr>III. Slope Change</vt:lpstr>
      <vt:lpstr>Discussing the Results</vt:lpstr>
      <vt:lpstr>Comparing Different Thresholds</vt:lpstr>
      <vt:lpstr>Threshold Tradeoffs</vt:lpstr>
      <vt:lpstr>Twitter Data (AMZN)</vt:lpstr>
      <vt:lpstr>Discussing the Results (II)</vt:lpstr>
      <vt:lpstr>Conclusions and 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Lin</dc:creator>
  <cp:lastModifiedBy>Alexander Lin</cp:lastModifiedBy>
  <cp:revision>727</cp:revision>
  <cp:lastPrinted>2016-12-08T14:43:06Z</cp:lastPrinted>
  <dcterms:created xsi:type="dcterms:W3CDTF">2016-12-07T16:25:45Z</dcterms:created>
  <dcterms:modified xsi:type="dcterms:W3CDTF">2016-12-08T14:43:16Z</dcterms:modified>
</cp:coreProperties>
</file>