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T Sans Narrow"/>
      <p:regular r:id="rId19"/>
      <p:bold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bold.fntdata"/><Relationship Id="rId11" Type="http://schemas.openxmlformats.org/officeDocument/2006/relationships/slide" Target="slides/slide6.xml"/><Relationship Id="rId22" Type="http://schemas.openxmlformats.org/officeDocument/2006/relationships/font" Target="fonts/OpenSans-bold.fntdata"/><Relationship Id="rId10" Type="http://schemas.openxmlformats.org/officeDocument/2006/relationships/slide" Target="slides/slide5.xml"/><Relationship Id="rId21" Type="http://schemas.openxmlformats.org/officeDocument/2006/relationships/font" Target="fonts/OpenSans-regular.fntdata"/><Relationship Id="rId13" Type="http://schemas.openxmlformats.org/officeDocument/2006/relationships/slide" Target="slides/slide8.xml"/><Relationship Id="rId24" Type="http://schemas.openxmlformats.org/officeDocument/2006/relationships/font" Target="fonts/OpenSans-boldItalic.fntdata"/><Relationship Id="rId12" Type="http://schemas.openxmlformats.org/officeDocument/2006/relationships/slide" Target="slides/slide7.xml"/><Relationship Id="rId23"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ansNarrow-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a20ef3aa6c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a20ef3aa6c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the superbowl commercial as final coffin in FTX next slide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a20ef3aa6c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a20ef3aa6c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https://fortune.com/2022/02/14/crypto-companies-super-bowl-ads-coinbase-ftx-bitcoin-ether/</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a20ef3aa6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a20ef3aa6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a20ef3aa6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a20ef3aa6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a20ef3aa6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a20ef3aa6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a20ef3aa6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a20ef3aa6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a20ef3aa6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a20ef3aa6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a41f7e6d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a41f7e6d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a20ef3aa6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a20ef3aa6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a20ef3aa6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a20ef3aa6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a20ef3aa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a20ef3aa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a20ef3aa6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a20ef3aa6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nerdwallet.com/article/investing/what-is-bitcoin" TargetMode="External"/><Relationship Id="rId4" Type="http://schemas.openxmlformats.org/officeDocument/2006/relationships/hyperlink" Target="https://www.investopedia.com/terms/e/ethereum.asp" TargetMode="External"/><Relationship Id="rId9" Type="http://schemas.openxmlformats.org/officeDocument/2006/relationships/hyperlink" Target="https://time.com/nextadvisor/investing/cryptocurrency/bitcoin-and-ethereum-prices-usually-mirror-the-stock-market-is-that-changing/" TargetMode="External"/><Relationship Id="rId5" Type="http://schemas.openxmlformats.org/officeDocument/2006/relationships/hyperlink" Target="https://fortune.com/2022/02/14/crypto-companies-super-bowl-ads-coinbase-ftx-bitcoin-ether/" TargetMode="External"/><Relationship Id="rId6" Type="http://schemas.openxmlformats.org/officeDocument/2006/relationships/hyperlink" Target="https://www.nbcnews.com/tech/crypto/sam-bankman-fried-crypto-ftx-collapse-explained-rcna57582" TargetMode="External"/><Relationship Id="rId7" Type="http://schemas.openxmlformats.org/officeDocument/2006/relationships/hyperlink" Target="https://cointelegraph.com/ethereum-for-beginners/bitcoin-vs-ethereum-key-differences-between-btc-and-eth" TargetMode="External"/><Relationship Id="rId8" Type="http://schemas.openxmlformats.org/officeDocument/2006/relationships/hyperlink" Target="https://fortune.com/2022/02/14/crypto-companies-super-bowl-ads-coinbase-ftx-bitcoin-ethe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6.png"/><Relationship Id="rId5"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Team Project </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Andy Lopez, Samridhya Mukherjee, Manan Savaliya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What happened to FTX?</a:t>
            </a:r>
            <a:endParaRPr u="sng"/>
          </a:p>
        </p:txBody>
      </p:sp>
      <p:sp>
        <p:nvSpPr>
          <p:cNvPr id="132" name="Google Shape;132;p22"/>
          <p:cNvSpPr txBox="1"/>
          <p:nvPr>
            <p:ph idx="1" type="body"/>
          </p:nvPr>
        </p:nvSpPr>
        <p:spPr>
          <a:xfrm>
            <a:off x="311700" y="1152475"/>
            <a:ext cx="4267200" cy="37953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Clr>
                <a:srgbClr val="000000"/>
              </a:buClr>
              <a:buSzPts val="1200"/>
              <a:buChar char="●"/>
            </a:pPr>
            <a:r>
              <a:rPr lang="en" sz="1200">
                <a:solidFill>
                  <a:srgbClr val="000000"/>
                </a:solidFill>
              </a:rPr>
              <a:t>FTX CEO Sam Bankman-Fried </a:t>
            </a:r>
            <a:r>
              <a:rPr lang="en" sz="1200">
                <a:solidFill>
                  <a:srgbClr val="000000"/>
                </a:solidFill>
              </a:rPr>
              <a:t>misuse of</a:t>
            </a:r>
            <a:r>
              <a:rPr lang="en" sz="1200">
                <a:solidFill>
                  <a:srgbClr val="000000"/>
                </a:solidFill>
              </a:rPr>
              <a:t> company funds in an attempt to become the most popular cryptocurrency platform in the world</a:t>
            </a:r>
            <a:endParaRPr sz="1200">
              <a:solidFill>
                <a:srgbClr val="000000"/>
              </a:solidFill>
            </a:endParaRPr>
          </a:p>
          <a:p>
            <a:pPr indent="-304800" lvl="0" marL="457200" rtl="0" algn="l">
              <a:lnSpc>
                <a:spcPct val="200000"/>
              </a:lnSpc>
              <a:spcBef>
                <a:spcPts val="0"/>
              </a:spcBef>
              <a:spcAft>
                <a:spcPts val="0"/>
              </a:spcAft>
              <a:buClr>
                <a:srgbClr val="000000"/>
              </a:buClr>
              <a:buSzPts val="1200"/>
              <a:buChar char="●"/>
            </a:pPr>
            <a:r>
              <a:rPr lang="en" sz="1200">
                <a:solidFill>
                  <a:srgbClr val="000000"/>
                </a:solidFill>
              </a:rPr>
              <a:t>Strategies include: </a:t>
            </a:r>
            <a:r>
              <a:rPr lang="en" sz="1200">
                <a:solidFill>
                  <a:srgbClr val="000000"/>
                </a:solidFill>
              </a:rPr>
              <a:t>aggressive</a:t>
            </a:r>
            <a:r>
              <a:rPr lang="en" sz="1200">
                <a:solidFill>
                  <a:srgbClr val="000000"/>
                </a:solidFill>
              </a:rPr>
              <a:t> marketing, acquisition of other smaller companies, and low trading fees.</a:t>
            </a:r>
            <a:endParaRPr sz="1200">
              <a:solidFill>
                <a:srgbClr val="000000"/>
              </a:solidFill>
            </a:endParaRPr>
          </a:p>
          <a:p>
            <a:pPr indent="-304800" lvl="0" marL="457200" rtl="0" algn="l">
              <a:lnSpc>
                <a:spcPct val="200000"/>
              </a:lnSpc>
              <a:spcBef>
                <a:spcPts val="0"/>
              </a:spcBef>
              <a:spcAft>
                <a:spcPts val="0"/>
              </a:spcAft>
              <a:buClr>
                <a:srgbClr val="000000"/>
              </a:buClr>
              <a:buSzPts val="1200"/>
              <a:buChar char="●"/>
            </a:pPr>
            <a:r>
              <a:rPr lang="en" sz="1200">
                <a:solidFill>
                  <a:srgbClr val="000000"/>
                </a:solidFill>
              </a:rPr>
              <a:t>The launch of FTX along with it’s huge success drove coins such as Bitcoin and Doge to All-Time Highs. Bitcoin reaching over $60,000 for just one coin.</a:t>
            </a:r>
            <a:endParaRPr sz="1200">
              <a:solidFill>
                <a:srgbClr val="000000"/>
              </a:solidFill>
            </a:endParaRPr>
          </a:p>
        </p:txBody>
      </p:sp>
      <p:pic>
        <p:nvPicPr>
          <p:cNvPr id="133" name="Google Shape;133;p22"/>
          <p:cNvPicPr preferRelativeResize="0"/>
          <p:nvPr/>
        </p:nvPicPr>
        <p:blipFill>
          <a:blip r:embed="rId3">
            <a:alphaModFix/>
          </a:blip>
          <a:stretch>
            <a:fillRect/>
          </a:stretch>
        </p:blipFill>
        <p:spPr>
          <a:xfrm>
            <a:off x="4643125" y="1371600"/>
            <a:ext cx="4267200" cy="2400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The nail in the coffin for Crypto and FTX</a:t>
            </a:r>
            <a:endParaRPr u="sng"/>
          </a:p>
        </p:txBody>
      </p:sp>
      <p:sp>
        <p:nvSpPr>
          <p:cNvPr id="139" name="Google Shape;139;p23"/>
          <p:cNvSpPr txBox="1"/>
          <p:nvPr>
            <p:ph idx="1" type="body"/>
          </p:nvPr>
        </p:nvSpPr>
        <p:spPr>
          <a:xfrm>
            <a:off x="311700" y="1152475"/>
            <a:ext cx="4100400" cy="3758700"/>
          </a:xfrm>
          <a:prstGeom prst="rect">
            <a:avLst/>
          </a:prstGeom>
        </p:spPr>
        <p:txBody>
          <a:bodyPr anchorCtr="0" anchor="t" bIns="91425" lIns="91425" spcFirstLastPara="1" rIns="91425" wrap="square" tIns="91425">
            <a:normAutofit fontScale="85000" lnSpcReduction="20000"/>
          </a:bodyPr>
          <a:lstStyle/>
          <a:p>
            <a:pPr indent="-314960" lvl="0" marL="457200" rtl="0" algn="l">
              <a:lnSpc>
                <a:spcPct val="200000"/>
              </a:lnSpc>
              <a:spcBef>
                <a:spcPts val="0"/>
              </a:spcBef>
              <a:spcAft>
                <a:spcPts val="0"/>
              </a:spcAft>
              <a:buClr>
                <a:srgbClr val="000000"/>
              </a:buClr>
              <a:buSzPct val="100000"/>
              <a:buChar char="●"/>
            </a:pPr>
            <a:r>
              <a:rPr lang="en" sz="1600">
                <a:solidFill>
                  <a:srgbClr val="000000"/>
                </a:solidFill>
              </a:rPr>
              <a:t>FTX became the first company to ever advertise crypto during the 2021 </a:t>
            </a:r>
            <a:r>
              <a:rPr lang="en" sz="1600">
                <a:solidFill>
                  <a:srgbClr val="000000"/>
                </a:solidFill>
              </a:rPr>
              <a:t>Super Bowl</a:t>
            </a:r>
            <a:endParaRPr sz="1600">
              <a:solidFill>
                <a:srgbClr val="000000"/>
              </a:solidFill>
            </a:endParaRPr>
          </a:p>
          <a:p>
            <a:pPr indent="-314960" lvl="0" marL="457200" rtl="0" algn="l">
              <a:lnSpc>
                <a:spcPct val="200000"/>
              </a:lnSpc>
              <a:spcBef>
                <a:spcPts val="0"/>
              </a:spcBef>
              <a:spcAft>
                <a:spcPts val="0"/>
              </a:spcAft>
              <a:buClr>
                <a:srgbClr val="000000"/>
              </a:buClr>
              <a:buSzPct val="100000"/>
              <a:buChar char="●"/>
            </a:pPr>
            <a:r>
              <a:rPr lang="en" sz="1600">
                <a:solidFill>
                  <a:srgbClr val="000000"/>
                </a:solidFill>
              </a:rPr>
              <a:t>The reported cost of the 2 minute ad was around $6.5 million dollars</a:t>
            </a:r>
            <a:endParaRPr sz="1600">
              <a:solidFill>
                <a:srgbClr val="000000"/>
              </a:solidFill>
            </a:endParaRPr>
          </a:p>
          <a:p>
            <a:pPr indent="-314960" lvl="0" marL="457200" rtl="0" algn="l">
              <a:lnSpc>
                <a:spcPct val="200000"/>
              </a:lnSpc>
              <a:spcBef>
                <a:spcPts val="0"/>
              </a:spcBef>
              <a:spcAft>
                <a:spcPts val="0"/>
              </a:spcAft>
              <a:buClr>
                <a:srgbClr val="000000"/>
              </a:buClr>
              <a:buSzPct val="100000"/>
              <a:buChar char="●"/>
            </a:pPr>
            <a:r>
              <a:rPr lang="en" sz="1600">
                <a:solidFill>
                  <a:srgbClr val="000000"/>
                </a:solidFill>
              </a:rPr>
              <a:t>As the popularity of FTX rose, the hype around crypto slowly decayed.</a:t>
            </a:r>
            <a:endParaRPr sz="1600">
              <a:solidFill>
                <a:srgbClr val="000000"/>
              </a:solidFill>
            </a:endParaRPr>
          </a:p>
          <a:p>
            <a:pPr indent="-314960" lvl="0" marL="457200" rtl="0" algn="l">
              <a:lnSpc>
                <a:spcPct val="200000"/>
              </a:lnSpc>
              <a:spcBef>
                <a:spcPts val="0"/>
              </a:spcBef>
              <a:spcAft>
                <a:spcPts val="0"/>
              </a:spcAft>
              <a:buClr>
                <a:srgbClr val="000000"/>
              </a:buClr>
              <a:buSzPct val="100000"/>
              <a:buChar char="●"/>
            </a:pPr>
            <a:r>
              <a:rPr lang="en" sz="1600">
                <a:solidFill>
                  <a:srgbClr val="000000"/>
                </a:solidFill>
              </a:rPr>
              <a:t>Today, millions of customers are withdrawing crypto straining the future of crypto all together</a:t>
            </a:r>
            <a:endParaRPr sz="1600">
              <a:solidFill>
                <a:srgbClr val="000000"/>
              </a:solidFill>
            </a:endParaRPr>
          </a:p>
        </p:txBody>
      </p:sp>
      <p:pic>
        <p:nvPicPr>
          <p:cNvPr id="140" name="Google Shape;140;p23"/>
          <p:cNvPicPr preferRelativeResize="0"/>
          <p:nvPr/>
        </p:nvPicPr>
        <p:blipFill>
          <a:blip r:embed="rId3">
            <a:alphaModFix/>
          </a:blip>
          <a:stretch>
            <a:fillRect/>
          </a:stretch>
        </p:blipFill>
        <p:spPr>
          <a:xfrm>
            <a:off x="4412100" y="1660525"/>
            <a:ext cx="4652176" cy="26168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a:t>
            </a:r>
            <a:endParaRPr/>
          </a:p>
        </p:txBody>
      </p:sp>
      <p:sp>
        <p:nvSpPr>
          <p:cNvPr id="146" name="Google Shape;146;p24"/>
          <p:cNvSpPr txBox="1"/>
          <p:nvPr>
            <p:ph idx="1" type="body"/>
          </p:nvPr>
        </p:nvSpPr>
        <p:spPr>
          <a:xfrm>
            <a:off x="241845" y="1152422"/>
            <a:ext cx="8520600" cy="3302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Times New Roman"/>
              <a:buChar char="●"/>
            </a:pPr>
            <a:r>
              <a:rPr lang="en" sz="1600" u="sng">
                <a:solidFill>
                  <a:srgbClr val="000000"/>
                </a:solidFill>
                <a:latin typeface="Times New Roman"/>
                <a:ea typeface="Times New Roman"/>
                <a:cs typeface="Times New Roman"/>
                <a:sym typeface="Times New Roman"/>
                <a:hlinkClick r:id="rId3">
                  <a:extLst>
                    <a:ext uri="{A12FA001-AC4F-418D-AE19-62706E023703}">
                      <ahyp:hlinkClr val="tx"/>
                    </a:ext>
                  </a:extLst>
                </a:hlinkClick>
              </a:rPr>
              <a:t>https://www.nerdwallet.com/article/investing/what-is-bitcoin</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u="sng">
                <a:solidFill>
                  <a:srgbClr val="000000"/>
                </a:solidFill>
                <a:latin typeface="Times New Roman"/>
                <a:ea typeface="Times New Roman"/>
                <a:cs typeface="Times New Roman"/>
                <a:sym typeface="Times New Roman"/>
                <a:hlinkClick r:id="rId4">
                  <a:extLst>
                    <a:ext uri="{A12FA001-AC4F-418D-AE19-62706E023703}">
                      <ahyp:hlinkClr val="tx"/>
                    </a:ext>
                  </a:extLst>
                </a:hlinkClick>
              </a:rPr>
              <a:t>https://www.investopedia.com/terms/e/ethereum.asp</a:t>
            </a:r>
            <a:endParaRPr sz="1600">
              <a:solidFill>
                <a:srgbClr val="000000"/>
              </a:solidFill>
              <a:latin typeface="Times New Roman"/>
              <a:ea typeface="Times New Roman"/>
              <a:cs typeface="Times New Roman"/>
              <a:sym typeface="Times New Roman"/>
            </a:endParaRPr>
          </a:p>
          <a:p>
            <a:pPr indent="-330200" lvl="0" marL="457200" rtl="0" algn="l">
              <a:lnSpc>
                <a:spcPct val="100000"/>
              </a:lnSpc>
              <a:spcBef>
                <a:spcPts val="0"/>
              </a:spcBef>
              <a:spcAft>
                <a:spcPts val="0"/>
              </a:spcAft>
              <a:buClr>
                <a:srgbClr val="000000"/>
              </a:buClr>
              <a:buSzPts val="1600"/>
              <a:buFont typeface="Times New Roman"/>
              <a:buChar char="●"/>
            </a:pPr>
            <a:r>
              <a:rPr lang="en" sz="1600" u="sng">
                <a:solidFill>
                  <a:srgbClr val="000000"/>
                </a:solidFill>
                <a:latin typeface="Times New Roman"/>
                <a:ea typeface="Times New Roman"/>
                <a:cs typeface="Times New Roman"/>
                <a:sym typeface="Times New Roman"/>
                <a:hlinkClick r:id="rId5">
                  <a:extLst>
                    <a:ext uri="{A12FA001-AC4F-418D-AE19-62706E023703}">
                      <ahyp:hlinkClr val="tx"/>
                    </a:ext>
                  </a:extLst>
                </a:hlinkClick>
              </a:rPr>
              <a:t>https://fortune.com/2022/02/14/crypto-companies-super-bowl-ads-coinbase-ftx-bitcoin-ether/</a:t>
            </a:r>
            <a:endParaRPr sz="1600">
              <a:solidFill>
                <a:srgbClr val="000000"/>
              </a:solidFill>
              <a:latin typeface="Times New Roman"/>
              <a:ea typeface="Times New Roman"/>
              <a:cs typeface="Times New Roman"/>
              <a:sym typeface="Times New Roman"/>
            </a:endParaRPr>
          </a:p>
          <a:p>
            <a:pPr indent="-330200" lvl="0" marL="457200" rtl="0" algn="l">
              <a:lnSpc>
                <a:spcPct val="100000"/>
              </a:lnSpc>
              <a:spcBef>
                <a:spcPts val="0"/>
              </a:spcBef>
              <a:spcAft>
                <a:spcPts val="0"/>
              </a:spcAft>
              <a:buClr>
                <a:srgbClr val="000000"/>
              </a:buClr>
              <a:buSzPts val="1600"/>
              <a:buFont typeface="Times New Roman"/>
              <a:buChar char="●"/>
            </a:pPr>
            <a:r>
              <a:rPr lang="en" sz="1600" u="sng">
                <a:solidFill>
                  <a:srgbClr val="000000"/>
                </a:solidFill>
                <a:latin typeface="Times New Roman"/>
                <a:ea typeface="Times New Roman"/>
                <a:cs typeface="Times New Roman"/>
                <a:sym typeface="Times New Roman"/>
                <a:hlinkClick r:id="rId6">
                  <a:extLst>
                    <a:ext uri="{A12FA001-AC4F-418D-AE19-62706E023703}">
                      <ahyp:hlinkClr val="tx"/>
                    </a:ext>
                  </a:extLst>
                </a:hlinkClick>
              </a:rPr>
              <a:t>https://www.nbcnews.com/tech/crypto/sam-bankman-fried-crypto-ftx-collapse-explained-rcna57582</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u="sng">
                <a:solidFill>
                  <a:srgbClr val="000000"/>
                </a:solidFill>
                <a:latin typeface="Times New Roman"/>
                <a:ea typeface="Times New Roman"/>
                <a:cs typeface="Times New Roman"/>
                <a:sym typeface="Times New Roman"/>
                <a:hlinkClick r:id="rId7">
                  <a:extLst>
                    <a:ext uri="{A12FA001-AC4F-418D-AE19-62706E023703}">
                      <ahyp:hlinkClr val="tx"/>
                    </a:ext>
                  </a:extLst>
                </a:hlinkClick>
              </a:rPr>
              <a:t>https://cointelegraph.com/ethereum-for-beginners/bitcoin-vs-ethereum-key-differences-between-btc-and-eth</a:t>
            </a:r>
            <a:endParaRPr sz="1600">
              <a:solidFill>
                <a:srgbClr val="000000"/>
              </a:solidFill>
              <a:latin typeface="Times New Roman"/>
              <a:ea typeface="Times New Roman"/>
              <a:cs typeface="Times New Roman"/>
              <a:sym typeface="Times New Roman"/>
            </a:endParaRPr>
          </a:p>
          <a:p>
            <a:pPr indent="-330200" lvl="0" marL="457200" rtl="0" algn="l">
              <a:lnSpc>
                <a:spcPct val="100000"/>
              </a:lnSpc>
              <a:spcBef>
                <a:spcPts val="0"/>
              </a:spcBef>
              <a:spcAft>
                <a:spcPts val="0"/>
              </a:spcAft>
              <a:buClr>
                <a:srgbClr val="000000"/>
              </a:buClr>
              <a:buSzPts val="1600"/>
              <a:buFont typeface="Times New Roman"/>
              <a:buChar char="●"/>
            </a:pPr>
            <a:r>
              <a:rPr lang="en" sz="1600" u="sng">
                <a:solidFill>
                  <a:srgbClr val="000000"/>
                </a:solidFill>
                <a:latin typeface="Times New Roman"/>
                <a:ea typeface="Times New Roman"/>
                <a:cs typeface="Times New Roman"/>
                <a:sym typeface="Times New Roman"/>
                <a:hlinkClick r:id="rId8">
                  <a:extLst>
                    <a:ext uri="{A12FA001-AC4F-418D-AE19-62706E023703}">
                      <ahyp:hlinkClr val="tx"/>
                    </a:ext>
                  </a:extLst>
                </a:hlinkClick>
              </a:rPr>
              <a:t>https://fortune.com/2022/02/14/crypto-companies-super-bowl-ads-coinbase-ftx-bitcoin-ether/</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u="sng">
                <a:solidFill>
                  <a:srgbClr val="000000"/>
                </a:solidFill>
                <a:latin typeface="Times New Roman"/>
                <a:ea typeface="Times New Roman"/>
                <a:cs typeface="Times New Roman"/>
                <a:sym typeface="Times New Roman"/>
                <a:hlinkClick r:id="rId9">
                  <a:extLst>
                    <a:ext uri="{A12FA001-AC4F-418D-AE19-62706E023703}">
                      <ahyp:hlinkClr val="tx"/>
                    </a:ext>
                  </a:extLst>
                </a:hlinkClick>
              </a:rPr>
              <a:t>https://time.com/nextadvisor/investing/cryptocurrency/bitcoin-and-ethereum-prices-usually-mirror-the-stock-market-is-that-changing/</a:t>
            </a:r>
            <a:endParaRPr sz="1600" u="sng">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u="sng">
                <a:solidFill>
                  <a:srgbClr val="000000"/>
                </a:solidFill>
                <a:latin typeface="Times New Roman"/>
                <a:ea typeface="Times New Roman"/>
                <a:cs typeface="Times New Roman"/>
                <a:sym typeface="Times New Roman"/>
              </a:rPr>
              <a:t>https://time.com/nextadvisor/investing/cryptocurrency/ethereum-hits-new-all-time-high-price/</a:t>
            </a:r>
            <a:endParaRPr sz="1600" u="sng">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440" u="sng"/>
              <a:t>Any Questions?</a:t>
            </a:r>
            <a:endParaRPr sz="4440" u="sng"/>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Problem</a:t>
            </a:r>
            <a:endParaRPr u="sng"/>
          </a:p>
        </p:txBody>
      </p:sp>
      <p:sp>
        <p:nvSpPr>
          <p:cNvPr id="73" name="Google Shape;73;p14"/>
          <p:cNvSpPr txBox="1"/>
          <p:nvPr>
            <p:ph idx="1" type="body"/>
          </p:nvPr>
        </p:nvSpPr>
        <p:spPr>
          <a:xfrm>
            <a:off x="311700" y="1775250"/>
            <a:ext cx="8520600" cy="7965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1200"/>
              </a:spcAft>
              <a:buNone/>
            </a:pPr>
            <a:r>
              <a:rPr lang="en">
                <a:solidFill>
                  <a:srgbClr val="000000"/>
                </a:solidFill>
                <a:highlight>
                  <a:srgbClr val="FFFFFF"/>
                </a:highlight>
              </a:rPr>
              <a:t>Your team is involved in designing a new cryptocurrency for a sovereign client. You have been asked to evaluate Ethereum as a contender of bitcoin for the basis of your currency. What does your team think and would suggest as your team’s choice to your client?</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What is Bitcoin (BTC)?</a:t>
            </a:r>
            <a:endParaRPr u="sng"/>
          </a:p>
        </p:txBody>
      </p:sp>
      <p:sp>
        <p:nvSpPr>
          <p:cNvPr id="79" name="Google Shape;79;p15"/>
          <p:cNvSpPr txBox="1"/>
          <p:nvPr/>
        </p:nvSpPr>
        <p:spPr>
          <a:xfrm>
            <a:off x="475300" y="1052475"/>
            <a:ext cx="4596900" cy="34170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Char char="●"/>
            </a:pPr>
            <a:r>
              <a:rPr lang="en"/>
              <a:t>Digital currency</a:t>
            </a:r>
            <a:endParaRPr/>
          </a:p>
          <a:p>
            <a:pPr indent="-317500" lvl="0" marL="457200" rtl="0" algn="l">
              <a:lnSpc>
                <a:spcPct val="200000"/>
              </a:lnSpc>
              <a:spcBef>
                <a:spcPts val="0"/>
              </a:spcBef>
              <a:spcAft>
                <a:spcPts val="0"/>
              </a:spcAft>
              <a:buSzPts val="1400"/>
              <a:buChar char="●"/>
            </a:pPr>
            <a:r>
              <a:rPr lang="en"/>
              <a:t>To eliminate the need for banks, or governments</a:t>
            </a:r>
            <a:endParaRPr/>
          </a:p>
          <a:p>
            <a:pPr indent="-317500" lvl="0" marL="457200" rtl="0" algn="l">
              <a:lnSpc>
                <a:spcPct val="200000"/>
              </a:lnSpc>
              <a:spcBef>
                <a:spcPts val="0"/>
              </a:spcBef>
              <a:spcAft>
                <a:spcPts val="0"/>
              </a:spcAft>
              <a:buSzPts val="1400"/>
              <a:buChar char="●"/>
            </a:pPr>
            <a:r>
              <a:rPr lang="en"/>
              <a:t>Stored in a digital wallet</a:t>
            </a:r>
            <a:endParaRPr/>
          </a:p>
          <a:p>
            <a:pPr indent="-317500" lvl="0" marL="457200" rtl="0" algn="l">
              <a:lnSpc>
                <a:spcPct val="200000"/>
              </a:lnSpc>
              <a:spcBef>
                <a:spcPts val="0"/>
              </a:spcBef>
              <a:spcAft>
                <a:spcPts val="0"/>
              </a:spcAft>
              <a:buSzPts val="1400"/>
              <a:buChar char="●"/>
            </a:pPr>
            <a:r>
              <a:rPr lang="en"/>
              <a:t>You can either own a Bitcoin or own partial shares of one</a:t>
            </a:r>
            <a:endParaRPr/>
          </a:p>
          <a:p>
            <a:pPr indent="-317500" lvl="0" marL="457200" rtl="0" algn="l">
              <a:lnSpc>
                <a:spcPct val="200000"/>
              </a:lnSpc>
              <a:spcBef>
                <a:spcPts val="0"/>
              </a:spcBef>
              <a:spcAft>
                <a:spcPts val="0"/>
              </a:spcAft>
              <a:buSzPts val="1400"/>
              <a:buChar char="●"/>
            </a:pPr>
            <a:r>
              <a:rPr b="1" lang="en"/>
              <a:t>Blockchain</a:t>
            </a:r>
            <a:r>
              <a:rPr lang="en"/>
              <a:t> - prevent tampering</a:t>
            </a:r>
            <a:endParaRPr/>
          </a:p>
          <a:p>
            <a:pPr indent="-317500" lvl="0" marL="457200" rtl="0" algn="l">
              <a:lnSpc>
                <a:spcPct val="200000"/>
              </a:lnSpc>
              <a:spcBef>
                <a:spcPts val="0"/>
              </a:spcBef>
              <a:spcAft>
                <a:spcPts val="0"/>
              </a:spcAft>
              <a:buSzPts val="1400"/>
              <a:buChar char="●"/>
            </a:pPr>
            <a:r>
              <a:rPr b="1" lang="en"/>
              <a:t>Private and Public Keys</a:t>
            </a:r>
            <a:r>
              <a:rPr lang="en"/>
              <a:t> - securing ownership</a:t>
            </a:r>
            <a:endParaRPr/>
          </a:p>
          <a:p>
            <a:pPr indent="-317500" lvl="0" marL="457200" rtl="0" algn="l">
              <a:lnSpc>
                <a:spcPct val="200000"/>
              </a:lnSpc>
              <a:spcBef>
                <a:spcPts val="0"/>
              </a:spcBef>
              <a:spcAft>
                <a:spcPts val="0"/>
              </a:spcAft>
              <a:buSzPts val="1400"/>
              <a:buChar char="●"/>
            </a:pPr>
            <a:r>
              <a:rPr b="1" lang="en"/>
              <a:t>Bitcoin mining</a:t>
            </a:r>
            <a:r>
              <a:rPr lang="en"/>
              <a:t> - verifying transactions</a:t>
            </a:r>
            <a:endParaRPr/>
          </a:p>
        </p:txBody>
      </p:sp>
      <p:pic>
        <p:nvPicPr>
          <p:cNvPr id="80" name="Google Shape;80;p15"/>
          <p:cNvPicPr preferRelativeResize="0"/>
          <p:nvPr/>
        </p:nvPicPr>
        <p:blipFill rotWithShape="1">
          <a:blip r:embed="rId3">
            <a:alphaModFix/>
          </a:blip>
          <a:srcRect b="0" l="3790" r="0" t="0"/>
          <a:stretch/>
        </p:blipFill>
        <p:spPr>
          <a:xfrm>
            <a:off x="4672625" y="1939950"/>
            <a:ext cx="4328651" cy="1741500"/>
          </a:xfrm>
          <a:prstGeom prst="rect">
            <a:avLst/>
          </a:prstGeom>
          <a:noFill/>
          <a:ln>
            <a:noFill/>
          </a:ln>
        </p:spPr>
      </p:pic>
      <p:pic>
        <p:nvPicPr>
          <p:cNvPr id="81" name="Google Shape;81;p15"/>
          <p:cNvPicPr preferRelativeResize="0"/>
          <p:nvPr/>
        </p:nvPicPr>
        <p:blipFill rotWithShape="1">
          <a:blip r:embed="rId4">
            <a:alphaModFix/>
          </a:blip>
          <a:srcRect b="0" l="21971" r="21633" t="0"/>
          <a:stretch/>
        </p:blipFill>
        <p:spPr>
          <a:xfrm>
            <a:off x="7374800" y="149875"/>
            <a:ext cx="1341825" cy="1336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What is Ethereum (ETH)?</a:t>
            </a:r>
            <a:endParaRPr u="sng"/>
          </a:p>
        </p:txBody>
      </p:sp>
      <p:sp>
        <p:nvSpPr>
          <p:cNvPr id="87" name="Google Shape;87;p16"/>
          <p:cNvSpPr txBox="1"/>
          <p:nvPr/>
        </p:nvSpPr>
        <p:spPr>
          <a:xfrm>
            <a:off x="424375" y="1128850"/>
            <a:ext cx="824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8" name="Google Shape;88;p16"/>
          <p:cNvSpPr txBox="1"/>
          <p:nvPr/>
        </p:nvSpPr>
        <p:spPr>
          <a:xfrm>
            <a:off x="475300" y="1052475"/>
            <a:ext cx="4596900" cy="34170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Char char="●"/>
            </a:pPr>
            <a:r>
              <a:rPr lang="en"/>
              <a:t>Another d</a:t>
            </a:r>
            <a:r>
              <a:rPr lang="en"/>
              <a:t>igital currency</a:t>
            </a:r>
            <a:endParaRPr/>
          </a:p>
          <a:p>
            <a:pPr indent="-317500" lvl="0" marL="457200" rtl="0" algn="l">
              <a:lnSpc>
                <a:spcPct val="200000"/>
              </a:lnSpc>
              <a:spcBef>
                <a:spcPts val="0"/>
              </a:spcBef>
              <a:spcAft>
                <a:spcPts val="0"/>
              </a:spcAft>
              <a:buSzPts val="1400"/>
              <a:buChar char="●"/>
            </a:pPr>
            <a:r>
              <a:rPr lang="en"/>
              <a:t>Scalable, programmable, and secure</a:t>
            </a:r>
            <a:endParaRPr/>
          </a:p>
          <a:p>
            <a:pPr indent="-317500" lvl="0" marL="457200" rtl="0" algn="l">
              <a:lnSpc>
                <a:spcPct val="200000"/>
              </a:lnSpc>
              <a:spcBef>
                <a:spcPts val="0"/>
              </a:spcBef>
              <a:spcAft>
                <a:spcPts val="0"/>
              </a:spcAft>
              <a:buSzPts val="1400"/>
              <a:buChar char="●"/>
            </a:pPr>
            <a:r>
              <a:rPr lang="en"/>
              <a:t>Blockchain based</a:t>
            </a:r>
            <a:endParaRPr/>
          </a:p>
          <a:p>
            <a:pPr indent="-317500" lvl="0" marL="457200" rtl="0" algn="l">
              <a:lnSpc>
                <a:spcPct val="200000"/>
              </a:lnSpc>
              <a:spcBef>
                <a:spcPts val="0"/>
              </a:spcBef>
              <a:spcAft>
                <a:spcPts val="0"/>
              </a:spcAft>
              <a:buSzPts val="1400"/>
              <a:buChar char="●"/>
            </a:pPr>
            <a:r>
              <a:rPr b="1" lang="en"/>
              <a:t>Proof-of-Stake mechanism </a:t>
            </a:r>
            <a:r>
              <a:rPr lang="en"/>
              <a:t>- uses </a:t>
            </a:r>
            <a:r>
              <a:rPr b="1" lang="en"/>
              <a:t>Casper FFG</a:t>
            </a:r>
            <a:r>
              <a:rPr lang="en"/>
              <a:t> and the algorithm </a:t>
            </a:r>
            <a:r>
              <a:rPr b="1" lang="en"/>
              <a:t>LMD Ghost</a:t>
            </a:r>
            <a:r>
              <a:rPr lang="en"/>
              <a:t>; combined to called </a:t>
            </a:r>
            <a:r>
              <a:rPr b="1" lang="en"/>
              <a:t>Gasper</a:t>
            </a:r>
            <a:endParaRPr b="1"/>
          </a:p>
          <a:p>
            <a:pPr indent="-317500" lvl="0" marL="457200" rtl="0" algn="l">
              <a:lnSpc>
                <a:spcPct val="200000"/>
              </a:lnSpc>
              <a:spcBef>
                <a:spcPts val="0"/>
              </a:spcBef>
              <a:spcAft>
                <a:spcPts val="0"/>
              </a:spcAft>
              <a:buSzPts val="1400"/>
              <a:buChar char="●"/>
            </a:pPr>
            <a:r>
              <a:rPr lang="en"/>
              <a:t>Rewards validators and punishes dishonesty</a:t>
            </a:r>
            <a:endParaRPr/>
          </a:p>
          <a:p>
            <a:pPr indent="-317500" lvl="0" marL="457200" rtl="0" algn="l">
              <a:lnSpc>
                <a:spcPct val="200000"/>
              </a:lnSpc>
              <a:spcBef>
                <a:spcPts val="0"/>
              </a:spcBef>
              <a:spcAft>
                <a:spcPts val="0"/>
              </a:spcAft>
              <a:buSzPts val="1400"/>
              <a:buChar char="●"/>
            </a:pPr>
            <a:r>
              <a:rPr lang="en"/>
              <a:t>Also is a decentralized platform</a:t>
            </a:r>
            <a:endParaRPr/>
          </a:p>
        </p:txBody>
      </p:sp>
      <p:pic>
        <p:nvPicPr>
          <p:cNvPr id="89" name="Google Shape;89;p16"/>
          <p:cNvPicPr preferRelativeResize="0"/>
          <p:nvPr/>
        </p:nvPicPr>
        <p:blipFill>
          <a:blip r:embed="rId3">
            <a:alphaModFix/>
          </a:blip>
          <a:stretch>
            <a:fillRect/>
          </a:stretch>
        </p:blipFill>
        <p:spPr>
          <a:xfrm>
            <a:off x="7357825" y="220900"/>
            <a:ext cx="1308150" cy="1308150"/>
          </a:xfrm>
          <a:prstGeom prst="rect">
            <a:avLst/>
          </a:prstGeom>
          <a:noFill/>
          <a:ln>
            <a:noFill/>
          </a:ln>
        </p:spPr>
      </p:pic>
      <p:pic>
        <p:nvPicPr>
          <p:cNvPr id="90" name="Google Shape;90;p16"/>
          <p:cNvPicPr preferRelativeResize="0"/>
          <p:nvPr/>
        </p:nvPicPr>
        <p:blipFill>
          <a:blip r:embed="rId4">
            <a:alphaModFix/>
          </a:blip>
          <a:stretch>
            <a:fillRect/>
          </a:stretch>
        </p:blipFill>
        <p:spPr>
          <a:xfrm>
            <a:off x="5009900" y="1708482"/>
            <a:ext cx="3919399" cy="319526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Differences between the two </a:t>
            </a:r>
            <a:endParaRPr u="sng"/>
          </a:p>
        </p:txBody>
      </p:sp>
      <p:sp>
        <p:nvSpPr>
          <p:cNvPr id="96" name="Google Shape;96;p17"/>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b="1" lang="en" sz="1500">
                <a:solidFill>
                  <a:srgbClr val="000000"/>
                </a:solidFill>
              </a:rPr>
              <a:t>Bitcoin </a:t>
            </a:r>
            <a:endParaRPr b="1" sz="1500">
              <a:solidFill>
                <a:srgbClr val="000000"/>
              </a:solidFill>
            </a:endParaRPr>
          </a:p>
          <a:p>
            <a:pPr indent="-323850" lvl="0" marL="457200" rtl="0" algn="l">
              <a:lnSpc>
                <a:spcPct val="200000"/>
              </a:lnSpc>
              <a:spcBef>
                <a:spcPts val="1200"/>
              </a:spcBef>
              <a:spcAft>
                <a:spcPts val="0"/>
              </a:spcAft>
              <a:buClr>
                <a:srgbClr val="000000"/>
              </a:buClr>
              <a:buSzPts val="1500"/>
              <a:buChar char="●"/>
            </a:pPr>
            <a:r>
              <a:rPr lang="en" sz="1500">
                <a:solidFill>
                  <a:srgbClr val="000000"/>
                </a:solidFill>
              </a:rPr>
              <a:t>Used strictly for payment</a:t>
            </a:r>
            <a:endParaRPr sz="1500">
              <a:solidFill>
                <a:srgbClr val="000000"/>
              </a:solidFill>
            </a:endParaRPr>
          </a:p>
          <a:p>
            <a:pPr indent="-323850" lvl="0" marL="457200" rtl="0" algn="l">
              <a:lnSpc>
                <a:spcPct val="200000"/>
              </a:lnSpc>
              <a:spcBef>
                <a:spcPts val="0"/>
              </a:spcBef>
              <a:spcAft>
                <a:spcPts val="0"/>
              </a:spcAft>
              <a:buClr>
                <a:srgbClr val="000000"/>
              </a:buClr>
              <a:buSzPts val="1500"/>
              <a:buChar char="●"/>
            </a:pPr>
            <a:r>
              <a:rPr lang="en" sz="1500">
                <a:solidFill>
                  <a:srgbClr val="000000"/>
                </a:solidFill>
              </a:rPr>
              <a:t>Uses proof-of-work, requiring miners to compete</a:t>
            </a:r>
            <a:endParaRPr sz="1500">
              <a:solidFill>
                <a:srgbClr val="000000"/>
              </a:solidFill>
            </a:endParaRPr>
          </a:p>
          <a:p>
            <a:pPr indent="-323850" lvl="0" marL="457200" rtl="0" algn="l">
              <a:lnSpc>
                <a:spcPct val="200000"/>
              </a:lnSpc>
              <a:spcBef>
                <a:spcPts val="0"/>
              </a:spcBef>
              <a:spcAft>
                <a:spcPts val="0"/>
              </a:spcAft>
              <a:buClr>
                <a:srgbClr val="000000"/>
              </a:buClr>
              <a:buSzPts val="1500"/>
              <a:buChar char="●"/>
            </a:pPr>
            <a:r>
              <a:rPr lang="en" sz="1500">
                <a:solidFill>
                  <a:srgbClr val="000000"/>
                </a:solidFill>
              </a:rPr>
              <a:t>Proof-of-work is highly energy intensive</a:t>
            </a:r>
            <a:endParaRPr sz="1500">
              <a:solidFill>
                <a:srgbClr val="000000"/>
              </a:solidFill>
            </a:endParaRPr>
          </a:p>
          <a:p>
            <a:pPr indent="-323850" lvl="0" marL="457200" rtl="0" algn="l">
              <a:lnSpc>
                <a:spcPct val="200000"/>
              </a:lnSpc>
              <a:spcBef>
                <a:spcPts val="0"/>
              </a:spcBef>
              <a:spcAft>
                <a:spcPts val="0"/>
              </a:spcAft>
              <a:buClr>
                <a:srgbClr val="000000"/>
              </a:buClr>
              <a:buSzPts val="1500"/>
              <a:buChar char="●"/>
            </a:pPr>
            <a:r>
              <a:rPr lang="en" sz="1500">
                <a:solidFill>
                  <a:srgbClr val="000000"/>
                </a:solidFill>
              </a:rPr>
              <a:t>Stores value</a:t>
            </a:r>
            <a:endParaRPr sz="1500">
              <a:solidFill>
                <a:srgbClr val="000000"/>
              </a:solidFill>
            </a:endParaRPr>
          </a:p>
          <a:p>
            <a:pPr indent="-323850" lvl="0" marL="457200" rtl="0" algn="l">
              <a:lnSpc>
                <a:spcPct val="200000"/>
              </a:lnSpc>
              <a:spcBef>
                <a:spcPts val="0"/>
              </a:spcBef>
              <a:spcAft>
                <a:spcPts val="0"/>
              </a:spcAft>
              <a:buClr>
                <a:srgbClr val="000000"/>
              </a:buClr>
              <a:buSzPts val="1500"/>
              <a:buChar char="●"/>
            </a:pPr>
            <a:r>
              <a:rPr lang="en" sz="1500">
                <a:solidFill>
                  <a:srgbClr val="000000"/>
                </a:solidFill>
              </a:rPr>
              <a:t>Blocks are added every 10 mins</a:t>
            </a:r>
            <a:endParaRPr sz="1500">
              <a:solidFill>
                <a:srgbClr val="000000"/>
              </a:solidFill>
            </a:endParaRPr>
          </a:p>
        </p:txBody>
      </p:sp>
      <p:sp>
        <p:nvSpPr>
          <p:cNvPr id="97" name="Google Shape;97;p17"/>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lnSpcReduction="20000"/>
          </a:bodyPr>
          <a:lstStyle/>
          <a:p>
            <a:pPr indent="0" lvl="0" marL="0" rtl="0" algn="ctr">
              <a:lnSpc>
                <a:spcPct val="200000"/>
              </a:lnSpc>
              <a:spcBef>
                <a:spcPts val="0"/>
              </a:spcBef>
              <a:spcAft>
                <a:spcPts val="0"/>
              </a:spcAft>
              <a:buNone/>
            </a:pPr>
            <a:r>
              <a:rPr b="1" lang="en">
                <a:solidFill>
                  <a:srgbClr val="000000"/>
                </a:solidFill>
              </a:rPr>
              <a:t>Ethereum </a:t>
            </a:r>
            <a:endParaRPr b="1">
              <a:solidFill>
                <a:srgbClr val="000000"/>
              </a:solidFill>
            </a:endParaRPr>
          </a:p>
          <a:p>
            <a:pPr indent="-317500" lvl="0" marL="457200" rtl="0" algn="l">
              <a:lnSpc>
                <a:spcPct val="200000"/>
              </a:lnSpc>
              <a:spcBef>
                <a:spcPts val="1200"/>
              </a:spcBef>
              <a:spcAft>
                <a:spcPts val="0"/>
              </a:spcAft>
              <a:buClr>
                <a:srgbClr val="000000"/>
              </a:buClr>
              <a:buSzPts val="1400"/>
              <a:buChar char="●"/>
            </a:pPr>
            <a:r>
              <a:rPr lang="en">
                <a:solidFill>
                  <a:srgbClr val="000000"/>
                </a:solidFill>
              </a:rPr>
              <a:t>Programmable, thus can be used for other applications</a:t>
            </a:r>
            <a:endParaRPr>
              <a:solidFill>
                <a:srgbClr val="000000"/>
              </a:solidFill>
            </a:endParaRPr>
          </a:p>
          <a:p>
            <a:pPr indent="-317500" lvl="0" marL="457200" rtl="0" algn="l">
              <a:lnSpc>
                <a:spcPct val="200000"/>
              </a:lnSpc>
              <a:spcBef>
                <a:spcPts val="0"/>
              </a:spcBef>
              <a:spcAft>
                <a:spcPts val="0"/>
              </a:spcAft>
              <a:buClr>
                <a:srgbClr val="000000"/>
              </a:buClr>
              <a:buSzPts val="1400"/>
              <a:buChar char="●"/>
            </a:pPr>
            <a:r>
              <a:rPr lang="en">
                <a:solidFill>
                  <a:srgbClr val="000000"/>
                </a:solidFill>
              </a:rPr>
              <a:t>Uses proof-of-stake</a:t>
            </a:r>
            <a:endParaRPr>
              <a:solidFill>
                <a:srgbClr val="000000"/>
              </a:solidFill>
            </a:endParaRPr>
          </a:p>
          <a:p>
            <a:pPr indent="-317500" lvl="0" marL="457200" rtl="0" algn="l">
              <a:lnSpc>
                <a:spcPct val="200000"/>
              </a:lnSpc>
              <a:spcBef>
                <a:spcPts val="0"/>
              </a:spcBef>
              <a:spcAft>
                <a:spcPts val="0"/>
              </a:spcAft>
              <a:buClr>
                <a:srgbClr val="000000"/>
              </a:buClr>
              <a:buSzPts val="1400"/>
              <a:buChar char="●"/>
            </a:pPr>
            <a:r>
              <a:rPr lang="en">
                <a:solidFill>
                  <a:srgbClr val="000000"/>
                </a:solidFill>
              </a:rPr>
              <a:t>NFTs are created using </a:t>
            </a:r>
            <a:r>
              <a:rPr lang="en">
                <a:solidFill>
                  <a:srgbClr val="000000"/>
                </a:solidFill>
              </a:rPr>
              <a:t>Ethereum</a:t>
            </a:r>
            <a:r>
              <a:rPr lang="en">
                <a:solidFill>
                  <a:srgbClr val="000000"/>
                </a:solidFill>
              </a:rPr>
              <a:t> </a:t>
            </a:r>
            <a:endParaRPr>
              <a:solidFill>
                <a:srgbClr val="000000"/>
              </a:solidFill>
            </a:endParaRPr>
          </a:p>
          <a:p>
            <a:pPr indent="-317500" lvl="0" marL="457200" rtl="0" algn="l">
              <a:lnSpc>
                <a:spcPct val="200000"/>
              </a:lnSpc>
              <a:spcBef>
                <a:spcPts val="0"/>
              </a:spcBef>
              <a:spcAft>
                <a:spcPts val="0"/>
              </a:spcAft>
              <a:buClr>
                <a:srgbClr val="000000"/>
              </a:buClr>
              <a:buSzPts val="1400"/>
              <a:buChar char="●"/>
            </a:pPr>
            <a:r>
              <a:rPr lang="en">
                <a:solidFill>
                  <a:srgbClr val="000000"/>
                </a:solidFill>
              </a:rPr>
              <a:t>Interacts with application based on ETH blockchain</a:t>
            </a:r>
            <a:endParaRPr>
              <a:solidFill>
                <a:srgbClr val="000000"/>
              </a:solidFill>
            </a:endParaRPr>
          </a:p>
          <a:p>
            <a:pPr indent="-317500" lvl="0" marL="457200" rtl="0" algn="l">
              <a:lnSpc>
                <a:spcPct val="200000"/>
              </a:lnSpc>
              <a:spcBef>
                <a:spcPts val="0"/>
              </a:spcBef>
              <a:spcAft>
                <a:spcPts val="0"/>
              </a:spcAft>
              <a:buClr>
                <a:srgbClr val="000000"/>
              </a:buClr>
              <a:buSzPts val="1400"/>
              <a:buChar char="●"/>
            </a:pPr>
            <a:r>
              <a:rPr lang="en">
                <a:solidFill>
                  <a:srgbClr val="000000"/>
                </a:solidFill>
              </a:rPr>
              <a:t>Blocks are added every 10 seconds</a:t>
            </a:r>
            <a:endParaRPr>
              <a:solidFill>
                <a:srgbClr val="000000"/>
              </a:solidFill>
            </a:endParaRPr>
          </a:p>
        </p:txBody>
      </p:sp>
      <p:cxnSp>
        <p:nvCxnSpPr>
          <p:cNvPr id="98" name="Google Shape;98;p17"/>
          <p:cNvCxnSpPr>
            <a:stCxn id="95" idx="2"/>
          </p:cNvCxnSpPr>
          <p:nvPr/>
        </p:nvCxnSpPr>
        <p:spPr>
          <a:xfrm>
            <a:off x="4572000" y="1152425"/>
            <a:ext cx="2100" cy="38589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How the market has reacted to</a:t>
            </a:r>
            <a:r>
              <a:rPr lang="en" u="sng"/>
              <a:t> Bitcoin and Ethereum </a:t>
            </a:r>
            <a:endParaRPr u="sng"/>
          </a:p>
        </p:txBody>
      </p:sp>
      <p:sp>
        <p:nvSpPr>
          <p:cNvPr id="104" name="Google Shape;104;p18"/>
          <p:cNvSpPr txBox="1"/>
          <p:nvPr>
            <p:ph idx="1" type="body"/>
          </p:nvPr>
        </p:nvSpPr>
        <p:spPr>
          <a:xfrm>
            <a:off x="111150" y="1029368"/>
            <a:ext cx="8921700" cy="3992700"/>
          </a:xfrm>
          <a:prstGeom prst="rect">
            <a:avLst/>
          </a:prstGeom>
        </p:spPr>
        <p:txBody>
          <a:bodyPr anchorCtr="0" anchor="t" bIns="91425" lIns="91425" spcFirstLastPara="1" rIns="91425" wrap="square" tIns="91425">
            <a:normAutofit fontScale="70000" lnSpcReduction="20000"/>
          </a:bodyPr>
          <a:lstStyle/>
          <a:p>
            <a:pPr indent="-308610" lvl="0" marL="457200" rtl="0" algn="l">
              <a:lnSpc>
                <a:spcPct val="200000"/>
              </a:lnSpc>
              <a:spcBef>
                <a:spcPts val="0"/>
              </a:spcBef>
              <a:spcAft>
                <a:spcPts val="0"/>
              </a:spcAft>
              <a:buClr>
                <a:srgbClr val="000000"/>
              </a:buClr>
              <a:buSzPct val="100000"/>
              <a:buChar char="●"/>
            </a:pPr>
            <a:r>
              <a:rPr lang="en">
                <a:solidFill>
                  <a:srgbClr val="000000"/>
                </a:solidFill>
              </a:rPr>
              <a:t>Increased crypto-stocks correlation raises the possibility of spillovers of investor sentiment between those asset classes.</a:t>
            </a:r>
            <a:endParaRPr>
              <a:solidFill>
                <a:srgbClr val="000000"/>
              </a:solidFill>
            </a:endParaRPr>
          </a:p>
          <a:p>
            <a:pPr indent="-308610" lvl="0" marL="457200" rtl="0" algn="l">
              <a:lnSpc>
                <a:spcPct val="200000"/>
              </a:lnSpc>
              <a:spcBef>
                <a:spcPts val="0"/>
              </a:spcBef>
              <a:spcAft>
                <a:spcPts val="0"/>
              </a:spcAft>
              <a:buClr>
                <a:srgbClr val="000000"/>
              </a:buClr>
              <a:buSzPct val="100000"/>
              <a:buChar char="●"/>
            </a:pPr>
            <a:r>
              <a:rPr lang="en">
                <a:solidFill>
                  <a:srgbClr val="000000"/>
                </a:solidFill>
              </a:rPr>
              <a:t> The increased </a:t>
            </a:r>
            <a:r>
              <a:rPr lang="en">
                <a:solidFill>
                  <a:srgbClr val="000000"/>
                </a:solidFill>
              </a:rPr>
              <a:t>crypto-stocks correlation</a:t>
            </a:r>
            <a:r>
              <a:rPr lang="en">
                <a:solidFill>
                  <a:srgbClr val="000000"/>
                </a:solidFill>
              </a:rPr>
              <a:t> between crypto and equity markets indicate a growing interconnectedness between the two asset classes that permits the transmission of shocks that can destabilize financial markets.</a:t>
            </a:r>
            <a:endParaRPr>
              <a:solidFill>
                <a:srgbClr val="000000"/>
              </a:solidFill>
            </a:endParaRPr>
          </a:p>
          <a:p>
            <a:pPr indent="-308610" lvl="0" marL="457200" rtl="0" algn="l">
              <a:lnSpc>
                <a:spcPct val="200000"/>
              </a:lnSpc>
              <a:spcBef>
                <a:spcPts val="0"/>
              </a:spcBef>
              <a:spcAft>
                <a:spcPts val="0"/>
              </a:spcAft>
              <a:buClr>
                <a:srgbClr val="000000"/>
              </a:buClr>
              <a:buSzPct val="100000"/>
              <a:buChar char="●"/>
            </a:pPr>
            <a:r>
              <a:rPr lang="en">
                <a:solidFill>
                  <a:srgbClr val="000000"/>
                </a:solidFill>
              </a:rPr>
              <a:t> Given their relatively high volatility and valuations, their increased co-movement could soon pose risks to financial stability especially in countries with widespread crypto adoption.</a:t>
            </a:r>
            <a:endParaRPr>
              <a:solidFill>
                <a:srgbClr val="000000"/>
              </a:solidFill>
            </a:endParaRPr>
          </a:p>
          <a:p>
            <a:pPr indent="-308610" lvl="0" marL="457200" rtl="0" algn="l">
              <a:lnSpc>
                <a:spcPct val="200000"/>
              </a:lnSpc>
              <a:spcBef>
                <a:spcPts val="0"/>
              </a:spcBef>
              <a:spcAft>
                <a:spcPts val="0"/>
              </a:spcAft>
              <a:buClr>
                <a:srgbClr val="000000"/>
              </a:buClr>
              <a:buSzPct val="100000"/>
              <a:buChar char="●"/>
            </a:pPr>
            <a:r>
              <a:rPr lang="en">
                <a:solidFill>
                  <a:srgbClr val="000000"/>
                </a:solidFill>
              </a:rPr>
              <a:t>FTX was previously one of the largest and fastest-growing crypto exchanges in the world after their bankruptcy the cryptocurrency is on very bad position. As cryptocurrency value has drastically gone down.</a:t>
            </a:r>
            <a:endParaRPr>
              <a:solidFill>
                <a:srgbClr val="000000"/>
              </a:solidFill>
            </a:endParaRPr>
          </a:p>
          <a:p>
            <a:pPr indent="-308610" lvl="0" marL="457200" rtl="0" algn="l">
              <a:lnSpc>
                <a:spcPct val="200000"/>
              </a:lnSpc>
              <a:spcBef>
                <a:spcPts val="0"/>
              </a:spcBef>
              <a:spcAft>
                <a:spcPts val="0"/>
              </a:spcAft>
              <a:buClr>
                <a:srgbClr val="000000"/>
              </a:buClr>
              <a:buSzPct val="100000"/>
              <a:buChar char="●"/>
            </a:pPr>
            <a:r>
              <a:rPr lang="en">
                <a:solidFill>
                  <a:srgbClr val="000000"/>
                </a:solidFill>
              </a:rPr>
              <a:t>And Aside from current crash, experts say the source of crypto’s volatility up until now has been surging inflation, shifting U.S. monetary policy, mainstream adoption and the continuing war in Ukraine.</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Graphs</a:t>
            </a:r>
            <a:endParaRPr u="sng"/>
          </a:p>
        </p:txBody>
      </p:sp>
      <p:sp>
        <p:nvSpPr>
          <p:cNvPr id="110" name="Google Shape;110;p19"/>
          <p:cNvSpPr txBox="1"/>
          <p:nvPr>
            <p:ph idx="1" type="body"/>
          </p:nvPr>
        </p:nvSpPr>
        <p:spPr>
          <a:xfrm>
            <a:off x="175771" y="964462"/>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1" name="Google Shape;111;p19"/>
          <p:cNvPicPr preferRelativeResize="0"/>
          <p:nvPr/>
        </p:nvPicPr>
        <p:blipFill rotWithShape="1">
          <a:blip r:embed="rId3">
            <a:alphaModFix/>
          </a:blip>
          <a:srcRect b="47490" l="0" r="0" t="0"/>
          <a:stretch/>
        </p:blipFill>
        <p:spPr>
          <a:xfrm>
            <a:off x="83700" y="1017725"/>
            <a:ext cx="2692102" cy="2105324"/>
          </a:xfrm>
          <a:prstGeom prst="rect">
            <a:avLst/>
          </a:prstGeom>
          <a:noFill/>
          <a:ln>
            <a:noFill/>
          </a:ln>
        </p:spPr>
      </p:pic>
      <p:pic>
        <p:nvPicPr>
          <p:cNvPr id="112" name="Google Shape;112;p19"/>
          <p:cNvPicPr preferRelativeResize="0"/>
          <p:nvPr/>
        </p:nvPicPr>
        <p:blipFill>
          <a:blip r:embed="rId4">
            <a:alphaModFix/>
          </a:blip>
          <a:stretch>
            <a:fillRect/>
          </a:stretch>
        </p:blipFill>
        <p:spPr>
          <a:xfrm>
            <a:off x="6017060" y="965250"/>
            <a:ext cx="3043514" cy="2052849"/>
          </a:xfrm>
          <a:prstGeom prst="rect">
            <a:avLst/>
          </a:prstGeom>
          <a:noFill/>
          <a:ln>
            <a:noFill/>
          </a:ln>
        </p:spPr>
      </p:pic>
      <p:pic>
        <p:nvPicPr>
          <p:cNvPr id="113" name="Google Shape;113;p19"/>
          <p:cNvPicPr preferRelativeResize="0"/>
          <p:nvPr/>
        </p:nvPicPr>
        <p:blipFill>
          <a:blip r:embed="rId5">
            <a:alphaModFix/>
          </a:blip>
          <a:stretch>
            <a:fillRect/>
          </a:stretch>
        </p:blipFill>
        <p:spPr>
          <a:xfrm>
            <a:off x="2723793" y="2945075"/>
            <a:ext cx="3215433" cy="2052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Our claim</a:t>
            </a:r>
            <a:endParaRPr u="sng"/>
          </a:p>
          <a:p>
            <a:pPr indent="0" lvl="0" marL="0" rtl="0" algn="l">
              <a:spcBef>
                <a:spcPts val="0"/>
              </a:spcBef>
              <a:spcAft>
                <a:spcPts val="0"/>
              </a:spcAft>
              <a:buNone/>
            </a:pPr>
            <a:r>
              <a:t/>
            </a:r>
            <a:endParaRPr u="sng"/>
          </a:p>
        </p:txBody>
      </p:sp>
      <p:sp>
        <p:nvSpPr>
          <p:cNvPr id="119" name="Google Shape;119;p20"/>
          <p:cNvSpPr txBox="1"/>
          <p:nvPr>
            <p:ph idx="1" type="body"/>
          </p:nvPr>
        </p:nvSpPr>
        <p:spPr>
          <a:xfrm>
            <a:off x="1130250" y="1999050"/>
            <a:ext cx="6883500" cy="572700"/>
          </a:xfrm>
          <a:prstGeom prst="rect">
            <a:avLst/>
          </a:prstGeom>
        </p:spPr>
        <p:txBody>
          <a:bodyPr anchorCtr="0" anchor="t" bIns="91425" lIns="91425" spcFirstLastPara="1" rIns="91425" wrap="square" tIns="91425">
            <a:noAutofit/>
          </a:bodyPr>
          <a:lstStyle/>
          <a:p>
            <a:pPr indent="0" lvl="0" marL="457200" rtl="0" algn="l">
              <a:lnSpc>
                <a:spcPct val="200000"/>
              </a:lnSpc>
              <a:spcBef>
                <a:spcPts val="0"/>
              </a:spcBef>
              <a:spcAft>
                <a:spcPts val="1200"/>
              </a:spcAft>
              <a:buNone/>
            </a:pPr>
            <a:r>
              <a:rPr lang="en" sz="2100">
                <a:solidFill>
                  <a:srgbClr val="000000"/>
                </a:solidFill>
              </a:rPr>
              <a:t>We don’t suggest moving forward with either crypto-currency.</a:t>
            </a:r>
            <a:endParaRPr sz="21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Dangers of going forward with crypto-currency</a:t>
            </a:r>
            <a:endParaRPr u="sng"/>
          </a:p>
        </p:txBody>
      </p:sp>
      <p:sp>
        <p:nvSpPr>
          <p:cNvPr id="125" name="Google Shape;125;p21"/>
          <p:cNvSpPr txBox="1"/>
          <p:nvPr>
            <p:ph idx="1" type="body"/>
          </p:nvPr>
        </p:nvSpPr>
        <p:spPr>
          <a:xfrm>
            <a:off x="311700" y="1152475"/>
            <a:ext cx="4121100" cy="3747300"/>
          </a:xfrm>
          <a:prstGeom prst="rect">
            <a:avLst/>
          </a:prstGeom>
        </p:spPr>
        <p:txBody>
          <a:bodyPr anchorCtr="0" anchor="t" bIns="91425" lIns="91425" spcFirstLastPara="1" rIns="91425" wrap="square" tIns="91425">
            <a:noAutofit/>
          </a:bodyPr>
          <a:lstStyle/>
          <a:p>
            <a:pPr indent="-332105" lvl="0" marL="457200" rtl="0" algn="l">
              <a:lnSpc>
                <a:spcPct val="95000"/>
              </a:lnSpc>
              <a:spcBef>
                <a:spcPts val="0"/>
              </a:spcBef>
              <a:spcAft>
                <a:spcPts val="0"/>
              </a:spcAft>
              <a:buClr>
                <a:srgbClr val="000000"/>
              </a:buClr>
              <a:buSzPts val="1630"/>
              <a:buChar char="●"/>
            </a:pPr>
            <a:r>
              <a:rPr lang="en" sz="1629">
                <a:solidFill>
                  <a:srgbClr val="000000"/>
                </a:solidFill>
              </a:rPr>
              <a:t>FTX is a digital currency exchange company </a:t>
            </a:r>
            <a:endParaRPr sz="1629">
              <a:solidFill>
                <a:srgbClr val="000000"/>
              </a:solidFill>
            </a:endParaRPr>
          </a:p>
          <a:p>
            <a:pPr indent="0" lvl="0" marL="457200" rtl="0" algn="l">
              <a:lnSpc>
                <a:spcPct val="95000"/>
              </a:lnSpc>
              <a:spcBef>
                <a:spcPts val="1200"/>
              </a:spcBef>
              <a:spcAft>
                <a:spcPts val="0"/>
              </a:spcAft>
              <a:buSzPts val="935"/>
              <a:buNone/>
            </a:pPr>
            <a:r>
              <a:t/>
            </a:r>
            <a:endParaRPr sz="1629">
              <a:solidFill>
                <a:srgbClr val="000000"/>
              </a:solidFill>
            </a:endParaRPr>
          </a:p>
          <a:p>
            <a:pPr indent="-332105" lvl="0" marL="457200" rtl="0" algn="l">
              <a:lnSpc>
                <a:spcPct val="95000"/>
              </a:lnSpc>
              <a:spcBef>
                <a:spcPts val="1200"/>
              </a:spcBef>
              <a:spcAft>
                <a:spcPts val="0"/>
              </a:spcAft>
              <a:buClr>
                <a:srgbClr val="000000"/>
              </a:buClr>
              <a:buSzPts val="1630"/>
              <a:buChar char="●"/>
            </a:pPr>
            <a:r>
              <a:rPr lang="en" sz="1629">
                <a:solidFill>
                  <a:srgbClr val="000000"/>
                </a:solidFill>
              </a:rPr>
              <a:t>Three weeks ago the company lost billions of dollars in </a:t>
            </a:r>
            <a:r>
              <a:rPr lang="en" sz="1629">
                <a:solidFill>
                  <a:srgbClr val="000000"/>
                </a:solidFill>
              </a:rPr>
              <a:t>valuation.L</a:t>
            </a:r>
            <a:r>
              <a:rPr lang="en" sz="1629">
                <a:solidFill>
                  <a:srgbClr val="000000"/>
                </a:solidFill>
              </a:rPr>
              <a:t>eading to a filing of bankruptcy</a:t>
            </a:r>
            <a:endParaRPr sz="1629">
              <a:solidFill>
                <a:srgbClr val="000000"/>
              </a:solidFill>
            </a:endParaRPr>
          </a:p>
          <a:p>
            <a:pPr indent="0" lvl="0" marL="457200" rtl="0" algn="l">
              <a:lnSpc>
                <a:spcPct val="95000"/>
              </a:lnSpc>
              <a:spcBef>
                <a:spcPts val="1200"/>
              </a:spcBef>
              <a:spcAft>
                <a:spcPts val="0"/>
              </a:spcAft>
              <a:buSzPts val="935"/>
              <a:buNone/>
            </a:pPr>
            <a:r>
              <a:t/>
            </a:r>
            <a:endParaRPr sz="1629">
              <a:solidFill>
                <a:srgbClr val="000000"/>
              </a:solidFill>
            </a:endParaRPr>
          </a:p>
          <a:p>
            <a:pPr indent="-332105" lvl="0" marL="457200" rtl="0" algn="l">
              <a:lnSpc>
                <a:spcPct val="95000"/>
              </a:lnSpc>
              <a:spcBef>
                <a:spcPts val="1200"/>
              </a:spcBef>
              <a:spcAft>
                <a:spcPts val="0"/>
              </a:spcAft>
              <a:buClr>
                <a:srgbClr val="000000"/>
              </a:buClr>
              <a:buSzPts val="1630"/>
              <a:buChar char="●"/>
            </a:pPr>
            <a:r>
              <a:rPr lang="en" sz="1629">
                <a:solidFill>
                  <a:srgbClr val="000000"/>
                </a:solidFill>
              </a:rPr>
              <a:t>The company was extremely popular with funding from popular sports athletes, and Fortune 500 companies.</a:t>
            </a:r>
            <a:endParaRPr sz="1629">
              <a:solidFill>
                <a:srgbClr val="000000"/>
              </a:solidFill>
            </a:endParaRPr>
          </a:p>
          <a:p>
            <a:pPr indent="0" lvl="0" marL="457200" rtl="0" algn="l">
              <a:lnSpc>
                <a:spcPct val="95000"/>
              </a:lnSpc>
              <a:spcBef>
                <a:spcPts val="1200"/>
              </a:spcBef>
              <a:spcAft>
                <a:spcPts val="1200"/>
              </a:spcAft>
              <a:buSzPts val="935"/>
              <a:buNone/>
            </a:pPr>
            <a:r>
              <a:t/>
            </a:r>
            <a:endParaRPr sz="1629">
              <a:solidFill>
                <a:srgbClr val="000000"/>
              </a:solidFill>
            </a:endParaRPr>
          </a:p>
        </p:txBody>
      </p:sp>
      <p:pic>
        <p:nvPicPr>
          <p:cNvPr id="126" name="Google Shape;126;p21"/>
          <p:cNvPicPr preferRelativeResize="0"/>
          <p:nvPr/>
        </p:nvPicPr>
        <p:blipFill>
          <a:blip r:embed="rId3">
            <a:alphaModFix/>
          </a:blip>
          <a:stretch>
            <a:fillRect/>
          </a:stretch>
        </p:blipFill>
        <p:spPr>
          <a:xfrm>
            <a:off x="4432800" y="1170125"/>
            <a:ext cx="4558800" cy="3311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