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60" r:id="rId3"/>
    <p:sldId id="257" r:id="rId4"/>
    <p:sldId id="258" r:id="rId5"/>
    <p:sldId id="261" r:id="rId6"/>
    <p:sldId id="262" r:id="rId7"/>
    <p:sldId id="263" r:id="rId8"/>
    <p:sldId id="264" r:id="rId9"/>
    <p:sldId id="259" r:id="rId10"/>
    <p:sldId id="265" r:id="rId11"/>
    <p:sldId id="266" r:id="rId12"/>
    <p:sldId id="267" r:id="rId13"/>
    <p:sldId id="268" r:id="rId14"/>
    <p:sldId id="269" r:id="rId15"/>
    <p:sldId id="270" r:id="rId16"/>
    <p:sldId id="272" r:id="rId17"/>
    <p:sldId id="275" r:id="rId18"/>
    <p:sldId id="273" r:id="rId19"/>
    <p:sldId id="274"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2" r:id="rId35"/>
    <p:sldId id="293" r:id="rId36"/>
    <p:sldId id="290" r:id="rId37"/>
    <p:sldId id="294" r:id="rId38"/>
    <p:sldId id="295" r:id="rId39"/>
    <p:sldId id="296"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C06036-17DD-4F02-873F-4B23452FB89A}">
          <p14:sldIdLst>
            <p14:sldId id="256"/>
          </p14:sldIdLst>
        </p14:section>
        <p14:section name="Untitled Section" id="{0165ADC9-78F6-431A-8EAF-77822F66BB7D}">
          <p14:sldIdLst>
            <p14:sldId id="260"/>
            <p14:sldId id="257"/>
            <p14:sldId id="258"/>
            <p14:sldId id="261"/>
            <p14:sldId id="262"/>
          </p14:sldIdLst>
        </p14:section>
        <p14:section name="Untitled Section" id="{2705ABC3-C223-435B-B20D-BEA770193B82}">
          <p14:sldIdLst>
            <p14:sldId id="263"/>
            <p14:sldId id="264"/>
            <p14:sldId id="259"/>
            <p14:sldId id="265"/>
            <p14:sldId id="266"/>
            <p14:sldId id="267"/>
            <p14:sldId id="268"/>
          </p14:sldIdLst>
        </p14:section>
        <p14:section name="Untitled Section" id="{BF430D8F-9512-4866-9073-C9A025AF3061}">
          <p14:sldIdLst>
            <p14:sldId id="269"/>
            <p14:sldId id="270"/>
            <p14:sldId id="272"/>
            <p14:sldId id="275"/>
            <p14:sldId id="273"/>
            <p14:sldId id="274"/>
            <p14:sldId id="276"/>
            <p14:sldId id="277"/>
            <p14:sldId id="278"/>
            <p14:sldId id="279"/>
            <p14:sldId id="280"/>
            <p14:sldId id="281"/>
            <p14:sldId id="282"/>
            <p14:sldId id="283"/>
            <p14:sldId id="284"/>
            <p14:sldId id="285"/>
            <p14:sldId id="286"/>
            <p14:sldId id="287"/>
            <p14:sldId id="288"/>
            <p14:sldId id="289"/>
            <p14:sldId id="292"/>
          </p14:sldIdLst>
        </p14:section>
        <p14:section name="Untitled Section" id="{B9CD4077-5E58-4CB4-80B7-1B25A5BB7B3D}">
          <p14:sldIdLst>
            <p14:sldId id="293"/>
            <p14:sldId id="290"/>
            <p14:sldId id="294"/>
            <p14:sldId id="295"/>
            <p14:sldId id="29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6" d="100"/>
          <a:sy n="76" d="100"/>
        </p:scale>
        <p:origin x="6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9/10/2016</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9/10/2016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9/10/2016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9/10/2016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9/10/2016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9/10/2016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9/10/2016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9/10/2016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9/10/2016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9/10/2016</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fa-IR" dirty="0">
                <a:cs typeface="Far.Nazanin" panose="00000400000000000000" pitchFamily="2" charset="-78"/>
              </a:rPr>
              <a:t>ارائه ی ابزاری به منظور معیار سنجی سامانه های پردازش رویداد پیچیده</a:t>
            </a:r>
            <a:br>
              <a:rPr lang="fa-IR" dirty="0">
                <a:cs typeface="Far.Nazanin" panose="00000400000000000000" pitchFamily="2" charset="-78"/>
              </a:rPr>
            </a:br>
            <a:endParaRPr lang="en-US" dirty="0">
              <a:cs typeface="Far.Nazanin" panose="00000400000000000000" pitchFamily="2" charset="-78"/>
            </a:endParaRPr>
          </a:p>
        </p:txBody>
      </p:sp>
      <p:sp>
        <p:nvSpPr>
          <p:cNvPr id="3" name="Subtitle 2"/>
          <p:cNvSpPr>
            <a:spLocks noGrp="1"/>
          </p:cNvSpPr>
          <p:nvPr>
            <p:ph type="subTitle" idx="1"/>
          </p:nvPr>
        </p:nvSpPr>
        <p:spPr/>
        <p:txBody>
          <a:bodyPr/>
          <a:lstStyle/>
          <a:p>
            <a:r>
              <a:rPr lang="fa-IR" dirty="0"/>
              <a:t>ارائه دهنده : محمدرضا برازش</a:t>
            </a:r>
          </a:p>
          <a:p>
            <a:r>
              <a:rPr lang="fa-IR" dirty="0"/>
              <a:t>استاد راهنما : دکتر محسن شریفی</a:t>
            </a:r>
            <a:endParaRPr lang="en-US" dirty="0"/>
          </a:p>
        </p:txBody>
      </p:sp>
    </p:spTree>
    <p:extLst>
      <p:ext uri="{BB962C8B-B14F-4D97-AF65-F5344CB8AC3E}">
        <p14:creationId xmlns:p14="http://schemas.microsoft.com/office/powerpoint/2010/main" val="3775757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t>پردازش رویداد پیچیده</a:t>
            </a:r>
            <a:endParaRPr lang="en-US" dirty="0"/>
          </a:p>
        </p:txBody>
      </p:sp>
      <p:sp>
        <p:nvSpPr>
          <p:cNvPr id="3" name="Content Placeholder 2"/>
          <p:cNvSpPr>
            <a:spLocks noGrp="1"/>
          </p:cNvSpPr>
          <p:nvPr>
            <p:ph idx="1"/>
          </p:nvPr>
        </p:nvSpPr>
        <p:spPr/>
        <p:txBody>
          <a:bodyPr/>
          <a:lstStyle/>
          <a:p>
            <a:pPr algn="r" rtl="1"/>
            <a:r>
              <a:rPr lang="fa-IR" dirty="0"/>
              <a:t>به هر پردازشی که واحد محاسباتی روی یک رویداد انجام می‌دهد، پردازش رویداد می‌گوییم .</a:t>
            </a:r>
          </a:p>
          <a:p>
            <a:pPr algn="r" rtl="1"/>
            <a:r>
              <a:rPr lang="fa-IR" dirty="0"/>
              <a:t>پردازش رویدادهای پیچیده، مجموعه اعمالی برای شناسایی الگویی خاص در دنباله‌ای از رویدادها است .</a:t>
            </a:r>
          </a:p>
          <a:p>
            <a:pPr algn="r" rtl="1"/>
            <a:r>
              <a:rPr lang="fa-IR" dirty="0"/>
              <a:t>این پردازش می‌تواند شامل اجرای اعمالی چون خواندن، ایجاد، تبدیل و پاک کردن رویداد باشد. </a:t>
            </a:r>
            <a:endParaRPr lang="en-US" dirty="0"/>
          </a:p>
        </p:txBody>
      </p:sp>
    </p:spTree>
    <p:extLst>
      <p:ext uri="{BB962C8B-B14F-4D97-AF65-F5344CB8AC3E}">
        <p14:creationId xmlns:p14="http://schemas.microsoft.com/office/powerpoint/2010/main" val="2945377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t>رویداد</a:t>
            </a:r>
            <a:endParaRPr lang="en-US" dirty="0"/>
          </a:p>
        </p:txBody>
      </p:sp>
      <p:sp>
        <p:nvSpPr>
          <p:cNvPr id="3" name="Content Placeholder 2"/>
          <p:cNvSpPr>
            <a:spLocks noGrp="1"/>
          </p:cNvSpPr>
          <p:nvPr>
            <p:ph idx="1"/>
          </p:nvPr>
        </p:nvSpPr>
        <p:spPr/>
        <p:txBody>
          <a:bodyPr/>
          <a:lstStyle/>
          <a:p>
            <a:pPr algn="r" rtl="1"/>
            <a:r>
              <a:rPr lang="fa-IR" dirty="0"/>
              <a:t>رویداد، وقوع یک پیش‌آمد در یک سامانه یا دامنه محسوب می‌شود </a:t>
            </a:r>
            <a:r>
              <a:rPr lang="en-US" dirty="0"/>
              <a:t>.</a:t>
            </a:r>
          </a:p>
          <a:p>
            <a:pPr algn="r" rtl="1"/>
            <a:r>
              <a:rPr lang="fa-IR" dirty="0"/>
              <a:t>در دامنه‌ای که به وقوع پیوسته، معنی‌دار است. </a:t>
            </a:r>
            <a:endParaRPr lang="en-US" dirty="0"/>
          </a:p>
          <a:p>
            <a:pPr algn="r" rtl="1"/>
            <a:r>
              <a:rPr lang="fa-IR" dirty="0"/>
              <a:t>پیش‌آمد آن آنی محسوب می‌شود؛ به این معنا که در یک زمان مشخص اتفاق می‌افتد. </a:t>
            </a:r>
            <a:endParaRPr lang="en-US" dirty="0"/>
          </a:p>
          <a:p>
            <a:pPr algn="r" rtl="1"/>
            <a:r>
              <a:rPr lang="fa-IR" dirty="0"/>
              <a:t>سومین خصیصه‌ی یک رویداد، تجزیه ناپذیری آن است؛ به این معنا که یا به طور کامل اتفاق می‌افتد یا هرگز روی نمی‌دهد</a:t>
            </a:r>
            <a:r>
              <a:rPr lang="en-US" dirty="0"/>
              <a:t>.</a:t>
            </a:r>
          </a:p>
          <a:p>
            <a:pPr algn="r" rtl="1"/>
            <a:r>
              <a:rPr lang="fa-IR" dirty="0"/>
              <a:t>در دنیای محاسبات، از رویداد به عنوان موجودیتی که نشان‌دهنده‌ی یک پیش‌آمد باشد یاد می‌شود. هر رویداد شامل اطلاعاتی هست که آن را توصیف می‌کند.</a:t>
            </a:r>
            <a:endParaRPr lang="en-US" dirty="0"/>
          </a:p>
          <a:p>
            <a:pPr algn="r" rtl="1"/>
            <a:endParaRPr lang="en-US" dirty="0"/>
          </a:p>
        </p:txBody>
      </p:sp>
    </p:spTree>
    <p:extLst>
      <p:ext uri="{BB962C8B-B14F-4D97-AF65-F5344CB8AC3E}">
        <p14:creationId xmlns:p14="http://schemas.microsoft.com/office/powerpoint/2010/main" val="1962793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t>رویداد ساده</a:t>
            </a:r>
            <a:endParaRPr lang="en-US" dirty="0"/>
          </a:p>
        </p:txBody>
      </p:sp>
      <p:sp>
        <p:nvSpPr>
          <p:cNvPr id="3" name="Content Placeholder 2"/>
          <p:cNvSpPr>
            <a:spLocks noGrp="1"/>
          </p:cNvSpPr>
          <p:nvPr>
            <p:ph idx="1"/>
          </p:nvPr>
        </p:nvSpPr>
        <p:spPr/>
        <p:txBody>
          <a:bodyPr/>
          <a:lstStyle/>
          <a:p>
            <a:pPr algn="r" rtl="1"/>
            <a:r>
              <a:rPr lang="fa-IR" dirty="0"/>
              <a:t>هر رویدادی که هیچ‌گونه عملیاتی از قبیل خلاصه‌سازی، نمایش، تفسیر و یا ترکیب روی آن انجام نشده باشد را رویداد ساده می‌گوییم </a:t>
            </a:r>
            <a:r>
              <a:rPr lang="en-US" dirty="0"/>
              <a:t>[14]</a:t>
            </a:r>
            <a:r>
              <a:rPr lang="fa-IR" dirty="0"/>
              <a:t>. خواستگاه یک رویداد ساده که گاهی از آن با عنوان رویداد ابتدایی نیز یاد می‌شود، منبع تولید کننده‌ی رویداد است.</a:t>
            </a:r>
            <a:endParaRPr lang="en-US" dirty="0"/>
          </a:p>
          <a:p>
            <a:pPr algn="r" rtl="1"/>
            <a:endParaRPr lang="en-US" dirty="0"/>
          </a:p>
        </p:txBody>
      </p:sp>
    </p:spTree>
    <p:extLst>
      <p:ext uri="{BB962C8B-B14F-4D97-AF65-F5344CB8AC3E}">
        <p14:creationId xmlns:p14="http://schemas.microsoft.com/office/powerpoint/2010/main" val="646959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t>رویدادهای پیچیده</a:t>
            </a:r>
            <a:endParaRPr lang="en-US" dirty="0"/>
          </a:p>
        </p:txBody>
      </p:sp>
      <p:sp>
        <p:nvSpPr>
          <p:cNvPr id="3" name="Content Placeholder 2"/>
          <p:cNvSpPr>
            <a:spLocks noGrp="1"/>
          </p:cNvSpPr>
          <p:nvPr>
            <p:ph idx="1"/>
          </p:nvPr>
        </p:nvSpPr>
        <p:spPr/>
        <p:txBody>
          <a:bodyPr/>
          <a:lstStyle/>
          <a:p>
            <a:pPr algn="r" rtl="1"/>
            <a:r>
              <a:rPr lang="ar-SA" dirty="0"/>
              <a:t> یک رویداد پیچیده، رویدادی است که از یک مجموعه رویداد دیگر منتج شده باشد. </a:t>
            </a:r>
            <a:endParaRPr lang="fa-IR" dirty="0"/>
          </a:p>
          <a:p>
            <a:pPr algn="r" rtl="1"/>
            <a:endParaRPr lang="en-US" dirty="0"/>
          </a:p>
        </p:txBody>
      </p:sp>
    </p:spTree>
    <p:extLst>
      <p:ext uri="{BB962C8B-B14F-4D97-AF65-F5344CB8AC3E}">
        <p14:creationId xmlns:p14="http://schemas.microsoft.com/office/powerpoint/2010/main" val="4288545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بخش سوم</a:t>
            </a:r>
            <a:endParaRPr lang="en-US" dirty="0"/>
          </a:p>
        </p:txBody>
      </p:sp>
      <p:sp>
        <p:nvSpPr>
          <p:cNvPr id="3" name="Text Placeholder 2"/>
          <p:cNvSpPr>
            <a:spLocks noGrp="1"/>
          </p:cNvSpPr>
          <p:nvPr>
            <p:ph type="body" idx="1"/>
          </p:nvPr>
        </p:nvSpPr>
        <p:spPr/>
        <p:txBody>
          <a:bodyPr/>
          <a:lstStyle/>
          <a:p>
            <a:r>
              <a:rPr lang="fa-IR" dirty="0"/>
              <a:t>معرفی سامانه ی پیشنهاد شده</a:t>
            </a:r>
            <a:endParaRPr lang="en-US" dirty="0"/>
          </a:p>
        </p:txBody>
      </p:sp>
    </p:spTree>
    <p:extLst>
      <p:ext uri="{BB962C8B-B14F-4D97-AF65-F5344CB8AC3E}">
        <p14:creationId xmlns:p14="http://schemas.microsoft.com/office/powerpoint/2010/main" val="456633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t>اجزاء سامانه</a:t>
            </a:r>
            <a:endParaRPr lang="en-US" dirty="0"/>
          </a:p>
        </p:txBody>
      </p:sp>
      <p:sp>
        <p:nvSpPr>
          <p:cNvPr id="3" name="Content Placeholder 2"/>
          <p:cNvSpPr>
            <a:spLocks noGrp="1"/>
          </p:cNvSpPr>
          <p:nvPr>
            <p:ph idx="1"/>
          </p:nvPr>
        </p:nvSpPr>
        <p:spPr/>
        <p:txBody>
          <a:bodyPr/>
          <a:lstStyle/>
          <a:p>
            <a:pPr algn="r" rtl="1"/>
            <a:r>
              <a:rPr lang="fa-IR" dirty="0"/>
              <a:t>سامانه ی ارائه شده برای معیار سنجی سامانه های پردازش رویداد از </a:t>
            </a:r>
            <a:r>
              <a:rPr lang="en-US" dirty="0"/>
              <a:t>4</a:t>
            </a:r>
            <a:r>
              <a:rPr lang="fa-IR" dirty="0"/>
              <a:t> قسمت مجزا تشکیل میشود. این بخش ها عبارتند از : </a:t>
            </a:r>
            <a:endParaRPr lang="en-US" dirty="0"/>
          </a:p>
          <a:p>
            <a:pPr lvl="0" algn="r" rtl="1"/>
            <a:r>
              <a:rPr lang="fa-IR" dirty="0"/>
              <a:t>تولید کننده ی فایل های رویداد</a:t>
            </a:r>
            <a:endParaRPr lang="en-US" b="1" dirty="0"/>
          </a:p>
          <a:p>
            <a:pPr lvl="0" algn="r" rtl="1"/>
            <a:r>
              <a:rPr lang="fa-IR" dirty="0"/>
              <a:t> ارسال کننده ی رویداد ها</a:t>
            </a:r>
            <a:endParaRPr lang="en-US" b="1" dirty="0"/>
          </a:p>
          <a:p>
            <a:pPr lvl="0" algn="r" rtl="1"/>
            <a:r>
              <a:rPr lang="fa-IR" dirty="0"/>
              <a:t>دریافت کننده ی رویداد ها</a:t>
            </a:r>
            <a:endParaRPr lang="en-US" b="1" dirty="0"/>
          </a:p>
          <a:p>
            <a:pPr lvl="0" algn="r" rtl="1"/>
            <a:r>
              <a:rPr lang="fa-IR" dirty="0"/>
              <a:t>مقایسه کننده ی فایل های رویداد</a:t>
            </a:r>
            <a:endParaRPr lang="en-US" b="1" dirty="0"/>
          </a:p>
          <a:p>
            <a:pPr algn="r" rtl="1"/>
            <a:endParaRPr lang="en-US" dirty="0"/>
          </a:p>
        </p:txBody>
      </p:sp>
    </p:spTree>
    <p:extLst>
      <p:ext uri="{BB962C8B-B14F-4D97-AF65-F5344CB8AC3E}">
        <p14:creationId xmlns:p14="http://schemas.microsoft.com/office/powerpoint/2010/main" val="1595880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SA" dirty="0"/>
              <a:t>تولید کننده ی فایل های رویداد</a:t>
            </a:r>
            <a:endParaRPr lang="en-US" dirty="0"/>
          </a:p>
        </p:txBody>
      </p:sp>
      <p:sp>
        <p:nvSpPr>
          <p:cNvPr id="3" name="Content Placeholder 2"/>
          <p:cNvSpPr>
            <a:spLocks noGrp="1"/>
          </p:cNvSpPr>
          <p:nvPr>
            <p:ph idx="1"/>
          </p:nvPr>
        </p:nvSpPr>
        <p:spPr/>
        <p:txBody>
          <a:bodyPr/>
          <a:lstStyle/>
          <a:p>
            <a:pPr algn="r" rtl="1"/>
            <a:r>
              <a:rPr lang="fa-IR" dirty="0"/>
              <a:t>تولید کننده ی فایل های رویداد با پذیرفتن مشخصات انواع رویداد ها و ماشین های مقصد ، اقدام به تولید فایل یا فایل هایی میکند که میتوانند در آینده توسط رشته های مجزا، به سمت مقصد خود ارسال شوند.</a:t>
            </a:r>
          </a:p>
          <a:p>
            <a:pPr algn="r" rtl="1"/>
            <a:r>
              <a:rPr lang="fa-IR" b="1" dirty="0"/>
              <a:t>ورودی ها</a:t>
            </a:r>
            <a:endParaRPr lang="en-US" b="1" dirty="0"/>
          </a:p>
          <a:p>
            <a:pPr lvl="0" algn="r" rtl="1"/>
            <a:r>
              <a:rPr lang="fa-IR" dirty="0"/>
              <a:t>نوع رویداد ها</a:t>
            </a:r>
            <a:endParaRPr lang="en-US" dirty="0"/>
          </a:p>
          <a:p>
            <a:pPr lvl="0" algn="r" rtl="1"/>
            <a:r>
              <a:rPr lang="fa-IR" dirty="0"/>
              <a:t>ماشین های مقصد</a:t>
            </a:r>
            <a:endParaRPr lang="en-US" dirty="0"/>
          </a:p>
          <a:p>
            <a:pPr lvl="0" algn="r" rtl="1"/>
            <a:r>
              <a:rPr lang="fa-IR" dirty="0"/>
              <a:t>تنظیمات کلی</a:t>
            </a:r>
            <a:endParaRPr lang="en-US" dirty="0"/>
          </a:p>
          <a:p>
            <a:pPr algn="r" rtl="1"/>
            <a:endParaRPr lang="en-US" dirty="0"/>
          </a:p>
          <a:p>
            <a:pPr algn="r" rtl="1"/>
            <a:endParaRPr lang="en-US" dirty="0"/>
          </a:p>
        </p:txBody>
      </p:sp>
    </p:spTree>
    <p:extLst>
      <p:ext uri="{BB962C8B-B14F-4D97-AF65-F5344CB8AC3E}">
        <p14:creationId xmlns:p14="http://schemas.microsoft.com/office/powerpoint/2010/main" val="533191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t>نمایی از محیط تولید کننده ی فایل رویداد</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552412" y="1591065"/>
            <a:ext cx="4399280" cy="4917440"/>
          </a:xfrm>
          <a:prstGeom prst="rect">
            <a:avLst/>
          </a:prstGeom>
        </p:spPr>
      </p:pic>
    </p:spTree>
    <p:extLst>
      <p:ext uri="{BB962C8B-B14F-4D97-AF65-F5344CB8AC3E}">
        <p14:creationId xmlns:p14="http://schemas.microsoft.com/office/powerpoint/2010/main" val="3783094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t>نوع رویداد</a:t>
            </a:r>
            <a:endParaRPr lang="en-US" dirty="0"/>
          </a:p>
        </p:txBody>
      </p:sp>
      <p:sp>
        <p:nvSpPr>
          <p:cNvPr id="3" name="Content Placeholder 2"/>
          <p:cNvSpPr>
            <a:spLocks noGrp="1"/>
          </p:cNvSpPr>
          <p:nvPr>
            <p:ph idx="1"/>
          </p:nvPr>
        </p:nvSpPr>
        <p:spPr/>
        <p:txBody>
          <a:bodyPr>
            <a:normAutofit fontScale="92500" lnSpcReduction="10000"/>
          </a:bodyPr>
          <a:lstStyle/>
          <a:p>
            <a:pPr algn="r" rtl="1"/>
            <a:r>
              <a:rPr lang="fa-IR" dirty="0"/>
              <a:t>"نوع رویداد" در واقع  قالبی است که رویداد ها از روی آن تولید میشو ند. کاربر میتواند انواع مختلفی از رویداد ها با خصوصیات مختلف تعریف کند. این خصوصیات شامل متغیر هایی مانند نرخ ارسال رویداد ها به مقصد، تعداد ویژگی های رویداد ها و توابع توضیع ریاضی تولید کننده ی مقادیر آنها ، ماشین های مقصد گیرنده ی این نوع رویداد، و نحوه ی اختصاص رویداد ها بین ماشین های مقصد هستند. </a:t>
            </a:r>
            <a:endParaRPr lang="en-US" dirty="0"/>
          </a:p>
          <a:p>
            <a:pPr algn="r" rtl="1"/>
            <a:r>
              <a:rPr lang="fa-IR" dirty="0"/>
              <a:t>نرخ، یک عدد میباشد که واحد آن میتواند رویداد بر ثانیه یا میلی ثانیه باشد.</a:t>
            </a:r>
          </a:p>
          <a:p>
            <a:pPr algn="r" rtl="1"/>
            <a:r>
              <a:rPr lang="fa-IR" dirty="0"/>
              <a:t>کاربر میتواند نوع اختصاص دهی رویداد ها به ماشین های مقصد را به صورت های مختلفی تعیین کند : عادی ، گردشی، و یا با اختصاص دادن یک درصد به هر ماشین. </a:t>
            </a:r>
          </a:p>
          <a:p>
            <a:pPr algn="r" rtl="1"/>
            <a:r>
              <a:rPr lang="fa-IR" dirty="0"/>
              <a:t>در قسمت بعدی کاربر می تواند ماشین های  مقصدی که رویداد هایی از این نوع، باید به آن ها ارسال شوند را مشخص کند. </a:t>
            </a:r>
          </a:p>
          <a:p>
            <a:pPr algn="r" rtl="1"/>
            <a:r>
              <a:rPr lang="fa-IR" dirty="0"/>
              <a:t>در قسمت آخر نیز کاربر میتواند برای رویداد ها تعدادی ویژگی تعریف کند که مقدار آنها توسط توابع ریاضی نرمال، پواسن، مثلثی ، یا نمایی و با دریافت ورودی های خاص این توابع مشخص میشود.</a:t>
            </a:r>
            <a:endParaRPr lang="en-US" dirty="0"/>
          </a:p>
          <a:p>
            <a:pPr algn="r" rtl="1"/>
            <a:endParaRPr lang="en-US" dirty="0"/>
          </a:p>
        </p:txBody>
      </p:sp>
    </p:spTree>
    <p:extLst>
      <p:ext uri="{BB962C8B-B14F-4D97-AF65-F5344CB8AC3E}">
        <p14:creationId xmlns:p14="http://schemas.microsoft.com/office/powerpoint/2010/main" val="1767290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t>نمایی از پنجره ی تعیین نوع رویداد</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379808" y="1702146"/>
            <a:ext cx="4849791" cy="4799322"/>
          </a:xfrm>
          <a:prstGeom prst="rect">
            <a:avLst/>
          </a:prstGeom>
          <a:noFill/>
          <a:ln>
            <a:noFill/>
          </a:ln>
        </p:spPr>
      </p:pic>
    </p:spTree>
    <p:extLst>
      <p:ext uri="{BB962C8B-B14F-4D97-AF65-F5344CB8AC3E}">
        <p14:creationId xmlns:p14="http://schemas.microsoft.com/office/powerpoint/2010/main" val="1154925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بخش اول</a:t>
            </a:r>
            <a:endParaRPr lang="en-US" dirty="0"/>
          </a:p>
        </p:txBody>
      </p:sp>
      <p:sp>
        <p:nvSpPr>
          <p:cNvPr id="3" name="Text Placeholder 2"/>
          <p:cNvSpPr>
            <a:spLocks noGrp="1"/>
          </p:cNvSpPr>
          <p:nvPr>
            <p:ph type="body" idx="1"/>
          </p:nvPr>
        </p:nvSpPr>
        <p:spPr/>
        <p:txBody>
          <a:bodyPr/>
          <a:lstStyle/>
          <a:p>
            <a:r>
              <a:rPr lang="fa-IR" dirty="0"/>
              <a:t>مقدمه</a:t>
            </a:r>
          </a:p>
          <a:p>
            <a:endParaRPr lang="en-US" dirty="0"/>
          </a:p>
        </p:txBody>
      </p:sp>
    </p:spTree>
    <p:extLst>
      <p:ext uri="{BB962C8B-B14F-4D97-AF65-F5344CB8AC3E}">
        <p14:creationId xmlns:p14="http://schemas.microsoft.com/office/powerpoint/2010/main" val="802603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t>ماشین های مقصد</a:t>
            </a:r>
            <a:endParaRPr lang="en-US" dirty="0"/>
          </a:p>
        </p:txBody>
      </p:sp>
      <p:sp>
        <p:nvSpPr>
          <p:cNvPr id="3" name="Content Placeholder 2"/>
          <p:cNvSpPr>
            <a:spLocks noGrp="1"/>
          </p:cNvSpPr>
          <p:nvPr>
            <p:ph idx="1"/>
          </p:nvPr>
        </p:nvSpPr>
        <p:spPr/>
        <p:txBody>
          <a:bodyPr/>
          <a:lstStyle/>
          <a:p>
            <a:pPr algn="r" rtl="1"/>
            <a:r>
              <a:rPr lang="fa-IR" dirty="0"/>
              <a:t>در این بخش از برنامه، کاربر باید تمامی ماشین های مقصد و ویژگی های آنها را تعریف کند. این ماشین ها بعدا میتوانند در هنگام تعریف یک نوع رویداد، به عنوان ماشین مقصد آن رویداد ها انتخاب  شوند. </a:t>
            </a:r>
          </a:p>
          <a:p>
            <a:pPr algn="r" rtl="1"/>
            <a:r>
              <a:rPr lang="fa-IR" dirty="0"/>
              <a:t>در این قسمت علاوه بر مشخص کردن آدرس شبکه و درگاه برای ارسال رویداد ها، این امکان وجود دارد که کاربر انتخاب کند رویداد های این ماشین خاص همگی در یک فایل ذخیره شده یا بر اساس نوع رویداد در فایل های جداگانه ذخیره شوند.</a:t>
            </a:r>
            <a:endParaRPr lang="en-US" dirty="0"/>
          </a:p>
          <a:p>
            <a:pPr algn="r" rtl="1"/>
            <a:r>
              <a:rPr lang="fa-IR" dirty="0"/>
              <a:t>ذخیره سازی در فایل های جداگانه این مزیت را برای ما فراهم میکند که برای ارسال هر نوع رویداد خاص، یک رشته ی جداگانه در نظر بگیریم. </a:t>
            </a:r>
            <a:endParaRPr lang="en-US" dirty="0"/>
          </a:p>
        </p:txBody>
      </p:sp>
    </p:spTree>
    <p:extLst>
      <p:ext uri="{BB962C8B-B14F-4D97-AF65-F5344CB8AC3E}">
        <p14:creationId xmlns:p14="http://schemas.microsoft.com/office/powerpoint/2010/main" val="3076406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t>نمایی از پنجره ی تعیین ماشین مقصد</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819331" y="2489958"/>
            <a:ext cx="3370034" cy="2845440"/>
          </a:xfrm>
          <a:prstGeom prst="rect">
            <a:avLst/>
          </a:prstGeom>
          <a:noFill/>
          <a:ln>
            <a:noFill/>
          </a:ln>
        </p:spPr>
      </p:pic>
    </p:spTree>
    <p:extLst>
      <p:ext uri="{BB962C8B-B14F-4D97-AF65-F5344CB8AC3E}">
        <p14:creationId xmlns:p14="http://schemas.microsoft.com/office/powerpoint/2010/main" val="2615633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t>تنظیمات کلی</a:t>
            </a:r>
            <a:endParaRPr lang="en-US" dirty="0"/>
          </a:p>
        </p:txBody>
      </p:sp>
      <p:sp>
        <p:nvSpPr>
          <p:cNvPr id="3" name="Content Placeholder 2"/>
          <p:cNvSpPr>
            <a:spLocks noGrp="1"/>
          </p:cNvSpPr>
          <p:nvPr>
            <p:ph idx="1"/>
          </p:nvPr>
        </p:nvSpPr>
        <p:spPr/>
        <p:txBody>
          <a:bodyPr/>
          <a:lstStyle/>
          <a:p>
            <a:pPr algn="r" rtl="1"/>
            <a:r>
              <a:rPr lang="fa-IR" dirty="0"/>
              <a:t>تنظیمات کلی شامل واحد زمانی که میتواند ثانیه یا میلی ثانیه باشد ؛ پروتکل ارسال و ذخیره ی رویداد ها که میتواند پروتکل جاوا یا پروتوباف گوگل باشد، میشوند.</a:t>
            </a:r>
            <a:endParaRPr lang="en-US" dirty="0"/>
          </a:p>
          <a:p>
            <a:pPr algn="r" rtl="1"/>
            <a:r>
              <a:rPr lang="fa-IR" dirty="0"/>
              <a:t>همچنین کاربر این امکان را دارد تا رویداد ها را بر اساس نرخ های مشخص شده در قسمت تولید نوع رویداد ذخیره سازی کند، یا آنها را نادیده بگیرد. نادیده گرفتن این نرخ ها ، این امکان را می دهد تا کاربر بعدا و در هنگام ارسال رویداد ها ، نرخ ارسال را تعیین و بر اساس نیاز تغییر بدهد.</a:t>
            </a:r>
            <a:r>
              <a:rPr lang="en-US" dirty="0"/>
              <a:t> </a:t>
            </a:r>
          </a:p>
          <a:p>
            <a:pPr algn="r" rtl="1"/>
            <a:endParaRPr lang="en-US" dirty="0"/>
          </a:p>
        </p:txBody>
      </p:sp>
    </p:spTree>
    <p:extLst>
      <p:ext uri="{BB962C8B-B14F-4D97-AF65-F5344CB8AC3E}">
        <p14:creationId xmlns:p14="http://schemas.microsoft.com/office/powerpoint/2010/main" val="3488605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t>فایل های خروجی</a:t>
            </a:r>
            <a:endParaRPr lang="en-US" dirty="0"/>
          </a:p>
        </p:txBody>
      </p:sp>
      <p:sp>
        <p:nvSpPr>
          <p:cNvPr id="3" name="Content Placeholder 2"/>
          <p:cNvSpPr>
            <a:spLocks noGrp="1"/>
          </p:cNvSpPr>
          <p:nvPr>
            <p:ph idx="1"/>
          </p:nvPr>
        </p:nvSpPr>
        <p:spPr/>
        <p:txBody>
          <a:bodyPr/>
          <a:lstStyle/>
          <a:p>
            <a:pPr algn="r" rtl="1"/>
            <a:r>
              <a:rPr lang="fa-IR" dirty="0"/>
              <a:t>فایل های رویداد </a:t>
            </a:r>
          </a:p>
          <a:p>
            <a:pPr algn="r" rtl="1"/>
            <a:r>
              <a:rPr lang="fa-IR" dirty="0"/>
              <a:t>دو فایل تنظیمات با پسوند </a:t>
            </a:r>
            <a:r>
              <a:rPr lang="en-US" dirty="0"/>
              <a:t>.XML</a:t>
            </a:r>
          </a:p>
        </p:txBody>
      </p:sp>
    </p:spTree>
    <p:extLst>
      <p:ext uri="{BB962C8B-B14F-4D97-AF65-F5344CB8AC3E}">
        <p14:creationId xmlns:p14="http://schemas.microsoft.com/office/powerpoint/2010/main" val="332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t>نمونه ای از فایل تنظیمات رویداد ها</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857623" y="2177610"/>
            <a:ext cx="5581015" cy="3398520"/>
          </a:xfrm>
          <a:prstGeom prst="rect">
            <a:avLst/>
          </a:prstGeom>
          <a:noFill/>
          <a:ln>
            <a:noFill/>
          </a:ln>
        </p:spPr>
      </p:pic>
    </p:spTree>
    <p:extLst>
      <p:ext uri="{BB962C8B-B14F-4D97-AF65-F5344CB8AC3E}">
        <p14:creationId xmlns:p14="http://schemas.microsoft.com/office/powerpoint/2010/main" val="3408381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t>نمونه ای از فایل تنظیمات ماشین های مقصد</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964920" y="2715971"/>
            <a:ext cx="3853619" cy="2728483"/>
          </a:xfrm>
          <a:prstGeom prst="rect">
            <a:avLst/>
          </a:prstGeom>
          <a:noFill/>
          <a:ln>
            <a:noFill/>
          </a:ln>
        </p:spPr>
      </p:pic>
    </p:spTree>
    <p:extLst>
      <p:ext uri="{BB962C8B-B14F-4D97-AF65-F5344CB8AC3E}">
        <p14:creationId xmlns:p14="http://schemas.microsoft.com/office/powerpoint/2010/main" val="3307374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t>فایل های رویداد </a:t>
            </a:r>
            <a:endParaRPr lang="en-US" dirty="0"/>
          </a:p>
        </p:txBody>
      </p:sp>
      <p:sp>
        <p:nvSpPr>
          <p:cNvPr id="3" name="Content Placeholder 2"/>
          <p:cNvSpPr>
            <a:spLocks noGrp="1"/>
          </p:cNvSpPr>
          <p:nvPr>
            <p:ph idx="1"/>
          </p:nvPr>
        </p:nvSpPr>
        <p:spPr/>
        <p:txBody>
          <a:bodyPr/>
          <a:lstStyle/>
          <a:p>
            <a:pPr algn="r" rtl="1"/>
            <a:r>
              <a:rPr lang="fa-IR" dirty="0"/>
              <a:t>هر فایل با سرنوشته ای شامل اطلاعاتی مانند واحد زمانی، نسخه ی برنامه و دیگر اطلاعات مهم شروع میشود. سپس رویداد ها در فایل نوشته میشوند. </a:t>
            </a:r>
          </a:p>
          <a:p>
            <a:pPr algn="r" rtl="1"/>
            <a:r>
              <a:rPr lang="fa-IR" dirty="0"/>
              <a:t>یک برچسب زمانی از پیش تعیین شده برای ارسال آن رویداد نوشته میشود که توسط نرخ تعیین شده ی کاربر محاسبه شده است و مبدا زمانی آن 0 است. </a:t>
            </a:r>
          </a:p>
          <a:p>
            <a:pPr algn="r" rtl="1"/>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029702" y="3951403"/>
            <a:ext cx="5572760" cy="2052955"/>
          </a:xfrm>
          <a:prstGeom prst="rect">
            <a:avLst/>
          </a:prstGeom>
          <a:noFill/>
          <a:ln>
            <a:noFill/>
          </a:ln>
        </p:spPr>
      </p:pic>
    </p:spTree>
    <p:extLst>
      <p:ext uri="{BB962C8B-B14F-4D97-AF65-F5344CB8AC3E}">
        <p14:creationId xmlns:p14="http://schemas.microsoft.com/office/powerpoint/2010/main" val="469525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t>ارسال کننده ی رویداد ها</a:t>
            </a:r>
            <a:endParaRPr lang="en-US" dirty="0"/>
          </a:p>
        </p:txBody>
      </p:sp>
      <p:sp>
        <p:nvSpPr>
          <p:cNvPr id="3" name="Content Placeholder 2"/>
          <p:cNvSpPr>
            <a:spLocks noGrp="1"/>
          </p:cNvSpPr>
          <p:nvPr>
            <p:ph idx="1"/>
          </p:nvPr>
        </p:nvSpPr>
        <p:spPr/>
        <p:txBody>
          <a:bodyPr/>
          <a:lstStyle/>
          <a:p>
            <a:pPr algn="r" rtl="1"/>
            <a:r>
              <a:rPr lang="fa-IR" dirty="0"/>
              <a:t>این برنامه برای کاربر این امکان را فراهم میکند تا با انتخاب یک ماشین مقصد، اقدام به ارسال فایل های مرتبط با آن ماشین کند. </a:t>
            </a:r>
          </a:p>
          <a:p>
            <a:pPr algn="r" rtl="1"/>
            <a:r>
              <a:rPr lang="fa-IR" dirty="0"/>
              <a:t>کاربر میتواند توسط یکی از پروتکل های </a:t>
            </a:r>
            <a:r>
              <a:rPr lang="en-US" dirty="0"/>
              <a:t>UDP</a:t>
            </a:r>
            <a:r>
              <a:rPr lang="fa-IR" dirty="0"/>
              <a:t> یا </a:t>
            </a:r>
            <a:r>
              <a:rPr lang="en-US" dirty="0"/>
              <a:t>TCP</a:t>
            </a:r>
            <a:r>
              <a:rPr lang="fa-IR" dirty="0"/>
              <a:t> اقدام به ارسال رویداد ها به مقصد نماید. </a:t>
            </a:r>
          </a:p>
          <a:p>
            <a:pPr algn="r" rtl="1"/>
            <a:r>
              <a:rPr lang="fa-IR" dirty="0"/>
              <a:t>. در صورتی که هنگام تولید فایل های رویداد، کاربرنرخ آن ها را نادید گرفته باشد، در این قسمت میتواند برای هر کدام از فایل ها یک نرخ جداگانه مشخص کند. </a:t>
            </a:r>
            <a:endParaRPr lang="en-US" dirty="0"/>
          </a:p>
        </p:txBody>
      </p:sp>
    </p:spTree>
    <p:extLst>
      <p:ext uri="{BB962C8B-B14F-4D97-AF65-F5344CB8AC3E}">
        <p14:creationId xmlns:p14="http://schemas.microsoft.com/office/powerpoint/2010/main" val="25990166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t>نمایی از محیط ارسال کننده ی رویداد</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581699" y="1965960"/>
            <a:ext cx="4467225" cy="4086225"/>
          </a:xfrm>
          <a:prstGeom prst="rect">
            <a:avLst/>
          </a:prstGeom>
        </p:spPr>
      </p:pic>
    </p:spTree>
    <p:extLst>
      <p:ext uri="{BB962C8B-B14F-4D97-AF65-F5344CB8AC3E}">
        <p14:creationId xmlns:p14="http://schemas.microsoft.com/office/powerpoint/2010/main" val="2263829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t>الگوریتم سطل نشت دار</a:t>
            </a:r>
            <a:endParaRPr lang="en-US" dirty="0"/>
          </a:p>
        </p:txBody>
      </p:sp>
      <p:sp>
        <p:nvSpPr>
          <p:cNvPr id="3" name="Content Placeholder 2"/>
          <p:cNvSpPr>
            <a:spLocks noGrp="1"/>
          </p:cNvSpPr>
          <p:nvPr>
            <p:ph idx="1"/>
          </p:nvPr>
        </p:nvSpPr>
        <p:spPr/>
        <p:txBody>
          <a:bodyPr/>
          <a:lstStyle/>
          <a:p>
            <a:pPr algn="r" rtl="1"/>
            <a:r>
              <a:rPr lang="fa-IR" dirty="0"/>
              <a:t>برای اطمینان از حفظ نرخ ارسال رویداد ها، از الگوریتم "سطل نشت دار" استفاده شده است. </a:t>
            </a:r>
          </a:p>
          <a:p>
            <a:pPr algn="r" rtl="1"/>
            <a:r>
              <a:rPr lang="fa-IR" dirty="0"/>
              <a:t> در این الگوریتم که به طور کلی برای حصول اطمینان از ثبات نرخ انجام یک فعالیت استفاده میشود، یک متغیر معرفی میشود که در هر چند ثانیه یک بار ( بر اساس نرخ تعیین شده ) یک واحد به آن اضافه میشود و با هر بار اجرا شدن قطعه کد یک واحد از آن کاسته میشود. </a:t>
            </a:r>
          </a:p>
          <a:p>
            <a:pPr algn="r" rtl="1"/>
            <a:r>
              <a:rPr lang="fa-IR" dirty="0"/>
              <a:t>اگر به هنگام اجرای کد ، متغیر به صفر رسیده بود ، رشته موقتا متوقف شده تا زمانی که متغیرمجددا افزایش یابد. مقدار این متغیر از 1 بیشتر و از 0 کمتر نمیتواند باشد و عمل افزایش آن، توسط رشته ی جداگانه ای صورت میگیرد. در صورتی که متغیر 1 بود ، عمل افزایش صورت نخواهد گرفت. بدین ترتیب نرخ ارسال داده ها حفظ میشود</a:t>
            </a:r>
            <a:endParaRPr lang="en-US" dirty="0"/>
          </a:p>
        </p:txBody>
      </p:sp>
    </p:spTree>
    <p:extLst>
      <p:ext uri="{BB962C8B-B14F-4D97-AF65-F5344CB8AC3E}">
        <p14:creationId xmlns:p14="http://schemas.microsoft.com/office/powerpoint/2010/main" val="3920087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t>مقدمه</a:t>
            </a:r>
            <a:endParaRPr lang="en-US" dirty="0"/>
          </a:p>
        </p:txBody>
      </p:sp>
      <p:sp>
        <p:nvSpPr>
          <p:cNvPr id="3" name="Content Placeholder 2"/>
          <p:cNvSpPr>
            <a:spLocks noGrp="1"/>
          </p:cNvSpPr>
          <p:nvPr>
            <p:ph idx="1"/>
          </p:nvPr>
        </p:nvSpPr>
        <p:spPr/>
        <p:txBody>
          <a:bodyPr/>
          <a:lstStyle/>
          <a:p>
            <a:pPr algn="r" rtl="1"/>
            <a:r>
              <a:rPr lang="ar-SA" dirty="0"/>
              <a:t>به سبب پویایی دنیای پیرامون ما، تغییرات متعدد در محیط اطرافمان با سرعت زیاد در حال وقوع است. از نوسانات ارزی گرفته تا تغییرات آب و هوایی و هزاران مثال دیگر. </a:t>
            </a:r>
            <a:endParaRPr lang="fa-IR" dirty="0"/>
          </a:p>
          <a:p>
            <a:pPr algn="r" rtl="1"/>
            <a:r>
              <a:rPr lang="ar-SA" dirty="0"/>
              <a:t>این تغییرات در غالب رویدادها برای ما قابل درک است. </a:t>
            </a:r>
            <a:endParaRPr lang="fa-IR" dirty="0"/>
          </a:p>
          <a:p>
            <a:pPr algn="r" rtl="1"/>
            <a:r>
              <a:rPr lang="ar-SA" dirty="0"/>
              <a:t>امروز خبرگزاری‌ها، شبکه‌های اجتماعی، متن‌های وبلاگ‌ها در کنار حسگرهای متعدد تلفن‌های هوشمند، خودروهای مجهز به کامپیوتر و بسیاری موارد دیگر، منابعی برای تولید اطلاعات جدید محسوب می‌شوند. </a:t>
            </a:r>
            <a:endParaRPr lang="fa-IR" dirty="0"/>
          </a:p>
          <a:p>
            <a:pPr algn="r" rtl="1"/>
            <a:r>
              <a:rPr lang="ar-SA" dirty="0"/>
              <a:t>امروزه با رشد روز افزون این سامانه ها، نیاز به بررسی کارایی آنها بیش از پیش محسوس است.</a:t>
            </a:r>
            <a:endParaRPr lang="en-US" dirty="0"/>
          </a:p>
          <a:p>
            <a:pPr algn="r" rtl="1"/>
            <a:endParaRPr lang="en-US" dirty="0"/>
          </a:p>
        </p:txBody>
      </p:sp>
    </p:spTree>
    <p:extLst>
      <p:ext uri="{BB962C8B-B14F-4D97-AF65-F5344CB8AC3E}">
        <p14:creationId xmlns:p14="http://schemas.microsoft.com/office/powerpoint/2010/main" val="40809676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t>دریافت کننده رویدادها</a:t>
            </a:r>
            <a:endParaRPr lang="en-US" dirty="0"/>
          </a:p>
        </p:txBody>
      </p:sp>
      <p:sp>
        <p:nvSpPr>
          <p:cNvPr id="3" name="Content Placeholder 2"/>
          <p:cNvSpPr>
            <a:spLocks noGrp="1"/>
          </p:cNvSpPr>
          <p:nvPr>
            <p:ph idx="1"/>
          </p:nvPr>
        </p:nvSpPr>
        <p:spPr/>
        <p:txBody>
          <a:bodyPr/>
          <a:lstStyle/>
          <a:p>
            <a:pPr algn="r" rtl="1"/>
            <a:r>
              <a:rPr lang="fa-IR" dirty="0"/>
              <a:t>این برنامه با  اجرا بر روی یک سیستم ، بر روی یک درگاه خاص تنظیم شده و به انتخاب کاربر به وسیله ی پروتکل های </a:t>
            </a:r>
            <a:r>
              <a:rPr lang="en-US" dirty="0"/>
              <a:t>UDP</a:t>
            </a:r>
            <a:r>
              <a:rPr lang="fa-IR" dirty="0"/>
              <a:t> یا </a:t>
            </a:r>
            <a:r>
              <a:rPr lang="en-US" dirty="0"/>
              <a:t>TCP</a:t>
            </a:r>
            <a:r>
              <a:rPr lang="fa-IR" dirty="0"/>
              <a:t> اقدام به دریافت رویداد های ارسال شده به آن سیستم میکند.</a:t>
            </a:r>
            <a:endParaRPr lang="en-US" dirty="0"/>
          </a:p>
          <a:p>
            <a:pPr algn="r" rtl="1"/>
            <a:r>
              <a:rPr lang="fa-IR" dirty="0"/>
              <a:t>کاربر همچنین این امکان را دارد تا با مشخص کردن یک پوشه، اقدام به ذخیره سازی رویداد ها ی دریافت شده بر روی فایل نماید. </a:t>
            </a:r>
          </a:p>
          <a:p>
            <a:pPr algn="r" rtl="1"/>
            <a:endParaRPr lang="en-US" dirty="0"/>
          </a:p>
        </p:txBody>
      </p:sp>
    </p:spTree>
    <p:extLst>
      <p:ext uri="{BB962C8B-B14F-4D97-AF65-F5344CB8AC3E}">
        <p14:creationId xmlns:p14="http://schemas.microsoft.com/office/powerpoint/2010/main" val="36849549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t>نمایی از محیط دریافت کننده ی رویداد</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286163" y="2368631"/>
            <a:ext cx="4842770" cy="2488595"/>
          </a:xfrm>
          <a:prstGeom prst="rect">
            <a:avLst/>
          </a:prstGeom>
        </p:spPr>
      </p:pic>
    </p:spTree>
    <p:extLst>
      <p:ext uri="{BB962C8B-B14F-4D97-AF65-F5344CB8AC3E}">
        <p14:creationId xmlns:p14="http://schemas.microsoft.com/office/powerpoint/2010/main" val="8238288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t>مقایسه کننده ی فایل های رویداد</a:t>
            </a:r>
            <a:endParaRPr lang="en-US" dirty="0"/>
          </a:p>
        </p:txBody>
      </p:sp>
      <p:sp>
        <p:nvSpPr>
          <p:cNvPr id="3" name="Content Placeholder 2"/>
          <p:cNvSpPr>
            <a:spLocks noGrp="1"/>
          </p:cNvSpPr>
          <p:nvPr>
            <p:ph idx="1"/>
          </p:nvPr>
        </p:nvSpPr>
        <p:spPr/>
        <p:txBody>
          <a:bodyPr/>
          <a:lstStyle/>
          <a:p>
            <a:pPr algn="r" rtl="1"/>
            <a:r>
              <a:rPr lang="fa-IR" dirty="0"/>
              <a:t>کاربر با استفاده از این برنامه میتواند دو فایل رویداد را با هم مقایسه کرده و علاوه بر رویداد های درون آنها، رویداد های متفاوت بین آنها را نیز مشاهده کند. </a:t>
            </a:r>
          </a:p>
          <a:p>
            <a:pPr algn="r" rtl="1"/>
            <a:r>
              <a:rPr lang="fa-IR" dirty="0"/>
              <a:t>کاربرد این برنامه در بررسی دو فایل رویداد ، یکی فایل ارسال شده و دیگری فایل دریافت شده است تا بتوان رویداد هایی که در شبکه از دست رفته اند یا به نحوی اشتباها ارسال شده اند را یافت.</a:t>
            </a:r>
            <a:endParaRPr lang="en-US" dirty="0"/>
          </a:p>
          <a:p>
            <a:pPr algn="r" rtl="1"/>
            <a:endParaRPr lang="en-US" dirty="0"/>
          </a:p>
        </p:txBody>
      </p:sp>
    </p:spTree>
    <p:extLst>
      <p:ext uri="{BB962C8B-B14F-4D97-AF65-F5344CB8AC3E}">
        <p14:creationId xmlns:p14="http://schemas.microsoft.com/office/powerpoint/2010/main" val="42608744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t>نمایی از مقایسه کننده ی فایل های رویداد</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111151" y="1612724"/>
            <a:ext cx="3801745" cy="4472305"/>
          </a:xfrm>
          <a:prstGeom prst="rect">
            <a:avLst/>
          </a:prstGeom>
        </p:spPr>
      </p:pic>
    </p:spTree>
    <p:extLst>
      <p:ext uri="{BB962C8B-B14F-4D97-AF65-F5344CB8AC3E}">
        <p14:creationId xmlns:p14="http://schemas.microsoft.com/office/powerpoint/2010/main" val="33217551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t>جمع بندی</a:t>
            </a:r>
            <a:endParaRPr lang="en-US" dirty="0"/>
          </a:p>
        </p:txBody>
      </p:sp>
      <p:sp>
        <p:nvSpPr>
          <p:cNvPr id="3" name="Content Placeholder 2"/>
          <p:cNvSpPr>
            <a:spLocks noGrp="1"/>
          </p:cNvSpPr>
          <p:nvPr>
            <p:ph idx="1"/>
          </p:nvPr>
        </p:nvSpPr>
        <p:spPr/>
        <p:txBody>
          <a:bodyPr/>
          <a:lstStyle/>
          <a:p>
            <a:pPr algn="r" rtl="1"/>
            <a:r>
              <a:rPr lang="fa-IR" dirty="0"/>
              <a:t>کاربر توسط تولید کننده ی فایل های رویداد، و با مشخص کردن انواع رویداد ها و ویژگی و نرخ ارسال  آنها ،  اقدام به تولید فایل های رویداد ها میکند. </a:t>
            </a:r>
          </a:p>
          <a:p>
            <a:pPr algn="r" rtl="1"/>
            <a:r>
              <a:rPr lang="fa-IR" dirty="0"/>
              <a:t>این فایل ها بعدا به وسیله ی ارسال کننده ی رویداد ها و بر اساس نرخ ارسالی مشخص شده توسط کاربر، میتوانند توسط شبکه به یک ماشین مقصد ارسال شود.</a:t>
            </a:r>
            <a:endParaRPr lang="en-US" dirty="0"/>
          </a:p>
          <a:p>
            <a:pPr algn="r" rtl="1"/>
            <a:r>
              <a:rPr lang="fa-IR" dirty="0"/>
              <a:t>دریافت کننده ی رویداد در ادامه، رویداد ها و زمان دریافت آنها را  در حافظه ذخیره  می نماید. </a:t>
            </a:r>
          </a:p>
          <a:p>
            <a:pPr algn="r" rtl="1"/>
            <a:r>
              <a:rPr lang="fa-IR" dirty="0"/>
              <a:t>پس از اتمام آزمایش، میتوان فایل اولیه رویداد های ارسال شده را با فایل رویداد های دریافت شده مقایسه نمود و علاوه بر مشاهده ی رویداد ها و مقادیر مرتبط به ویژگی های آن ها ، رویدادهای از دست رفته در حین ارسال و رویداد هایی که به طور اضافی دریافت شده اند را نیز مشاهده و بررسی کرد.</a:t>
            </a:r>
            <a:endParaRPr lang="en-US" dirty="0"/>
          </a:p>
          <a:p>
            <a:pPr algn="r" rtl="1"/>
            <a:endParaRPr lang="en-US" dirty="0"/>
          </a:p>
        </p:txBody>
      </p:sp>
    </p:spTree>
    <p:extLst>
      <p:ext uri="{BB962C8B-B14F-4D97-AF65-F5344CB8AC3E}">
        <p14:creationId xmlns:p14="http://schemas.microsoft.com/office/powerpoint/2010/main" val="34828563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بخش چهارم</a:t>
            </a:r>
            <a:endParaRPr lang="en-US" dirty="0"/>
          </a:p>
        </p:txBody>
      </p:sp>
      <p:sp>
        <p:nvSpPr>
          <p:cNvPr id="3" name="Text Placeholder 2"/>
          <p:cNvSpPr>
            <a:spLocks noGrp="1"/>
          </p:cNvSpPr>
          <p:nvPr>
            <p:ph type="body" idx="1"/>
          </p:nvPr>
        </p:nvSpPr>
        <p:spPr/>
        <p:txBody>
          <a:bodyPr/>
          <a:lstStyle/>
          <a:p>
            <a:r>
              <a:rPr lang="fa-IR" dirty="0"/>
              <a:t>نتیجه گیری و کار های آینده</a:t>
            </a:r>
            <a:endParaRPr lang="en-US" dirty="0"/>
          </a:p>
        </p:txBody>
      </p:sp>
    </p:spTree>
    <p:extLst>
      <p:ext uri="{BB962C8B-B14F-4D97-AF65-F5344CB8AC3E}">
        <p14:creationId xmlns:p14="http://schemas.microsoft.com/office/powerpoint/2010/main" val="10699417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t>نتیجه گیری</a:t>
            </a:r>
            <a:endParaRPr lang="en-US" dirty="0"/>
          </a:p>
        </p:txBody>
      </p:sp>
      <p:sp>
        <p:nvSpPr>
          <p:cNvPr id="3" name="Content Placeholder 2"/>
          <p:cNvSpPr>
            <a:spLocks noGrp="1"/>
          </p:cNvSpPr>
          <p:nvPr>
            <p:ph idx="1"/>
          </p:nvPr>
        </p:nvSpPr>
        <p:spPr/>
        <p:txBody>
          <a:bodyPr/>
          <a:lstStyle/>
          <a:p>
            <a:pPr algn="r" rtl="1"/>
            <a:r>
              <a:rPr lang="fa-IR" dirty="0"/>
              <a:t>در این پژوهش ، تلاش شد تا با غلبه بر چالش هایی که به هنگام معیار سنجی یک سامانه ی پردازش رویداد پیچیده با آن ها رو برو هستیم، اقدام به ارائه ی ابزاری نماییم که بتواند به عنوان یک ابزار استاندارد و با استقلال از سامانه ی پردازش رویداد و یا سیستم عامل خاصی،  قادر به بررسی کارایی یک سامانه ی پردازش رویداد پیچیده باشد.</a:t>
            </a:r>
            <a:endParaRPr lang="en-US" dirty="0"/>
          </a:p>
          <a:p>
            <a:pPr algn="r" rtl="1"/>
            <a:r>
              <a:rPr lang="fa-IR" dirty="0"/>
              <a:t>نتیجه ی این پژوهش، مجموعه ای از ابزار ها بود تا بتواند بر محدودیت های موجود در ضمینه ی پردازش رشته ای رویداد ها غالب شده و برای ما امکان سنجش کمیت های مهمی که بر کارایی یک سامانه ی پردازش رویداد دلالت می کنند را فراهم کند. </a:t>
            </a:r>
            <a:endParaRPr lang="en-US" dirty="0"/>
          </a:p>
        </p:txBody>
      </p:sp>
    </p:spTree>
    <p:extLst>
      <p:ext uri="{BB962C8B-B14F-4D97-AF65-F5344CB8AC3E}">
        <p14:creationId xmlns:p14="http://schemas.microsoft.com/office/powerpoint/2010/main" val="360411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t>نتیجه گیری (ادامه)</a:t>
            </a:r>
            <a:endParaRPr lang="en-US" dirty="0"/>
          </a:p>
        </p:txBody>
      </p:sp>
      <p:sp>
        <p:nvSpPr>
          <p:cNvPr id="3" name="Content Placeholder 2"/>
          <p:cNvSpPr>
            <a:spLocks noGrp="1"/>
          </p:cNvSpPr>
          <p:nvPr>
            <p:ph idx="1"/>
          </p:nvPr>
        </p:nvSpPr>
        <p:spPr/>
        <p:txBody>
          <a:bodyPr/>
          <a:lstStyle/>
          <a:p>
            <a:pPr algn="r" rtl="1"/>
            <a:r>
              <a:rPr lang="fa-IR" dirty="0"/>
              <a:t>این ابزار ها  شامل چهار بخش اصلی می شدند: </a:t>
            </a:r>
            <a:endParaRPr lang="en-US" dirty="0"/>
          </a:p>
          <a:p>
            <a:pPr lvl="0" algn="r" rtl="1"/>
            <a:r>
              <a:rPr lang="fa-IR" dirty="0"/>
              <a:t>نرم افزار تولید کننده ی فایل های رویداد ، که وظیفه ی تولید مجموعه ای از رویداد ها و ذخیره ی آنها بر روی فایل های مجزا را داشت. این کار این امکان را فراهم می کرد تا یک آزمایش بتواند با کم ترین تغییر در محیط های متفاوت اجرا شود.</a:t>
            </a:r>
            <a:endParaRPr lang="en-US" dirty="0"/>
          </a:p>
          <a:p>
            <a:pPr lvl="0" algn="r" rtl="1"/>
            <a:r>
              <a:rPr lang="fa-IR" dirty="0"/>
              <a:t>نرم افزار ارسال کننده ی رویدادها، که وظیفه ی خواند و ارسال فایل های رویداد به یک ماشین مقصد  بر اساس نرخ های مشخص شده را بر عهده داشت.</a:t>
            </a:r>
            <a:endParaRPr lang="en-US" dirty="0"/>
          </a:p>
          <a:p>
            <a:pPr lvl="0" algn="r" rtl="1"/>
            <a:r>
              <a:rPr lang="fa-IR" dirty="0"/>
              <a:t>نرم افزار دریافت کننده ی رویدادها ، که وظیفه ی دریافت  رویداد های ارسال شده به یک ماشین ، و ثبت زمان دریافت آنها را بر عهده داشت.</a:t>
            </a:r>
            <a:endParaRPr lang="en-US" dirty="0"/>
          </a:p>
          <a:p>
            <a:pPr lvl="0" algn="r" rtl="1"/>
            <a:r>
              <a:rPr lang="fa-IR" dirty="0"/>
              <a:t>نرم افزار مقایسه کننده ی فایل های رویداد، که وظیفه ی مقایسه ی دو فایل رویداد را ، به منظور بررسی میزان تفاوت بین آنها را بر عهده داشت.</a:t>
            </a:r>
            <a:endParaRPr lang="en-US" dirty="0"/>
          </a:p>
          <a:p>
            <a:pPr algn="r" rtl="1"/>
            <a:endParaRPr lang="en-US" dirty="0"/>
          </a:p>
        </p:txBody>
      </p:sp>
    </p:spTree>
    <p:extLst>
      <p:ext uri="{BB962C8B-B14F-4D97-AF65-F5344CB8AC3E}">
        <p14:creationId xmlns:p14="http://schemas.microsoft.com/office/powerpoint/2010/main" val="23133252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t>نتیجه گیری (ادامه)</a:t>
            </a:r>
            <a:endParaRPr lang="en-US" dirty="0"/>
          </a:p>
        </p:txBody>
      </p:sp>
      <p:sp>
        <p:nvSpPr>
          <p:cNvPr id="3" name="Content Placeholder 2"/>
          <p:cNvSpPr>
            <a:spLocks noGrp="1"/>
          </p:cNvSpPr>
          <p:nvPr>
            <p:ph idx="1"/>
          </p:nvPr>
        </p:nvSpPr>
        <p:spPr/>
        <p:txBody>
          <a:bodyPr/>
          <a:lstStyle/>
          <a:p>
            <a:pPr algn="r" rtl="1"/>
            <a:r>
              <a:rPr lang="fa-IR" dirty="0"/>
              <a:t>بوسیله ی این ابزار ها قادر شدیم تا کمیت هایی مانند نرخ دریافت و ارسال ، و رویداد های از دست رفته در حین فرآیند ارسال را با دقت اندازه گیری نماییم. </a:t>
            </a:r>
          </a:p>
          <a:p>
            <a:pPr algn="r" rtl="1"/>
            <a:r>
              <a:rPr lang="fa-IR" dirty="0"/>
              <a:t> این کمیت ها به ما معیار مناسبی به منظور معیارسنجی و مقایسه سامانه های پردازش رویداد پیچیده ارائه میدهند و میتوانند به عنوان یک چهارچوب استاندارد برای این منظور مورد استفاده قرار گیرند.</a:t>
            </a:r>
            <a:endParaRPr lang="en-US" dirty="0"/>
          </a:p>
        </p:txBody>
      </p:sp>
    </p:spTree>
    <p:extLst>
      <p:ext uri="{BB962C8B-B14F-4D97-AF65-F5344CB8AC3E}">
        <p14:creationId xmlns:p14="http://schemas.microsoft.com/office/powerpoint/2010/main" val="13227336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t>کارهای آینده</a:t>
            </a:r>
            <a:endParaRPr lang="en-US" dirty="0"/>
          </a:p>
        </p:txBody>
      </p:sp>
      <p:sp>
        <p:nvSpPr>
          <p:cNvPr id="3" name="Content Placeholder 2"/>
          <p:cNvSpPr>
            <a:spLocks noGrp="1"/>
          </p:cNvSpPr>
          <p:nvPr>
            <p:ph idx="1"/>
          </p:nvPr>
        </p:nvSpPr>
        <p:spPr/>
        <p:txBody>
          <a:bodyPr/>
          <a:lstStyle/>
          <a:p>
            <a:pPr algn="r" rtl="1"/>
            <a:r>
              <a:rPr lang="fa-IR" dirty="0"/>
              <a:t>افزایش تعداد پروتکل های باینری سازی رویداد ها </a:t>
            </a:r>
          </a:p>
          <a:p>
            <a:pPr algn="r" rtl="1"/>
            <a:r>
              <a:rPr lang="fa-IR" dirty="0"/>
              <a:t>بهبود نحوه ی استفاده از پردازش گر به وسیله ی  برنامه نویسی چند هسته ای به جای برنامه نویسی چند رشته ای .</a:t>
            </a:r>
          </a:p>
          <a:p>
            <a:pPr lvl="0" algn="r" rtl="1"/>
            <a:r>
              <a:rPr lang="fa-IR" dirty="0"/>
              <a:t>افزودن قابلیت افزودن و تغییر رویداد ها در حین ارسال.</a:t>
            </a:r>
            <a:endParaRPr lang="en-US" dirty="0"/>
          </a:p>
          <a:p>
            <a:pPr algn="r" rtl="1"/>
            <a:r>
              <a:rPr lang="fa-IR" dirty="0"/>
              <a:t>استفاده از ساختار داده های بهینه تر.</a:t>
            </a:r>
          </a:p>
          <a:p>
            <a:pPr algn="r" rtl="1"/>
            <a:r>
              <a:rPr lang="fa-IR" dirty="0"/>
              <a:t>استفاده از قابلیت های پردازشی کارت گرافیک.</a:t>
            </a:r>
            <a:br>
              <a:rPr lang="fa-IR" dirty="0"/>
            </a:br>
            <a:endParaRPr lang="en-US" dirty="0"/>
          </a:p>
        </p:txBody>
      </p:sp>
    </p:spTree>
    <p:extLst>
      <p:ext uri="{BB962C8B-B14F-4D97-AF65-F5344CB8AC3E}">
        <p14:creationId xmlns:p14="http://schemas.microsoft.com/office/powerpoint/2010/main" val="4039600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t>انگیزه های پژوهش</a:t>
            </a:r>
            <a:endParaRPr lang="en-US" dirty="0"/>
          </a:p>
        </p:txBody>
      </p:sp>
      <p:sp>
        <p:nvSpPr>
          <p:cNvPr id="3" name="Content Placeholder 2"/>
          <p:cNvSpPr>
            <a:spLocks noGrp="1"/>
          </p:cNvSpPr>
          <p:nvPr>
            <p:ph idx="1"/>
          </p:nvPr>
        </p:nvSpPr>
        <p:spPr/>
        <p:txBody>
          <a:bodyPr/>
          <a:lstStyle/>
          <a:p>
            <a:pPr algn="r" rtl="1"/>
            <a:r>
              <a:rPr lang="fa-IR" dirty="0"/>
              <a:t>در سال‌های اخیر، پردازش رویدادها، اهمیت به سزایی پیدا کرده است و پژوهش‌های متعددی بر روی آن انجام شده است و محصولات زیادی نیز در ارتباط با آن تولید شده است</a:t>
            </a:r>
          </a:p>
          <a:p>
            <a:pPr algn="r" rtl="1"/>
            <a:r>
              <a:rPr lang="fa-IR" dirty="0"/>
              <a:t>پیشرفت و فراوانی سامانه های پردازش رویداد، پدید آورنده ی نیاز به معیار سنجی و مقایسه ی آن ها از لحاظ بازدهی شده است. با این وجود، فقدان یک ابزار استاندارد برای این منظور حس میشود. دراین پژوهش قصد داریم با معرفی یک ابزار مناسب، پاسخگوی این نیاز باشیم.</a:t>
            </a:r>
            <a:endParaRPr lang="en-US" dirty="0"/>
          </a:p>
          <a:p>
            <a:pPr algn="r" rtl="1"/>
            <a:r>
              <a:rPr lang="fa-IR" dirty="0"/>
              <a:t>. </a:t>
            </a:r>
            <a:endParaRPr lang="en-US" dirty="0"/>
          </a:p>
        </p:txBody>
      </p:sp>
    </p:spTree>
    <p:extLst>
      <p:ext uri="{BB962C8B-B14F-4D97-AF65-F5344CB8AC3E}">
        <p14:creationId xmlns:p14="http://schemas.microsoft.com/office/powerpoint/2010/main" val="2989449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t>چالش ها</a:t>
            </a:r>
            <a:endParaRPr lang="en-US" dirty="0"/>
          </a:p>
        </p:txBody>
      </p:sp>
      <p:sp>
        <p:nvSpPr>
          <p:cNvPr id="3" name="Content Placeholder 2"/>
          <p:cNvSpPr>
            <a:spLocks noGrp="1"/>
          </p:cNvSpPr>
          <p:nvPr>
            <p:ph idx="1"/>
          </p:nvPr>
        </p:nvSpPr>
        <p:spPr/>
        <p:txBody>
          <a:bodyPr/>
          <a:lstStyle/>
          <a:p>
            <a:pPr algn="r" rtl="1"/>
            <a:r>
              <a:rPr lang="fa-IR" dirty="0"/>
              <a:t>چالش استقلال از سامانه ی پردازش رویداد پیچیده</a:t>
            </a:r>
          </a:p>
          <a:p>
            <a:pPr algn="r" rtl="1"/>
            <a:r>
              <a:rPr lang="fa-IR" dirty="0"/>
              <a:t>چالش استقلال از معماری شبکه و قابلیت گسترش پذیری</a:t>
            </a:r>
          </a:p>
          <a:p>
            <a:pPr algn="r" rtl="1"/>
            <a:r>
              <a:rPr lang="fa-IR" dirty="0"/>
              <a:t>چالش استقلال از سیستم عامل</a:t>
            </a:r>
          </a:p>
          <a:p>
            <a:pPr algn="r" rtl="1"/>
            <a:r>
              <a:rPr lang="fa-IR" dirty="0"/>
              <a:t>چالش قابلیت تکرار آزمایش</a:t>
            </a:r>
          </a:p>
          <a:p>
            <a:pPr algn="r" rtl="1"/>
            <a:r>
              <a:rPr lang="fa-IR" dirty="0"/>
              <a:t>چالش معیار های اندازه گیری بازدهی </a:t>
            </a:r>
            <a:endParaRPr lang="en-US" dirty="0"/>
          </a:p>
        </p:txBody>
      </p:sp>
    </p:spTree>
    <p:extLst>
      <p:ext uri="{BB962C8B-B14F-4D97-AF65-F5344CB8AC3E}">
        <p14:creationId xmlns:p14="http://schemas.microsoft.com/office/powerpoint/2010/main" val="2720681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a:t>اهداف پژوهش</a:t>
            </a:r>
            <a:endParaRPr lang="en-US" dirty="0"/>
          </a:p>
        </p:txBody>
      </p:sp>
      <p:sp>
        <p:nvSpPr>
          <p:cNvPr id="3" name="Content Placeholder 2"/>
          <p:cNvSpPr>
            <a:spLocks noGrp="1"/>
          </p:cNvSpPr>
          <p:nvPr>
            <p:ph idx="1"/>
          </p:nvPr>
        </p:nvSpPr>
        <p:spPr/>
        <p:txBody>
          <a:bodyPr/>
          <a:lstStyle/>
          <a:p>
            <a:pPr algn="r" rtl="1"/>
            <a:r>
              <a:rPr lang="fa-IR" dirty="0"/>
              <a:t>هدف از این پژوهش، ارائه ی سامانه ای است که با رفع چالش های مطرح شده، بتواند به عنوان ابزار استاندارد به منظور معیار سنجی سامانه های مختلف پردازش رویداد پیچیده به کار رود. </a:t>
            </a:r>
          </a:p>
          <a:p>
            <a:pPr algn="r" rtl="1"/>
            <a:r>
              <a:rPr lang="fa-IR" dirty="0"/>
              <a:t>از این ابزار باید بتوان مستقل از متغیر هایی نظیر ساختار شبکه، نوع سامانه پردازش رویداد، و سیستم عامل به منظور معیار سنجی و بررسی بازدهی سامانه های پردازش رویداد مختلف استفاده نمود. </a:t>
            </a:r>
            <a:endParaRPr lang="en-US" dirty="0"/>
          </a:p>
          <a:p>
            <a:pPr algn="r" rtl="1"/>
            <a:r>
              <a:rPr lang="fa-IR" dirty="0"/>
              <a:t>این سامانه کمیت های مختلفی از جمله نرخ ارسال و دریافت رویدادها، بررسی صحت رویداد ها و تعداد رویداد های از دست رفته در شبکه ، و مقدار کاربری پردازشگر و حافظه به هنگام ارسال و دریافت رویداد ها را به عنوان معیارهایی موثر برای اندازه گیری کیفی سامانه های پردازش رویداد ارائه میدهد.</a:t>
            </a:r>
            <a:endParaRPr lang="en-US" dirty="0"/>
          </a:p>
          <a:p>
            <a:pPr algn="r" rtl="1"/>
            <a:endParaRPr lang="en-US" dirty="0"/>
          </a:p>
        </p:txBody>
      </p:sp>
    </p:spTree>
    <p:extLst>
      <p:ext uri="{BB962C8B-B14F-4D97-AF65-F5344CB8AC3E}">
        <p14:creationId xmlns:p14="http://schemas.microsoft.com/office/powerpoint/2010/main" val="101620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t>بخش دوم</a:t>
            </a:r>
            <a:endParaRPr lang="en-US" dirty="0"/>
          </a:p>
        </p:txBody>
      </p:sp>
      <p:sp>
        <p:nvSpPr>
          <p:cNvPr id="3" name="Text Placeholder 2"/>
          <p:cNvSpPr>
            <a:spLocks noGrp="1"/>
          </p:cNvSpPr>
          <p:nvPr>
            <p:ph type="body" idx="1"/>
          </p:nvPr>
        </p:nvSpPr>
        <p:spPr/>
        <p:txBody>
          <a:bodyPr/>
          <a:lstStyle/>
          <a:p>
            <a:r>
              <a:rPr lang="fa-IR" dirty="0"/>
              <a:t>مفاهیم بنیادی</a:t>
            </a:r>
            <a:endParaRPr lang="en-US" dirty="0"/>
          </a:p>
        </p:txBody>
      </p:sp>
    </p:spTree>
    <p:extLst>
      <p:ext uri="{BB962C8B-B14F-4D97-AF65-F5344CB8AC3E}">
        <p14:creationId xmlns:p14="http://schemas.microsoft.com/office/powerpoint/2010/main" val="3388215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SA" dirty="0"/>
              <a:t>پردازش جریان اطلاعات</a:t>
            </a:r>
            <a:endParaRPr lang="en-US" dirty="0"/>
          </a:p>
        </p:txBody>
      </p:sp>
      <p:sp>
        <p:nvSpPr>
          <p:cNvPr id="3" name="Content Placeholder 2"/>
          <p:cNvSpPr>
            <a:spLocks noGrp="1"/>
          </p:cNvSpPr>
          <p:nvPr>
            <p:ph idx="1"/>
          </p:nvPr>
        </p:nvSpPr>
        <p:spPr/>
        <p:txBody>
          <a:bodyPr>
            <a:normAutofit fontScale="92500"/>
          </a:bodyPr>
          <a:lstStyle/>
          <a:p>
            <a:pPr algn="r" rtl="1"/>
            <a:r>
              <a:rPr lang="ar-SA" dirty="0"/>
              <a:t>افزایش همه روزه</a:t>
            </a:r>
            <a:r>
              <a:rPr lang="fa-IR" dirty="0"/>
              <a:t>‌ی</a:t>
            </a:r>
            <a:r>
              <a:rPr lang="ar-SA" dirty="0"/>
              <a:t> نرم‌افزارهای توزیعی که با ظهور فناوری اینترنت امکان نقش آفرینی گسترده‌تری را در زندگی ما فراهم کرده‌اند، بستری را برای تولید حجم بالایی از اطلاعات ایجاد کرده است. </a:t>
            </a:r>
            <a:endParaRPr lang="fa-IR" dirty="0"/>
          </a:p>
          <a:p>
            <a:pPr algn="r" rtl="1"/>
            <a:r>
              <a:rPr lang="ar-SA" dirty="0"/>
              <a:t>وجود این حجم  از اطلاعات، اشتیاق زیاد کاربران را برای کشف الگوهای سودمند از میان آنها ایجاد می‌کند. لازمه کشف این الگوها، پردازش دائمی جریان اطلاعاتی است که با نرخی غیر قابل پیش‌بینی و از منابع متعدد وارد سامانه پردازشی می‌شوند.</a:t>
            </a:r>
            <a:endParaRPr lang="fa-IR" dirty="0"/>
          </a:p>
          <a:p>
            <a:pPr algn="r" rtl="1"/>
            <a:r>
              <a:rPr lang="ar-SA" dirty="0"/>
              <a:t>به عنوان مثال فرض کنید یک کاربر علاقه دارد اگر خبری در سه خبرگزاری مختلف در فاصله زمانی سی دقیقه منتشر شد، از آن به عنوان یک خبر مهم آگاه شود.</a:t>
            </a:r>
            <a:endParaRPr lang="fa-IR" dirty="0"/>
          </a:p>
          <a:p>
            <a:pPr algn="r" rtl="1"/>
            <a:r>
              <a:rPr lang="ar-SA" dirty="0"/>
              <a:t>به صورت سنتی، اطلاعات سامانه‌های محاسباتی در پایگاه‌های داده ذخیره می‌شوند که دارای دو خصیصه‌ی عمده هستند. نخست اینکه داده‌ها می‌بایست پیش از آنکه مورد پردازش قرار بگیرند ذخیره شوند و دوم اینکه، داده‌ها به صورت ناهمگام و در زمانی مورد پردازش قرار می‌گیرند که به شکل صریح از طرف کاربر درخواست آن داده شود. </a:t>
            </a:r>
            <a:endParaRPr lang="en-US" dirty="0"/>
          </a:p>
        </p:txBody>
      </p:sp>
    </p:spTree>
    <p:extLst>
      <p:ext uri="{BB962C8B-B14F-4D97-AF65-F5344CB8AC3E}">
        <p14:creationId xmlns:p14="http://schemas.microsoft.com/office/powerpoint/2010/main" val="3893029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SA" dirty="0"/>
              <a:t>پردازش جریان اطلاعات</a:t>
            </a:r>
            <a:endParaRPr lang="en-US" dirty="0"/>
          </a:p>
        </p:txBody>
      </p:sp>
      <p:sp>
        <p:nvSpPr>
          <p:cNvPr id="3" name="Content Placeholder 2"/>
          <p:cNvSpPr>
            <a:spLocks noGrp="1"/>
          </p:cNvSpPr>
          <p:nvPr>
            <p:ph idx="1"/>
          </p:nvPr>
        </p:nvSpPr>
        <p:spPr/>
        <p:txBody>
          <a:bodyPr/>
          <a:lstStyle/>
          <a:p>
            <a:pPr algn="r" rtl="1"/>
            <a:r>
              <a:rPr lang="fa-IR" dirty="0"/>
              <a:t>در پایگاه داده‌های فعال، بررسی قواعد روی داده‌های ذخیره شده انجام می‌پذیرد. به همین دلیل، اگر تعداد قواعد بیش از یک آستانه‌ی مشخص باشد یا نرخ ورود رویدادها به پایگاه داده بالا باشد، کارآمدی آن اُفت محسوسی خواهد داشت. همچنین هدف اصلی در آنها، تشخیص رویدادهای ساده است. </a:t>
            </a:r>
          </a:p>
          <a:p>
            <a:pPr algn="r" rtl="1"/>
            <a:r>
              <a:rPr lang="fa-IR" dirty="0"/>
              <a:t>برای غلبه بر این مشکل، رده‌ی جدیدی از سامانه‌ها، برای پردازش جریانی از اطلاعات در زمانی مناسب، توسعه داده شد که به آن سامانه‌های پردازش جریان داده می‌گوییم.</a:t>
            </a:r>
          </a:p>
          <a:p>
            <a:pPr algn="r" rtl="1"/>
            <a:r>
              <a:rPr lang="fa-IR" dirty="0"/>
              <a:t> بر خلاف رفتار عمومی در پایگاه‌های داده که پرس و جوها روی داده‌های ذخیر شده اجرا می‌شود، در پردازش جریان داده، هدف اجرای دائمی یک مجموعه از پرس و جوهای مانا روی داده‌هایی است که وارد سامانه می‌شود .</a:t>
            </a:r>
            <a:endParaRPr lang="en-US" dirty="0"/>
          </a:p>
        </p:txBody>
      </p:sp>
    </p:spTree>
    <p:extLst>
      <p:ext uri="{BB962C8B-B14F-4D97-AF65-F5344CB8AC3E}">
        <p14:creationId xmlns:p14="http://schemas.microsoft.com/office/powerpoint/2010/main" val="91428829"/>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268</TotalTime>
  <Words>2524</Words>
  <Application>Microsoft Office PowerPoint</Application>
  <PresentationFormat>Widescreen</PresentationFormat>
  <Paragraphs>129</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Corbel</vt:lpstr>
      <vt:lpstr>Far.Nazanin</vt:lpstr>
      <vt:lpstr>Tahoma</vt:lpstr>
      <vt:lpstr>Basis</vt:lpstr>
      <vt:lpstr>ارائه ی ابزاری به منظور معیار سنجی سامانه های پردازش رویداد پیچیده </vt:lpstr>
      <vt:lpstr>بخش اول</vt:lpstr>
      <vt:lpstr>مقدمه</vt:lpstr>
      <vt:lpstr>انگیزه های پژوهش</vt:lpstr>
      <vt:lpstr>چالش ها</vt:lpstr>
      <vt:lpstr>اهداف پژوهش</vt:lpstr>
      <vt:lpstr>بخش دوم</vt:lpstr>
      <vt:lpstr>پردازش جریان اطلاعات</vt:lpstr>
      <vt:lpstr>پردازش جریان اطلاعات</vt:lpstr>
      <vt:lpstr>پردازش رویداد پیچیده</vt:lpstr>
      <vt:lpstr>رویداد</vt:lpstr>
      <vt:lpstr>رویداد ساده</vt:lpstr>
      <vt:lpstr>رویدادهای پیچیده</vt:lpstr>
      <vt:lpstr>بخش سوم</vt:lpstr>
      <vt:lpstr>اجزاء سامانه</vt:lpstr>
      <vt:lpstr>تولید کننده ی فایل های رویداد</vt:lpstr>
      <vt:lpstr>نمایی از محیط تولید کننده ی فایل رویداد</vt:lpstr>
      <vt:lpstr>نوع رویداد</vt:lpstr>
      <vt:lpstr>نمایی از پنجره ی تعیین نوع رویداد</vt:lpstr>
      <vt:lpstr>ماشین های مقصد</vt:lpstr>
      <vt:lpstr>نمایی از پنجره ی تعیین ماشین مقصد</vt:lpstr>
      <vt:lpstr>تنظیمات کلی</vt:lpstr>
      <vt:lpstr>فایل های خروجی</vt:lpstr>
      <vt:lpstr>نمونه ای از فایل تنظیمات رویداد ها</vt:lpstr>
      <vt:lpstr>نمونه ای از فایل تنظیمات ماشین های مقصد</vt:lpstr>
      <vt:lpstr>فایل های رویداد </vt:lpstr>
      <vt:lpstr>ارسال کننده ی رویداد ها</vt:lpstr>
      <vt:lpstr>نمایی از محیط ارسال کننده ی رویداد</vt:lpstr>
      <vt:lpstr>الگوریتم سطل نشت دار</vt:lpstr>
      <vt:lpstr>دریافت کننده رویدادها</vt:lpstr>
      <vt:lpstr>نمایی از محیط دریافت کننده ی رویداد</vt:lpstr>
      <vt:lpstr>مقایسه کننده ی فایل های رویداد</vt:lpstr>
      <vt:lpstr>نمایی از مقایسه کننده ی فایل های رویداد</vt:lpstr>
      <vt:lpstr>جمع بندی</vt:lpstr>
      <vt:lpstr>بخش چهارم</vt:lpstr>
      <vt:lpstr>نتیجه گیری</vt:lpstr>
      <vt:lpstr>نتیجه گیری (ادامه)</vt:lpstr>
      <vt:lpstr>نتیجه گیری (ادامه)</vt:lpstr>
      <vt:lpstr>کارهای آینده</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ارائه ی ابزاری به منظور معیار سنجی سامانه های پردازش رویداد پیچیده </dc:title>
  <dc:creator>mohammadreza barazesh</dc:creator>
  <cp:lastModifiedBy>mohammadreza barazesh</cp:lastModifiedBy>
  <cp:revision>12</cp:revision>
  <dcterms:created xsi:type="dcterms:W3CDTF">2016-09-10T00:08:06Z</dcterms:created>
  <dcterms:modified xsi:type="dcterms:W3CDTF">2016-09-10T04:36:35Z</dcterms:modified>
</cp:coreProperties>
</file>