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41" r:id="rId3"/>
    <p:sldId id="262" r:id="rId4"/>
    <p:sldId id="263" r:id="rId5"/>
    <p:sldId id="670" r:id="rId6"/>
    <p:sldId id="671" r:id="rId7"/>
    <p:sldId id="669" r:id="rId8"/>
    <p:sldId id="643" r:id="rId9"/>
    <p:sldId id="672" r:id="rId10"/>
    <p:sldId id="645" r:id="rId11"/>
    <p:sldId id="673" r:id="rId12"/>
    <p:sldId id="674" r:id="rId13"/>
    <p:sldId id="675" r:id="rId14"/>
    <p:sldId id="647" r:id="rId15"/>
    <p:sldId id="648" r:id="rId16"/>
    <p:sldId id="649" r:id="rId17"/>
    <p:sldId id="650" r:id="rId18"/>
    <p:sldId id="651" r:id="rId19"/>
    <p:sldId id="652" r:id="rId20"/>
    <p:sldId id="653" r:id="rId21"/>
    <p:sldId id="655" r:id="rId22"/>
    <p:sldId id="642" r:id="rId23"/>
    <p:sldId id="656" r:id="rId24"/>
    <p:sldId id="657" r:id="rId25"/>
    <p:sldId id="658" r:id="rId26"/>
    <p:sldId id="659" r:id="rId27"/>
    <p:sldId id="660" r:id="rId28"/>
    <p:sldId id="264" r:id="rId29"/>
    <p:sldId id="661" r:id="rId30"/>
    <p:sldId id="676" r:id="rId31"/>
    <p:sldId id="662" r:id="rId32"/>
    <p:sldId id="668" r:id="rId33"/>
    <p:sldId id="677" r:id="rId34"/>
    <p:sldId id="678" r:id="rId35"/>
    <p:sldId id="679" r:id="rId36"/>
    <p:sldId id="665" r:id="rId37"/>
    <p:sldId id="66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29" autoAdjust="0"/>
    <p:restoredTop sz="94660"/>
  </p:normalViewPr>
  <p:slideViewPr>
    <p:cSldViewPr snapToGrid="0">
      <p:cViewPr varScale="1">
        <p:scale>
          <a:sx n="61" d="100"/>
          <a:sy n="61" d="100"/>
        </p:scale>
        <p:origin x="84"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02C3A1-3F21-42FB-B741-21519E17AC8B}"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0C559-0D42-4D76-92B1-8C19F3BDA397}" type="slidenum">
              <a:rPr lang="en-US" smtClean="0"/>
              <a:t>‹#›</a:t>
            </a:fld>
            <a:endParaRPr lang="en-US"/>
          </a:p>
        </p:txBody>
      </p:sp>
    </p:spTree>
    <p:extLst>
      <p:ext uri="{BB962C8B-B14F-4D97-AF65-F5344CB8AC3E}">
        <p14:creationId xmlns:p14="http://schemas.microsoft.com/office/powerpoint/2010/main" val="34653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2C3A1-3F21-42FB-B741-21519E17AC8B}"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0C559-0D42-4D76-92B1-8C19F3BDA397}" type="slidenum">
              <a:rPr lang="en-US" smtClean="0"/>
              <a:t>‹#›</a:t>
            </a:fld>
            <a:endParaRPr lang="en-US"/>
          </a:p>
        </p:txBody>
      </p:sp>
    </p:spTree>
    <p:extLst>
      <p:ext uri="{BB962C8B-B14F-4D97-AF65-F5344CB8AC3E}">
        <p14:creationId xmlns:p14="http://schemas.microsoft.com/office/powerpoint/2010/main" val="2165423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2C3A1-3F21-42FB-B741-21519E17AC8B}"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0C559-0D42-4D76-92B1-8C19F3BDA397}" type="slidenum">
              <a:rPr lang="en-US" smtClean="0"/>
              <a:t>‹#›</a:t>
            </a:fld>
            <a:endParaRPr lang="en-US"/>
          </a:p>
        </p:txBody>
      </p:sp>
    </p:spTree>
    <p:extLst>
      <p:ext uri="{BB962C8B-B14F-4D97-AF65-F5344CB8AC3E}">
        <p14:creationId xmlns:p14="http://schemas.microsoft.com/office/powerpoint/2010/main" val="3275008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2C3A1-3F21-42FB-B741-21519E17AC8B}"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0C559-0D42-4D76-92B1-8C19F3BDA397}" type="slidenum">
              <a:rPr lang="en-US" smtClean="0"/>
              <a:t>‹#›</a:t>
            </a:fld>
            <a:endParaRPr lang="en-US"/>
          </a:p>
        </p:txBody>
      </p:sp>
    </p:spTree>
    <p:extLst>
      <p:ext uri="{BB962C8B-B14F-4D97-AF65-F5344CB8AC3E}">
        <p14:creationId xmlns:p14="http://schemas.microsoft.com/office/powerpoint/2010/main" val="5978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2C3A1-3F21-42FB-B741-21519E17AC8B}"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0C559-0D42-4D76-92B1-8C19F3BDA397}" type="slidenum">
              <a:rPr lang="en-US" smtClean="0"/>
              <a:t>‹#›</a:t>
            </a:fld>
            <a:endParaRPr lang="en-US"/>
          </a:p>
        </p:txBody>
      </p:sp>
    </p:spTree>
    <p:extLst>
      <p:ext uri="{BB962C8B-B14F-4D97-AF65-F5344CB8AC3E}">
        <p14:creationId xmlns:p14="http://schemas.microsoft.com/office/powerpoint/2010/main" val="227094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02C3A1-3F21-42FB-B741-21519E17AC8B}"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0C559-0D42-4D76-92B1-8C19F3BDA397}" type="slidenum">
              <a:rPr lang="en-US" smtClean="0"/>
              <a:t>‹#›</a:t>
            </a:fld>
            <a:endParaRPr lang="en-US"/>
          </a:p>
        </p:txBody>
      </p:sp>
    </p:spTree>
    <p:extLst>
      <p:ext uri="{BB962C8B-B14F-4D97-AF65-F5344CB8AC3E}">
        <p14:creationId xmlns:p14="http://schemas.microsoft.com/office/powerpoint/2010/main" val="198297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02C3A1-3F21-42FB-B741-21519E17AC8B}"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40C559-0D42-4D76-92B1-8C19F3BDA397}" type="slidenum">
              <a:rPr lang="en-US" smtClean="0"/>
              <a:t>‹#›</a:t>
            </a:fld>
            <a:endParaRPr lang="en-US"/>
          </a:p>
        </p:txBody>
      </p:sp>
    </p:spTree>
    <p:extLst>
      <p:ext uri="{BB962C8B-B14F-4D97-AF65-F5344CB8AC3E}">
        <p14:creationId xmlns:p14="http://schemas.microsoft.com/office/powerpoint/2010/main" val="399958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02C3A1-3F21-42FB-B741-21519E17AC8B}"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40C559-0D42-4D76-92B1-8C19F3BDA397}" type="slidenum">
              <a:rPr lang="en-US" smtClean="0"/>
              <a:t>‹#›</a:t>
            </a:fld>
            <a:endParaRPr lang="en-US"/>
          </a:p>
        </p:txBody>
      </p:sp>
    </p:spTree>
    <p:extLst>
      <p:ext uri="{BB962C8B-B14F-4D97-AF65-F5344CB8AC3E}">
        <p14:creationId xmlns:p14="http://schemas.microsoft.com/office/powerpoint/2010/main" val="1705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2C3A1-3F21-42FB-B741-21519E17AC8B}"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40C559-0D42-4D76-92B1-8C19F3BDA397}" type="slidenum">
              <a:rPr lang="en-US" smtClean="0"/>
              <a:t>‹#›</a:t>
            </a:fld>
            <a:endParaRPr lang="en-US"/>
          </a:p>
        </p:txBody>
      </p:sp>
    </p:spTree>
    <p:extLst>
      <p:ext uri="{BB962C8B-B14F-4D97-AF65-F5344CB8AC3E}">
        <p14:creationId xmlns:p14="http://schemas.microsoft.com/office/powerpoint/2010/main" val="376127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02C3A1-3F21-42FB-B741-21519E17AC8B}"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0C559-0D42-4D76-92B1-8C19F3BDA397}" type="slidenum">
              <a:rPr lang="en-US" smtClean="0"/>
              <a:t>‹#›</a:t>
            </a:fld>
            <a:endParaRPr lang="en-US"/>
          </a:p>
        </p:txBody>
      </p:sp>
    </p:spTree>
    <p:extLst>
      <p:ext uri="{BB962C8B-B14F-4D97-AF65-F5344CB8AC3E}">
        <p14:creationId xmlns:p14="http://schemas.microsoft.com/office/powerpoint/2010/main" val="142501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02C3A1-3F21-42FB-B741-21519E17AC8B}"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0C559-0D42-4D76-92B1-8C19F3BDA397}" type="slidenum">
              <a:rPr lang="en-US" smtClean="0"/>
              <a:t>‹#›</a:t>
            </a:fld>
            <a:endParaRPr lang="en-US"/>
          </a:p>
        </p:txBody>
      </p:sp>
    </p:spTree>
    <p:extLst>
      <p:ext uri="{BB962C8B-B14F-4D97-AF65-F5344CB8AC3E}">
        <p14:creationId xmlns:p14="http://schemas.microsoft.com/office/powerpoint/2010/main" val="56229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2C3A1-3F21-42FB-B741-21519E17AC8B}" type="datetimeFigureOut">
              <a:rPr lang="en-US" smtClean="0"/>
              <a:t>4/30/2024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0C559-0D42-4D76-92B1-8C19F3BDA397}" type="slidenum">
              <a:rPr lang="en-US" smtClean="0"/>
              <a:t>‹#›</a:t>
            </a:fld>
            <a:endParaRPr lang="en-US"/>
          </a:p>
        </p:txBody>
      </p:sp>
    </p:spTree>
    <p:extLst>
      <p:ext uri="{BB962C8B-B14F-4D97-AF65-F5344CB8AC3E}">
        <p14:creationId xmlns:p14="http://schemas.microsoft.com/office/powerpoint/2010/main" val="3827866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Slides for Courses Using the </a:t>
            </a:r>
            <a:r>
              <a:rPr lang="en-US" i="1" dirty="0"/>
              <a:t>Business Intelligence Guidebook</a:t>
            </a:r>
          </a:p>
        </p:txBody>
      </p:sp>
      <p:sp>
        <p:nvSpPr>
          <p:cNvPr id="3" name="Subtitle 2"/>
          <p:cNvSpPr>
            <a:spLocks noGrp="1"/>
          </p:cNvSpPr>
          <p:nvPr>
            <p:ph type="subTitle" idx="1"/>
          </p:nvPr>
        </p:nvSpPr>
        <p:spPr/>
        <p:txBody>
          <a:bodyPr>
            <a:normAutofit lnSpcReduction="10000"/>
          </a:bodyPr>
          <a:lstStyle/>
          <a:p>
            <a:r>
              <a:rPr lang="en-US" i="1" dirty="0"/>
              <a:t>From Data Integration to Analytics</a:t>
            </a:r>
          </a:p>
          <a:p>
            <a:r>
              <a:rPr lang="en-US" dirty="0"/>
              <a:t>by</a:t>
            </a:r>
          </a:p>
          <a:p>
            <a:r>
              <a:rPr lang="en-US" dirty="0"/>
              <a:t>Rick Sherman</a:t>
            </a:r>
          </a:p>
          <a:p>
            <a:r>
              <a:rPr lang="en-US" dirty="0"/>
              <a:t>www.biguidebook.com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1234" y="3967626"/>
            <a:ext cx="1428750" cy="1933575"/>
          </a:xfrm>
          <a:prstGeom prst="rect">
            <a:avLst/>
          </a:prstGeom>
        </p:spPr>
      </p:pic>
    </p:spTree>
    <p:extLst>
      <p:ext uri="{BB962C8B-B14F-4D97-AF65-F5344CB8AC3E}">
        <p14:creationId xmlns:p14="http://schemas.microsoft.com/office/powerpoint/2010/main" val="2243654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5">
                    <a:lumMod val="75000"/>
                  </a:schemeClr>
                </a:solidFill>
              </a:rPr>
              <a:t>1. Review Organization’s Business Initiatives and </a:t>
            </a:r>
            <a:r>
              <a:rPr lang="en-US" sz="2800" b="1" dirty="0" smtClean="0">
                <a:solidFill>
                  <a:schemeClr val="accent5">
                    <a:lumMod val="75000"/>
                  </a:schemeClr>
                </a:solidFill>
              </a:rPr>
              <a:t>Processes</a:t>
            </a:r>
            <a:endParaRPr lang="en-US" sz="2800" b="1" dirty="0">
              <a:solidFill>
                <a:schemeClr val="accent5">
                  <a:lumMod val="75000"/>
                </a:schemeClr>
              </a:solidFill>
            </a:endParaRP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690688"/>
            <a:ext cx="10515600" cy="4072590"/>
          </a:xfrm>
        </p:spPr>
        <p:txBody>
          <a:bodyPr>
            <a:normAutofit/>
          </a:bodyPr>
          <a:lstStyle/>
          <a:p>
            <a:pPr marL="342900" indent="-342900">
              <a:lnSpc>
                <a:spcPct val="150000"/>
              </a:lnSpc>
              <a:buFont typeface="Symbol" pitchFamily="2" charset="2"/>
              <a:buChar char=""/>
            </a:pPr>
            <a:r>
              <a:rPr lang="en-GB" sz="2000" dirty="0">
                <a:effectLst/>
                <a:latin typeface="Calibri" panose="020F0502020204030204" pitchFamily="34" charset="0"/>
                <a:ea typeface="Calibri" panose="020F0502020204030204" pitchFamily="34" charset="0"/>
                <a:cs typeface="Arial" panose="020B0604020202020204" pitchFamily="34" charset="0"/>
              </a:rPr>
              <a:t>The success of BI lies in addressing the organization’s key business needs and priorities. </a:t>
            </a:r>
          </a:p>
          <a:p>
            <a:pPr marL="342900" indent="-342900">
              <a:lnSpc>
                <a:spcPct val="150000"/>
              </a:lnSpc>
              <a:buFont typeface="Symbol" pitchFamily="2" charset="2"/>
              <a:buChar char=""/>
            </a:pPr>
            <a:r>
              <a:rPr lang="en-GB" sz="2000" dirty="0">
                <a:latin typeface="Calibri" panose="020F0502020204030204" pitchFamily="34" charset="0"/>
                <a:cs typeface="Arial" panose="020B0604020202020204" pitchFamily="34" charset="0"/>
              </a:rPr>
              <a:t>The best way to understand these needs is to </a:t>
            </a:r>
            <a:r>
              <a:rPr lang="en-GB" sz="2000" u="sng" dirty="0">
                <a:latin typeface="Calibri" panose="020F0502020204030204" pitchFamily="34" charset="0"/>
                <a:cs typeface="Arial" panose="020B0604020202020204" pitchFamily="34" charset="0"/>
              </a:rPr>
              <a:t>learn what your organization faces in terms of</a:t>
            </a:r>
            <a:r>
              <a:rPr lang="en-GB" sz="2000" dirty="0">
                <a:latin typeface="Calibri" panose="020F0502020204030204" pitchFamily="34" charset="0"/>
                <a:cs typeface="Arial" panose="020B0604020202020204" pitchFamily="34" charset="0"/>
              </a:rPr>
              <a:t>: </a:t>
            </a:r>
          </a:p>
          <a:p>
            <a:pPr marL="846138" indent="-274638">
              <a:buSzPct val="100000"/>
              <a:buFont typeface="System Font Regular"/>
              <a:buChar char="-"/>
              <a:tabLst>
                <a:tab pos="457200" algn="l"/>
              </a:tabLst>
            </a:pPr>
            <a:r>
              <a:rPr lang="en-GB" sz="2000" dirty="0">
                <a:solidFill>
                  <a:schemeClr val="accent2">
                    <a:lumMod val="75000"/>
                  </a:schemeClr>
                </a:solidFill>
                <a:latin typeface="Calibri" panose="020F0502020204030204" pitchFamily="34" charset="0"/>
                <a:cs typeface="Arial" panose="020B0604020202020204" pitchFamily="34" charset="0"/>
              </a:rPr>
              <a:t>Strategic </a:t>
            </a:r>
            <a:r>
              <a:rPr lang="en-GB" sz="2000" b="1" dirty="0">
                <a:solidFill>
                  <a:schemeClr val="accent2">
                    <a:lumMod val="75000"/>
                  </a:schemeClr>
                </a:solidFill>
                <a:latin typeface="Calibri" panose="020F0502020204030204" pitchFamily="34" charset="0"/>
                <a:cs typeface="Arial" panose="020B0604020202020204" pitchFamily="34" charset="0"/>
              </a:rPr>
              <a:t>business initiatives </a:t>
            </a:r>
            <a:r>
              <a:rPr lang="en-GB" sz="2000" dirty="0">
                <a:solidFill>
                  <a:schemeClr val="accent2">
                    <a:lumMod val="75000"/>
                  </a:schemeClr>
                </a:solidFill>
                <a:latin typeface="Calibri" panose="020F0502020204030204" pitchFamily="34" charset="0"/>
                <a:cs typeface="Arial" panose="020B0604020202020204" pitchFamily="34" charset="0"/>
              </a:rPr>
              <a:t>and their underlying data needs </a:t>
            </a:r>
          </a:p>
          <a:p>
            <a:pPr marL="846138" indent="-274638">
              <a:buSzPct val="100000"/>
              <a:buFont typeface="System Font Regular"/>
              <a:buChar char="-"/>
              <a:tabLst>
                <a:tab pos="457200" algn="l"/>
              </a:tabLst>
            </a:pPr>
            <a:r>
              <a:rPr lang="en-GB" sz="2000" dirty="0">
                <a:solidFill>
                  <a:schemeClr val="accent2">
                    <a:lumMod val="75000"/>
                  </a:schemeClr>
                </a:solidFill>
                <a:latin typeface="Calibri" panose="020F0502020204030204" pitchFamily="34" charset="0"/>
                <a:cs typeface="Arial" panose="020B0604020202020204" pitchFamily="34" charset="0"/>
              </a:rPr>
              <a:t>Current </a:t>
            </a:r>
            <a:r>
              <a:rPr lang="en-GB" sz="2000" b="1" dirty="0">
                <a:solidFill>
                  <a:schemeClr val="accent2">
                    <a:lumMod val="75000"/>
                  </a:schemeClr>
                </a:solidFill>
                <a:latin typeface="Calibri" panose="020F0502020204030204" pitchFamily="34" charset="0"/>
                <a:cs typeface="Arial" panose="020B0604020202020204" pitchFamily="34" charset="0"/>
              </a:rPr>
              <a:t>business processes </a:t>
            </a:r>
            <a:r>
              <a:rPr lang="en-GB" sz="2000" dirty="0">
                <a:solidFill>
                  <a:schemeClr val="accent2">
                    <a:lumMod val="75000"/>
                  </a:schemeClr>
                </a:solidFill>
                <a:latin typeface="Calibri" panose="020F0502020204030204" pitchFamily="34" charset="0"/>
                <a:cs typeface="Arial" panose="020B0604020202020204" pitchFamily="34" charset="0"/>
              </a:rPr>
              <a:t>being hindered by analytical bottlenecks </a:t>
            </a:r>
            <a:endParaRPr lang="en-GB"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34084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5">
                    <a:lumMod val="75000"/>
                  </a:schemeClr>
                </a:solidFill>
              </a:rPr>
              <a:t>1. Review Organization’s Business Initiatives and Processes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841326"/>
            <a:ext cx="10515600" cy="3921952"/>
          </a:xfrm>
        </p:spPr>
        <p:txBody>
          <a:bodyPr>
            <a:normAutofit/>
          </a:bodyPr>
          <a:lstStyle/>
          <a:p>
            <a:pPr marL="0" indent="0">
              <a:buNone/>
            </a:pPr>
            <a:r>
              <a:rPr lang="en-US" sz="1800" b="1" dirty="0"/>
              <a:t>Business Initiatives</a:t>
            </a:r>
          </a:p>
          <a:p>
            <a:pPr marL="342900" indent="-342900">
              <a:lnSpc>
                <a:spcPct val="150000"/>
              </a:lnSpc>
              <a:buFont typeface="Symbol" pitchFamily="2" charset="2"/>
              <a:buChar char=""/>
            </a:pPr>
            <a:r>
              <a:rPr lang="en-GB" sz="1800" dirty="0">
                <a:latin typeface="Calibri" panose="020F0502020204030204" pitchFamily="34" charset="0"/>
                <a:cs typeface="Arial" panose="020B0604020202020204" pitchFamily="34" charset="0"/>
              </a:rPr>
              <a:t>Most organizations </a:t>
            </a:r>
            <a:r>
              <a:rPr lang="en-GB" sz="1800" dirty="0">
                <a:solidFill>
                  <a:srgbClr val="0070C0"/>
                </a:solidFill>
                <a:latin typeface="Calibri" panose="020F0502020204030204" pitchFamily="34" charset="0"/>
                <a:cs typeface="Arial" panose="020B0604020202020204" pitchFamily="34" charset="0"/>
              </a:rPr>
              <a:t>perform business planning for strategic initiatives with a minimum time horizon of the next couple of fiscal years</a:t>
            </a:r>
            <a:r>
              <a:rPr lang="en-GB" sz="1800" dirty="0">
                <a:latin typeface="Calibri" panose="020F0502020204030204" pitchFamily="34" charset="0"/>
                <a:cs typeface="Arial" panose="020B0604020202020204" pitchFamily="34" charset="0"/>
              </a:rPr>
              <a:t>. </a:t>
            </a:r>
          </a:p>
          <a:p>
            <a:pPr marL="342900" indent="-342900">
              <a:lnSpc>
                <a:spcPct val="150000"/>
              </a:lnSpc>
              <a:buFont typeface="Symbol" pitchFamily="2" charset="2"/>
              <a:buChar char=""/>
            </a:pPr>
            <a:r>
              <a:rPr lang="en-GB" sz="1800" dirty="0">
                <a:latin typeface="Calibri" panose="020F0502020204030204" pitchFamily="34" charset="0"/>
                <a:cs typeface="Arial" panose="020B0604020202020204" pitchFamily="34" charset="0"/>
              </a:rPr>
              <a:t>These business initiatives have been </a:t>
            </a:r>
            <a:r>
              <a:rPr lang="en-GB" sz="1800" dirty="0">
                <a:solidFill>
                  <a:srgbClr val="0070C0"/>
                </a:solidFill>
                <a:latin typeface="Calibri" panose="020F0502020204030204" pitchFamily="34" charset="0"/>
                <a:cs typeface="Arial" panose="020B0604020202020204" pitchFamily="34" charset="0"/>
              </a:rPr>
              <a:t>prioritized, approved, funded, and scheduled</a:t>
            </a:r>
            <a:r>
              <a:rPr lang="en-GB" sz="1800" dirty="0">
                <a:latin typeface="Calibri" panose="020F0502020204030204" pitchFamily="34" charset="0"/>
                <a:cs typeface="Arial" panose="020B0604020202020204" pitchFamily="34" charset="0"/>
              </a:rPr>
              <a:t>. </a:t>
            </a:r>
          </a:p>
          <a:p>
            <a:pPr marL="342900" indent="-342900">
              <a:lnSpc>
                <a:spcPct val="150000"/>
              </a:lnSpc>
              <a:buFont typeface="Symbol" pitchFamily="2" charset="2"/>
              <a:buChar char=""/>
            </a:pPr>
            <a:r>
              <a:rPr lang="en-GB" sz="1800" dirty="0">
                <a:solidFill>
                  <a:srgbClr val="0070C0"/>
                </a:solidFill>
                <a:latin typeface="Calibri" panose="020F0502020204030204" pitchFamily="34" charset="0"/>
                <a:cs typeface="Arial" panose="020B0604020202020204" pitchFamily="34" charset="0"/>
              </a:rPr>
              <a:t>In today’s data-driven climate</a:t>
            </a:r>
            <a:r>
              <a:rPr lang="en-GB" sz="1800" dirty="0">
                <a:latin typeface="Calibri" panose="020F0502020204030204" pitchFamily="34" charset="0"/>
                <a:cs typeface="Arial" panose="020B0604020202020204" pitchFamily="34" charset="0"/>
              </a:rPr>
              <a:t>, it is almost a certainty </a:t>
            </a:r>
            <a:r>
              <a:rPr lang="en-GB" sz="1800" dirty="0">
                <a:solidFill>
                  <a:srgbClr val="0070C0"/>
                </a:solidFill>
                <a:latin typeface="Calibri" panose="020F0502020204030204" pitchFamily="34" charset="0"/>
                <a:cs typeface="Arial" panose="020B0604020202020204" pitchFamily="34" charset="0"/>
              </a:rPr>
              <a:t>that these initiatives need data and analytics</a:t>
            </a:r>
            <a:r>
              <a:rPr lang="en-GB" sz="1800" dirty="0">
                <a:latin typeface="Calibri" panose="020F0502020204030204" pitchFamily="34" charset="0"/>
                <a:cs typeface="Arial" panose="020B0604020202020204" pitchFamily="34" charset="0"/>
              </a:rPr>
              <a:t>. </a:t>
            </a:r>
          </a:p>
          <a:p>
            <a:pPr marL="342900" indent="-342900">
              <a:lnSpc>
                <a:spcPct val="150000"/>
              </a:lnSpc>
              <a:buFont typeface="Symbol" pitchFamily="2" charset="2"/>
              <a:buChar char=""/>
            </a:pPr>
            <a:r>
              <a:rPr lang="en-GB" sz="1800" dirty="0">
                <a:solidFill>
                  <a:srgbClr val="C00000"/>
                </a:solidFill>
                <a:latin typeface="Calibri" panose="020F0502020204030204" pitchFamily="34" charset="0"/>
                <a:cs typeface="Arial" panose="020B0604020202020204" pitchFamily="34" charset="0"/>
              </a:rPr>
              <a:t>The BI team needs to do their due diligence and determine how BI would support these business initiatives. They can then use this information to help build a business case. </a:t>
            </a:r>
          </a:p>
          <a:p>
            <a:pPr marL="0" indent="0">
              <a:buNone/>
            </a:pPr>
            <a:endParaRPr lang="en-US" sz="1800" dirty="0"/>
          </a:p>
        </p:txBody>
      </p:sp>
    </p:spTree>
    <p:extLst>
      <p:ext uri="{BB962C8B-B14F-4D97-AF65-F5344CB8AC3E}">
        <p14:creationId xmlns:p14="http://schemas.microsoft.com/office/powerpoint/2010/main" val="2575279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5">
                    <a:lumMod val="75000"/>
                  </a:schemeClr>
                </a:solidFill>
              </a:rPr>
              <a:t>1. Review Organization’s Business Initiatives and Processes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816274"/>
            <a:ext cx="10515600" cy="4559474"/>
          </a:xfrm>
        </p:spPr>
        <p:txBody>
          <a:bodyPr>
            <a:noAutofit/>
          </a:bodyPr>
          <a:lstStyle/>
          <a:p>
            <a:pPr marL="0" indent="0">
              <a:buNone/>
            </a:pPr>
            <a:r>
              <a:rPr lang="en-US" sz="1800" b="1" dirty="0"/>
              <a:t>Business Processes</a:t>
            </a:r>
          </a:p>
          <a:p>
            <a:pPr marL="342900" indent="-342900">
              <a:lnSpc>
                <a:spcPct val="150000"/>
              </a:lnSpc>
              <a:buFont typeface="Symbol" pitchFamily="2" charset="2"/>
              <a:buChar char=""/>
            </a:pPr>
            <a:r>
              <a:rPr lang="en-GB" sz="1800" dirty="0">
                <a:latin typeface="Calibri" panose="020F0502020204030204" pitchFamily="34" charset="0"/>
                <a:cs typeface="Arial" panose="020B0604020202020204" pitchFamily="34" charset="0"/>
              </a:rPr>
              <a:t>When business </a:t>
            </a:r>
            <a:r>
              <a:rPr lang="en-GB" sz="1800" dirty="0">
                <a:solidFill>
                  <a:schemeClr val="accent1">
                    <a:lumMod val="75000"/>
                  </a:schemeClr>
                </a:solidFill>
                <a:latin typeface="Calibri" panose="020F0502020204030204" pitchFamily="34" charset="0"/>
                <a:cs typeface="Arial" panose="020B0604020202020204" pitchFamily="34" charset="0"/>
              </a:rPr>
              <a:t>processes are constrained by limitations in the data and its analysis </a:t>
            </a:r>
            <a:r>
              <a:rPr lang="en-GB" sz="1800" dirty="0">
                <a:solidFill>
                  <a:schemeClr val="bg2">
                    <a:lumMod val="50000"/>
                  </a:schemeClr>
                </a:solidFill>
                <a:latin typeface="Calibri" panose="020F0502020204030204" pitchFamily="34" charset="0"/>
                <a:cs typeface="Arial" panose="020B0604020202020204" pitchFamily="34" charset="0"/>
              </a:rPr>
              <a:t>(e.g. an inability to </a:t>
            </a:r>
            <a:r>
              <a:rPr lang="en-GB" sz="1800" dirty="0" smtClean="0">
                <a:solidFill>
                  <a:schemeClr val="bg2">
                    <a:lumMod val="50000"/>
                  </a:schemeClr>
                </a:solidFill>
                <a:latin typeface="Calibri" panose="020F0502020204030204" pitchFamily="34" charset="0"/>
                <a:cs typeface="Arial" panose="020B0604020202020204" pitchFamily="34" charset="0"/>
              </a:rPr>
              <a:t>analyse </a:t>
            </a:r>
            <a:r>
              <a:rPr lang="en-GB" sz="1800" dirty="0">
                <a:solidFill>
                  <a:schemeClr val="bg2">
                    <a:lumMod val="50000"/>
                  </a:schemeClr>
                </a:solidFill>
                <a:latin typeface="Calibri" panose="020F0502020204030204" pitchFamily="34" charset="0"/>
                <a:cs typeface="Arial" panose="020B0604020202020204" pitchFamily="34" charset="0"/>
              </a:rPr>
              <a:t>customer’s sales across all channels with the profit </a:t>
            </a:r>
            <a:r>
              <a:rPr lang="en-GB" sz="1800" dirty="0" smtClean="0">
                <a:solidFill>
                  <a:schemeClr val="bg2">
                    <a:lumMod val="50000"/>
                  </a:schemeClr>
                </a:solidFill>
                <a:latin typeface="Calibri" panose="020F0502020204030204" pitchFamily="34" charset="0"/>
                <a:cs typeface="Arial" panose="020B0604020202020204" pitchFamily="34" charset="0"/>
              </a:rPr>
              <a:t>margin of the products purchased keeps </a:t>
            </a:r>
            <a:r>
              <a:rPr lang="en-GB" sz="1800" dirty="0">
                <a:solidFill>
                  <a:schemeClr val="bg2">
                    <a:lumMod val="50000"/>
                  </a:schemeClr>
                </a:solidFill>
                <a:latin typeface="Calibri" panose="020F0502020204030204" pitchFamily="34" charset="0"/>
                <a:cs typeface="Arial" panose="020B0604020202020204" pitchFamily="34" charset="0"/>
              </a:rPr>
              <a:t>the business from determining the life-time value of that customer). </a:t>
            </a:r>
          </a:p>
          <a:p>
            <a:pPr marL="342900" indent="-342900">
              <a:lnSpc>
                <a:spcPct val="150000"/>
              </a:lnSpc>
              <a:buFont typeface="Symbol" pitchFamily="2" charset="2"/>
              <a:buChar char=""/>
            </a:pPr>
            <a:r>
              <a:rPr lang="en-GB" sz="1800" dirty="0">
                <a:latin typeface="Calibri" panose="020F0502020204030204" pitchFamily="34" charset="0"/>
                <a:cs typeface="Arial" panose="020B0604020202020204" pitchFamily="34" charset="0"/>
              </a:rPr>
              <a:t>It </a:t>
            </a:r>
            <a:r>
              <a:rPr lang="en-GB" sz="1800" dirty="0">
                <a:solidFill>
                  <a:schemeClr val="accent1">
                    <a:lumMod val="75000"/>
                  </a:schemeClr>
                </a:solidFill>
                <a:latin typeface="Calibri" panose="020F0502020204030204" pitchFamily="34" charset="0"/>
                <a:cs typeface="Arial" panose="020B0604020202020204" pitchFamily="34" charset="0"/>
              </a:rPr>
              <a:t>may not be readily apparent to the business that analytics has become a gating factor in these business processes. </a:t>
            </a:r>
          </a:p>
          <a:p>
            <a:pPr marL="342900" indent="-342900">
              <a:lnSpc>
                <a:spcPct val="150000"/>
              </a:lnSpc>
              <a:buFont typeface="Symbol" pitchFamily="2" charset="2"/>
              <a:buChar char=""/>
            </a:pPr>
            <a:r>
              <a:rPr lang="en-GB" sz="1800" dirty="0">
                <a:solidFill>
                  <a:srgbClr val="C00000"/>
                </a:solidFill>
                <a:latin typeface="Calibri" panose="020F0502020204030204" pitchFamily="34" charset="0"/>
                <a:cs typeface="Arial" panose="020B0604020202020204" pitchFamily="34" charset="0"/>
              </a:rPr>
              <a:t>Adding the current analytical bottlenecks along with the business initiatives needing analytics can help strengthen the business case. </a:t>
            </a:r>
          </a:p>
        </p:txBody>
      </p:sp>
    </p:spTree>
    <p:extLst>
      <p:ext uri="{BB962C8B-B14F-4D97-AF65-F5344CB8AC3E}">
        <p14:creationId xmlns:p14="http://schemas.microsoft.com/office/powerpoint/2010/main" val="1728550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5">
                    <a:lumMod val="75000"/>
                  </a:schemeClr>
                </a:solidFill>
              </a:rPr>
              <a:t>1. Review Organization’s Business Initiatives and Processes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878904"/>
            <a:ext cx="10515600" cy="4496844"/>
          </a:xfrm>
        </p:spPr>
        <p:txBody>
          <a:bodyPr>
            <a:noAutofit/>
          </a:bodyPr>
          <a:lstStyle/>
          <a:p>
            <a:pPr marL="846138" indent="-274638">
              <a:lnSpc>
                <a:spcPct val="120000"/>
              </a:lnSpc>
              <a:buSzPct val="100000"/>
              <a:buFont typeface="System Font Regular"/>
              <a:buChar char="-"/>
              <a:tabLst>
                <a:tab pos="457200" algn="l"/>
              </a:tabLst>
            </a:pPr>
            <a:endParaRPr lang="en-GB" sz="1600" dirty="0">
              <a:solidFill>
                <a:schemeClr val="bg2">
                  <a:lumMod val="50000"/>
                </a:schemeClr>
              </a:solidFill>
              <a:latin typeface="Calibri" panose="020F0502020204030204" pitchFamily="34" charset="0"/>
              <a:cs typeface="Arial" panose="020B0604020202020204" pitchFamily="34" charset="0"/>
            </a:endParaRPr>
          </a:p>
          <a:p>
            <a:pPr marL="534988" indent="-311150">
              <a:lnSpc>
                <a:spcPct val="120000"/>
              </a:lnSpc>
              <a:buSzPct val="100000"/>
              <a:tabLst>
                <a:tab pos="457200" algn="l"/>
              </a:tabLst>
            </a:pPr>
            <a:r>
              <a:rPr lang="en-GB" sz="1800" dirty="0">
                <a:latin typeface="Calibri" panose="020F0502020204030204" pitchFamily="34" charset="0"/>
                <a:cs typeface="Arial" panose="020B0604020202020204" pitchFamily="34" charset="0"/>
              </a:rPr>
              <a:t>Be aware, however, that listing the business initiatives and bottlenecked processes </a:t>
            </a:r>
            <a:r>
              <a:rPr lang="en-GB" sz="1800" dirty="0">
                <a:solidFill>
                  <a:schemeClr val="accent6">
                    <a:lumMod val="75000"/>
                  </a:schemeClr>
                </a:solidFill>
                <a:latin typeface="Calibri" panose="020F0502020204030204" pitchFamily="34" charset="0"/>
                <a:cs typeface="Arial" panose="020B0604020202020204" pitchFamily="34" charset="0"/>
              </a:rPr>
              <a:t>may generate an overwhelming business demand for BI that an organization will not be able to deliver all at once</a:t>
            </a:r>
            <a:r>
              <a:rPr lang="en-GB" sz="1800" dirty="0">
                <a:latin typeface="Calibri" panose="020F0502020204030204" pitchFamily="34" charset="0"/>
                <a:cs typeface="Arial" panose="020B0604020202020204" pitchFamily="34" charset="0"/>
              </a:rPr>
              <a:t>. </a:t>
            </a:r>
          </a:p>
          <a:p>
            <a:pPr marL="534988" indent="-311150">
              <a:lnSpc>
                <a:spcPct val="120000"/>
              </a:lnSpc>
              <a:buSzPct val="100000"/>
              <a:tabLst>
                <a:tab pos="457200" algn="l"/>
              </a:tabLst>
            </a:pPr>
            <a:r>
              <a:rPr lang="en-GB" sz="1800" dirty="0">
                <a:latin typeface="Calibri" panose="020F0502020204030204" pitchFamily="34" charset="0"/>
                <a:cs typeface="Arial" panose="020B0604020202020204" pitchFamily="34" charset="0"/>
              </a:rPr>
              <a:t>This list should be the foundation for </a:t>
            </a:r>
            <a:r>
              <a:rPr lang="en-GB" sz="1800" dirty="0">
                <a:solidFill>
                  <a:schemeClr val="accent6">
                    <a:lumMod val="75000"/>
                  </a:schemeClr>
                </a:solidFill>
                <a:latin typeface="Calibri" panose="020F0502020204030204" pitchFamily="34" charset="0"/>
                <a:cs typeface="Arial" panose="020B0604020202020204" pitchFamily="34" charset="0"/>
              </a:rPr>
              <a:t>a long-term BI program with priorities matched to business demand</a:t>
            </a:r>
            <a:r>
              <a:rPr lang="en-GB" sz="1800" dirty="0">
                <a:latin typeface="Calibri" panose="020F0502020204030204" pitchFamily="34" charset="0"/>
                <a:cs typeface="Arial" panose="020B0604020202020204" pitchFamily="34" charset="0"/>
              </a:rPr>
              <a:t>. </a:t>
            </a:r>
          </a:p>
          <a:p>
            <a:pPr marL="534988" indent="-311150">
              <a:lnSpc>
                <a:spcPct val="120000"/>
              </a:lnSpc>
              <a:buSzPct val="100000"/>
              <a:tabLst>
                <a:tab pos="457200" algn="l"/>
              </a:tabLst>
            </a:pPr>
            <a:r>
              <a:rPr lang="en-GB" sz="1800" dirty="0">
                <a:latin typeface="Calibri" panose="020F0502020204030204" pitchFamily="34" charset="0"/>
                <a:cs typeface="Arial" panose="020B0604020202020204" pitchFamily="34" charset="0"/>
              </a:rPr>
              <a:t>In the short term, </a:t>
            </a:r>
            <a:r>
              <a:rPr lang="en-GB" sz="1800" dirty="0">
                <a:solidFill>
                  <a:schemeClr val="accent6">
                    <a:lumMod val="75000"/>
                  </a:schemeClr>
                </a:solidFill>
                <a:latin typeface="Calibri" panose="020F0502020204030204" pitchFamily="34" charset="0"/>
                <a:cs typeface="Arial" panose="020B0604020202020204" pitchFamily="34" charset="0"/>
              </a:rPr>
              <a:t>prioritize the list and reduce it to a set of business requirements that this BI justification will address</a:t>
            </a:r>
            <a:r>
              <a:rPr lang="en-GB" sz="1800" dirty="0">
                <a:latin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539274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accent5">
                    <a:lumMod val="75000"/>
                  </a:schemeClr>
                </a:solidFill>
              </a:rPr>
              <a:t>2. Solicit BI Sponsorship</a:t>
            </a:r>
            <a:endParaRPr lang="en-US" b="1" dirty="0">
              <a:solidFill>
                <a:schemeClr val="accent5">
                  <a:lumMod val="75000"/>
                </a:schemeClr>
              </a:solidFill>
            </a:endParaRP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700414" y="1414790"/>
            <a:ext cx="10515600" cy="4351338"/>
          </a:xfrm>
        </p:spPr>
        <p:txBody>
          <a:bodyPr>
            <a:noAutofit/>
          </a:bodyPr>
          <a:lstStyle/>
          <a:p>
            <a:pPr marL="0" indent="0">
              <a:lnSpc>
                <a:spcPct val="160000"/>
              </a:lnSpc>
              <a:buSzPct val="100000"/>
              <a:buNone/>
              <a:tabLst>
                <a:tab pos="457200" algn="l"/>
              </a:tabLst>
            </a:pPr>
            <a:r>
              <a:rPr lang="en-GB" sz="1500" dirty="0">
                <a:solidFill>
                  <a:schemeClr val="accent6">
                    <a:lumMod val="75000"/>
                  </a:schemeClr>
                </a:solidFill>
                <a:latin typeface="Calibri" panose="020F0502020204030204" pitchFamily="34" charset="0"/>
                <a:cs typeface="Arial" panose="020B0604020202020204" pitchFamily="34" charset="0"/>
              </a:rPr>
              <a:t>After Identifying the business needs, the next step is to solicit and engage business sponsors. </a:t>
            </a:r>
          </a:p>
          <a:p>
            <a:pPr marL="342900" indent="-342900">
              <a:lnSpc>
                <a:spcPct val="160000"/>
              </a:lnSpc>
              <a:buSzPct val="100000"/>
              <a:buFont typeface="Symbol" pitchFamily="2" charset="2"/>
              <a:buChar char=""/>
              <a:tabLst>
                <a:tab pos="457200" algn="l"/>
              </a:tabLst>
            </a:pPr>
            <a:r>
              <a:rPr lang="en-GB" sz="1500" dirty="0">
                <a:latin typeface="Calibri" panose="020F0502020204030204" pitchFamily="34" charset="0"/>
                <a:cs typeface="Arial" panose="020B0604020202020204" pitchFamily="34" charset="0"/>
              </a:rPr>
              <a:t>Use your list of business needs (above) to identify the business people you will approach as potential business sponsors. </a:t>
            </a:r>
          </a:p>
          <a:p>
            <a:pPr marL="342900" indent="-342900">
              <a:lnSpc>
                <a:spcPct val="160000"/>
              </a:lnSpc>
              <a:buSzPct val="100000"/>
              <a:buFont typeface="Symbol" pitchFamily="2" charset="2"/>
              <a:buChar char=""/>
              <a:tabLst>
                <a:tab pos="457200" algn="l"/>
              </a:tabLst>
            </a:pPr>
            <a:r>
              <a:rPr lang="en-GB" sz="1500" dirty="0">
                <a:latin typeface="Calibri" panose="020F0502020204030204" pitchFamily="34" charset="0"/>
                <a:cs typeface="Arial" panose="020B0604020202020204" pitchFamily="34" charset="0"/>
              </a:rPr>
              <a:t>The sponsor needs to: </a:t>
            </a:r>
          </a:p>
          <a:p>
            <a:pPr marL="846138" indent="-274638">
              <a:lnSpc>
                <a:spcPct val="110000"/>
              </a:lnSpc>
              <a:buSzPct val="100000"/>
              <a:buFont typeface="System Font Regular"/>
              <a:buChar char="-"/>
              <a:tabLst>
                <a:tab pos="457200" algn="l"/>
              </a:tabLst>
            </a:pPr>
            <a:r>
              <a:rPr lang="en-GB" sz="1500" dirty="0">
                <a:latin typeface="Calibri" panose="020F0502020204030204" pitchFamily="34" charset="0"/>
                <a:cs typeface="Arial" panose="020B0604020202020204" pitchFamily="34" charset="0"/>
              </a:rPr>
              <a:t>Either</a:t>
            </a:r>
            <a:r>
              <a:rPr lang="en-GB" sz="1500" dirty="0">
                <a:solidFill>
                  <a:schemeClr val="accent1">
                    <a:lumMod val="75000"/>
                  </a:schemeClr>
                </a:solidFill>
                <a:latin typeface="Calibri" panose="020F0502020204030204" pitchFamily="34" charset="0"/>
                <a:cs typeface="Arial" panose="020B0604020202020204" pitchFamily="34" charset="0"/>
              </a:rPr>
              <a:t> have the budgetary authority to fund the BI project </a:t>
            </a:r>
            <a:r>
              <a:rPr lang="en-GB" sz="1500" dirty="0">
                <a:latin typeface="Calibri" panose="020F0502020204030204" pitchFamily="34" charset="0"/>
                <a:cs typeface="Arial" panose="020B0604020202020204" pitchFamily="34" charset="0"/>
              </a:rPr>
              <a:t>or</a:t>
            </a:r>
            <a:r>
              <a:rPr lang="en-GB" sz="1500" dirty="0">
                <a:solidFill>
                  <a:schemeClr val="accent1">
                    <a:lumMod val="75000"/>
                  </a:schemeClr>
                </a:solidFill>
                <a:latin typeface="Calibri" panose="020F0502020204030204" pitchFamily="34" charset="0"/>
                <a:cs typeface="Arial" panose="020B0604020202020204" pitchFamily="34" charset="0"/>
              </a:rPr>
              <a:t> be an influential leader who can get funding approved.</a:t>
            </a:r>
          </a:p>
          <a:p>
            <a:pPr marL="846138" indent="-274638">
              <a:lnSpc>
                <a:spcPct val="110000"/>
              </a:lnSpc>
              <a:buSzPct val="100000"/>
              <a:buFont typeface="System Font Regular"/>
              <a:buChar char="-"/>
              <a:tabLst>
                <a:tab pos="457200" algn="l"/>
              </a:tabLst>
            </a:pPr>
            <a:r>
              <a:rPr lang="en-GB" sz="1500" dirty="0">
                <a:latin typeface="Calibri" panose="020F0502020204030204" pitchFamily="34" charset="0"/>
                <a:cs typeface="Arial" panose="020B0604020202020204" pitchFamily="34" charset="0"/>
              </a:rPr>
              <a:t>Beyond the initial funding, a business sponsor </a:t>
            </a:r>
            <a:r>
              <a:rPr lang="en-GB" sz="1500" dirty="0">
                <a:solidFill>
                  <a:schemeClr val="accent1">
                    <a:lumMod val="75000"/>
                  </a:schemeClr>
                </a:solidFill>
                <a:latin typeface="Calibri" panose="020F0502020204030204" pitchFamily="34" charset="0"/>
                <a:cs typeface="Arial" panose="020B0604020202020204" pitchFamily="34" charset="0"/>
              </a:rPr>
              <a:t>needs to secure the commitment of resources from the business stakeholders and users (below) to ensure BI success. </a:t>
            </a:r>
          </a:p>
          <a:p>
            <a:pPr marL="342900" indent="-342900">
              <a:lnSpc>
                <a:spcPct val="160000"/>
              </a:lnSpc>
              <a:buSzPct val="100000"/>
              <a:buFont typeface="Symbol" pitchFamily="2" charset="2"/>
              <a:buChar char=""/>
              <a:tabLst>
                <a:tab pos="457200" algn="l"/>
              </a:tabLst>
            </a:pPr>
            <a:r>
              <a:rPr lang="en-GB" sz="1500" dirty="0">
                <a:latin typeface="Calibri" panose="020F0502020204030204" pitchFamily="34" charset="0"/>
                <a:cs typeface="Arial" panose="020B0604020202020204" pitchFamily="34" charset="0"/>
              </a:rPr>
              <a:t>Key characteristics of a business sponsor are: </a:t>
            </a:r>
            <a:r>
              <a:rPr lang="en-GB" sz="1500" dirty="0">
                <a:solidFill>
                  <a:schemeClr val="accent2">
                    <a:lumMod val="75000"/>
                  </a:schemeClr>
                </a:solidFill>
                <a:latin typeface="Calibri" panose="020F0502020204030204" pitchFamily="34" charset="0"/>
                <a:cs typeface="Arial" panose="020B0604020202020204" pitchFamily="34" charset="0"/>
              </a:rPr>
              <a:t>being politically astute, enthusiastic, and realistic</a:t>
            </a:r>
            <a:r>
              <a:rPr lang="en-GB" sz="1500" dirty="0">
                <a:latin typeface="Calibri" panose="020F0502020204030204" pitchFamily="34" charset="0"/>
                <a:cs typeface="Arial" panose="020B0604020202020204" pitchFamily="34" charset="0"/>
              </a:rPr>
              <a:t>. </a:t>
            </a:r>
          </a:p>
          <a:p>
            <a:pPr marL="342900" indent="-342900">
              <a:lnSpc>
                <a:spcPct val="160000"/>
              </a:lnSpc>
              <a:buSzPct val="100000"/>
              <a:buFont typeface="Symbol" pitchFamily="2" charset="2"/>
              <a:buChar char=""/>
              <a:tabLst>
                <a:tab pos="457200" algn="l"/>
              </a:tabLst>
            </a:pPr>
            <a:r>
              <a:rPr lang="en-GB" sz="1500" dirty="0">
                <a:latin typeface="Calibri" panose="020F0502020204030204" pitchFamily="34" charset="0"/>
                <a:cs typeface="Arial" panose="020B0604020202020204" pitchFamily="34" charset="0"/>
              </a:rPr>
              <a:t>The first two characteristics are obvious, but it is important that neither the sponsor nor the BI team become overly optimistic (</a:t>
            </a:r>
            <a:r>
              <a:rPr lang="en-GB" sz="1500" dirty="0">
                <a:solidFill>
                  <a:schemeClr val="accent1">
                    <a:lumMod val="75000"/>
                  </a:schemeClr>
                </a:solidFill>
                <a:latin typeface="Calibri" panose="020F0502020204030204" pitchFamily="34" charset="0"/>
                <a:cs typeface="Arial" panose="020B0604020202020204" pitchFamily="34" charset="0"/>
              </a:rPr>
              <a:t>Avoid over-optimism </a:t>
            </a:r>
            <a:r>
              <a:rPr lang="en-GB" sz="1500" dirty="0" smtClean="0">
                <a:solidFill>
                  <a:schemeClr val="accent1">
                    <a:lumMod val="75000"/>
                  </a:schemeClr>
                </a:solidFill>
                <a:latin typeface="Calibri" panose="020F0502020204030204" pitchFamily="34" charset="0"/>
                <a:cs typeface="Arial" panose="020B0604020202020204" pitchFamily="34" charset="0"/>
              </a:rPr>
              <a:t>to </a:t>
            </a:r>
            <a:r>
              <a:rPr lang="en-GB" sz="1500" dirty="0">
                <a:solidFill>
                  <a:schemeClr val="accent1">
                    <a:lumMod val="75000"/>
                  </a:schemeClr>
                </a:solidFill>
                <a:latin typeface="Calibri" panose="020F0502020204030204" pitchFamily="34" charset="0"/>
                <a:cs typeface="Arial" panose="020B0604020202020204" pitchFamily="34" charset="0"/>
              </a:rPr>
              <a:t>ensure realistic expectations for BI success</a:t>
            </a:r>
            <a:r>
              <a:rPr lang="en-GB" sz="1500" dirty="0">
                <a:latin typeface="Calibri" panose="020F0502020204030204" pitchFamily="34" charset="0"/>
                <a:cs typeface="Arial" panose="020B0604020202020204" pitchFamily="34" charset="0"/>
              </a:rPr>
              <a:t>).</a:t>
            </a:r>
          </a:p>
          <a:p>
            <a:pPr marL="342900" indent="-342900">
              <a:lnSpc>
                <a:spcPct val="160000"/>
              </a:lnSpc>
              <a:buSzPct val="100000"/>
              <a:buFont typeface="Symbol" pitchFamily="2" charset="2"/>
              <a:buChar char=""/>
              <a:tabLst>
                <a:tab pos="457200" algn="l"/>
              </a:tabLst>
            </a:pPr>
            <a:r>
              <a:rPr lang="en-GB" sz="1500" dirty="0">
                <a:latin typeface="Calibri" panose="020F0502020204030204" pitchFamily="34" charset="0"/>
                <a:cs typeface="Arial" panose="020B0604020202020204" pitchFamily="34" charset="0"/>
              </a:rPr>
              <a:t>In addition, </a:t>
            </a:r>
            <a:r>
              <a:rPr lang="en-GB" sz="1500" dirty="0">
                <a:solidFill>
                  <a:schemeClr val="accent1">
                    <a:lumMod val="75000"/>
                  </a:schemeClr>
                </a:solidFill>
                <a:latin typeface="Calibri" panose="020F0502020204030204" pitchFamily="34" charset="0"/>
                <a:cs typeface="Arial" panose="020B0604020202020204" pitchFamily="34" charset="0"/>
              </a:rPr>
              <a:t>a realistic sponsor will understand that there may be problems or setbacks during the BI project that will need to be handled</a:t>
            </a:r>
            <a:r>
              <a:rPr lang="en-GB" sz="1500" dirty="0">
                <a:latin typeface="Calibri" panose="020F0502020204030204" pitchFamily="34" charset="0"/>
                <a:cs typeface="Arial" panose="020B0604020202020204" pitchFamily="34" charset="0"/>
              </a:rPr>
              <a:t>. Getting support for the typical issues that one always encounters during a BI project will be extremely helpful</a:t>
            </a:r>
            <a:r>
              <a:rPr lang="en-GB" sz="1500" dirty="0">
                <a:solidFill>
                  <a:schemeClr val="accent2">
                    <a:lumMod val="75000"/>
                  </a:schemeClr>
                </a:solidFill>
                <a:latin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519084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888" y="102078"/>
            <a:ext cx="10515600" cy="1325563"/>
          </a:xfrm>
        </p:spPr>
        <p:txBody>
          <a:bodyPr>
            <a:normAutofit/>
          </a:bodyPr>
          <a:lstStyle/>
          <a:p>
            <a:r>
              <a:rPr lang="en-GB" sz="2800" b="1" dirty="0">
                <a:solidFill>
                  <a:schemeClr val="accent5">
                    <a:lumMod val="75000"/>
                  </a:schemeClr>
                </a:solidFill>
              </a:rPr>
              <a:t>2. Solicit BI </a:t>
            </a:r>
            <a:r>
              <a:rPr lang="en-GB" sz="2800" b="1" dirty="0" smtClean="0">
                <a:solidFill>
                  <a:schemeClr val="accent5">
                    <a:lumMod val="75000"/>
                  </a:schemeClr>
                </a:solidFill>
              </a:rPr>
              <a:t>Sponsorship (Cont.)</a:t>
            </a:r>
            <a:endParaRPr lang="en-US" sz="2800" b="1" dirty="0">
              <a:solidFill>
                <a:schemeClr val="accent5">
                  <a:lumMod val="75000"/>
                </a:schemeClr>
              </a:solidFill>
            </a:endParaRP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687888" y="1113195"/>
            <a:ext cx="10515600" cy="4486275"/>
          </a:xfrm>
        </p:spPr>
        <p:txBody>
          <a:bodyPr>
            <a:noAutofit/>
          </a:bodyPr>
          <a:lstStyle/>
          <a:p>
            <a:pPr marL="342900" indent="-342900">
              <a:lnSpc>
                <a:spcPct val="160000"/>
              </a:lnSpc>
              <a:buSzPct val="100000"/>
              <a:buFont typeface="Symbol" pitchFamily="2" charset="2"/>
              <a:buChar char=""/>
              <a:tabLst>
                <a:tab pos="457200" algn="l"/>
              </a:tabLst>
            </a:pPr>
            <a:r>
              <a:rPr lang="en-GB" sz="1400" dirty="0" smtClean="0">
                <a:latin typeface="Calibri" panose="020F0502020204030204" pitchFamily="34" charset="0"/>
                <a:cs typeface="Arial" panose="020B0604020202020204" pitchFamily="34" charset="0"/>
              </a:rPr>
              <a:t>Ideally</a:t>
            </a:r>
            <a:r>
              <a:rPr lang="en-GB" sz="1400" dirty="0">
                <a:latin typeface="Calibri" panose="020F0502020204030204" pitchFamily="34" charset="0"/>
                <a:cs typeface="Arial" panose="020B0604020202020204" pitchFamily="34" charset="0"/>
              </a:rPr>
              <a:t>, a BI project has the support of the CIO, but that person should not be the sole sponsor of the project. </a:t>
            </a:r>
            <a:r>
              <a:rPr lang="en-GB" sz="1400" dirty="0">
                <a:solidFill>
                  <a:schemeClr val="accent2">
                    <a:lumMod val="75000"/>
                  </a:schemeClr>
                </a:solidFill>
                <a:latin typeface="Calibri" panose="020F0502020204030204" pitchFamily="34" charset="0"/>
                <a:cs typeface="Arial" panose="020B0604020202020204" pitchFamily="34" charset="0"/>
              </a:rPr>
              <a:t>The risks of a CIO-only sponsored BI project can include that it: </a:t>
            </a:r>
          </a:p>
          <a:p>
            <a:pPr marL="808038" indent="-211138">
              <a:lnSpc>
                <a:spcPct val="100000"/>
              </a:lnSpc>
              <a:spcBef>
                <a:spcPts val="500"/>
              </a:spcBef>
              <a:buSzPct val="100000"/>
              <a:buFont typeface="System Font Regular"/>
              <a:buChar char="-"/>
              <a:tabLst>
                <a:tab pos="457200" algn="l"/>
              </a:tabLst>
            </a:pPr>
            <a:r>
              <a:rPr lang="en-GB" sz="1400" dirty="0">
                <a:solidFill>
                  <a:schemeClr val="accent2">
                    <a:lumMod val="75000"/>
                  </a:schemeClr>
                </a:solidFill>
                <a:latin typeface="Calibri" panose="020F0502020204030204" pitchFamily="34" charset="0"/>
                <a:cs typeface="Arial" panose="020B0604020202020204" pitchFamily="34" charset="0"/>
              </a:rPr>
              <a:t>Is perceived as technology driven </a:t>
            </a:r>
          </a:p>
          <a:p>
            <a:pPr marL="808038" indent="-211138">
              <a:lnSpc>
                <a:spcPct val="100000"/>
              </a:lnSpc>
              <a:spcBef>
                <a:spcPts val="500"/>
              </a:spcBef>
              <a:buSzPct val="100000"/>
              <a:buFont typeface="System Font Regular"/>
              <a:buChar char="-"/>
              <a:tabLst>
                <a:tab pos="457200" algn="l"/>
              </a:tabLst>
            </a:pPr>
            <a:r>
              <a:rPr lang="en-GB" sz="1400" dirty="0">
                <a:solidFill>
                  <a:schemeClr val="accent2">
                    <a:lumMod val="75000"/>
                  </a:schemeClr>
                </a:solidFill>
                <a:latin typeface="Calibri" panose="020F0502020204030204" pitchFamily="34" charset="0"/>
                <a:cs typeface="Arial" panose="020B0604020202020204" pitchFamily="34" charset="0"/>
              </a:rPr>
              <a:t>Does not get business commitment and involvement </a:t>
            </a:r>
          </a:p>
          <a:p>
            <a:pPr marL="808038" indent="-211138">
              <a:lnSpc>
                <a:spcPct val="100000"/>
              </a:lnSpc>
              <a:spcBef>
                <a:spcPts val="500"/>
              </a:spcBef>
              <a:buSzPct val="100000"/>
              <a:buFont typeface="System Font Regular"/>
              <a:buChar char="-"/>
              <a:tabLst>
                <a:tab pos="457200" algn="l"/>
              </a:tabLst>
            </a:pPr>
            <a:r>
              <a:rPr lang="en-GB" sz="1400" dirty="0">
                <a:solidFill>
                  <a:schemeClr val="accent2">
                    <a:lumMod val="75000"/>
                  </a:schemeClr>
                </a:solidFill>
                <a:latin typeface="Calibri" panose="020F0502020204030204" pitchFamily="34" charset="0"/>
                <a:cs typeface="Arial" panose="020B0604020202020204" pitchFamily="34" charset="0"/>
              </a:rPr>
              <a:t>Has an unlimited scope and is difficult to manage </a:t>
            </a:r>
          </a:p>
          <a:p>
            <a:pPr marL="342900" indent="-342900">
              <a:lnSpc>
                <a:spcPct val="160000"/>
              </a:lnSpc>
              <a:buSzPct val="100000"/>
              <a:buFont typeface="Symbol" pitchFamily="2" charset="2"/>
              <a:buChar char=""/>
              <a:tabLst>
                <a:tab pos="457200" algn="l"/>
              </a:tabLst>
            </a:pPr>
            <a:r>
              <a:rPr lang="en-GB" sz="1400" dirty="0">
                <a:latin typeface="Calibri" panose="020F0502020204030204" pitchFamily="34" charset="0"/>
                <a:cs typeface="Arial" panose="020B0604020202020204" pitchFamily="34" charset="0"/>
              </a:rPr>
              <a:t>The BI project needs </a:t>
            </a:r>
            <a:r>
              <a:rPr lang="en-GB" sz="1400" dirty="0">
                <a:solidFill>
                  <a:schemeClr val="accent1">
                    <a:lumMod val="75000"/>
                  </a:schemeClr>
                </a:solidFill>
                <a:latin typeface="Calibri" panose="020F0502020204030204" pitchFamily="34" charset="0"/>
                <a:cs typeface="Arial" panose="020B0604020202020204" pitchFamily="34" charset="0"/>
              </a:rPr>
              <a:t>at least one committed business sponsor and, if possible, multiple business sponsors representing a cross-section of the organization</a:t>
            </a:r>
            <a:r>
              <a:rPr lang="en-GB" sz="1400" dirty="0">
                <a:latin typeface="Calibri" panose="020F0502020204030204" pitchFamily="34" charset="0"/>
                <a:cs typeface="Arial" panose="020B0604020202020204" pitchFamily="34" charset="0"/>
              </a:rPr>
              <a:t>. </a:t>
            </a:r>
          </a:p>
          <a:p>
            <a:pPr marL="342900" indent="-342900">
              <a:lnSpc>
                <a:spcPct val="160000"/>
              </a:lnSpc>
              <a:buSzPct val="100000"/>
              <a:buFont typeface="Symbol" pitchFamily="2" charset="2"/>
              <a:buChar char=""/>
              <a:tabLst>
                <a:tab pos="457200" algn="l"/>
              </a:tabLst>
            </a:pPr>
            <a:r>
              <a:rPr lang="en-GB" sz="1400" dirty="0">
                <a:latin typeface="Calibri" panose="020F0502020204030204" pitchFamily="34" charset="0"/>
                <a:cs typeface="Arial" panose="020B0604020202020204" pitchFamily="34" charset="0"/>
              </a:rPr>
              <a:t>This is a balancing act, where one sponsor may create the impression that the BI effort is geared exclusively to that sponsor’s business group, or too many sponsors create friction with conflicting priorities. </a:t>
            </a:r>
            <a:r>
              <a:rPr lang="en-GB" sz="1400" u="sng" dirty="0">
                <a:solidFill>
                  <a:schemeClr val="accent1">
                    <a:lumMod val="75000"/>
                  </a:schemeClr>
                </a:solidFill>
                <a:latin typeface="Calibri" panose="020F0502020204030204" pitchFamily="34" charset="0"/>
                <a:cs typeface="Arial" panose="020B0604020202020204" pitchFamily="34" charset="0"/>
              </a:rPr>
              <a:t>The best case is one primary sponsor with a couple of secondary sponsors. </a:t>
            </a:r>
          </a:p>
          <a:p>
            <a:pPr marL="342900" indent="-342900">
              <a:lnSpc>
                <a:spcPct val="160000"/>
              </a:lnSpc>
              <a:buSzPct val="100000"/>
              <a:buFont typeface="Symbol" pitchFamily="2" charset="2"/>
              <a:buChar char=""/>
              <a:tabLst>
                <a:tab pos="457200" algn="l"/>
              </a:tabLst>
            </a:pPr>
            <a:r>
              <a:rPr lang="en-GB" sz="1400" dirty="0">
                <a:latin typeface="Calibri" panose="020F0502020204030204" pitchFamily="34" charset="0"/>
                <a:cs typeface="Arial" panose="020B0604020202020204" pitchFamily="34" charset="0"/>
              </a:rPr>
              <a:t>The BI team needs to </a:t>
            </a:r>
            <a:r>
              <a:rPr lang="en-GB" sz="1400" dirty="0">
                <a:solidFill>
                  <a:schemeClr val="accent1">
                    <a:lumMod val="75000"/>
                  </a:schemeClr>
                </a:solidFill>
                <a:latin typeface="Calibri" panose="020F0502020204030204" pitchFamily="34" charset="0"/>
                <a:cs typeface="Arial" panose="020B0604020202020204" pitchFamily="34" charset="0"/>
              </a:rPr>
              <a:t>interview business sponsors </a:t>
            </a:r>
            <a:r>
              <a:rPr lang="en-GB" sz="1400" dirty="0">
                <a:latin typeface="Calibri" panose="020F0502020204030204" pitchFamily="34" charset="0"/>
                <a:cs typeface="Arial" panose="020B0604020202020204" pitchFamily="34" charset="0"/>
              </a:rPr>
              <a:t>to determine the business initiative and current analytical pain points that they would like to address, set priorities, and help establish the scope of the BI project </a:t>
            </a:r>
            <a:r>
              <a:rPr lang="en-GB" sz="1400" dirty="0">
                <a:solidFill>
                  <a:schemeClr val="accent1">
                    <a:lumMod val="75000"/>
                  </a:schemeClr>
                </a:solidFill>
                <a:latin typeface="Calibri" panose="020F0502020204030204" pitchFamily="34" charset="0"/>
                <a:cs typeface="Arial" panose="020B0604020202020204" pitchFamily="34" charset="0"/>
              </a:rPr>
              <a:t>(see Chapter 3: Defining Requirements—Business, Data and Quality).</a:t>
            </a:r>
          </a:p>
        </p:txBody>
      </p:sp>
    </p:spTree>
    <p:extLst>
      <p:ext uri="{BB962C8B-B14F-4D97-AF65-F5344CB8AC3E}">
        <p14:creationId xmlns:p14="http://schemas.microsoft.com/office/powerpoint/2010/main" val="3488680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3. Enlist BI Stakeholders</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p:txBody>
          <a:bodyPr>
            <a:normAutofit/>
          </a:bodyPr>
          <a:lstStyle/>
          <a:p>
            <a:r>
              <a:rPr lang="en-GB" sz="2300" dirty="0"/>
              <a:t>With the business sponsors engaged and their priorities established, the next step is to </a:t>
            </a:r>
            <a:r>
              <a:rPr lang="en-GB" sz="2300" dirty="0">
                <a:solidFill>
                  <a:schemeClr val="accent5">
                    <a:lumMod val="75000"/>
                  </a:schemeClr>
                </a:solidFill>
              </a:rPr>
              <a:t>enlist the </a:t>
            </a:r>
            <a:r>
              <a:rPr lang="en-GB" sz="2300" dirty="0" smtClean="0">
                <a:solidFill>
                  <a:schemeClr val="accent5">
                    <a:lumMod val="75000"/>
                  </a:schemeClr>
                </a:solidFill>
              </a:rPr>
              <a:t>business stakeholders </a:t>
            </a:r>
            <a:r>
              <a:rPr lang="en-GB" sz="2300" dirty="0">
                <a:solidFill>
                  <a:schemeClr val="accent5">
                    <a:lumMod val="75000"/>
                  </a:schemeClr>
                </a:solidFill>
              </a:rPr>
              <a:t>who will be affected by the BI project</a:t>
            </a:r>
            <a:r>
              <a:rPr lang="en-GB" sz="2300" dirty="0" smtClean="0"/>
              <a:t>.</a:t>
            </a:r>
          </a:p>
          <a:p>
            <a:r>
              <a:rPr lang="en-GB" sz="2300" dirty="0" smtClean="0"/>
              <a:t>They </a:t>
            </a:r>
            <a:r>
              <a:rPr lang="en-GB" sz="2300" dirty="0" smtClean="0">
                <a:solidFill>
                  <a:srgbClr val="FF0000"/>
                </a:solidFill>
              </a:rPr>
              <a:t>include</a:t>
            </a:r>
            <a:r>
              <a:rPr lang="en-GB" sz="2300" dirty="0" smtClean="0"/>
              <a:t> the business people who will be either </a:t>
            </a:r>
            <a:r>
              <a:rPr lang="en-GB" sz="2300" dirty="0" smtClean="0">
                <a:solidFill>
                  <a:schemeClr val="accent1">
                    <a:lumMod val="75000"/>
                  </a:schemeClr>
                </a:solidFill>
              </a:rPr>
              <a:t>direct users of the BI solution</a:t>
            </a:r>
            <a:r>
              <a:rPr lang="en-GB" sz="2300" dirty="0" smtClean="0"/>
              <a:t> or </a:t>
            </a:r>
            <a:r>
              <a:rPr lang="en-GB" sz="2300" dirty="0" smtClean="0">
                <a:solidFill>
                  <a:schemeClr val="accent1">
                    <a:lumMod val="75000"/>
                  </a:schemeClr>
                </a:solidFill>
              </a:rPr>
              <a:t>whose work will be affected by the BI solution</a:t>
            </a:r>
            <a:r>
              <a:rPr lang="en-GB" sz="2300" dirty="0" smtClean="0"/>
              <a:t>, as well as </a:t>
            </a:r>
            <a:r>
              <a:rPr lang="en-GB" sz="2300" dirty="0" smtClean="0">
                <a:solidFill>
                  <a:schemeClr val="accent1">
                    <a:lumMod val="75000"/>
                  </a:schemeClr>
                </a:solidFill>
              </a:rPr>
              <a:t>those</a:t>
            </a:r>
            <a:r>
              <a:rPr lang="en-GB" sz="2300" dirty="0" smtClean="0"/>
              <a:t> </a:t>
            </a:r>
            <a:r>
              <a:rPr lang="en-GB" sz="2300" dirty="0" smtClean="0">
                <a:solidFill>
                  <a:schemeClr val="accent1">
                    <a:lumMod val="75000"/>
                  </a:schemeClr>
                </a:solidFill>
              </a:rPr>
              <a:t>working on data governance</a:t>
            </a:r>
            <a:r>
              <a:rPr lang="en-GB" sz="2300" dirty="0" smtClean="0"/>
              <a:t>.</a:t>
            </a:r>
            <a:endParaRPr lang="en-GB" sz="2300" dirty="0" smtClean="0">
              <a:latin typeface="Calibri" panose="020F0502020204030204" pitchFamily="34" charset="0"/>
              <a:cs typeface="Arial" panose="020B0604020202020204" pitchFamily="34" charset="0"/>
            </a:endParaRPr>
          </a:p>
          <a:p>
            <a:r>
              <a:rPr lang="en-GB" sz="2300" dirty="0"/>
              <a:t>Getting the business stakeholders involved while building the business </a:t>
            </a:r>
            <a:r>
              <a:rPr lang="en-GB" sz="2300" dirty="0" smtClean="0"/>
              <a:t>case: </a:t>
            </a:r>
          </a:p>
          <a:p>
            <a:pPr marL="808038" indent="-211138">
              <a:lnSpc>
                <a:spcPct val="110000"/>
              </a:lnSpc>
              <a:spcBef>
                <a:spcPts val="500"/>
              </a:spcBef>
              <a:buSzPct val="100000"/>
              <a:buFont typeface="System Font Regular"/>
              <a:buChar char="-"/>
              <a:tabLst>
                <a:tab pos="457200" algn="l"/>
              </a:tabLst>
            </a:pPr>
            <a:r>
              <a:rPr lang="en-GB" sz="2300" dirty="0" smtClean="0">
                <a:solidFill>
                  <a:schemeClr val="accent2">
                    <a:lumMod val="75000"/>
                  </a:schemeClr>
                </a:solidFill>
                <a:latin typeface="Calibri" panose="020F0502020204030204" pitchFamily="34" charset="0"/>
                <a:cs typeface="Arial" panose="020B0604020202020204" pitchFamily="34" charset="0"/>
              </a:rPr>
              <a:t>Enables </a:t>
            </a:r>
            <a:r>
              <a:rPr lang="en-GB" sz="2300" dirty="0">
                <a:solidFill>
                  <a:schemeClr val="accent2">
                    <a:lumMod val="75000"/>
                  </a:schemeClr>
                </a:solidFill>
                <a:latin typeface="Calibri" panose="020F0502020204030204" pitchFamily="34" charset="0"/>
                <a:cs typeface="Arial" panose="020B0604020202020204" pitchFamily="34" charset="0"/>
              </a:rPr>
              <a:t>more detailed business </a:t>
            </a:r>
            <a:r>
              <a:rPr lang="en-GB" sz="2300" dirty="0" smtClean="0">
                <a:solidFill>
                  <a:schemeClr val="accent2">
                    <a:lumMod val="75000"/>
                  </a:schemeClr>
                </a:solidFill>
                <a:latin typeface="Calibri" panose="020F0502020204030204" pitchFamily="34" charset="0"/>
                <a:cs typeface="Arial" panose="020B0604020202020204" pitchFamily="34" charset="0"/>
              </a:rPr>
              <a:t>input and may </a:t>
            </a:r>
            <a:r>
              <a:rPr lang="en-GB" sz="2300" dirty="0">
                <a:solidFill>
                  <a:schemeClr val="accent2">
                    <a:lumMod val="75000"/>
                  </a:schemeClr>
                </a:solidFill>
                <a:latin typeface="Calibri" panose="020F0502020204030204" pitchFamily="34" charset="0"/>
                <a:cs typeface="Arial" panose="020B0604020202020204" pitchFamily="34" charset="0"/>
              </a:rPr>
              <a:t>help identify gaps and risks.</a:t>
            </a:r>
          </a:p>
          <a:p>
            <a:pPr marL="808038" indent="-211138">
              <a:lnSpc>
                <a:spcPct val="110000"/>
              </a:lnSpc>
              <a:spcBef>
                <a:spcPts val="500"/>
              </a:spcBef>
              <a:buSzPct val="100000"/>
              <a:buFont typeface="System Font Regular"/>
              <a:buChar char="-"/>
              <a:tabLst>
                <a:tab pos="457200" algn="l"/>
              </a:tabLst>
            </a:pPr>
            <a:r>
              <a:rPr lang="en-GB" sz="2300" dirty="0">
                <a:solidFill>
                  <a:schemeClr val="accent2">
                    <a:lumMod val="75000"/>
                  </a:schemeClr>
                </a:solidFill>
                <a:latin typeface="Calibri" panose="020F0502020204030204" pitchFamily="34" charset="0"/>
                <a:cs typeface="Arial" panose="020B0604020202020204" pitchFamily="34" charset="0"/>
              </a:rPr>
              <a:t>In addition, the stakeholders will likely be the primary input for detailed business requirements later in the </a:t>
            </a:r>
            <a:r>
              <a:rPr lang="en-GB" sz="2300" dirty="0" smtClean="0">
                <a:solidFill>
                  <a:schemeClr val="accent2">
                    <a:lumMod val="75000"/>
                  </a:schemeClr>
                </a:solidFill>
                <a:latin typeface="Calibri" panose="020F0502020204030204" pitchFamily="34" charset="0"/>
                <a:cs typeface="Arial" panose="020B0604020202020204" pitchFamily="34" charset="0"/>
              </a:rPr>
              <a:t>project (Chapter 3)</a:t>
            </a:r>
            <a:endParaRPr lang="en-GB" sz="2300" dirty="0">
              <a:solidFill>
                <a:schemeClr val="accent2">
                  <a:lumMod val="75000"/>
                </a:schemeClr>
              </a:solidFill>
              <a:latin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796575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3. Enlist BI </a:t>
            </a:r>
            <a:r>
              <a:rPr lang="en-US" dirty="0" smtClean="0">
                <a:solidFill>
                  <a:schemeClr val="accent5">
                    <a:lumMod val="75000"/>
                  </a:schemeClr>
                </a:solidFill>
              </a:rPr>
              <a:t>Stakeholders (Cont.)</a:t>
            </a:r>
            <a:endParaRPr lang="en-US" dirty="0">
              <a:solidFill>
                <a:schemeClr val="accent5">
                  <a:lumMod val="75000"/>
                </a:schemeClr>
              </a:solidFill>
            </a:endParaRP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599873"/>
            <a:ext cx="10515600" cy="4351338"/>
          </a:xfrm>
        </p:spPr>
        <p:txBody>
          <a:bodyPr>
            <a:noAutofit/>
          </a:bodyPr>
          <a:lstStyle/>
          <a:p>
            <a:pPr>
              <a:spcBef>
                <a:spcPts val="700"/>
              </a:spcBef>
              <a:spcAft>
                <a:spcPts val="700"/>
              </a:spcAft>
            </a:pPr>
            <a:r>
              <a:rPr lang="en-GB" sz="2100" dirty="0" smtClean="0"/>
              <a:t>One of the </a:t>
            </a:r>
            <a:r>
              <a:rPr lang="en-GB" sz="2100" dirty="0" smtClean="0">
                <a:solidFill>
                  <a:srgbClr val="FF0000"/>
                </a:solidFill>
              </a:rPr>
              <a:t>most frequent mistakes </a:t>
            </a:r>
            <a:r>
              <a:rPr lang="en-GB" sz="2100" dirty="0" smtClean="0"/>
              <a:t>made when engaging business stakeholders is </a:t>
            </a:r>
            <a:r>
              <a:rPr lang="en-GB" sz="2100" u="sng" dirty="0"/>
              <a:t>relying exclusively on a business </a:t>
            </a:r>
            <a:r>
              <a:rPr lang="en-GB" sz="2100" u="sng" dirty="0" smtClean="0"/>
              <a:t>group’s </a:t>
            </a:r>
            <a:r>
              <a:rPr lang="en-GB" sz="2100" dirty="0"/>
              <a:t>“power </a:t>
            </a:r>
            <a:r>
              <a:rPr lang="en-GB" sz="2100" dirty="0" smtClean="0"/>
              <a:t>users”.</a:t>
            </a:r>
          </a:p>
          <a:p>
            <a:pPr>
              <a:spcBef>
                <a:spcPts val="700"/>
              </a:spcBef>
              <a:spcAft>
                <a:spcPts val="700"/>
              </a:spcAft>
            </a:pPr>
            <a:r>
              <a:rPr lang="en-GB" sz="2100" dirty="0" smtClean="0"/>
              <a:t>The </a:t>
            </a:r>
            <a:r>
              <a:rPr lang="en-GB" sz="2100" dirty="0"/>
              <a:t>power users typically use spreadsheets or build </a:t>
            </a:r>
            <a:r>
              <a:rPr lang="en-GB" sz="2100" dirty="0" err="1"/>
              <a:t>spreadmarts</a:t>
            </a:r>
            <a:r>
              <a:rPr lang="en-GB" sz="2100" dirty="0"/>
              <a:t> to </a:t>
            </a:r>
            <a:r>
              <a:rPr lang="en-GB" sz="2100" dirty="0" smtClean="0"/>
              <a:t>provide reporting </a:t>
            </a:r>
            <a:r>
              <a:rPr lang="en-GB" sz="2100" dirty="0"/>
              <a:t>to their </a:t>
            </a:r>
            <a:r>
              <a:rPr lang="en-GB" sz="2100" dirty="0" smtClean="0"/>
              <a:t>organization.</a:t>
            </a:r>
          </a:p>
          <a:p>
            <a:pPr>
              <a:spcBef>
                <a:spcPts val="700"/>
              </a:spcBef>
              <a:spcAft>
                <a:spcPts val="700"/>
              </a:spcAft>
            </a:pPr>
            <a:r>
              <a:rPr lang="en-GB" sz="2100" dirty="0"/>
              <a:t>I</a:t>
            </a:r>
            <a:r>
              <a:rPr lang="en-GB" sz="2100" dirty="0" smtClean="0"/>
              <a:t>f </a:t>
            </a:r>
            <a:r>
              <a:rPr lang="en-GB" sz="2100" dirty="0"/>
              <a:t>you limit yourself to them then </a:t>
            </a:r>
            <a:r>
              <a:rPr lang="en-GB" sz="2100" dirty="0" smtClean="0">
                <a:solidFill>
                  <a:srgbClr val="FF0000"/>
                </a:solidFill>
              </a:rPr>
              <a:t>you may </a:t>
            </a:r>
            <a:r>
              <a:rPr lang="en-GB" sz="2100" dirty="0">
                <a:solidFill>
                  <a:srgbClr val="FF0000"/>
                </a:solidFill>
              </a:rPr>
              <a:t>encounter several problems</a:t>
            </a:r>
            <a:r>
              <a:rPr lang="en-GB" sz="2100" dirty="0" smtClean="0"/>
              <a:t>:</a:t>
            </a:r>
          </a:p>
          <a:p>
            <a:pPr marL="808038" indent="-211138">
              <a:lnSpc>
                <a:spcPct val="130000"/>
              </a:lnSpc>
              <a:spcBef>
                <a:spcPts val="500"/>
              </a:spcBef>
              <a:spcAft>
                <a:spcPts val="500"/>
              </a:spcAft>
              <a:buSzPct val="100000"/>
              <a:buFont typeface="System Font Regular"/>
              <a:buChar char="-"/>
              <a:tabLst>
                <a:tab pos="457200" algn="l"/>
              </a:tabLst>
            </a:pPr>
            <a:r>
              <a:rPr lang="en-GB" sz="2100" dirty="0">
                <a:solidFill>
                  <a:schemeClr val="accent2">
                    <a:lumMod val="75000"/>
                  </a:schemeClr>
                </a:solidFill>
                <a:latin typeface="Calibri" panose="020F0502020204030204" pitchFamily="34" charset="0"/>
                <a:cs typeface="Arial" panose="020B0604020202020204" pitchFamily="34" charset="0"/>
              </a:rPr>
              <a:t>You never know what other stakeholders really need to do their jobs since you just may be </a:t>
            </a:r>
            <a:r>
              <a:rPr lang="en-GB" sz="2100" dirty="0" smtClean="0">
                <a:solidFill>
                  <a:schemeClr val="accent2">
                    <a:lumMod val="75000"/>
                  </a:schemeClr>
                </a:solidFill>
                <a:latin typeface="Calibri" panose="020F0502020204030204" pitchFamily="34" charset="0"/>
                <a:cs typeface="Arial" panose="020B0604020202020204" pitchFamily="34" charset="0"/>
              </a:rPr>
              <a:t>hearing filtered </a:t>
            </a:r>
            <a:r>
              <a:rPr lang="en-GB" sz="2100" dirty="0">
                <a:solidFill>
                  <a:schemeClr val="accent2">
                    <a:lumMod val="75000"/>
                  </a:schemeClr>
                </a:solidFill>
                <a:latin typeface="Calibri" panose="020F0502020204030204" pitchFamily="34" charset="0"/>
                <a:cs typeface="Arial" panose="020B0604020202020204" pitchFamily="34" charset="0"/>
              </a:rPr>
              <a:t>requirements from the power users.</a:t>
            </a:r>
          </a:p>
          <a:p>
            <a:pPr marL="808038" indent="-211138">
              <a:lnSpc>
                <a:spcPct val="130000"/>
              </a:lnSpc>
              <a:spcBef>
                <a:spcPts val="500"/>
              </a:spcBef>
              <a:spcAft>
                <a:spcPts val="500"/>
              </a:spcAft>
              <a:buSzPct val="100000"/>
              <a:buFont typeface="System Font Regular"/>
              <a:buChar char="-"/>
              <a:tabLst>
                <a:tab pos="457200" algn="l"/>
              </a:tabLst>
            </a:pPr>
            <a:r>
              <a:rPr lang="en-GB" sz="2100" dirty="0" smtClean="0">
                <a:solidFill>
                  <a:schemeClr val="accent2">
                    <a:lumMod val="75000"/>
                  </a:schemeClr>
                </a:solidFill>
                <a:latin typeface="Calibri" panose="020F0502020204030204" pitchFamily="34" charset="0"/>
                <a:cs typeface="Arial" panose="020B0604020202020204" pitchFamily="34" charset="0"/>
              </a:rPr>
              <a:t>Business </a:t>
            </a:r>
            <a:r>
              <a:rPr lang="en-GB" sz="2100" dirty="0">
                <a:solidFill>
                  <a:schemeClr val="accent2">
                    <a:lumMod val="75000"/>
                  </a:schemeClr>
                </a:solidFill>
                <a:latin typeface="Calibri" panose="020F0502020204030204" pitchFamily="34" charset="0"/>
                <a:cs typeface="Arial" panose="020B0604020202020204" pitchFamily="34" charset="0"/>
              </a:rPr>
              <a:t>power users, being data and tool savvy, are not necessarily representative of the </a:t>
            </a:r>
            <a:r>
              <a:rPr lang="en-GB" sz="2100" dirty="0" smtClean="0">
                <a:solidFill>
                  <a:schemeClr val="accent2">
                    <a:lumMod val="75000"/>
                  </a:schemeClr>
                </a:solidFill>
                <a:latin typeface="Calibri" panose="020F0502020204030204" pitchFamily="34" charset="0"/>
                <a:cs typeface="Arial" panose="020B0604020202020204" pitchFamily="34" charset="0"/>
              </a:rPr>
              <a:t>other stakeholders</a:t>
            </a:r>
            <a:r>
              <a:rPr lang="en-GB" sz="2100" dirty="0">
                <a:solidFill>
                  <a:schemeClr val="accent2">
                    <a:lumMod val="75000"/>
                  </a:schemeClr>
                </a:solidFill>
                <a:latin typeface="Calibri" panose="020F0502020204030204" pitchFamily="34" charset="0"/>
                <a:cs typeface="Arial" panose="020B0604020202020204" pitchFamily="34" charset="0"/>
              </a:rPr>
              <a:t>’ abilities and needs.</a:t>
            </a:r>
          </a:p>
          <a:p>
            <a:pPr marL="808038" indent="-211138">
              <a:lnSpc>
                <a:spcPct val="130000"/>
              </a:lnSpc>
              <a:spcBef>
                <a:spcPts val="500"/>
              </a:spcBef>
              <a:spcAft>
                <a:spcPts val="500"/>
              </a:spcAft>
              <a:buSzPct val="100000"/>
              <a:buFont typeface="System Font Regular"/>
              <a:buChar char="-"/>
              <a:tabLst>
                <a:tab pos="457200" algn="l"/>
              </a:tabLst>
            </a:pPr>
            <a:r>
              <a:rPr lang="en-GB" sz="2100" dirty="0" smtClean="0">
                <a:solidFill>
                  <a:schemeClr val="accent2">
                    <a:lumMod val="75000"/>
                  </a:schemeClr>
                </a:solidFill>
                <a:latin typeface="Calibri" panose="020F0502020204030204" pitchFamily="34" charset="0"/>
                <a:cs typeface="Arial" panose="020B0604020202020204" pitchFamily="34" charset="0"/>
              </a:rPr>
              <a:t>Power </a:t>
            </a:r>
            <a:r>
              <a:rPr lang="en-GB" sz="2100" dirty="0">
                <a:solidFill>
                  <a:schemeClr val="accent2">
                    <a:lumMod val="75000"/>
                  </a:schemeClr>
                </a:solidFill>
                <a:latin typeface="Calibri" panose="020F0502020204030204" pitchFamily="34" charset="0"/>
                <a:cs typeface="Arial" panose="020B0604020202020204" pitchFamily="34" charset="0"/>
              </a:rPr>
              <a:t>users built the </a:t>
            </a:r>
            <a:r>
              <a:rPr lang="en-GB" sz="2100" dirty="0" err="1">
                <a:solidFill>
                  <a:schemeClr val="accent2">
                    <a:lumMod val="75000"/>
                  </a:schemeClr>
                </a:solidFill>
                <a:latin typeface="Calibri" panose="020F0502020204030204" pitchFamily="34" charset="0"/>
                <a:cs typeface="Arial" panose="020B0604020202020204" pitchFamily="34" charset="0"/>
              </a:rPr>
              <a:t>spreadmarts</a:t>
            </a:r>
            <a:r>
              <a:rPr lang="en-GB" sz="2100" dirty="0">
                <a:solidFill>
                  <a:schemeClr val="accent2">
                    <a:lumMod val="75000"/>
                  </a:schemeClr>
                </a:solidFill>
                <a:latin typeface="Calibri" panose="020F0502020204030204" pitchFamily="34" charset="0"/>
                <a:cs typeface="Arial" panose="020B0604020202020204" pitchFamily="34" charset="0"/>
              </a:rPr>
              <a:t>, and, sometimes very subtlety, they become obstacles </a:t>
            </a:r>
            <a:r>
              <a:rPr lang="en-GB" sz="2100" dirty="0" smtClean="0">
                <a:solidFill>
                  <a:schemeClr val="accent2">
                    <a:lumMod val="75000"/>
                  </a:schemeClr>
                </a:solidFill>
                <a:latin typeface="Calibri" panose="020F0502020204030204" pitchFamily="34" charset="0"/>
                <a:cs typeface="Arial" panose="020B0604020202020204" pitchFamily="34" charset="0"/>
              </a:rPr>
              <a:t>to replacing </a:t>
            </a:r>
            <a:r>
              <a:rPr lang="en-GB" sz="2100" dirty="0">
                <a:solidFill>
                  <a:schemeClr val="accent2">
                    <a:lumMod val="75000"/>
                  </a:schemeClr>
                </a:solidFill>
                <a:latin typeface="Calibri" panose="020F0502020204030204" pitchFamily="34" charset="0"/>
                <a:cs typeface="Arial" panose="020B0604020202020204" pitchFamily="34" charset="0"/>
              </a:rPr>
              <a:t>those </a:t>
            </a:r>
            <a:r>
              <a:rPr lang="en-GB" sz="2100" dirty="0" err="1">
                <a:solidFill>
                  <a:schemeClr val="accent2">
                    <a:lumMod val="75000"/>
                  </a:schemeClr>
                </a:solidFill>
                <a:latin typeface="Calibri" panose="020F0502020204030204" pitchFamily="34" charset="0"/>
                <a:cs typeface="Arial" panose="020B0604020202020204" pitchFamily="34" charset="0"/>
              </a:rPr>
              <a:t>spreadmarts</a:t>
            </a:r>
            <a:r>
              <a:rPr lang="en-GB" sz="2100" dirty="0">
                <a:solidFill>
                  <a:schemeClr val="accent2">
                    <a:lumMod val="75000"/>
                  </a:schemeClr>
                </a:solidFill>
                <a:latin typeface="Calibri" panose="020F0502020204030204" pitchFamily="34" charset="0"/>
                <a:cs typeface="Arial" panose="020B0604020202020204" pitchFamily="34" charset="0"/>
              </a:rPr>
              <a:t> with the BI solution.</a:t>
            </a:r>
            <a:endParaRPr lang="en-US" sz="2100" dirty="0">
              <a:solidFill>
                <a:schemeClr val="accent2">
                  <a:lumMod val="75000"/>
                </a:schemeClr>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5348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4. Identify Business Processes Affected by BI</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p:txBody>
          <a:bodyPr>
            <a:normAutofit/>
          </a:bodyPr>
          <a:lstStyle/>
          <a:p>
            <a:pPr lvl="0">
              <a:spcBef>
                <a:spcPts val="800"/>
              </a:spcBef>
              <a:spcAft>
                <a:spcPts val="800"/>
              </a:spcAft>
              <a:buSzPct val="100000"/>
              <a:tabLst>
                <a:tab pos="457200" algn="l"/>
              </a:tabLst>
            </a:pPr>
            <a:r>
              <a:rPr lang="en-GB" sz="2300" dirty="0">
                <a:solidFill>
                  <a:srgbClr val="0070C0"/>
                </a:solidFill>
              </a:rPr>
              <a:t>Business processes are tasks performed by an organization</a:t>
            </a:r>
            <a:r>
              <a:rPr lang="en-GB" sz="2300" dirty="0"/>
              <a:t>, including order processing, customer acquisition, budgeting, and marketing campaigns.</a:t>
            </a:r>
          </a:p>
          <a:p>
            <a:pPr lvl="0">
              <a:spcBef>
                <a:spcPts val="800"/>
              </a:spcBef>
              <a:spcAft>
                <a:spcPts val="800"/>
              </a:spcAft>
              <a:buSzPct val="100000"/>
              <a:tabLst>
                <a:tab pos="457200" algn="l"/>
              </a:tabLst>
            </a:pPr>
            <a:r>
              <a:rPr lang="en-GB" sz="2300" dirty="0"/>
              <a:t>These processes </a:t>
            </a:r>
            <a:r>
              <a:rPr lang="en-GB" sz="2300" dirty="0">
                <a:solidFill>
                  <a:srgbClr val="0070C0"/>
                </a:solidFill>
              </a:rPr>
              <a:t>generate data that needs to be captured, monitored, and measured</a:t>
            </a:r>
            <a:r>
              <a:rPr lang="en-GB" sz="2300" dirty="0"/>
              <a:t>.</a:t>
            </a:r>
          </a:p>
          <a:p>
            <a:pPr>
              <a:spcBef>
                <a:spcPts val="800"/>
              </a:spcBef>
              <a:spcAft>
                <a:spcPts val="800"/>
              </a:spcAft>
            </a:pPr>
            <a:r>
              <a:rPr lang="en-GB" sz="2300" dirty="0"/>
              <a:t>Business processes </a:t>
            </a:r>
            <a:r>
              <a:rPr lang="en-GB" sz="2300" dirty="0">
                <a:solidFill>
                  <a:srgbClr val="C00000"/>
                </a:solidFill>
              </a:rPr>
              <a:t>generate the business measures </a:t>
            </a:r>
            <a:r>
              <a:rPr lang="en-GB" sz="2300" dirty="0"/>
              <a:t>and</a:t>
            </a:r>
            <a:r>
              <a:rPr lang="en-GB" sz="2300" dirty="0">
                <a:solidFill>
                  <a:srgbClr val="C00000"/>
                </a:solidFill>
              </a:rPr>
              <a:t> key performance indicators (KPIs) </a:t>
            </a:r>
            <a:r>
              <a:rPr lang="en-GB" sz="2300" dirty="0"/>
              <a:t>that are so </a:t>
            </a:r>
            <a:r>
              <a:rPr lang="en-GB" sz="2300" dirty="0" smtClean="0">
                <a:solidFill>
                  <a:srgbClr val="C00000"/>
                </a:solidFill>
              </a:rPr>
              <a:t>common </a:t>
            </a:r>
            <a:r>
              <a:rPr lang="en-GB" sz="2300" dirty="0">
                <a:solidFill>
                  <a:srgbClr val="C00000"/>
                </a:solidFill>
              </a:rPr>
              <a:t>in BI </a:t>
            </a:r>
            <a:r>
              <a:rPr lang="en-GB" sz="2300" dirty="0" smtClean="0">
                <a:solidFill>
                  <a:srgbClr val="C00000"/>
                </a:solidFill>
              </a:rPr>
              <a:t>deliverables.</a:t>
            </a:r>
          </a:p>
          <a:p>
            <a:pPr marL="0" indent="0">
              <a:buNone/>
            </a:pPr>
            <a:endParaRPr lang="en-US" sz="2200" dirty="0">
              <a:solidFill>
                <a:srgbClr val="0070C0"/>
              </a:solidFill>
            </a:endParaRPr>
          </a:p>
        </p:txBody>
      </p:sp>
    </p:spTree>
    <p:extLst>
      <p:ext uri="{BB962C8B-B14F-4D97-AF65-F5344CB8AC3E}">
        <p14:creationId xmlns:p14="http://schemas.microsoft.com/office/powerpoint/2010/main" val="2441967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4. Identify Business Processes Affected by BI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p:txBody>
          <a:bodyPr>
            <a:normAutofit/>
          </a:bodyPr>
          <a:lstStyle/>
          <a:p>
            <a:pPr>
              <a:spcBef>
                <a:spcPts val="800"/>
              </a:spcBef>
              <a:spcAft>
                <a:spcPts val="800"/>
              </a:spcAft>
              <a:buSzPct val="100000"/>
              <a:tabLst>
                <a:tab pos="457200" algn="l"/>
              </a:tabLst>
            </a:pPr>
            <a:r>
              <a:rPr lang="en-GB" sz="2300" dirty="0">
                <a:solidFill>
                  <a:schemeClr val="accent5">
                    <a:lumMod val="75000"/>
                  </a:schemeClr>
                </a:solidFill>
              </a:rPr>
              <a:t>Organizing your business case, and later your project deliverables, around business processes </a:t>
            </a:r>
            <a:r>
              <a:rPr lang="en-GB" sz="2300" dirty="0"/>
              <a:t>offers </a:t>
            </a:r>
            <a:r>
              <a:rPr lang="en-GB" sz="2300" dirty="0">
                <a:solidFill>
                  <a:schemeClr val="accent5">
                    <a:lumMod val="75000"/>
                  </a:schemeClr>
                </a:solidFill>
              </a:rPr>
              <a:t>many </a:t>
            </a:r>
            <a:r>
              <a:rPr lang="en-GB" sz="2300" dirty="0" smtClean="0">
                <a:solidFill>
                  <a:schemeClr val="accent5">
                    <a:lumMod val="75000"/>
                  </a:schemeClr>
                </a:solidFill>
              </a:rPr>
              <a:t>advantages:</a:t>
            </a:r>
          </a:p>
          <a:p>
            <a:pPr marL="808038" indent="-211138">
              <a:lnSpc>
                <a:spcPct val="130000"/>
              </a:lnSpc>
              <a:spcBef>
                <a:spcPts val="500"/>
              </a:spcBef>
              <a:spcAft>
                <a:spcPts val="800"/>
              </a:spcAft>
              <a:buSzPct val="100000"/>
              <a:buFont typeface="System Font Regular"/>
              <a:buChar char="-"/>
              <a:tabLst>
                <a:tab pos="457200" algn="l"/>
              </a:tabLst>
            </a:pPr>
            <a:r>
              <a:rPr lang="en-GB" sz="2200" dirty="0" smtClean="0">
                <a:solidFill>
                  <a:schemeClr val="accent2">
                    <a:lumMod val="75000"/>
                  </a:schemeClr>
                </a:solidFill>
                <a:latin typeface="Calibri" panose="020F0502020204030204" pitchFamily="34" charset="0"/>
                <a:cs typeface="Arial" panose="020B0604020202020204" pitchFamily="34" charset="0"/>
              </a:rPr>
              <a:t>It </a:t>
            </a:r>
            <a:r>
              <a:rPr lang="en-GB" sz="2200" dirty="0">
                <a:solidFill>
                  <a:schemeClr val="accent2">
                    <a:lumMod val="75000"/>
                  </a:schemeClr>
                </a:solidFill>
                <a:latin typeface="Calibri" panose="020F0502020204030204" pitchFamily="34" charset="0"/>
                <a:cs typeface="Arial" panose="020B0604020202020204" pitchFamily="34" charset="0"/>
              </a:rPr>
              <a:t>helps </a:t>
            </a:r>
            <a:r>
              <a:rPr lang="en-GB" sz="2200" u="sng" dirty="0">
                <a:solidFill>
                  <a:schemeClr val="accent2">
                    <a:lumMod val="75000"/>
                  </a:schemeClr>
                </a:solidFill>
                <a:latin typeface="Calibri" panose="020F0502020204030204" pitchFamily="34" charset="0"/>
                <a:cs typeface="Arial" panose="020B0604020202020204" pitchFamily="34" charset="0"/>
              </a:rPr>
              <a:t>identify BI users </a:t>
            </a:r>
            <a:r>
              <a:rPr lang="en-GB" sz="2200" dirty="0">
                <a:solidFill>
                  <a:schemeClr val="accent2">
                    <a:lumMod val="75000"/>
                  </a:schemeClr>
                </a:solidFill>
                <a:latin typeface="Calibri" panose="020F0502020204030204" pitchFamily="34" charset="0"/>
                <a:cs typeface="Arial" panose="020B0604020202020204" pitchFamily="34" charset="0"/>
              </a:rPr>
              <a:t>and </a:t>
            </a:r>
            <a:r>
              <a:rPr lang="en-GB" sz="2200" u="sng" dirty="0">
                <a:solidFill>
                  <a:schemeClr val="accent2">
                    <a:lumMod val="75000"/>
                  </a:schemeClr>
                </a:solidFill>
                <a:latin typeface="Calibri" panose="020F0502020204030204" pitchFamily="34" charset="0"/>
                <a:cs typeface="Arial" panose="020B0604020202020204" pitchFamily="34" charset="0"/>
              </a:rPr>
              <a:t>how they will use the solution in their jobs</a:t>
            </a:r>
            <a:r>
              <a:rPr lang="en-GB" sz="2200" dirty="0">
                <a:solidFill>
                  <a:schemeClr val="accent2">
                    <a:lumMod val="75000"/>
                  </a:schemeClr>
                </a:solidFill>
                <a:latin typeface="Calibri" panose="020F0502020204030204" pitchFamily="34" charset="0"/>
                <a:cs typeface="Arial" panose="020B0604020202020204" pitchFamily="34" charset="0"/>
              </a:rPr>
              <a:t>.</a:t>
            </a:r>
          </a:p>
          <a:p>
            <a:pPr marL="808038" lvl="0" indent="-211138">
              <a:lnSpc>
                <a:spcPct val="130000"/>
              </a:lnSpc>
              <a:spcBef>
                <a:spcPts val="500"/>
              </a:spcBef>
              <a:buSzPct val="100000"/>
              <a:buFont typeface="System Font Regular"/>
              <a:buChar char="-"/>
              <a:tabLst>
                <a:tab pos="457200" algn="l"/>
              </a:tabLst>
            </a:pPr>
            <a:r>
              <a:rPr lang="en-GB" sz="2200" dirty="0">
                <a:solidFill>
                  <a:schemeClr val="accent2">
                    <a:lumMod val="75000"/>
                  </a:schemeClr>
                </a:solidFill>
                <a:latin typeface="Calibri" panose="020F0502020204030204" pitchFamily="34" charset="0"/>
                <a:cs typeface="Arial" panose="020B0604020202020204" pitchFamily="34" charset="0"/>
              </a:rPr>
              <a:t>Business-focused approach leads to </a:t>
            </a:r>
            <a:r>
              <a:rPr lang="en-GB" sz="2200" u="sng" dirty="0">
                <a:solidFill>
                  <a:schemeClr val="accent2">
                    <a:lumMod val="75000"/>
                  </a:schemeClr>
                </a:solidFill>
                <a:latin typeface="Calibri" panose="020F0502020204030204" pitchFamily="34" charset="0"/>
                <a:cs typeface="Arial" panose="020B0604020202020204" pitchFamily="34" charset="0"/>
              </a:rPr>
              <a:t>more compelling business cases </a:t>
            </a:r>
            <a:r>
              <a:rPr lang="en-GB" sz="2200" dirty="0">
                <a:solidFill>
                  <a:schemeClr val="accent2">
                    <a:lumMod val="75000"/>
                  </a:schemeClr>
                </a:solidFill>
                <a:latin typeface="Calibri" panose="020F0502020204030204" pitchFamily="34" charset="0"/>
                <a:cs typeface="Arial" panose="020B0604020202020204" pitchFamily="34" charset="0"/>
              </a:rPr>
              <a:t>and </a:t>
            </a:r>
            <a:r>
              <a:rPr lang="en-GB" sz="2200" u="sng" dirty="0">
                <a:solidFill>
                  <a:schemeClr val="accent2">
                    <a:lumMod val="75000"/>
                  </a:schemeClr>
                </a:solidFill>
                <a:latin typeface="Calibri" panose="020F0502020204030204" pitchFamily="34" charset="0"/>
                <a:cs typeface="Arial" panose="020B0604020202020204" pitchFamily="34" charset="0"/>
              </a:rPr>
              <a:t>increased stakeholder involvement</a:t>
            </a:r>
            <a:r>
              <a:rPr lang="en-GB" sz="2200" dirty="0">
                <a:solidFill>
                  <a:schemeClr val="accent2">
                    <a:lumMod val="75000"/>
                  </a:schemeClr>
                </a:solidFill>
                <a:latin typeface="Calibri" panose="020F0502020204030204" pitchFamily="34" charset="0"/>
                <a:cs typeface="Arial" panose="020B0604020202020204" pitchFamily="34" charset="0"/>
              </a:rPr>
              <a:t>.</a:t>
            </a:r>
          </a:p>
          <a:p>
            <a:pPr marL="808038" lvl="0" indent="-211138">
              <a:lnSpc>
                <a:spcPct val="130000"/>
              </a:lnSpc>
              <a:spcBef>
                <a:spcPts val="500"/>
              </a:spcBef>
              <a:buSzPct val="100000"/>
              <a:buFont typeface="System Font Regular"/>
              <a:buChar char="-"/>
              <a:tabLst>
                <a:tab pos="457200" algn="l"/>
              </a:tabLst>
            </a:pPr>
            <a:r>
              <a:rPr lang="en-GB" sz="2200" dirty="0">
                <a:solidFill>
                  <a:schemeClr val="accent2">
                    <a:lumMod val="75000"/>
                  </a:schemeClr>
                </a:solidFill>
                <a:latin typeface="Calibri" panose="020F0502020204030204" pitchFamily="34" charset="0"/>
                <a:cs typeface="Arial" panose="020B0604020202020204" pitchFamily="34" charset="0"/>
              </a:rPr>
              <a:t>Focusing on business processes facilitates the </a:t>
            </a:r>
            <a:r>
              <a:rPr lang="en-GB" sz="2200" u="sng" dirty="0">
                <a:solidFill>
                  <a:schemeClr val="accent2">
                    <a:lumMod val="75000"/>
                  </a:schemeClr>
                </a:solidFill>
                <a:latin typeface="Calibri" panose="020F0502020204030204" pitchFamily="34" charset="0"/>
                <a:cs typeface="Arial" panose="020B0604020202020204" pitchFamily="34" charset="0"/>
              </a:rPr>
              <a:t>identification of business benefits </a:t>
            </a:r>
            <a:r>
              <a:rPr lang="en-GB" sz="2200" dirty="0">
                <a:solidFill>
                  <a:schemeClr val="accent2">
                    <a:lumMod val="75000"/>
                  </a:schemeClr>
                </a:solidFill>
                <a:latin typeface="Calibri" panose="020F0502020204030204" pitchFamily="34" charset="0"/>
                <a:cs typeface="Arial" panose="020B0604020202020204" pitchFamily="34" charset="0"/>
              </a:rPr>
              <a:t>resulting from BI implementation.</a:t>
            </a:r>
          </a:p>
          <a:p>
            <a:pPr marL="342900" lvl="0" indent="-342900" rtl="0">
              <a:lnSpc>
                <a:spcPct val="150000"/>
              </a:lnSpc>
              <a:buFont typeface="Symbol" pitchFamily="2" charset="2"/>
              <a:buChar char=""/>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2043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Intelligence Guidebook – From Data Integration to Analytics</a:t>
            </a:r>
          </a:p>
        </p:txBody>
      </p:sp>
      <p:sp>
        <p:nvSpPr>
          <p:cNvPr id="4" name="Rectangle 1"/>
          <p:cNvSpPr>
            <a:spLocks noGrp="1" noChangeArrowheads="1"/>
          </p:cNvSpPr>
          <p:nvPr>
            <p:ph idx="1"/>
          </p:nvPr>
        </p:nvSpPr>
        <p:spPr bwMode="auto">
          <a:xfrm>
            <a:off x="978243" y="2996271"/>
            <a:ext cx="65099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November 2014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Imprint: Morgan Kaufmann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Print Book ISBN : 9780124114616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eBook ISBN : 9780124115286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105" y="1478177"/>
            <a:ext cx="4025199" cy="4947336"/>
          </a:xfrm>
          <a:prstGeom prst="rect">
            <a:avLst/>
          </a:prstGeom>
        </p:spPr>
      </p:pic>
      <p:sp>
        <p:nvSpPr>
          <p:cNvPr id="6" name="TextBox 5"/>
          <p:cNvSpPr txBox="1"/>
          <p:nvPr/>
        </p:nvSpPr>
        <p:spPr>
          <a:xfrm>
            <a:off x="914400" y="2339546"/>
            <a:ext cx="4226011" cy="584775"/>
          </a:xfrm>
          <a:prstGeom prst="rect">
            <a:avLst/>
          </a:prstGeom>
          <a:noFill/>
        </p:spPr>
        <p:txBody>
          <a:bodyPr wrap="square" rtlCol="0">
            <a:spAutoFit/>
          </a:bodyPr>
          <a:lstStyle/>
          <a:p>
            <a:r>
              <a:rPr lang="en-US" sz="3200" dirty="0"/>
              <a:t>www.biguidebook.com</a:t>
            </a:r>
          </a:p>
        </p:txBody>
      </p:sp>
    </p:spTree>
    <p:extLst>
      <p:ext uri="{BB962C8B-B14F-4D97-AF65-F5344CB8AC3E}">
        <p14:creationId xmlns:p14="http://schemas.microsoft.com/office/powerpoint/2010/main" val="3234038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5">
                    <a:lumMod val="75000"/>
                  </a:schemeClr>
                </a:solidFill>
              </a:rPr>
              <a:t>5. Document </a:t>
            </a:r>
            <a:r>
              <a:rPr lang="en-US" dirty="0">
                <a:solidFill>
                  <a:schemeClr val="accent5">
                    <a:lumMod val="75000"/>
                  </a:schemeClr>
                </a:solidFill>
              </a:rPr>
              <a:t>Business Benefits</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p:txBody>
          <a:bodyPr/>
          <a:lstStyle/>
          <a:p>
            <a:pPr>
              <a:spcBef>
                <a:spcPts val="800"/>
              </a:spcBef>
              <a:spcAft>
                <a:spcPts val="800"/>
              </a:spcAft>
              <a:buSzPct val="100000"/>
              <a:tabLst>
                <a:tab pos="457200" algn="l"/>
              </a:tabLst>
            </a:pPr>
            <a:r>
              <a:rPr lang="en-GB" sz="2300" dirty="0"/>
              <a:t>You need to formalize the business case for BI projects, otherwise, several problems can arise:</a:t>
            </a:r>
          </a:p>
          <a:p>
            <a:pPr marL="808038" indent="-211138">
              <a:lnSpc>
                <a:spcPct val="130000"/>
              </a:lnSpc>
              <a:spcBef>
                <a:spcPts val="500"/>
              </a:spcBef>
              <a:buSzPct val="100000"/>
              <a:buFont typeface="System Font Regular"/>
              <a:buChar char="-"/>
              <a:tabLst>
                <a:tab pos="457200" algn="l"/>
              </a:tabLst>
            </a:pPr>
            <a:r>
              <a:rPr lang="en-GB" sz="2200" dirty="0" smtClean="0">
                <a:solidFill>
                  <a:schemeClr val="accent2">
                    <a:lumMod val="75000"/>
                  </a:schemeClr>
                </a:solidFill>
                <a:latin typeface="Calibri" panose="020F0502020204030204" pitchFamily="34" charset="0"/>
                <a:cs typeface="Arial" panose="020B0604020202020204" pitchFamily="34" charset="0"/>
              </a:rPr>
              <a:t>Overblown </a:t>
            </a:r>
            <a:r>
              <a:rPr lang="en-GB" sz="2200" dirty="0">
                <a:solidFill>
                  <a:schemeClr val="accent2">
                    <a:lumMod val="75000"/>
                  </a:schemeClr>
                </a:solidFill>
                <a:latin typeface="Calibri" panose="020F0502020204030204" pitchFamily="34" charset="0"/>
                <a:cs typeface="Arial" panose="020B0604020202020204" pitchFamily="34" charset="0"/>
              </a:rPr>
              <a:t>expectations, which cannot be met</a:t>
            </a:r>
          </a:p>
          <a:p>
            <a:pPr marL="808038" indent="-211138">
              <a:lnSpc>
                <a:spcPct val="130000"/>
              </a:lnSpc>
              <a:spcBef>
                <a:spcPts val="500"/>
              </a:spcBef>
              <a:buSzPct val="100000"/>
              <a:buFont typeface="System Font Regular"/>
              <a:buChar char="-"/>
              <a:tabLst>
                <a:tab pos="457200" algn="l"/>
              </a:tabLst>
            </a:pPr>
            <a:r>
              <a:rPr lang="en-GB" sz="2200" dirty="0" smtClean="0">
                <a:solidFill>
                  <a:schemeClr val="accent2">
                    <a:lumMod val="75000"/>
                  </a:schemeClr>
                </a:solidFill>
                <a:latin typeface="Calibri" panose="020F0502020204030204" pitchFamily="34" charset="0"/>
                <a:cs typeface="Arial" panose="020B0604020202020204" pitchFamily="34" charset="0"/>
              </a:rPr>
              <a:t>Underfunding </a:t>
            </a:r>
            <a:r>
              <a:rPr lang="en-GB" sz="2200" dirty="0">
                <a:solidFill>
                  <a:schemeClr val="accent2">
                    <a:lumMod val="75000"/>
                  </a:schemeClr>
                </a:solidFill>
                <a:latin typeface="Calibri" panose="020F0502020204030204" pitchFamily="34" charset="0"/>
                <a:cs typeface="Arial" panose="020B0604020202020204" pitchFamily="34" charset="0"/>
              </a:rPr>
              <a:t>for BI initiative and the ongoing BI team</a:t>
            </a:r>
          </a:p>
          <a:p>
            <a:pPr marL="808038" indent="-211138">
              <a:lnSpc>
                <a:spcPct val="130000"/>
              </a:lnSpc>
              <a:spcBef>
                <a:spcPts val="500"/>
              </a:spcBef>
              <a:buSzPct val="100000"/>
              <a:buFont typeface="System Font Regular"/>
              <a:buChar char="-"/>
              <a:tabLst>
                <a:tab pos="457200" algn="l"/>
              </a:tabLst>
            </a:pPr>
            <a:r>
              <a:rPr lang="en-GB" sz="2200" dirty="0" smtClean="0">
                <a:solidFill>
                  <a:schemeClr val="accent2">
                    <a:lumMod val="75000"/>
                  </a:schemeClr>
                </a:solidFill>
                <a:latin typeface="Calibri" panose="020F0502020204030204" pitchFamily="34" charset="0"/>
                <a:cs typeface="Arial" panose="020B0604020202020204" pitchFamily="34" charset="0"/>
              </a:rPr>
              <a:t>Continued </a:t>
            </a:r>
            <a:r>
              <a:rPr lang="en-GB" sz="2200" dirty="0">
                <a:solidFill>
                  <a:schemeClr val="accent2">
                    <a:lumMod val="75000"/>
                  </a:schemeClr>
                </a:solidFill>
                <a:latin typeface="Calibri" panose="020F0502020204030204" pitchFamily="34" charset="0"/>
                <a:cs typeface="Arial" panose="020B0604020202020204" pitchFamily="34" charset="0"/>
              </a:rPr>
              <a:t>use or expansion of data shadow systems</a:t>
            </a:r>
          </a:p>
          <a:p>
            <a:pPr marL="808038" indent="-211138">
              <a:lnSpc>
                <a:spcPct val="130000"/>
              </a:lnSpc>
              <a:spcBef>
                <a:spcPts val="500"/>
              </a:spcBef>
              <a:buSzPct val="100000"/>
              <a:buFont typeface="System Font Regular"/>
              <a:buChar char="-"/>
              <a:tabLst>
                <a:tab pos="457200" algn="l"/>
              </a:tabLst>
            </a:pPr>
            <a:r>
              <a:rPr lang="en-GB" sz="2200" dirty="0" smtClean="0">
                <a:solidFill>
                  <a:schemeClr val="accent2">
                    <a:lumMod val="75000"/>
                  </a:schemeClr>
                </a:solidFill>
                <a:latin typeface="Calibri" panose="020F0502020204030204" pitchFamily="34" charset="0"/>
                <a:cs typeface="Arial" panose="020B0604020202020204" pitchFamily="34" charset="0"/>
              </a:rPr>
              <a:t>Inability </a:t>
            </a:r>
            <a:r>
              <a:rPr lang="en-GB" sz="2200" dirty="0">
                <a:solidFill>
                  <a:schemeClr val="accent2">
                    <a:lumMod val="75000"/>
                  </a:schemeClr>
                </a:solidFill>
                <a:latin typeface="Calibri" panose="020F0502020204030204" pitchFamily="34" charset="0"/>
                <a:cs typeface="Arial" panose="020B0604020202020204" pitchFamily="34" charset="0"/>
              </a:rPr>
              <a:t>to </a:t>
            </a:r>
            <a:r>
              <a:rPr lang="en-GB" sz="2200" dirty="0" smtClean="0">
                <a:solidFill>
                  <a:schemeClr val="accent2">
                    <a:lumMod val="75000"/>
                  </a:schemeClr>
                </a:solidFill>
                <a:latin typeface="Calibri" panose="020F0502020204030204" pitchFamily="34" charset="0"/>
                <a:cs typeface="Arial" panose="020B0604020202020204" pitchFamily="34" charset="0"/>
              </a:rPr>
              <a:t>gather </a:t>
            </a:r>
            <a:r>
              <a:rPr lang="en-GB" sz="2200" dirty="0">
                <a:solidFill>
                  <a:schemeClr val="accent2">
                    <a:lumMod val="75000"/>
                  </a:schemeClr>
                </a:solidFill>
                <a:latin typeface="Calibri" panose="020F0502020204030204" pitchFamily="34" charset="0"/>
                <a:cs typeface="Arial" panose="020B0604020202020204" pitchFamily="34" charset="0"/>
              </a:rPr>
              <a:t>business support for data governance initiatives</a:t>
            </a:r>
          </a:p>
          <a:p>
            <a:pPr marL="808038" indent="-211138">
              <a:lnSpc>
                <a:spcPct val="130000"/>
              </a:lnSpc>
              <a:spcBef>
                <a:spcPts val="500"/>
              </a:spcBef>
              <a:buSzPct val="100000"/>
              <a:buFont typeface="System Font Regular"/>
              <a:buChar char="-"/>
              <a:tabLst>
                <a:tab pos="457200" algn="l"/>
              </a:tabLst>
            </a:pPr>
            <a:r>
              <a:rPr lang="en-GB" sz="2200" dirty="0" smtClean="0">
                <a:solidFill>
                  <a:schemeClr val="accent2">
                    <a:lumMod val="75000"/>
                  </a:schemeClr>
                </a:solidFill>
                <a:latin typeface="Calibri" panose="020F0502020204030204" pitchFamily="34" charset="0"/>
                <a:cs typeface="Arial" panose="020B0604020202020204" pitchFamily="34" charset="0"/>
              </a:rPr>
              <a:t>BI </a:t>
            </a:r>
            <a:r>
              <a:rPr lang="en-GB" sz="2200" dirty="0">
                <a:solidFill>
                  <a:schemeClr val="accent2">
                    <a:lumMod val="75000"/>
                  </a:schemeClr>
                </a:solidFill>
                <a:latin typeface="Calibri" panose="020F0502020204030204" pitchFamily="34" charset="0"/>
                <a:cs typeface="Arial" panose="020B0604020202020204" pitchFamily="34" charset="0"/>
              </a:rPr>
              <a:t>is seen as expensive overhead and not an enabler supporting business</a:t>
            </a:r>
          </a:p>
          <a:p>
            <a:pPr marL="808038" indent="-211138">
              <a:lnSpc>
                <a:spcPct val="130000"/>
              </a:lnSpc>
              <a:spcBef>
                <a:spcPts val="500"/>
              </a:spcBef>
              <a:buSzPct val="100000"/>
              <a:buFont typeface="System Font Regular"/>
              <a:buChar char="-"/>
              <a:tabLst>
                <a:tab pos="457200" algn="l"/>
              </a:tabLst>
            </a:pPr>
            <a:r>
              <a:rPr lang="en-GB" sz="2200" dirty="0" smtClean="0">
                <a:solidFill>
                  <a:schemeClr val="accent2">
                    <a:lumMod val="75000"/>
                  </a:schemeClr>
                </a:solidFill>
                <a:latin typeface="Calibri" panose="020F0502020204030204" pitchFamily="34" charset="0"/>
                <a:cs typeface="Arial" panose="020B0604020202020204" pitchFamily="34" charset="0"/>
              </a:rPr>
              <a:t>BI </a:t>
            </a:r>
            <a:r>
              <a:rPr lang="en-GB" sz="2200" dirty="0">
                <a:solidFill>
                  <a:schemeClr val="accent2">
                    <a:lumMod val="75000"/>
                  </a:schemeClr>
                </a:solidFill>
                <a:latin typeface="Calibri" panose="020F0502020204030204" pitchFamily="34" charset="0"/>
                <a:cs typeface="Arial" panose="020B0604020202020204" pitchFamily="34" charset="0"/>
              </a:rPr>
              <a:t>is viewed as a mere report generator</a:t>
            </a:r>
          </a:p>
          <a:p>
            <a:pPr marL="0" indent="0">
              <a:buNone/>
            </a:pPr>
            <a:endParaRPr lang="en-US" dirty="0"/>
          </a:p>
        </p:txBody>
      </p:sp>
    </p:spTree>
    <p:extLst>
      <p:ext uri="{BB962C8B-B14F-4D97-AF65-F5344CB8AC3E}">
        <p14:creationId xmlns:p14="http://schemas.microsoft.com/office/powerpoint/2010/main" val="2118860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5. Document Business </a:t>
            </a:r>
            <a:r>
              <a:rPr lang="en-US" dirty="0" smtClean="0">
                <a:solidFill>
                  <a:schemeClr val="accent5">
                    <a:lumMod val="75000"/>
                  </a:schemeClr>
                </a:solidFill>
              </a:rPr>
              <a:t>Benefits (Cont.) </a:t>
            </a:r>
            <a:r>
              <a:rPr lang="en-US" sz="3200" dirty="0" smtClean="0">
                <a:solidFill>
                  <a:schemeClr val="accent5">
                    <a:lumMod val="75000"/>
                  </a:schemeClr>
                </a:solidFill>
              </a:rPr>
              <a:t>Determine </a:t>
            </a:r>
            <a:r>
              <a:rPr lang="en-US" sz="3200" dirty="0">
                <a:solidFill>
                  <a:schemeClr val="accent5">
                    <a:lumMod val="75000"/>
                  </a:schemeClr>
                </a:solidFill>
              </a:rPr>
              <a:t>Business Value (Tangible Benefits)</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438148" y="1850677"/>
            <a:ext cx="10515600" cy="4351338"/>
          </a:xfrm>
        </p:spPr>
        <p:txBody>
          <a:bodyPr/>
          <a:lstStyle/>
          <a:p>
            <a:pPr marL="342900" indent="-342900">
              <a:lnSpc>
                <a:spcPct val="150000"/>
              </a:lnSpc>
              <a:buFont typeface="Symbol" pitchFamily="2" charset="2"/>
              <a:buChar char=""/>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
        <p:nvSpPr>
          <p:cNvPr id="3" name="TextBox 2">
            <a:extLst>
              <a:ext uri="{FF2B5EF4-FFF2-40B4-BE49-F238E27FC236}">
                <a16:creationId xmlns:a16="http://schemas.microsoft.com/office/drawing/2014/main" id="{2D79E644-404E-F023-F72A-44A28872C826}"/>
              </a:ext>
            </a:extLst>
          </p:cNvPr>
          <p:cNvSpPr txBox="1"/>
          <p:nvPr/>
        </p:nvSpPr>
        <p:spPr>
          <a:xfrm>
            <a:off x="1037835" y="2014302"/>
            <a:ext cx="10116330" cy="4622291"/>
          </a:xfrm>
          <a:prstGeom prst="rect">
            <a:avLst/>
          </a:prstGeom>
          <a:noFill/>
        </p:spPr>
        <p:txBody>
          <a:bodyPr wrap="square" rtlCol="0">
            <a:spAutoFit/>
          </a:bodyPr>
          <a:lstStyle/>
          <a:p>
            <a:pPr>
              <a:lnSpc>
                <a:spcPct val="90000"/>
              </a:lnSpc>
              <a:spcBef>
                <a:spcPts val="800"/>
              </a:spcBef>
              <a:spcAft>
                <a:spcPts val="800"/>
              </a:spcAft>
              <a:buSzPct val="100000"/>
              <a:tabLst>
                <a:tab pos="457200" algn="l"/>
              </a:tabLst>
            </a:pPr>
            <a:r>
              <a:rPr lang="en-GB" sz="2300" b="1" dirty="0" smtClean="0"/>
              <a:t>Relying solely on intangible benefits:</a:t>
            </a:r>
          </a:p>
          <a:p>
            <a:pPr marL="228600" indent="-228600">
              <a:lnSpc>
                <a:spcPct val="90000"/>
              </a:lnSpc>
              <a:spcBef>
                <a:spcPts val="800"/>
              </a:spcBef>
              <a:spcAft>
                <a:spcPts val="800"/>
              </a:spcAft>
              <a:buSzPct val="100000"/>
              <a:buFont typeface="Arial" panose="020B0604020202020204" pitchFamily="34" charset="0"/>
              <a:buChar char="•"/>
              <a:tabLst>
                <a:tab pos="457200" algn="l"/>
              </a:tabLst>
            </a:pPr>
            <a:r>
              <a:rPr lang="en-GB" sz="2300" dirty="0" smtClean="0"/>
              <a:t>An </a:t>
            </a:r>
            <a:r>
              <a:rPr lang="en-GB" sz="2300" dirty="0"/>
              <a:t>organization </a:t>
            </a:r>
            <a:r>
              <a:rPr lang="en-GB" sz="2300" dirty="0">
                <a:solidFill>
                  <a:schemeClr val="accent1">
                    <a:lumMod val="75000"/>
                  </a:schemeClr>
                </a:solidFill>
              </a:rPr>
              <a:t>should not proceed with a business case based solely on intangible benefits</a:t>
            </a:r>
            <a:r>
              <a:rPr lang="en-GB" sz="2300" dirty="0"/>
              <a:t> such </a:t>
            </a:r>
            <a:r>
              <a:rPr lang="en-GB" sz="2300" dirty="0" smtClean="0"/>
              <a:t>as providing </a:t>
            </a:r>
            <a:r>
              <a:rPr lang="en-GB" sz="2300" dirty="0"/>
              <a:t>“a single version of the truth” or “better decision making</a:t>
            </a:r>
            <a:r>
              <a:rPr lang="en-GB" sz="2300" dirty="0" smtClean="0"/>
              <a:t>.”</a:t>
            </a:r>
          </a:p>
          <a:p>
            <a:pPr marL="228600" indent="-228600">
              <a:lnSpc>
                <a:spcPct val="90000"/>
              </a:lnSpc>
              <a:spcBef>
                <a:spcPts val="800"/>
              </a:spcBef>
              <a:spcAft>
                <a:spcPts val="800"/>
              </a:spcAft>
              <a:buSzPct val="100000"/>
              <a:buFont typeface="Arial" panose="020B0604020202020204" pitchFamily="34" charset="0"/>
              <a:buChar char="•"/>
              <a:tabLst>
                <a:tab pos="457200" algn="l"/>
              </a:tabLst>
            </a:pPr>
            <a:r>
              <a:rPr lang="en-GB" sz="2300" dirty="0"/>
              <a:t>Although the BI solution likely will deliver these benefits</a:t>
            </a:r>
            <a:r>
              <a:rPr lang="en-GB" sz="2300" dirty="0">
                <a:solidFill>
                  <a:schemeClr val="accent1">
                    <a:lumMod val="75000"/>
                  </a:schemeClr>
                </a:solidFill>
              </a:rPr>
              <a:t>, they are highly subjective and difficult to substantiate</a:t>
            </a:r>
            <a:r>
              <a:rPr lang="en-GB" sz="2300" dirty="0"/>
              <a:t>. </a:t>
            </a:r>
            <a:endParaRPr lang="en-GB" sz="2300" dirty="0" smtClean="0"/>
          </a:p>
          <a:p>
            <a:pPr marL="228600" indent="-228600">
              <a:lnSpc>
                <a:spcPct val="90000"/>
              </a:lnSpc>
              <a:spcBef>
                <a:spcPts val="800"/>
              </a:spcBef>
              <a:spcAft>
                <a:spcPts val="800"/>
              </a:spcAft>
              <a:buSzPct val="100000"/>
              <a:buFont typeface="Arial" panose="020B0604020202020204" pitchFamily="34" charset="0"/>
              <a:buChar char="•"/>
              <a:tabLst>
                <a:tab pos="457200" algn="l"/>
              </a:tabLst>
            </a:pPr>
            <a:r>
              <a:rPr lang="en-GB" sz="2300" dirty="0" smtClean="0"/>
              <a:t>This </a:t>
            </a:r>
            <a:r>
              <a:rPr lang="en-GB" sz="2300" dirty="0"/>
              <a:t>makes </a:t>
            </a:r>
            <a:r>
              <a:rPr lang="en-GB" sz="2300" dirty="0" smtClean="0"/>
              <a:t>them more </a:t>
            </a:r>
            <a:r>
              <a:rPr lang="en-GB" sz="2300" dirty="0"/>
              <a:t>than </a:t>
            </a:r>
            <a:r>
              <a:rPr lang="en-GB" sz="2300" dirty="0">
                <a:solidFill>
                  <a:schemeClr val="accent1">
                    <a:lumMod val="75000"/>
                  </a:schemeClr>
                </a:solidFill>
              </a:rPr>
              <a:t>likely a recipe to disappoint business stakeholders who expected something else or </a:t>
            </a:r>
            <a:r>
              <a:rPr lang="en-GB" sz="2300" dirty="0" smtClean="0">
                <a:solidFill>
                  <a:schemeClr val="accent1">
                    <a:lumMod val="75000"/>
                  </a:schemeClr>
                </a:solidFill>
              </a:rPr>
              <a:t>something more.</a:t>
            </a:r>
          </a:p>
          <a:p>
            <a:pPr marL="228600" indent="-228600">
              <a:lnSpc>
                <a:spcPct val="90000"/>
              </a:lnSpc>
              <a:spcBef>
                <a:spcPts val="800"/>
              </a:spcBef>
              <a:spcAft>
                <a:spcPts val="800"/>
              </a:spcAft>
              <a:buSzPct val="100000"/>
              <a:buFont typeface="Arial" panose="020B0604020202020204" pitchFamily="34" charset="0"/>
              <a:buChar char="•"/>
              <a:tabLst>
                <a:tab pos="457200" algn="l"/>
              </a:tabLst>
            </a:pPr>
            <a:r>
              <a:rPr lang="en-GB" sz="2300" dirty="0"/>
              <a:t>Instead, </a:t>
            </a:r>
            <a:r>
              <a:rPr lang="en-GB" sz="2300" dirty="0">
                <a:solidFill>
                  <a:srgbClr val="FF0000"/>
                </a:solidFill>
              </a:rPr>
              <a:t>base the business case on tangible or quantifiable business </a:t>
            </a:r>
            <a:r>
              <a:rPr lang="en-GB" sz="2300" dirty="0" smtClean="0">
                <a:solidFill>
                  <a:srgbClr val="FF0000"/>
                </a:solidFill>
              </a:rPr>
              <a:t>benefits</a:t>
            </a:r>
            <a:r>
              <a:rPr lang="en-GB" sz="2300" dirty="0" smtClean="0"/>
              <a:t>. </a:t>
            </a:r>
            <a:r>
              <a:rPr lang="en-GB" sz="2300" dirty="0">
                <a:solidFill>
                  <a:srgbClr val="FF0000"/>
                </a:solidFill>
              </a:rPr>
              <a:t>Tangible benefits for BI typically fall into several broad </a:t>
            </a:r>
            <a:r>
              <a:rPr lang="en-GB" sz="2300" dirty="0" smtClean="0">
                <a:solidFill>
                  <a:srgbClr val="FF0000"/>
                </a:solidFill>
              </a:rPr>
              <a:t>categories</a:t>
            </a:r>
            <a:r>
              <a:rPr lang="en-GB" sz="2300" dirty="0" smtClean="0"/>
              <a:t> (Figure 2.1.)</a:t>
            </a:r>
            <a:endParaRPr lang="en-US" sz="2300" dirty="0"/>
          </a:p>
          <a:p>
            <a:pPr marL="228600" indent="-228600">
              <a:lnSpc>
                <a:spcPct val="90000"/>
              </a:lnSpc>
              <a:spcBef>
                <a:spcPts val="800"/>
              </a:spcBef>
              <a:spcAft>
                <a:spcPts val="800"/>
              </a:spcAft>
              <a:buSzPct val="100000"/>
              <a:buFont typeface="Arial" panose="020B0604020202020204" pitchFamily="34" charset="0"/>
              <a:buChar char="•"/>
              <a:tabLst>
                <a:tab pos="457200" algn="l"/>
              </a:tabLst>
            </a:pPr>
            <a:endParaRPr lang="en-GB" sz="2300" dirty="0" smtClean="0">
              <a:solidFill>
                <a:schemeClr val="accent1">
                  <a:lumMod val="75000"/>
                </a:schemeClr>
              </a:solidFill>
            </a:endParaRPr>
          </a:p>
        </p:txBody>
      </p:sp>
    </p:spTree>
    <p:extLst>
      <p:ext uri="{BB962C8B-B14F-4D97-AF65-F5344CB8AC3E}">
        <p14:creationId xmlns:p14="http://schemas.microsoft.com/office/powerpoint/2010/main" val="3030431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benefits matrix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0447" y="1638635"/>
            <a:ext cx="9176399" cy="4761932"/>
          </a:xfrm>
        </p:spPr>
      </p:pic>
      <p:sp>
        <p:nvSpPr>
          <p:cNvPr id="5" name="Rectangle 4"/>
          <p:cNvSpPr/>
          <p:nvPr/>
        </p:nvSpPr>
        <p:spPr>
          <a:xfrm>
            <a:off x="5402466" y="6400567"/>
            <a:ext cx="1825635" cy="351138"/>
          </a:xfrm>
          <a:prstGeom prst="rect">
            <a:avLst/>
          </a:prstGeom>
          <a:noFill/>
          <a:ln>
            <a:noFill/>
          </a:ln>
        </p:spPr>
        <p:txBody>
          <a:bodyPr anchor="ctr">
            <a:normAutofit fontScale="85000" lnSpcReduction="20000"/>
          </a:bodyPr>
          <a:lstStyle/>
          <a:p>
            <a:pPr algn="ctr"/>
            <a:r>
              <a:rPr lang="en-US" sz="2400" dirty="0"/>
              <a:t>f02-01</a:t>
            </a:r>
          </a:p>
        </p:txBody>
      </p:sp>
    </p:spTree>
    <p:extLst>
      <p:ext uri="{BB962C8B-B14F-4D97-AF65-F5344CB8AC3E}">
        <p14:creationId xmlns:p14="http://schemas.microsoft.com/office/powerpoint/2010/main" val="834584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5. Document Business Benefits (Cont.) </a:t>
            </a:r>
            <a:r>
              <a:rPr lang="en-US" sz="3600" dirty="0">
                <a:solidFill>
                  <a:schemeClr val="accent5">
                    <a:lumMod val="75000"/>
                  </a:schemeClr>
                </a:solidFill>
              </a:rPr>
              <a:t>Determine Business Value (Tangible Benefits)</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963411"/>
            <a:ext cx="10515600" cy="4351338"/>
          </a:xfrm>
        </p:spPr>
        <p:txBody>
          <a:bodyPr>
            <a:normAutofit/>
          </a:bodyPr>
          <a:lstStyle/>
          <a:p>
            <a:pPr>
              <a:spcAft>
                <a:spcPts val="500"/>
              </a:spcAft>
            </a:pPr>
            <a:r>
              <a:rPr lang="en-GB" sz="2200" dirty="0" smtClean="0"/>
              <a:t>One </a:t>
            </a:r>
            <a:r>
              <a:rPr lang="en-GB" sz="2200" dirty="0"/>
              <a:t>of the benefits of</a:t>
            </a:r>
            <a:r>
              <a:rPr lang="en-GB" sz="2200" dirty="0">
                <a:solidFill>
                  <a:srgbClr val="FF0000"/>
                </a:solidFill>
              </a:rPr>
              <a:t> aligning the BI business case with business initiatives </a:t>
            </a:r>
            <a:r>
              <a:rPr lang="en-GB" sz="2200" dirty="0"/>
              <a:t>is that the initiatives </a:t>
            </a:r>
            <a:r>
              <a:rPr lang="en-GB" sz="2200" dirty="0" smtClean="0"/>
              <a:t>have </a:t>
            </a:r>
            <a:r>
              <a:rPr lang="en-GB" sz="2200" u="sng" dirty="0" smtClean="0"/>
              <a:t>likely </a:t>
            </a:r>
            <a:r>
              <a:rPr lang="en-GB" sz="2200" u="sng" dirty="0"/>
              <a:t>already been justified and have tangible benefits</a:t>
            </a:r>
            <a:r>
              <a:rPr lang="en-GB" sz="2200" dirty="0"/>
              <a:t> assigned to them. If BI becomes an essential </a:t>
            </a:r>
            <a:r>
              <a:rPr lang="en-GB" sz="2200" dirty="0" smtClean="0"/>
              <a:t>component of </a:t>
            </a:r>
            <a:r>
              <a:rPr lang="en-GB" sz="2200" dirty="0"/>
              <a:t>those initiatives, then the work of assigning tangible benefits has already been done for you</a:t>
            </a:r>
            <a:r>
              <a:rPr lang="en-GB" sz="2200" dirty="0" smtClean="0"/>
              <a:t>.</a:t>
            </a:r>
          </a:p>
          <a:p>
            <a:pPr marL="0" indent="0">
              <a:spcAft>
                <a:spcPts val="500"/>
              </a:spcAft>
              <a:buNone/>
            </a:pPr>
            <a:endParaRPr lang="en-GB" sz="2200" dirty="0"/>
          </a:p>
          <a:p>
            <a:pPr>
              <a:spcAft>
                <a:spcPts val="500"/>
              </a:spcAft>
            </a:pPr>
            <a:r>
              <a:rPr lang="en-GB" sz="2200" dirty="0"/>
              <a:t>There will also be </a:t>
            </a:r>
            <a:r>
              <a:rPr lang="en-GB" sz="2200" dirty="0">
                <a:solidFill>
                  <a:srgbClr val="FF0000"/>
                </a:solidFill>
              </a:rPr>
              <a:t>tangible benefits associated with the business processes that the BI solution is </a:t>
            </a:r>
            <a:r>
              <a:rPr lang="en-GB" sz="2200" dirty="0" smtClean="0">
                <a:solidFill>
                  <a:srgbClr val="FF0000"/>
                </a:solidFill>
              </a:rPr>
              <a:t>going to </a:t>
            </a:r>
            <a:r>
              <a:rPr lang="en-GB" sz="2200" dirty="0">
                <a:solidFill>
                  <a:srgbClr val="FF0000"/>
                </a:solidFill>
              </a:rPr>
              <a:t>affect</a:t>
            </a:r>
            <a:r>
              <a:rPr lang="en-GB" sz="2200" dirty="0"/>
              <a:t>—you’ve already identified these processes in the business case</a:t>
            </a:r>
            <a:r>
              <a:rPr lang="en-GB" sz="2200" u="sng" dirty="0"/>
              <a:t>. </a:t>
            </a:r>
            <a:r>
              <a:rPr lang="en-GB" sz="2200" u="sng" dirty="0" smtClean="0"/>
              <a:t>Have </a:t>
            </a:r>
            <a:r>
              <a:rPr lang="en-GB" sz="2200" u="sng" dirty="0"/>
              <a:t>a discussion with the </a:t>
            </a:r>
            <a:r>
              <a:rPr lang="en-GB" sz="2200" u="sng" dirty="0" smtClean="0"/>
              <a:t>business stakeholders </a:t>
            </a:r>
            <a:r>
              <a:rPr lang="en-GB" sz="2200" u="sng" dirty="0"/>
              <a:t>to determine exactly what tangible benefits are associated with those processes</a:t>
            </a:r>
            <a:r>
              <a:rPr lang="en-GB" sz="2200" dirty="0" smtClean="0"/>
              <a:t>.</a:t>
            </a:r>
          </a:p>
        </p:txBody>
      </p:sp>
    </p:spTree>
    <p:extLst>
      <p:ext uri="{BB962C8B-B14F-4D97-AF65-F5344CB8AC3E}">
        <p14:creationId xmlns:p14="http://schemas.microsoft.com/office/powerpoint/2010/main" val="3829397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5. Document Business Benefits (Cont.) </a:t>
            </a:r>
            <a:r>
              <a:rPr lang="en-US" sz="3600" dirty="0">
                <a:solidFill>
                  <a:schemeClr val="accent5">
                    <a:lumMod val="75000"/>
                  </a:schemeClr>
                </a:solidFill>
              </a:rPr>
              <a:t>Determine Business Value (Tangible Benefits)</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979111"/>
            <a:ext cx="10515600" cy="4197851"/>
          </a:xfrm>
        </p:spPr>
        <p:txBody>
          <a:bodyPr/>
          <a:lstStyle/>
          <a:p>
            <a:pPr>
              <a:spcAft>
                <a:spcPts val="500"/>
              </a:spcAft>
              <a:defRPr/>
            </a:pPr>
            <a:r>
              <a:rPr lang="en-GB" sz="2200" dirty="0">
                <a:solidFill>
                  <a:srgbClr val="FF0000"/>
                </a:solidFill>
              </a:rPr>
              <a:t>Gather business value resulting from BI projects from articles and case studies </a:t>
            </a:r>
          </a:p>
          <a:p>
            <a:pPr marL="808038" indent="-211138">
              <a:lnSpc>
                <a:spcPct val="110000"/>
              </a:lnSpc>
              <a:spcBef>
                <a:spcPts val="500"/>
              </a:spcBef>
              <a:spcAft>
                <a:spcPts val="500"/>
              </a:spcAft>
              <a:buSzPct val="100000"/>
              <a:buFont typeface="System Font Regular"/>
              <a:buChar char="-"/>
              <a:tabLst>
                <a:tab pos="457200" algn="l"/>
              </a:tabLst>
              <a:defRPr/>
            </a:pPr>
            <a:r>
              <a:rPr lang="en-GB" sz="2200" dirty="0">
                <a:cs typeface="Arial" panose="020B0604020202020204" pitchFamily="34" charset="0"/>
              </a:rPr>
              <a:t>Analytics and data-driven decision making are invaluable to organizations across all industries.</a:t>
            </a:r>
          </a:p>
          <a:p>
            <a:pPr marL="808038" indent="-211138">
              <a:lnSpc>
                <a:spcPct val="110000"/>
              </a:lnSpc>
              <a:spcBef>
                <a:spcPts val="500"/>
              </a:spcBef>
              <a:spcAft>
                <a:spcPts val="500"/>
              </a:spcAft>
              <a:buSzPct val="100000"/>
              <a:buFont typeface="System Font Regular"/>
              <a:buChar char="-"/>
              <a:tabLst>
                <a:tab pos="457200" algn="l"/>
              </a:tabLst>
              <a:defRPr/>
            </a:pPr>
            <a:r>
              <a:rPr lang="en-GB" sz="2200" u="sng" dirty="0">
                <a:cs typeface="Arial" panose="020B0604020202020204" pitchFamily="34" charset="0"/>
              </a:rPr>
              <a:t>Numerous articles and case studies demonstrate the business value resulting from BI projects</a:t>
            </a:r>
            <a:r>
              <a:rPr lang="en-GB" sz="2200" dirty="0">
                <a:cs typeface="Arial" panose="020B0604020202020204" pitchFamily="34" charset="0"/>
              </a:rPr>
              <a:t>.</a:t>
            </a:r>
          </a:p>
          <a:p>
            <a:pPr marL="808038" indent="-211138">
              <a:lnSpc>
                <a:spcPct val="110000"/>
              </a:lnSpc>
              <a:spcBef>
                <a:spcPts val="500"/>
              </a:spcBef>
              <a:spcAft>
                <a:spcPts val="500"/>
              </a:spcAft>
              <a:buSzPct val="100000"/>
              <a:buFont typeface="System Font Regular"/>
              <a:buChar char="-"/>
              <a:tabLst>
                <a:tab pos="457200" algn="l"/>
              </a:tabLst>
              <a:defRPr/>
            </a:pPr>
            <a:r>
              <a:rPr lang="en-GB" sz="2200" dirty="0">
                <a:solidFill>
                  <a:srgbClr val="0070C0"/>
                </a:solidFill>
                <a:cs typeface="Arial" panose="020B0604020202020204" pitchFamily="34" charset="0"/>
              </a:rPr>
              <a:t>Gathering a list of business benefits from BI projects should not be difficult, given the widespread recognition of their importance.</a:t>
            </a:r>
          </a:p>
          <a:p>
            <a:pPr marL="0" lvl="0" indent="0" rtl="0">
              <a:lnSpc>
                <a:spcPct val="150000"/>
              </a:lnSpc>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805109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Building The Technical Case for BI Projects </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p:txBody>
          <a:bodyPr>
            <a:normAutofit/>
          </a:bodyPr>
          <a:lstStyle/>
          <a:p>
            <a:pPr>
              <a:spcAft>
                <a:spcPts val="500"/>
              </a:spcAft>
              <a:buSzPct val="100000"/>
              <a:tabLst>
                <a:tab pos="457200" algn="l"/>
              </a:tabLst>
              <a:defRPr/>
            </a:pPr>
            <a:r>
              <a:rPr lang="en-GB" sz="2200" dirty="0"/>
              <a:t>A BI project </a:t>
            </a:r>
            <a:r>
              <a:rPr lang="en-GB" sz="2200" dirty="0">
                <a:solidFill>
                  <a:srgbClr val="FF0000"/>
                </a:solidFill>
              </a:rPr>
              <a:t>will introduce new technologies and products into an enterprise </a:t>
            </a:r>
            <a:r>
              <a:rPr lang="en-GB" sz="2200" dirty="0"/>
              <a:t>across </a:t>
            </a:r>
            <a:r>
              <a:rPr lang="en-GB" sz="2200" dirty="0">
                <a:solidFill>
                  <a:srgbClr val="0070C0"/>
                </a:solidFill>
              </a:rPr>
              <a:t>a variety of BI, data integration, database, and infrastructure categories</a:t>
            </a:r>
            <a:r>
              <a:rPr lang="en-GB" sz="2200" dirty="0"/>
              <a:t>. </a:t>
            </a:r>
          </a:p>
          <a:p>
            <a:pPr>
              <a:spcAft>
                <a:spcPts val="500"/>
              </a:spcAft>
              <a:buSzPct val="100000"/>
              <a:tabLst>
                <a:tab pos="457200" algn="l"/>
              </a:tabLst>
              <a:defRPr/>
            </a:pPr>
            <a:r>
              <a:rPr lang="en-GB" sz="2200" dirty="0" smtClean="0"/>
              <a:t>The steps </a:t>
            </a:r>
            <a:r>
              <a:rPr lang="en-GB" sz="2200" dirty="0"/>
              <a:t>toward building your technical </a:t>
            </a:r>
            <a:r>
              <a:rPr lang="en-GB" sz="2200" dirty="0" smtClean="0"/>
              <a:t>case are:</a:t>
            </a:r>
          </a:p>
          <a:p>
            <a:pPr marL="803275" indent="-457200">
              <a:spcBef>
                <a:spcPts val="300"/>
              </a:spcBef>
              <a:spcAft>
                <a:spcPts val="300"/>
              </a:spcAft>
              <a:buSzPct val="100000"/>
              <a:buFont typeface="+mj-lt"/>
              <a:buAutoNum type="arabicPeriod"/>
              <a:tabLst>
                <a:tab pos="457200" algn="l"/>
              </a:tabLst>
              <a:defRPr/>
            </a:pPr>
            <a:r>
              <a:rPr lang="en-GB" sz="2200" dirty="0" smtClean="0"/>
              <a:t>Selecting </a:t>
            </a:r>
            <a:r>
              <a:rPr lang="en-GB" sz="2200" dirty="0"/>
              <a:t>the products and technologies, or </a:t>
            </a:r>
            <a:r>
              <a:rPr lang="en-GB" sz="2200" dirty="0" smtClean="0"/>
              <a:t>at least </a:t>
            </a:r>
            <a:r>
              <a:rPr lang="en-GB" sz="2200" dirty="0"/>
              <a:t>narrowing down a short </a:t>
            </a:r>
            <a:r>
              <a:rPr lang="en-GB" sz="2200" dirty="0" smtClean="0"/>
              <a:t>list.</a:t>
            </a:r>
            <a:endParaRPr lang="en-GB" sz="2200" dirty="0"/>
          </a:p>
          <a:p>
            <a:pPr marL="803275" indent="-457200">
              <a:spcBef>
                <a:spcPts val="300"/>
              </a:spcBef>
              <a:spcAft>
                <a:spcPts val="300"/>
              </a:spcAft>
              <a:buSzPct val="100000"/>
              <a:buFont typeface="+mj-lt"/>
              <a:buAutoNum type="arabicPeriod"/>
              <a:tabLst>
                <a:tab pos="457200" algn="l"/>
              </a:tabLst>
              <a:defRPr/>
            </a:pPr>
            <a:r>
              <a:rPr lang="en-GB" sz="2200" dirty="0" smtClean="0"/>
              <a:t>Convincing </a:t>
            </a:r>
            <a:r>
              <a:rPr lang="en-GB" sz="2200" dirty="0"/>
              <a:t>business people and technologists that they ought to use these tools.</a:t>
            </a:r>
          </a:p>
          <a:p>
            <a:pPr marL="0" indent="0">
              <a:buNone/>
            </a:pPr>
            <a:endParaRPr lang="en-US" dirty="0"/>
          </a:p>
        </p:txBody>
      </p:sp>
    </p:spTree>
    <p:extLst>
      <p:ext uri="{BB962C8B-B14F-4D97-AF65-F5344CB8AC3E}">
        <p14:creationId xmlns:p14="http://schemas.microsoft.com/office/powerpoint/2010/main" val="3016535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1. Technology and Product Short Lists</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p:txBody>
          <a:bodyPr>
            <a:normAutofit fontScale="92500" lnSpcReduction="10000"/>
          </a:bodyPr>
          <a:lstStyle/>
          <a:p>
            <a:r>
              <a:rPr lang="en-GB" sz="2300" dirty="0"/>
              <a:t>With each new technology and product, the best practice is </a:t>
            </a:r>
            <a:r>
              <a:rPr lang="en-GB" sz="2300" dirty="0">
                <a:solidFill>
                  <a:srgbClr val="FF0000"/>
                </a:solidFill>
              </a:rPr>
              <a:t>to conduct an evaluation and, if possible, </a:t>
            </a:r>
            <a:r>
              <a:rPr lang="en-GB" sz="2300" dirty="0" smtClean="0">
                <a:solidFill>
                  <a:srgbClr val="FF0000"/>
                </a:solidFill>
              </a:rPr>
              <a:t>a proof </a:t>
            </a:r>
            <a:r>
              <a:rPr lang="en-GB" sz="2300" dirty="0">
                <a:solidFill>
                  <a:srgbClr val="FF0000"/>
                </a:solidFill>
              </a:rPr>
              <a:t>of concept. </a:t>
            </a:r>
            <a:endParaRPr lang="en-GB" sz="2300" dirty="0" smtClean="0">
              <a:solidFill>
                <a:srgbClr val="FF0000"/>
              </a:solidFill>
            </a:endParaRPr>
          </a:p>
          <a:p>
            <a:r>
              <a:rPr lang="en-GB" sz="2300" dirty="0" smtClean="0"/>
              <a:t>The </a:t>
            </a:r>
            <a:r>
              <a:rPr lang="en-GB" sz="2300" dirty="0"/>
              <a:t>evaluation should have stakeholders</a:t>
            </a:r>
            <a:r>
              <a:rPr lang="en-GB" sz="2300" dirty="0">
                <a:solidFill>
                  <a:srgbClr val="FF0000"/>
                </a:solidFill>
              </a:rPr>
              <a:t>, both technologists and business </a:t>
            </a:r>
            <a:r>
              <a:rPr lang="en-GB" sz="2300" dirty="0" smtClean="0">
                <a:solidFill>
                  <a:srgbClr val="FF0000"/>
                </a:solidFill>
              </a:rPr>
              <a:t>people, involved </a:t>
            </a:r>
            <a:r>
              <a:rPr lang="en-GB" sz="2300" dirty="0">
                <a:solidFill>
                  <a:srgbClr val="FF0000"/>
                </a:solidFill>
              </a:rPr>
              <a:t>throughout the process</a:t>
            </a:r>
            <a:r>
              <a:rPr lang="en-GB" sz="2300" dirty="0"/>
              <a:t>. </a:t>
            </a:r>
            <a:endParaRPr lang="en-GB" sz="2300" dirty="0" smtClean="0"/>
          </a:p>
          <a:p>
            <a:pPr marL="808038" indent="-211138">
              <a:lnSpc>
                <a:spcPct val="120000"/>
              </a:lnSpc>
              <a:spcBef>
                <a:spcPts val="500"/>
              </a:spcBef>
              <a:buSzPct val="100000"/>
              <a:buFont typeface="System Font Regular"/>
              <a:buChar char="-"/>
              <a:tabLst>
                <a:tab pos="457200" algn="l"/>
              </a:tabLst>
            </a:pPr>
            <a:r>
              <a:rPr lang="en-GB" sz="2300" dirty="0">
                <a:solidFill>
                  <a:schemeClr val="accent2">
                    <a:lumMod val="75000"/>
                  </a:schemeClr>
                </a:solidFill>
                <a:cs typeface="Arial" panose="020B0604020202020204" pitchFamily="34" charset="0"/>
              </a:rPr>
              <a:t>It is important to involve the </a:t>
            </a:r>
            <a:r>
              <a:rPr lang="en-GB" sz="2300" u="sng" dirty="0">
                <a:solidFill>
                  <a:schemeClr val="accent2">
                    <a:lumMod val="75000"/>
                  </a:schemeClr>
                </a:solidFill>
                <a:cs typeface="Arial" panose="020B0604020202020204" pitchFamily="34" charset="0"/>
              </a:rPr>
              <a:t>people who are going </a:t>
            </a:r>
            <a:r>
              <a:rPr lang="en-GB" sz="2300" dirty="0">
                <a:solidFill>
                  <a:schemeClr val="accent2">
                    <a:lumMod val="75000"/>
                  </a:schemeClr>
                </a:solidFill>
                <a:cs typeface="Arial" panose="020B0604020202020204" pitchFamily="34" charset="0"/>
              </a:rPr>
              <a:t>to use these technologies in their </a:t>
            </a:r>
            <a:r>
              <a:rPr lang="en-GB" sz="2300" u="sng" dirty="0">
                <a:solidFill>
                  <a:schemeClr val="accent2">
                    <a:lumMod val="75000"/>
                  </a:schemeClr>
                </a:solidFill>
                <a:cs typeface="Arial" panose="020B0604020202020204" pitchFamily="34" charset="0"/>
              </a:rPr>
              <a:t>day-to-day jobs</a:t>
            </a:r>
            <a:r>
              <a:rPr lang="en-GB" sz="2300" dirty="0">
                <a:solidFill>
                  <a:schemeClr val="accent2">
                    <a:lumMod val="75000"/>
                  </a:schemeClr>
                </a:solidFill>
                <a:cs typeface="Arial" panose="020B0604020202020204" pitchFamily="34" charset="0"/>
              </a:rPr>
              <a:t>, whether it is the </a:t>
            </a:r>
            <a:r>
              <a:rPr lang="en-GB" sz="2300" u="sng" dirty="0">
                <a:solidFill>
                  <a:schemeClr val="accent2">
                    <a:lumMod val="75000"/>
                  </a:schemeClr>
                </a:solidFill>
                <a:cs typeface="Arial" panose="020B0604020202020204" pitchFamily="34" charset="0"/>
              </a:rPr>
              <a:t>business person </a:t>
            </a:r>
            <a:r>
              <a:rPr lang="en-GB" sz="2300" dirty="0">
                <a:solidFill>
                  <a:schemeClr val="accent2">
                    <a:lumMod val="75000"/>
                  </a:schemeClr>
                </a:solidFill>
                <a:cs typeface="Arial" panose="020B0604020202020204" pitchFamily="34" charset="0"/>
              </a:rPr>
              <a:t>who will perform analysis or the </a:t>
            </a:r>
            <a:r>
              <a:rPr lang="en-GB" sz="2300" u="sng" dirty="0">
                <a:solidFill>
                  <a:schemeClr val="accent2">
                    <a:lumMod val="75000"/>
                  </a:schemeClr>
                </a:solidFill>
                <a:cs typeface="Arial" panose="020B0604020202020204" pitchFamily="34" charset="0"/>
              </a:rPr>
              <a:t>developer</a:t>
            </a:r>
            <a:r>
              <a:rPr lang="en-GB" sz="2300" dirty="0">
                <a:solidFill>
                  <a:schemeClr val="accent2">
                    <a:lumMod val="75000"/>
                  </a:schemeClr>
                </a:solidFill>
                <a:cs typeface="Arial" panose="020B0604020202020204" pitchFamily="34" charset="0"/>
              </a:rPr>
              <a:t> who will use the tools to create the BI environment. </a:t>
            </a:r>
          </a:p>
          <a:p>
            <a:pPr marL="808038" indent="-211138">
              <a:lnSpc>
                <a:spcPct val="120000"/>
              </a:lnSpc>
              <a:spcBef>
                <a:spcPts val="500"/>
              </a:spcBef>
              <a:buSzPct val="100000"/>
              <a:buFont typeface="System Font Regular"/>
              <a:buChar char="-"/>
              <a:tabLst>
                <a:tab pos="457200" algn="l"/>
              </a:tabLst>
            </a:pPr>
            <a:r>
              <a:rPr lang="en-GB" sz="2300" dirty="0">
                <a:solidFill>
                  <a:schemeClr val="accent2">
                    <a:lumMod val="75000"/>
                  </a:schemeClr>
                </a:solidFill>
                <a:cs typeface="Arial" panose="020B0604020202020204" pitchFamily="34" charset="0"/>
              </a:rPr>
              <a:t>Involve the </a:t>
            </a:r>
            <a:r>
              <a:rPr lang="en-GB" sz="2300" u="sng" dirty="0">
                <a:solidFill>
                  <a:schemeClr val="accent2">
                    <a:lumMod val="75000"/>
                  </a:schemeClr>
                </a:solidFill>
                <a:cs typeface="Arial" panose="020B0604020202020204" pitchFamily="34" charset="0"/>
              </a:rPr>
              <a:t>management personnel, business power users, and architects </a:t>
            </a:r>
            <a:r>
              <a:rPr lang="en-GB" sz="2300" dirty="0">
                <a:solidFill>
                  <a:schemeClr val="accent2">
                    <a:lumMod val="75000"/>
                  </a:schemeClr>
                </a:solidFill>
                <a:cs typeface="Arial" panose="020B0604020202020204" pitchFamily="34" charset="0"/>
              </a:rPr>
              <a:t>(if you have them). </a:t>
            </a:r>
            <a:r>
              <a:rPr lang="en-GB" sz="2300" u="sng" dirty="0">
                <a:solidFill>
                  <a:schemeClr val="accent2">
                    <a:lumMod val="75000"/>
                  </a:schemeClr>
                </a:solidFill>
                <a:cs typeface="Arial" panose="020B0604020202020204" pitchFamily="34" charset="0"/>
              </a:rPr>
              <a:t>Be very cautious, however, if they are the only people involved</a:t>
            </a:r>
            <a:r>
              <a:rPr lang="en-GB" sz="2300" dirty="0">
                <a:solidFill>
                  <a:schemeClr val="accent2">
                    <a:lumMod val="75000"/>
                  </a:schemeClr>
                </a:solidFill>
                <a:cs typeface="Arial" panose="020B0604020202020204" pitchFamily="34" charset="0"/>
              </a:rPr>
              <a:t>, because their ability to learn new tools may be far better than that of the people who will really use the tools. </a:t>
            </a:r>
            <a:r>
              <a:rPr lang="en-GB" sz="2300" u="sng" dirty="0">
                <a:solidFill>
                  <a:schemeClr val="accent2">
                    <a:lumMod val="75000"/>
                  </a:schemeClr>
                </a:solidFill>
                <a:cs typeface="Arial" panose="020B0604020202020204" pitchFamily="34" charset="0"/>
              </a:rPr>
              <a:t>BI projects can flounder </a:t>
            </a:r>
            <a:r>
              <a:rPr lang="en-GB" sz="2300" dirty="0">
                <a:solidFill>
                  <a:schemeClr val="accent2">
                    <a:lumMod val="75000"/>
                  </a:schemeClr>
                </a:solidFill>
                <a:cs typeface="Arial" panose="020B0604020202020204" pitchFamily="34" charset="0"/>
              </a:rPr>
              <a:t>because business people cannot get used to the Interface and capabilities of a new tool</a:t>
            </a:r>
            <a:r>
              <a:rPr lang="en-GB" sz="2300" dirty="0" smtClean="0">
                <a:solidFill>
                  <a:schemeClr val="accent2">
                    <a:lumMod val="75000"/>
                  </a:schemeClr>
                </a:solidFill>
                <a:cs typeface="Arial" panose="020B0604020202020204" pitchFamily="34" charset="0"/>
              </a:rPr>
              <a:t>.</a:t>
            </a:r>
          </a:p>
          <a:p>
            <a:pPr marL="0" lvl="0" indent="0">
              <a:lnSpc>
                <a:spcPct val="150000"/>
              </a:lnSpc>
              <a:buSzPct val="100000"/>
              <a:buNone/>
              <a:tabLst>
                <a:tab pos="457200" algn="l"/>
              </a:tabLst>
            </a:pPr>
            <a:endParaRPr lang="en-GB" sz="1800"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890372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1. Technology and Product Short Lists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p:txBody>
          <a:bodyPr/>
          <a:lstStyle/>
          <a:p>
            <a:pPr>
              <a:lnSpc>
                <a:spcPct val="80000"/>
              </a:lnSpc>
              <a:buSzPct val="100000"/>
              <a:tabLst>
                <a:tab pos="457200" algn="l"/>
              </a:tabLst>
            </a:pPr>
            <a:r>
              <a:rPr lang="en-GB" sz="2300" dirty="0">
                <a:solidFill>
                  <a:srgbClr val="FF0000"/>
                </a:solidFill>
              </a:rPr>
              <a:t>The product evaluation process will involve the following steps (Figure 2.2)</a:t>
            </a:r>
          </a:p>
          <a:p>
            <a:pPr marL="846138" lvl="0" indent="-274638">
              <a:lnSpc>
                <a:spcPct val="100000"/>
              </a:lnSpc>
              <a:buSzPct val="100000"/>
              <a:buFont typeface="System Font Regular"/>
              <a:buChar char="-"/>
              <a:tabLst>
                <a:tab pos="457200" algn="l"/>
              </a:tabLst>
              <a:defRPr/>
            </a:pPr>
            <a:r>
              <a:rPr lang="en-GB" sz="2300" dirty="0" smtClean="0">
                <a:solidFill>
                  <a:prstClr val="black"/>
                </a:solidFill>
                <a:latin typeface="Calibri" panose="020F0502020204030204" pitchFamily="34" charset="0"/>
                <a:cs typeface="Arial" panose="020B0604020202020204" pitchFamily="34" charset="0"/>
              </a:rPr>
              <a:t>Gather </a:t>
            </a:r>
            <a:r>
              <a:rPr lang="en-GB" sz="2300" dirty="0">
                <a:solidFill>
                  <a:prstClr val="black"/>
                </a:solidFill>
                <a:latin typeface="Calibri" panose="020F0502020204030204" pitchFamily="34" charset="0"/>
                <a:cs typeface="Arial" panose="020B0604020202020204" pitchFamily="34" charset="0"/>
              </a:rPr>
              <a:t>and prioritize requirements</a:t>
            </a:r>
          </a:p>
          <a:p>
            <a:pPr marL="846138" lvl="0" indent="-274638">
              <a:lnSpc>
                <a:spcPct val="100000"/>
              </a:lnSpc>
              <a:buSzPct val="100000"/>
              <a:buFont typeface="System Font Regular"/>
              <a:buChar char="-"/>
              <a:tabLst>
                <a:tab pos="457200" algn="l"/>
              </a:tabLst>
              <a:defRPr/>
            </a:pPr>
            <a:r>
              <a:rPr lang="en-GB" sz="2300" dirty="0" smtClean="0">
                <a:solidFill>
                  <a:prstClr val="black"/>
                </a:solidFill>
                <a:latin typeface="Calibri" panose="020F0502020204030204" pitchFamily="34" charset="0"/>
                <a:cs typeface="Arial" panose="020B0604020202020204" pitchFamily="34" charset="0"/>
              </a:rPr>
              <a:t>Establish </a:t>
            </a:r>
            <a:r>
              <a:rPr lang="en-GB" sz="2300" dirty="0">
                <a:solidFill>
                  <a:prstClr val="black"/>
                </a:solidFill>
                <a:latin typeface="Calibri" panose="020F0502020204030204" pitchFamily="34" charset="0"/>
                <a:cs typeface="Arial" panose="020B0604020202020204" pitchFamily="34" charset="0"/>
              </a:rPr>
              <a:t>success and value criteria</a:t>
            </a:r>
          </a:p>
          <a:p>
            <a:pPr marL="846138" lvl="0" indent="-274638">
              <a:lnSpc>
                <a:spcPct val="100000"/>
              </a:lnSpc>
              <a:buSzPct val="100000"/>
              <a:buFont typeface="System Font Regular"/>
              <a:buChar char="-"/>
              <a:tabLst>
                <a:tab pos="457200" algn="l"/>
              </a:tabLst>
              <a:defRPr/>
            </a:pPr>
            <a:r>
              <a:rPr lang="en-GB" sz="2300" dirty="0" smtClean="0">
                <a:solidFill>
                  <a:prstClr val="black"/>
                </a:solidFill>
                <a:latin typeface="Calibri" panose="020F0502020204030204" pitchFamily="34" charset="0"/>
                <a:cs typeface="Arial" panose="020B0604020202020204" pitchFamily="34" charset="0"/>
              </a:rPr>
              <a:t>Select </a:t>
            </a:r>
            <a:r>
              <a:rPr lang="en-GB" sz="2300" dirty="0">
                <a:solidFill>
                  <a:prstClr val="black"/>
                </a:solidFill>
                <a:latin typeface="Calibri" panose="020F0502020204030204" pitchFamily="34" charset="0"/>
                <a:cs typeface="Arial" panose="020B0604020202020204" pitchFamily="34" charset="0"/>
              </a:rPr>
              <a:t>short list of product candidates</a:t>
            </a:r>
          </a:p>
          <a:p>
            <a:pPr marL="846138" lvl="0" indent="-274638">
              <a:lnSpc>
                <a:spcPct val="100000"/>
              </a:lnSpc>
              <a:buSzPct val="100000"/>
              <a:buFont typeface="System Font Regular"/>
              <a:buChar char="-"/>
              <a:tabLst>
                <a:tab pos="457200" algn="l"/>
              </a:tabLst>
              <a:defRPr/>
            </a:pPr>
            <a:r>
              <a:rPr lang="en-GB" sz="2300" dirty="0" smtClean="0">
                <a:solidFill>
                  <a:prstClr val="black"/>
                </a:solidFill>
                <a:latin typeface="Calibri" panose="020F0502020204030204" pitchFamily="34" charset="0"/>
                <a:cs typeface="Arial" panose="020B0604020202020204" pitchFamily="34" charset="0"/>
              </a:rPr>
              <a:t>Conduct </a:t>
            </a:r>
            <a:r>
              <a:rPr lang="en-GB" sz="2300" dirty="0">
                <a:solidFill>
                  <a:prstClr val="black"/>
                </a:solidFill>
                <a:latin typeface="Calibri" panose="020F0502020204030204" pitchFamily="34" charset="0"/>
                <a:cs typeface="Arial" panose="020B0604020202020204" pitchFamily="34" charset="0"/>
              </a:rPr>
              <a:t>product reviews with hands-on proofs of concept, if possible</a:t>
            </a:r>
          </a:p>
          <a:p>
            <a:pPr marL="846138" lvl="0" indent="-274638">
              <a:lnSpc>
                <a:spcPct val="100000"/>
              </a:lnSpc>
              <a:buSzPct val="100000"/>
              <a:buFont typeface="System Font Regular"/>
              <a:buChar char="-"/>
              <a:tabLst>
                <a:tab pos="457200" algn="l"/>
              </a:tabLst>
              <a:defRPr/>
            </a:pPr>
            <a:r>
              <a:rPr lang="en-GB" sz="2300" dirty="0" smtClean="0">
                <a:solidFill>
                  <a:prstClr val="black"/>
                </a:solidFill>
                <a:latin typeface="Calibri" panose="020F0502020204030204" pitchFamily="34" charset="0"/>
                <a:cs typeface="Arial" panose="020B0604020202020204" pitchFamily="34" charset="0"/>
              </a:rPr>
              <a:t>Score </a:t>
            </a:r>
            <a:r>
              <a:rPr lang="en-GB" sz="2300" dirty="0">
                <a:solidFill>
                  <a:prstClr val="black"/>
                </a:solidFill>
                <a:latin typeface="Calibri" panose="020F0502020204030204" pitchFamily="34" charset="0"/>
                <a:cs typeface="Arial" panose="020B0604020202020204" pitchFamily="34" charset="0"/>
              </a:rPr>
              <a:t>and rank products</a:t>
            </a:r>
          </a:p>
          <a:p>
            <a:pPr marL="846138" lvl="0" indent="-274638">
              <a:lnSpc>
                <a:spcPct val="100000"/>
              </a:lnSpc>
              <a:buSzPct val="100000"/>
              <a:buFont typeface="System Font Regular"/>
              <a:buChar char="-"/>
              <a:tabLst>
                <a:tab pos="457200" algn="l"/>
              </a:tabLst>
              <a:defRPr/>
            </a:pPr>
            <a:r>
              <a:rPr lang="en-GB" sz="2300" dirty="0" smtClean="0">
                <a:solidFill>
                  <a:prstClr val="black"/>
                </a:solidFill>
                <a:latin typeface="Calibri" panose="020F0502020204030204" pitchFamily="34" charset="0"/>
                <a:cs typeface="Arial" panose="020B0604020202020204" pitchFamily="34" charset="0"/>
              </a:rPr>
              <a:t>Review </a:t>
            </a:r>
            <a:r>
              <a:rPr lang="en-GB" sz="2300" dirty="0">
                <a:solidFill>
                  <a:prstClr val="black"/>
                </a:solidFill>
                <a:latin typeface="Calibri" panose="020F0502020204030204" pitchFamily="34" charset="0"/>
                <a:cs typeface="Arial" panose="020B0604020202020204" pitchFamily="34" charset="0"/>
              </a:rPr>
              <a:t>results and select product(s)</a:t>
            </a:r>
          </a:p>
          <a:p>
            <a:pPr marL="846138" lvl="0" indent="-274638">
              <a:lnSpc>
                <a:spcPct val="100000"/>
              </a:lnSpc>
              <a:buSzPct val="100000"/>
              <a:buFont typeface="System Font Regular"/>
              <a:buChar char="-"/>
              <a:tabLst>
                <a:tab pos="457200" algn="l"/>
              </a:tabLst>
              <a:defRPr/>
            </a:pPr>
            <a:r>
              <a:rPr lang="en-GB" sz="2300" dirty="0" smtClean="0">
                <a:solidFill>
                  <a:prstClr val="black"/>
                </a:solidFill>
                <a:latin typeface="Calibri" panose="020F0502020204030204" pitchFamily="34" charset="0"/>
                <a:cs typeface="Arial" panose="020B0604020202020204" pitchFamily="34" charset="0"/>
              </a:rPr>
              <a:t>Haggle </a:t>
            </a:r>
            <a:r>
              <a:rPr lang="en-GB" sz="2300" dirty="0">
                <a:solidFill>
                  <a:prstClr val="black"/>
                </a:solidFill>
                <a:latin typeface="Calibri" panose="020F0502020204030204" pitchFamily="34" charset="0"/>
                <a:cs typeface="Arial" panose="020B0604020202020204" pitchFamily="34" charset="0"/>
              </a:rPr>
              <a:t>with product vendors over pricing.</a:t>
            </a:r>
            <a:endParaRPr lang="en-GB" sz="2300" dirty="0" smtClean="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662007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Selecting product short-list(s) workflow</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851" y="2141034"/>
            <a:ext cx="10490927" cy="3847171"/>
          </a:xfrm>
        </p:spPr>
      </p:pic>
      <p:sp>
        <p:nvSpPr>
          <p:cNvPr id="5" name="Rectangle 4"/>
          <p:cNvSpPr/>
          <p:nvPr/>
        </p:nvSpPr>
        <p:spPr>
          <a:xfrm>
            <a:off x="5311849" y="6506862"/>
            <a:ext cx="1825635" cy="351138"/>
          </a:xfrm>
          <a:prstGeom prst="rect">
            <a:avLst/>
          </a:prstGeom>
          <a:noFill/>
          <a:ln>
            <a:noFill/>
          </a:ln>
        </p:spPr>
        <p:txBody>
          <a:bodyPr anchor="ctr">
            <a:normAutofit fontScale="85000" lnSpcReduction="20000"/>
          </a:bodyPr>
          <a:lstStyle/>
          <a:p>
            <a:pPr algn="ctr"/>
            <a:r>
              <a:rPr lang="en-US" sz="2400" dirty="0"/>
              <a:t>f02-02</a:t>
            </a:r>
          </a:p>
        </p:txBody>
      </p:sp>
    </p:spTree>
    <p:extLst>
      <p:ext uri="{BB962C8B-B14F-4D97-AF65-F5344CB8AC3E}">
        <p14:creationId xmlns:p14="http://schemas.microsoft.com/office/powerpoint/2010/main" val="42692615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1. Technology and Product Short Lists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646386" y="1690688"/>
            <a:ext cx="10707414" cy="4486275"/>
          </a:xfrm>
        </p:spPr>
        <p:txBody>
          <a:bodyPr>
            <a:normAutofit fontScale="85000" lnSpcReduction="20000"/>
          </a:bodyPr>
          <a:lstStyle/>
          <a:p>
            <a:pPr marL="0" indent="0">
              <a:lnSpc>
                <a:spcPct val="150000"/>
              </a:lnSpc>
              <a:buSzPct val="100000"/>
              <a:buNone/>
              <a:tabLst>
                <a:tab pos="457200" algn="l"/>
              </a:tabLst>
            </a:pPr>
            <a:r>
              <a:rPr lang="en-GB" sz="2400" b="1" dirty="0">
                <a:latin typeface="Calibri" panose="020F0502020204030204" pitchFamily="34" charset="0"/>
                <a:cs typeface="Calibri" panose="020F0502020204030204" pitchFamily="34" charset="0"/>
              </a:rPr>
              <a:t>Product Evaluation Considerations</a:t>
            </a:r>
          </a:p>
          <a:p>
            <a:pPr>
              <a:buSzPct val="100000"/>
              <a:tabLst>
                <a:tab pos="457200" algn="l"/>
              </a:tabLst>
              <a:defRPr/>
            </a:pPr>
            <a:r>
              <a:rPr lang="en-GB" sz="2500" dirty="0">
                <a:solidFill>
                  <a:srgbClr val="FF0000"/>
                </a:solidFill>
              </a:rPr>
              <a:t>Consider the costs of the technologies, ranging from free (at least in respect to licensing costs) to very expensive.</a:t>
            </a:r>
          </a:p>
          <a:p>
            <a:pPr marL="846138" indent="-274638">
              <a:lnSpc>
                <a:spcPct val="100000"/>
              </a:lnSpc>
              <a:buSzPct val="100000"/>
              <a:buFont typeface="System Font Regular"/>
              <a:buChar char="-"/>
              <a:tabLst>
                <a:tab pos="457200" algn="l"/>
              </a:tabLst>
              <a:defRPr/>
            </a:pPr>
            <a:r>
              <a:rPr lang="en-GB" sz="2400" dirty="0">
                <a:solidFill>
                  <a:prstClr val="black"/>
                </a:solidFill>
                <a:latin typeface="Calibri" panose="020F0502020204030204" pitchFamily="34" charset="0"/>
                <a:cs typeface="Arial" panose="020B0604020202020204" pitchFamily="34" charset="0"/>
              </a:rPr>
              <a:t>Prior to creating your product short list, you need to get a ballpark </a:t>
            </a:r>
            <a:r>
              <a:rPr lang="en-GB" sz="2400" dirty="0">
                <a:solidFill>
                  <a:srgbClr val="0070C0"/>
                </a:solidFill>
                <a:latin typeface="Calibri" panose="020F0502020204030204" pitchFamily="34" charset="0"/>
                <a:cs typeface="Arial" panose="020B0604020202020204" pitchFamily="34" charset="0"/>
              </a:rPr>
              <a:t>estimate on what </a:t>
            </a:r>
            <a:r>
              <a:rPr lang="en-GB" sz="2400" dirty="0" smtClean="0">
                <a:solidFill>
                  <a:srgbClr val="0070C0"/>
                </a:solidFill>
                <a:latin typeface="Calibri" panose="020F0502020204030204" pitchFamily="34" charset="0"/>
                <a:cs typeface="Arial" panose="020B0604020202020204" pitchFamily="34" charset="0"/>
              </a:rPr>
              <a:t>your organization </a:t>
            </a:r>
            <a:r>
              <a:rPr lang="en-GB" sz="2400" dirty="0">
                <a:solidFill>
                  <a:srgbClr val="0070C0"/>
                </a:solidFill>
                <a:latin typeface="Calibri" panose="020F0502020204030204" pitchFamily="34" charset="0"/>
                <a:cs typeface="Arial" panose="020B0604020202020204" pitchFamily="34" charset="0"/>
              </a:rPr>
              <a:t>would likely spend and what the products will cost</a:t>
            </a:r>
            <a:r>
              <a:rPr lang="en-GB" sz="2400" dirty="0">
                <a:solidFill>
                  <a:schemeClr val="accent1">
                    <a:lumMod val="75000"/>
                  </a:schemeClr>
                </a:solidFill>
                <a:latin typeface="Calibri" panose="020F0502020204030204" pitchFamily="34" charset="0"/>
                <a:cs typeface="Arial" panose="020B0604020202020204" pitchFamily="34" charset="0"/>
              </a:rPr>
              <a:t>. </a:t>
            </a:r>
            <a:endParaRPr lang="en-GB" sz="2400" dirty="0" smtClean="0">
              <a:solidFill>
                <a:schemeClr val="accent1">
                  <a:lumMod val="75000"/>
                </a:schemeClr>
              </a:solidFill>
              <a:latin typeface="Calibri" panose="020F0502020204030204" pitchFamily="34" charset="0"/>
              <a:cs typeface="Arial" panose="020B0604020202020204" pitchFamily="34" charset="0"/>
            </a:endParaRPr>
          </a:p>
          <a:p>
            <a:pPr marL="846138" indent="-274638">
              <a:lnSpc>
                <a:spcPct val="100000"/>
              </a:lnSpc>
              <a:buSzPct val="100000"/>
              <a:buFont typeface="System Font Regular"/>
              <a:buChar char="-"/>
              <a:tabLst>
                <a:tab pos="457200" algn="l"/>
              </a:tabLst>
              <a:defRPr/>
            </a:pPr>
            <a:r>
              <a:rPr lang="en-GB" sz="2400" dirty="0" smtClean="0">
                <a:solidFill>
                  <a:schemeClr val="accent1">
                    <a:lumMod val="75000"/>
                  </a:schemeClr>
                </a:solidFill>
                <a:latin typeface="Calibri" panose="020F0502020204030204" pitchFamily="34" charset="0"/>
                <a:cs typeface="Arial" panose="020B0604020202020204" pitchFamily="34" charset="0"/>
              </a:rPr>
              <a:t>Filter </a:t>
            </a:r>
            <a:r>
              <a:rPr lang="en-GB" sz="2400" dirty="0">
                <a:solidFill>
                  <a:schemeClr val="accent1">
                    <a:lumMod val="75000"/>
                  </a:schemeClr>
                </a:solidFill>
                <a:latin typeface="Calibri" panose="020F0502020204030204" pitchFamily="34" charset="0"/>
                <a:cs typeface="Arial" panose="020B0604020202020204" pitchFamily="34" charset="0"/>
              </a:rPr>
              <a:t>products based on budget and affordability</a:t>
            </a:r>
            <a:r>
              <a:rPr lang="en-GB" sz="2400" dirty="0" smtClean="0">
                <a:solidFill>
                  <a:prstClr val="black"/>
                </a:solidFill>
                <a:latin typeface="Calibri" panose="020F0502020204030204" pitchFamily="34" charset="0"/>
                <a:cs typeface="Arial" panose="020B0604020202020204" pitchFamily="34" charset="0"/>
              </a:rPr>
              <a:t>. </a:t>
            </a:r>
            <a:r>
              <a:rPr lang="en-GB" sz="2400" dirty="0">
                <a:solidFill>
                  <a:prstClr val="black"/>
                </a:solidFill>
                <a:latin typeface="Calibri" panose="020F0502020204030204" pitchFamily="34" charset="0"/>
                <a:cs typeface="Arial" panose="020B0604020202020204" pitchFamily="34" charset="0"/>
              </a:rPr>
              <a:t>It does not make sense to evaluate products that you will not realistically purchase unless it </a:t>
            </a:r>
            <a:r>
              <a:rPr lang="en-GB" sz="2400" dirty="0" smtClean="0">
                <a:solidFill>
                  <a:prstClr val="black"/>
                </a:solidFill>
                <a:latin typeface="Calibri" panose="020F0502020204030204" pitchFamily="34" charset="0"/>
                <a:cs typeface="Arial" panose="020B0604020202020204" pitchFamily="34" charset="0"/>
              </a:rPr>
              <a:t>is part </a:t>
            </a:r>
            <a:r>
              <a:rPr lang="en-GB" sz="2400" dirty="0">
                <a:solidFill>
                  <a:prstClr val="black"/>
                </a:solidFill>
                <a:latin typeface="Calibri" panose="020F0502020204030204" pitchFamily="34" charset="0"/>
                <a:cs typeface="Arial" panose="020B0604020202020204" pitchFamily="34" charset="0"/>
              </a:rPr>
              <a:t>of your bargaining strategy with the vendor</a:t>
            </a:r>
            <a:r>
              <a:rPr lang="en-GB" sz="2400" dirty="0" smtClean="0">
                <a:solidFill>
                  <a:prstClr val="black"/>
                </a:solidFill>
                <a:latin typeface="Calibri" panose="020F0502020204030204" pitchFamily="34" charset="0"/>
                <a:cs typeface="Arial" panose="020B0604020202020204" pitchFamily="34" charset="0"/>
              </a:rPr>
              <a:t>.</a:t>
            </a:r>
          </a:p>
          <a:p>
            <a:pPr>
              <a:buSzPct val="100000"/>
              <a:tabLst>
                <a:tab pos="457200" algn="l"/>
              </a:tabLst>
              <a:defRPr/>
            </a:pPr>
            <a:r>
              <a:rPr lang="en-GB" sz="2500" dirty="0">
                <a:solidFill>
                  <a:srgbClr val="FF0000"/>
                </a:solidFill>
              </a:rPr>
              <a:t>Conduct evaluations to determine the best solution objectively</a:t>
            </a:r>
            <a:r>
              <a:rPr lang="en-GB" sz="2500" dirty="0" smtClean="0">
                <a:solidFill>
                  <a:srgbClr val="FF0000"/>
                </a:solidFill>
              </a:rPr>
              <a:t>.</a:t>
            </a:r>
            <a:endParaRPr lang="en-GB" sz="2400" dirty="0">
              <a:solidFill>
                <a:prstClr val="black"/>
              </a:solidFill>
              <a:latin typeface="Calibri" panose="020F0502020204030204" pitchFamily="34" charset="0"/>
              <a:cs typeface="Arial" panose="020B0604020202020204" pitchFamily="34" charset="0"/>
            </a:endParaRPr>
          </a:p>
          <a:p>
            <a:pPr marL="846138" indent="-274638">
              <a:lnSpc>
                <a:spcPct val="100000"/>
              </a:lnSpc>
              <a:buSzPct val="100000"/>
              <a:buFont typeface="System Font Regular"/>
              <a:buChar char="-"/>
              <a:tabLst>
                <a:tab pos="457200" algn="l"/>
              </a:tabLst>
              <a:defRPr/>
            </a:pPr>
            <a:r>
              <a:rPr lang="en-GB" sz="2400" dirty="0">
                <a:solidFill>
                  <a:prstClr val="black"/>
                </a:solidFill>
                <a:latin typeface="Calibri" panose="020F0502020204030204" pitchFamily="34" charset="0"/>
                <a:cs typeface="Arial" panose="020B0604020202020204" pitchFamily="34" charset="0"/>
              </a:rPr>
              <a:t>Most </a:t>
            </a:r>
            <a:r>
              <a:rPr lang="en-GB" sz="2400" dirty="0">
                <a:solidFill>
                  <a:schemeClr val="accent1">
                    <a:lumMod val="75000"/>
                  </a:schemeClr>
                </a:solidFill>
                <a:latin typeface="Calibri" panose="020F0502020204030204" pitchFamily="34" charset="0"/>
                <a:cs typeface="Arial" panose="020B0604020202020204" pitchFamily="34" charset="0"/>
              </a:rPr>
              <a:t>evaluations</a:t>
            </a:r>
            <a:r>
              <a:rPr lang="en-GB" sz="2400" dirty="0">
                <a:solidFill>
                  <a:prstClr val="black"/>
                </a:solidFill>
                <a:latin typeface="Calibri" panose="020F0502020204030204" pitchFamily="34" charset="0"/>
                <a:cs typeface="Arial" panose="020B0604020202020204" pitchFamily="34" charset="0"/>
              </a:rPr>
              <a:t> have a long list of </a:t>
            </a:r>
            <a:r>
              <a:rPr lang="en-GB" sz="2400" dirty="0">
                <a:solidFill>
                  <a:schemeClr val="accent1">
                    <a:lumMod val="75000"/>
                  </a:schemeClr>
                </a:solidFill>
                <a:latin typeface="Calibri" panose="020F0502020204030204" pitchFamily="34" charset="0"/>
                <a:cs typeface="Arial" panose="020B0604020202020204" pitchFamily="34" charset="0"/>
              </a:rPr>
              <a:t>functional and usability criteria from both technology and </a:t>
            </a:r>
            <a:r>
              <a:rPr lang="en-GB" sz="2400" dirty="0" smtClean="0">
                <a:solidFill>
                  <a:schemeClr val="accent1">
                    <a:lumMod val="75000"/>
                  </a:schemeClr>
                </a:solidFill>
                <a:latin typeface="Calibri" panose="020F0502020204030204" pitchFamily="34" charset="0"/>
                <a:cs typeface="Arial" panose="020B0604020202020204" pitchFamily="34" charset="0"/>
              </a:rPr>
              <a:t>business perspectives</a:t>
            </a:r>
            <a:r>
              <a:rPr lang="en-GB" sz="2400" dirty="0">
                <a:solidFill>
                  <a:prstClr val="black"/>
                </a:solidFill>
                <a:latin typeface="Calibri" panose="020F0502020204030204" pitchFamily="34" charset="0"/>
                <a:cs typeface="Arial" panose="020B0604020202020204" pitchFamily="34" charset="0"/>
              </a:rPr>
              <a:t>. </a:t>
            </a:r>
            <a:endParaRPr lang="en-GB" sz="2400" dirty="0" smtClean="0">
              <a:solidFill>
                <a:prstClr val="black"/>
              </a:solidFill>
              <a:latin typeface="Calibri" panose="020F0502020204030204" pitchFamily="34" charset="0"/>
              <a:cs typeface="Arial" panose="020B0604020202020204" pitchFamily="34" charset="0"/>
            </a:endParaRPr>
          </a:p>
          <a:p>
            <a:pPr marL="846138" indent="-274638">
              <a:lnSpc>
                <a:spcPct val="100000"/>
              </a:lnSpc>
              <a:buSzPct val="100000"/>
              <a:buFont typeface="System Font Regular"/>
              <a:buChar char="-"/>
              <a:tabLst>
                <a:tab pos="457200" algn="l"/>
              </a:tabLst>
              <a:defRPr/>
            </a:pPr>
            <a:r>
              <a:rPr lang="en-GB" sz="2400" dirty="0" smtClean="0">
                <a:solidFill>
                  <a:schemeClr val="accent1">
                    <a:lumMod val="75000"/>
                  </a:schemeClr>
                </a:solidFill>
                <a:latin typeface="Calibri" panose="020F0502020204030204" pitchFamily="34" charset="0"/>
                <a:cs typeface="Arial" panose="020B0604020202020204" pitchFamily="34" charset="0"/>
              </a:rPr>
              <a:t>After </a:t>
            </a:r>
            <a:r>
              <a:rPr lang="en-GB" sz="2400" dirty="0">
                <a:solidFill>
                  <a:schemeClr val="accent1">
                    <a:lumMod val="75000"/>
                  </a:schemeClr>
                </a:solidFill>
                <a:latin typeface="Calibri" panose="020F0502020204030204" pitchFamily="34" charset="0"/>
                <a:cs typeface="Arial" panose="020B0604020202020204" pitchFamily="34" charset="0"/>
              </a:rPr>
              <a:t>the product reviews, score each product according to this criterion and </a:t>
            </a:r>
            <a:r>
              <a:rPr lang="en-GB" sz="2400" dirty="0" smtClean="0">
                <a:solidFill>
                  <a:schemeClr val="accent1">
                    <a:lumMod val="75000"/>
                  </a:schemeClr>
                </a:solidFill>
                <a:latin typeface="Calibri" panose="020F0502020204030204" pitchFamily="34" charset="0"/>
                <a:cs typeface="Arial" panose="020B0604020202020204" pitchFamily="34" charset="0"/>
              </a:rPr>
              <a:t>then rank </a:t>
            </a:r>
            <a:r>
              <a:rPr lang="en-GB" sz="2400" dirty="0">
                <a:solidFill>
                  <a:schemeClr val="accent1">
                    <a:lumMod val="75000"/>
                  </a:schemeClr>
                </a:solidFill>
                <a:latin typeface="Calibri" panose="020F0502020204030204" pitchFamily="34" charset="0"/>
                <a:cs typeface="Arial" panose="020B0604020202020204" pitchFamily="34" charset="0"/>
              </a:rPr>
              <a:t>them, creating a final score that identifies the winner</a:t>
            </a:r>
            <a:r>
              <a:rPr lang="en-GB" sz="2400" dirty="0">
                <a:solidFill>
                  <a:prstClr val="black"/>
                </a:solidFill>
                <a:latin typeface="Calibri" panose="020F0502020204030204" pitchFamily="34" charset="0"/>
                <a:cs typeface="Arial" panose="020B0604020202020204" pitchFamily="34" charset="0"/>
              </a:rPr>
              <a:t>. An objective evaluation will help lead to </a:t>
            </a:r>
            <a:r>
              <a:rPr lang="en-GB" sz="2400" dirty="0" smtClean="0">
                <a:solidFill>
                  <a:prstClr val="black"/>
                </a:solidFill>
                <a:latin typeface="Calibri" panose="020F0502020204030204" pitchFamily="34" charset="0"/>
                <a:cs typeface="Arial" panose="020B0604020202020204" pitchFamily="34" charset="0"/>
              </a:rPr>
              <a:t>the best </a:t>
            </a:r>
            <a:r>
              <a:rPr lang="en-GB" sz="2400" dirty="0">
                <a:solidFill>
                  <a:prstClr val="black"/>
                </a:solidFill>
                <a:latin typeface="Calibri" panose="020F0502020204030204" pitchFamily="34" charset="0"/>
                <a:cs typeface="Arial" panose="020B0604020202020204" pitchFamily="34" charset="0"/>
              </a:rPr>
              <a:t>solution for the organization.</a:t>
            </a:r>
          </a:p>
          <a:p>
            <a:pPr marL="571500" indent="0">
              <a:lnSpc>
                <a:spcPct val="100000"/>
              </a:lnSpc>
              <a:buSzPct val="100000"/>
              <a:buNone/>
              <a:tabLst>
                <a:tab pos="457200" algn="l"/>
              </a:tabLst>
              <a:defRPr/>
            </a:pPr>
            <a:endParaRPr lang="en-GB" sz="1800" dirty="0">
              <a:solidFill>
                <a:prstClr val="black"/>
              </a:solidFill>
              <a:latin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316233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Chapter 2</a:t>
            </a:r>
            <a:br>
              <a:rPr lang="en-US" dirty="0"/>
            </a:br>
            <a:r>
              <a:rPr lang="en-US" dirty="0"/>
              <a:t>Justifying BI: Building the Business and Technical Case</a:t>
            </a:r>
          </a:p>
        </p:txBody>
      </p:sp>
      <p:sp>
        <p:nvSpPr>
          <p:cNvPr id="3" name="Subtitle 2"/>
          <p:cNvSpPr>
            <a:spLocks noGrp="1"/>
          </p:cNvSpPr>
          <p:nvPr>
            <p:ph type="subTitle" idx="1"/>
          </p:nvPr>
        </p:nvSpPr>
        <p:spPr>
          <a:xfrm>
            <a:off x="1524000" y="3845490"/>
            <a:ext cx="9144000" cy="1412310"/>
          </a:xfrm>
        </p:spPr>
        <p:txBody>
          <a:bodyPr/>
          <a:lstStyle/>
          <a:p>
            <a:r>
              <a:rPr lang="en-US" sz="2000" dirty="0">
                <a:solidFill>
                  <a:schemeClr val="accent5">
                    <a:lumMod val="75000"/>
                  </a:schemeClr>
                </a:solidFill>
              </a:rPr>
              <a:t>Topics in this chapter: </a:t>
            </a:r>
          </a:p>
          <a:p>
            <a:pPr marL="2763838" indent="-2714625"/>
            <a:r>
              <a:rPr lang="en-US" sz="2000" dirty="0">
                <a:solidFill>
                  <a:srgbClr val="C00000"/>
                </a:solidFill>
              </a:rPr>
              <a:t>- Building the business case.</a:t>
            </a:r>
          </a:p>
          <a:p>
            <a:pPr marL="2763838" indent="-2714625"/>
            <a:r>
              <a:rPr lang="en-US" sz="2000" dirty="0">
                <a:solidFill>
                  <a:srgbClr val="C00000"/>
                </a:solidFill>
              </a:rPr>
              <a:t>- Building the technical case.</a:t>
            </a:r>
          </a:p>
          <a:p>
            <a:endParaRPr lang="en-US" dirty="0"/>
          </a:p>
        </p:txBody>
      </p:sp>
    </p:spTree>
    <p:extLst>
      <p:ext uri="{BB962C8B-B14F-4D97-AF65-F5344CB8AC3E}">
        <p14:creationId xmlns:p14="http://schemas.microsoft.com/office/powerpoint/2010/main" val="3144952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1. Technology and Product Short Lists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646386" y="1690688"/>
            <a:ext cx="10707414" cy="4486275"/>
          </a:xfrm>
        </p:spPr>
        <p:txBody>
          <a:bodyPr>
            <a:normAutofit/>
          </a:bodyPr>
          <a:lstStyle/>
          <a:p>
            <a:pPr marL="0" indent="0">
              <a:lnSpc>
                <a:spcPct val="150000"/>
              </a:lnSpc>
              <a:buSzPct val="100000"/>
              <a:buNone/>
              <a:tabLst>
                <a:tab pos="457200" algn="l"/>
              </a:tabLst>
            </a:pPr>
            <a:r>
              <a:rPr lang="en-GB" sz="1900" b="1" dirty="0">
                <a:latin typeface="Calibri" panose="020F0502020204030204" pitchFamily="34" charset="0"/>
                <a:cs typeface="Calibri" panose="020F0502020204030204" pitchFamily="34" charset="0"/>
              </a:rPr>
              <a:t>Product Evaluation Considerations</a:t>
            </a:r>
          </a:p>
          <a:p>
            <a:pPr>
              <a:buSzPct val="100000"/>
              <a:tabLst>
                <a:tab pos="457200" algn="l"/>
              </a:tabLst>
              <a:defRPr/>
            </a:pPr>
            <a:r>
              <a:rPr lang="en-GB" sz="1900" dirty="0" smtClean="0">
                <a:solidFill>
                  <a:srgbClr val="FF0000"/>
                </a:solidFill>
              </a:rPr>
              <a:t>Decide </a:t>
            </a:r>
            <a:r>
              <a:rPr lang="en-GB" sz="1900" dirty="0">
                <a:solidFill>
                  <a:srgbClr val="FF0000"/>
                </a:solidFill>
              </a:rPr>
              <a:t>when to conduct evaluations based on organizational needs and project </a:t>
            </a:r>
            <a:r>
              <a:rPr lang="en-GB" sz="1900" dirty="0" smtClean="0">
                <a:solidFill>
                  <a:srgbClr val="FF0000"/>
                </a:solidFill>
              </a:rPr>
              <a:t>timelines.</a:t>
            </a:r>
          </a:p>
          <a:p>
            <a:pPr marL="571500" indent="0">
              <a:lnSpc>
                <a:spcPct val="100000"/>
              </a:lnSpc>
              <a:buSzPct val="100000"/>
              <a:buNone/>
              <a:tabLst>
                <a:tab pos="457200" algn="l"/>
              </a:tabLst>
              <a:defRPr/>
            </a:pPr>
            <a:r>
              <a:rPr lang="en-GB" sz="1900" dirty="0">
                <a:latin typeface="Calibri" panose="020F0502020204030204" pitchFamily="34" charset="0"/>
                <a:cs typeface="Arial" panose="020B0604020202020204" pitchFamily="34" charset="0"/>
              </a:rPr>
              <a:t>There </a:t>
            </a:r>
            <a:r>
              <a:rPr lang="en-GB" sz="1900" u="sng" dirty="0">
                <a:latin typeface="Calibri" panose="020F0502020204030204" pitchFamily="34" charset="0"/>
                <a:cs typeface="Arial" panose="020B0604020202020204" pitchFamily="34" charset="0"/>
              </a:rPr>
              <a:t>are two mind-sets regarding when product evaluations will occur </a:t>
            </a:r>
            <a:r>
              <a:rPr lang="en-GB" sz="1900" dirty="0">
                <a:latin typeface="Calibri" panose="020F0502020204030204" pitchFamily="34" charset="0"/>
                <a:cs typeface="Arial" panose="020B0604020202020204" pitchFamily="34" charset="0"/>
              </a:rPr>
              <a:t>(See Chapter 18.):</a:t>
            </a:r>
          </a:p>
          <a:p>
            <a:pPr marL="846138" indent="-274638">
              <a:lnSpc>
                <a:spcPct val="100000"/>
              </a:lnSpc>
              <a:buSzPct val="100000"/>
              <a:buFont typeface="System Font Regular"/>
              <a:buChar char="-"/>
              <a:tabLst>
                <a:tab pos="457200" algn="l"/>
              </a:tabLst>
              <a:defRPr/>
            </a:pPr>
            <a:r>
              <a:rPr lang="en-GB" sz="1900" dirty="0">
                <a:latin typeface="Calibri" panose="020F0502020204030204" pitchFamily="34" charset="0"/>
                <a:cs typeface="Arial" panose="020B0604020202020204" pitchFamily="34" charset="0"/>
              </a:rPr>
              <a:t>Some organizations will conduct the evaluations </a:t>
            </a:r>
            <a:r>
              <a:rPr lang="en-GB" sz="1900" dirty="0">
                <a:solidFill>
                  <a:srgbClr val="00B0F0"/>
                </a:solidFill>
                <a:latin typeface="Calibri" panose="020F0502020204030204" pitchFamily="34" charset="0"/>
                <a:cs typeface="Arial" panose="020B0604020202020204" pitchFamily="34" charset="0"/>
              </a:rPr>
              <a:t>during the BI justification </a:t>
            </a:r>
            <a:r>
              <a:rPr lang="en-GB" sz="1900" dirty="0">
                <a:latin typeface="Calibri" panose="020F0502020204030204" pitchFamily="34" charset="0"/>
                <a:cs typeface="Arial" panose="020B0604020202020204" pitchFamily="34" charset="0"/>
              </a:rPr>
              <a:t>phase in order to determine the specific products and their costs. In this scenario</a:t>
            </a:r>
            <a:r>
              <a:rPr lang="en-GB" sz="1900" dirty="0" smtClean="0">
                <a:latin typeface="Calibri" panose="020F0502020204030204" pitchFamily="34" charset="0"/>
                <a:cs typeface="Arial" panose="020B0604020202020204" pitchFamily="34" charset="0"/>
              </a:rPr>
              <a:t>, </a:t>
            </a:r>
            <a:r>
              <a:rPr lang="en-GB" sz="1900" dirty="0" smtClean="0">
                <a:solidFill>
                  <a:srgbClr val="00B0F0"/>
                </a:solidFill>
                <a:latin typeface="Calibri" panose="020F0502020204030204" pitchFamily="34" charset="0"/>
                <a:cs typeface="Arial" panose="020B0604020202020204" pitchFamily="34" charset="0"/>
              </a:rPr>
              <a:t>the organization knows it needs a BI project, but more details are necessary for specific projects to be approved</a:t>
            </a:r>
            <a:r>
              <a:rPr lang="en-GB" sz="1900" dirty="0" smtClean="0">
                <a:latin typeface="Calibri" panose="020F0502020204030204" pitchFamily="34" charset="0"/>
                <a:cs typeface="Arial" panose="020B0604020202020204" pitchFamily="34" charset="0"/>
              </a:rPr>
              <a:t>. </a:t>
            </a:r>
            <a:endParaRPr lang="en-GB" sz="1900" dirty="0">
              <a:latin typeface="Calibri" panose="020F0502020204030204" pitchFamily="34" charset="0"/>
              <a:cs typeface="Arial" panose="020B0604020202020204" pitchFamily="34" charset="0"/>
            </a:endParaRPr>
          </a:p>
          <a:p>
            <a:pPr marL="846138" indent="-274638">
              <a:lnSpc>
                <a:spcPct val="100000"/>
              </a:lnSpc>
              <a:buSzPct val="100000"/>
              <a:buFont typeface="System Font Regular"/>
              <a:buChar char="-"/>
              <a:tabLst>
                <a:tab pos="457200" algn="l"/>
              </a:tabLst>
              <a:defRPr/>
            </a:pPr>
            <a:r>
              <a:rPr lang="en-GB" sz="1900" dirty="0">
                <a:latin typeface="Calibri" panose="020F0502020204030204" pitchFamily="34" charset="0"/>
                <a:cs typeface="Arial" panose="020B0604020202020204" pitchFamily="34" charset="0"/>
              </a:rPr>
              <a:t>The </a:t>
            </a:r>
            <a:r>
              <a:rPr lang="en-GB" sz="1900" dirty="0">
                <a:solidFill>
                  <a:srgbClr val="00B0F0"/>
                </a:solidFill>
                <a:latin typeface="Calibri" panose="020F0502020204030204" pitchFamily="34" charset="0"/>
                <a:cs typeface="Arial" panose="020B0604020202020204" pitchFamily="34" charset="0"/>
              </a:rPr>
              <a:t>other approach, which is </a:t>
            </a:r>
            <a:r>
              <a:rPr lang="en-GB" sz="1900" dirty="0" smtClean="0">
                <a:solidFill>
                  <a:srgbClr val="00B0F0"/>
                </a:solidFill>
                <a:latin typeface="Calibri" panose="020F0502020204030204" pitchFamily="34" charset="0"/>
                <a:cs typeface="Arial" panose="020B0604020202020204" pitchFamily="34" charset="0"/>
              </a:rPr>
              <a:t>more common</a:t>
            </a:r>
            <a:r>
              <a:rPr lang="en-GB" sz="1900" dirty="0" smtClean="0">
                <a:latin typeface="Calibri" panose="020F0502020204030204" pitchFamily="34" charset="0"/>
                <a:cs typeface="Arial" panose="020B0604020202020204" pitchFamily="34" charset="0"/>
              </a:rPr>
              <a:t>, is </a:t>
            </a:r>
            <a:r>
              <a:rPr lang="en-GB" sz="1900" dirty="0">
                <a:latin typeface="Calibri" panose="020F0502020204030204" pitchFamily="34" charset="0"/>
                <a:cs typeface="Arial" panose="020B0604020202020204" pitchFamily="34" charset="0"/>
              </a:rPr>
              <a:t>to </a:t>
            </a:r>
            <a:r>
              <a:rPr lang="en-GB" sz="1900" dirty="0">
                <a:solidFill>
                  <a:srgbClr val="00B0F0"/>
                </a:solidFill>
                <a:latin typeface="Calibri" panose="020F0502020204030204" pitchFamily="34" charset="0"/>
                <a:cs typeface="Arial" panose="020B0604020202020204" pitchFamily="34" charset="0"/>
              </a:rPr>
              <a:t>perform an abbreviated evaluation that would document</a:t>
            </a:r>
            <a:r>
              <a:rPr lang="en-GB" sz="1900" dirty="0">
                <a:latin typeface="Calibri" panose="020F0502020204030204" pitchFamily="34" charset="0"/>
                <a:cs typeface="Arial" panose="020B0604020202020204" pitchFamily="34" charset="0"/>
              </a:rPr>
              <a:t>:</a:t>
            </a:r>
            <a:endParaRPr lang="en-GB" sz="1900" dirty="0" smtClean="0"/>
          </a:p>
          <a:p>
            <a:pPr marL="1260475" indent="-266700">
              <a:lnSpc>
                <a:spcPct val="100000"/>
              </a:lnSpc>
              <a:spcBef>
                <a:spcPts val="300"/>
              </a:spcBef>
              <a:buSzPct val="100000"/>
              <a:buFont typeface="System Font Regular"/>
              <a:buChar char="-"/>
              <a:tabLst>
                <a:tab pos="457200" algn="l"/>
              </a:tabLst>
              <a:defRPr/>
            </a:pPr>
            <a:r>
              <a:rPr lang="en-GB" sz="1900" dirty="0" smtClean="0">
                <a:latin typeface="Calibri" panose="020F0502020204030204" pitchFamily="34" charset="0"/>
                <a:cs typeface="Arial" panose="020B0604020202020204" pitchFamily="34" charset="0"/>
              </a:rPr>
              <a:t>List </a:t>
            </a:r>
            <a:r>
              <a:rPr lang="en-GB" sz="1900" dirty="0">
                <a:latin typeface="Calibri" panose="020F0502020204030204" pitchFamily="34" charset="0"/>
                <a:cs typeface="Arial" panose="020B0604020202020204" pitchFamily="34" charset="0"/>
              </a:rPr>
              <a:t>of technologies needed</a:t>
            </a:r>
          </a:p>
          <a:p>
            <a:pPr marL="1260475" indent="-266700">
              <a:lnSpc>
                <a:spcPct val="100000"/>
              </a:lnSpc>
              <a:spcBef>
                <a:spcPts val="300"/>
              </a:spcBef>
              <a:buSzPct val="100000"/>
              <a:buFont typeface="System Font Regular"/>
              <a:buChar char="-"/>
              <a:tabLst>
                <a:tab pos="457200" algn="l"/>
              </a:tabLst>
              <a:defRPr/>
            </a:pPr>
            <a:r>
              <a:rPr lang="en-GB" sz="1900" dirty="0" smtClean="0">
                <a:latin typeface="Calibri" panose="020F0502020204030204" pitchFamily="34" charset="0"/>
                <a:cs typeface="Arial" panose="020B0604020202020204" pitchFamily="34" charset="0"/>
              </a:rPr>
              <a:t>Short </a:t>
            </a:r>
            <a:r>
              <a:rPr lang="en-GB" sz="1900" dirty="0">
                <a:latin typeface="Calibri" panose="020F0502020204030204" pitchFamily="34" charset="0"/>
                <a:cs typeface="Arial" panose="020B0604020202020204" pitchFamily="34" charset="0"/>
              </a:rPr>
              <a:t>list of products that will </a:t>
            </a:r>
            <a:r>
              <a:rPr lang="en-GB" sz="1900" dirty="0" smtClean="0">
                <a:latin typeface="Calibri" panose="020F0502020204030204" pitchFamily="34" charset="0"/>
                <a:cs typeface="Arial" panose="020B0604020202020204" pitchFamily="34" charset="0"/>
              </a:rPr>
              <a:t>evaluated</a:t>
            </a:r>
            <a:endParaRPr lang="en-GB" sz="1900" dirty="0">
              <a:latin typeface="Calibri" panose="020F0502020204030204" pitchFamily="34" charset="0"/>
              <a:cs typeface="Arial" panose="020B0604020202020204" pitchFamily="34" charset="0"/>
            </a:endParaRPr>
          </a:p>
          <a:p>
            <a:pPr marL="1260475" indent="-266700">
              <a:lnSpc>
                <a:spcPct val="100000"/>
              </a:lnSpc>
              <a:spcBef>
                <a:spcPts val="300"/>
              </a:spcBef>
              <a:buSzPct val="100000"/>
              <a:buFont typeface="System Font Regular"/>
              <a:buChar char="-"/>
              <a:tabLst>
                <a:tab pos="457200" algn="l"/>
              </a:tabLst>
              <a:defRPr/>
            </a:pPr>
            <a:r>
              <a:rPr lang="en-GB" sz="1900" dirty="0" smtClean="0">
                <a:latin typeface="Calibri" panose="020F0502020204030204" pitchFamily="34" charset="0"/>
                <a:cs typeface="Arial" panose="020B0604020202020204" pitchFamily="34" charset="0"/>
              </a:rPr>
              <a:t>Range </a:t>
            </a:r>
            <a:r>
              <a:rPr lang="en-GB" sz="1900" dirty="0">
                <a:latin typeface="Calibri" panose="020F0502020204030204" pitchFamily="34" charset="0"/>
                <a:cs typeface="Arial" panose="020B0604020202020204" pitchFamily="34" charset="0"/>
              </a:rPr>
              <a:t>of high-level cost estimates for </a:t>
            </a:r>
            <a:r>
              <a:rPr lang="en-GB" sz="1900" dirty="0" smtClean="0">
                <a:latin typeface="Calibri" panose="020F0502020204030204" pitchFamily="34" charset="0"/>
                <a:cs typeface="Arial" panose="020B0604020202020204" pitchFamily="34" charset="0"/>
              </a:rPr>
              <a:t>above</a:t>
            </a:r>
            <a:endParaRPr lang="en-GB" sz="1800" dirty="0">
              <a:solidFill>
                <a:prstClr val="black"/>
              </a:solidFill>
              <a:latin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0065113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2. Convincing Business People</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690688"/>
            <a:ext cx="10515600" cy="4486275"/>
          </a:xfrm>
        </p:spPr>
        <p:txBody>
          <a:bodyPr>
            <a:normAutofit/>
          </a:bodyPr>
          <a:lstStyle/>
          <a:p>
            <a:pPr lvl="0">
              <a:lnSpc>
                <a:spcPct val="70000"/>
              </a:lnSpc>
              <a:spcAft>
                <a:spcPts val="700"/>
              </a:spcAft>
              <a:buSzPct val="100000"/>
              <a:tabLst>
                <a:tab pos="457200" algn="l"/>
              </a:tabLst>
              <a:defRPr/>
            </a:pPr>
            <a:r>
              <a:rPr lang="en-GB" sz="2200" dirty="0"/>
              <a:t>Business </a:t>
            </a:r>
            <a:r>
              <a:rPr lang="en-GB" sz="2200" dirty="0">
                <a:solidFill>
                  <a:srgbClr val="0070C0"/>
                </a:solidFill>
              </a:rPr>
              <a:t>excitement for BI may diminish when considering time, costs, and resources</a:t>
            </a:r>
            <a:r>
              <a:rPr lang="en-GB" sz="2200" dirty="0"/>
              <a:t>.</a:t>
            </a:r>
          </a:p>
          <a:p>
            <a:pPr lvl="0">
              <a:lnSpc>
                <a:spcPct val="70000"/>
              </a:lnSpc>
              <a:spcAft>
                <a:spcPts val="700"/>
              </a:spcAft>
              <a:buSzPct val="100000"/>
              <a:tabLst>
                <a:tab pos="457200" algn="l"/>
              </a:tabLst>
              <a:defRPr/>
            </a:pPr>
            <a:r>
              <a:rPr lang="en-GB" sz="2200" dirty="0"/>
              <a:t>Business users may </a:t>
            </a:r>
            <a:r>
              <a:rPr lang="en-GB" sz="2200" dirty="0">
                <a:solidFill>
                  <a:srgbClr val="0070C0"/>
                </a:solidFill>
              </a:rPr>
              <a:t>opt for "good enough" alternatives due to lower investment and quicker implementation</a:t>
            </a:r>
            <a:r>
              <a:rPr lang="en-GB" sz="2200" dirty="0" smtClean="0"/>
              <a:t>.</a:t>
            </a:r>
          </a:p>
          <a:p>
            <a:pPr lvl="0">
              <a:lnSpc>
                <a:spcPct val="70000"/>
              </a:lnSpc>
              <a:spcAft>
                <a:spcPts val="700"/>
              </a:spcAft>
              <a:buSzPct val="100000"/>
              <a:tabLst>
                <a:tab pos="457200" algn="l"/>
              </a:tabLst>
              <a:defRPr/>
            </a:pPr>
            <a:r>
              <a:rPr lang="en-GB" sz="2200" dirty="0">
                <a:solidFill>
                  <a:srgbClr val="0070C0"/>
                </a:solidFill>
              </a:rPr>
              <a:t>An alternative to using new technology can even mean doing nothing </a:t>
            </a:r>
            <a:r>
              <a:rPr lang="en-GB" sz="2200" dirty="0"/>
              <a:t>(continue to use what </a:t>
            </a:r>
            <a:r>
              <a:rPr lang="en-GB" sz="2200" dirty="0" smtClean="0"/>
              <a:t>you have</a:t>
            </a:r>
            <a:r>
              <a:rPr lang="en-GB" sz="2200" dirty="0"/>
              <a:t>) </a:t>
            </a:r>
            <a:r>
              <a:rPr lang="en-GB" sz="2200" dirty="0">
                <a:solidFill>
                  <a:srgbClr val="0070C0"/>
                </a:solidFill>
              </a:rPr>
              <a:t>or use substitutes</a:t>
            </a:r>
            <a:r>
              <a:rPr lang="en-GB" sz="2200" dirty="0"/>
              <a:t>. </a:t>
            </a:r>
            <a:endParaRPr lang="en-GB" sz="2200" dirty="0" smtClean="0"/>
          </a:p>
          <a:p>
            <a:pPr lvl="0">
              <a:lnSpc>
                <a:spcPct val="70000"/>
              </a:lnSpc>
              <a:spcAft>
                <a:spcPts val="700"/>
              </a:spcAft>
              <a:buSzPct val="100000"/>
              <a:tabLst>
                <a:tab pos="457200" algn="l"/>
              </a:tabLst>
              <a:defRPr/>
            </a:pPr>
            <a:r>
              <a:rPr lang="en-GB" sz="2200" dirty="0" smtClean="0">
                <a:solidFill>
                  <a:srgbClr val="0070C0"/>
                </a:solidFill>
              </a:rPr>
              <a:t>These </a:t>
            </a:r>
            <a:r>
              <a:rPr lang="en-GB" sz="2200" dirty="0">
                <a:solidFill>
                  <a:srgbClr val="0070C0"/>
                </a:solidFill>
              </a:rPr>
              <a:t>substitutes can include expanding operational reporting </a:t>
            </a:r>
            <a:r>
              <a:rPr lang="en-GB" sz="2200" dirty="0"/>
              <a:t>or </a:t>
            </a:r>
            <a:r>
              <a:rPr lang="en-GB" sz="2200" dirty="0">
                <a:solidFill>
                  <a:srgbClr val="0070C0"/>
                </a:solidFill>
              </a:rPr>
              <a:t>using </a:t>
            </a:r>
            <a:r>
              <a:rPr lang="en-GB" sz="2200" dirty="0" smtClean="0">
                <a:solidFill>
                  <a:srgbClr val="0070C0"/>
                </a:solidFill>
              </a:rPr>
              <a:t>more data </a:t>
            </a:r>
            <a:r>
              <a:rPr lang="en-GB" sz="2200" dirty="0">
                <a:solidFill>
                  <a:srgbClr val="0070C0"/>
                </a:solidFill>
              </a:rPr>
              <a:t>shadow systems</a:t>
            </a:r>
            <a:r>
              <a:rPr lang="en-GB" sz="2200" dirty="0"/>
              <a:t>.</a:t>
            </a:r>
          </a:p>
          <a:p>
            <a:pPr>
              <a:lnSpc>
                <a:spcPct val="70000"/>
              </a:lnSpc>
              <a:spcAft>
                <a:spcPts val="700"/>
              </a:spcAft>
              <a:buSzPct val="100000"/>
              <a:tabLst>
                <a:tab pos="457200" algn="l"/>
              </a:tabLst>
              <a:defRPr/>
            </a:pPr>
            <a:r>
              <a:rPr lang="en-GB" sz="2200" dirty="0" smtClean="0"/>
              <a:t>These </a:t>
            </a:r>
            <a:r>
              <a:rPr lang="en-GB" sz="2200" dirty="0"/>
              <a:t>“good enough” alternatives may mean that the </a:t>
            </a:r>
            <a:r>
              <a:rPr lang="en-GB" sz="2200" dirty="0">
                <a:solidFill>
                  <a:srgbClr val="0070C0"/>
                </a:solidFill>
              </a:rPr>
              <a:t>business does not </a:t>
            </a:r>
            <a:r>
              <a:rPr lang="en-GB" sz="2200" dirty="0" smtClean="0">
                <a:solidFill>
                  <a:srgbClr val="0070C0"/>
                </a:solidFill>
              </a:rPr>
              <a:t>fully engage </a:t>
            </a:r>
            <a:r>
              <a:rPr lang="en-GB" sz="2200" dirty="0">
                <a:solidFill>
                  <a:srgbClr val="0070C0"/>
                </a:solidFill>
              </a:rPr>
              <a:t>during the BI project</a:t>
            </a:r>
            <a:r>
              <a:rPr lang="en-GB" sz="2200" dirty="0"/>
              <a:t> or that they </a:t>
            </a:r>
            <a:r>
              <a:rPr lang="en-GB" sz="2200" dirty="0">
                <a:solidFill>
                  <a:srgbClr val="0070C0"/>
                </a:solidFill>
              </a:rPr>
              <a:t>use the alternative solution more than BI solution once it </a:t>
            </a:r>
            <a:r>
              <a:rPr lang="en-GB" sz="2200" dirty="0" smtClean="0">
                <a:solidFill>
                  <a:srgbClr val="0070C0"/>
                </a:solidFill>
              </a:rPr>
              <a:t>is operational</a:t>
            </a:r>
            <a:r>
              <a:rPr lang="en-GB" sz="2200" dirty="0"/>
              <a:t>.</a:t>
            </a:r>
          </a:p>
          <a:p>
            <a:pPr marL="0" lvl="0" indent="0" rtl="0">
              <a:lnSpc>
                <a:spcPct val="150000"/>
              </a:lnSpc>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5566816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2. Convincing Business People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690688"/>
            <a:ext cx="10515600" cy="4486275"/>
          </a:xfrm>
        </p:spPr>
        <p:txBody>
          <a:bodyPr>
            <a:normAutofit/>
          </a:bodyPr>
          <a:lstStyle/>
          <a:p>
            <a:pPr>
              <a:lnSpc>
                <a:spcPct val="70000"/>
              </a:lnSpc>
              <a:spcAft>
                <a:spcPts val="700"/>
              </a:spcAft>
              <a:buSzPct val="100000"/>
              <a:tabLst>
                <a:tab pos="457200" algn="l"/>
              </a:tabLst>
              <a:defRPr/>
            </a:pPr>
            <a:r>
              <a:rPr lang="en-GB" sz="2200" dirty="0"/>
              <a:t>BI team must justify why BI solution </a:t>
            </a:r>
            <a:r>
              <a:rPr lang="en-GB" sz="2200" dirty="0">
                <a:solidFill>
                  <a:srgbClr val="FF0000"/>
                </a:solidFill>
              </a:rPr>
              <a:t>is superior, focusing on functional, productivity, and long-term cost perspectives</a:t>
            </a:r>
            <a:r>
              <a:rPr lang="en-GB" sz="2200" dirty="0"/>
              <a:t>.</a:t>
            </a:r>
          </a:p>
          <a:p>
            <a:pPr>
              <a:lnSpc>
                <a:spcPct val="70000"/>
              </a:lnSpc>
              <a:spcAft>
                <a:spcPts val="700"/>
              </a:spcAft>
              <a:buSzPct val="100000"/>
              <a:tabLst>
                <a:tab pos="457200" algn="l"/>
              </a:tabLst>
              <a:defRPr/>
            </a:pPr>
            <a:r>
              <a:rPr lang="en-GB" sz="2200" dirty="0"/>
              <a:t>This is </a:t>
            </a:r>
            <a:r>
              <a:rPr lang="en-GB" sz="2200" dirty="0">
                <a:solidFill>
                  <a:srgbClr val="00B0F0"/>
                </a:solidFill>
              </a:rPr>
              <a:t>not a feature comparison like the tool evaluation but rather </a:t>
            </a:r>
            <a:r>
              <a:rPr lang="en-GB" sz="2200" u="sng" dirty="0">
                <a:solidFill>
                  <a:srgbClr val="00B0F0"/>
                </a:solidFill>
              </a:rPr>
              <a:t>a comparison of </a:t>
            </a:r>
            <a:r>
              <a:rPr lang="en-GB" sz="2200" u="sng" dirty="0" smtClean="0">
                <a:solidFill>
                  <a:srgbClr val="00B0F0"/>
                </a:solidFill>
              </a:rPr>
              <a:t>alternatives.</a:t>
            </a:r>
            <a:endParaRPr lang="en-GB" sz="2200" u="sng" dirty="0">
              <a:solidFill>
                <a:srgbClr val="00B0F0"/>
              </a:solidFill>
            </a:endParaRPr>
          </a:p>
          <a:p>
            <a:pPr marL="0" lvl="0" indent="0">
              <a:lnSpc>
                <a:spcPct val="150000"/>
              </a:lnSpc>
              <a:buSzPct val="100000"/>
              <a:buNone/>
              <a:tabLst>
                <a:tab pos="457200" algn="l"/>
              </a:tabLst>
            </a:pPr>
            <a:endParaRPr lang="en-GB" sz="1800" dirty="0">
              <a:latin typeface="Calibri" panose="020F0502020204030204" pitchFamily="34" charset="0"/>
              <a:cs typeface="Calibri" panose="020F0502020204030204" pitchFamily="34" charset="0"/>
            </a:endParaRPr>
          </a:p>
          <a:p>
            <a:pPr marL="0" lvl="0" indent="0" rtl="0">
              <a:lnSpc>
                <a:spcPct val="150000"/>
              </a:lnSpc>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4042370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2. Convincing Business People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690688"/>
            <a:ext cx="10515600" cy="4486275"/>
          </a:xfrm>
        </p:spPr>
        <p:txBody>
          <a:bodyPr>
            <a:normAutofit fontScale="85000" lnSpcReduction="20000"/>
          </a:bodyPr>
          <a:lstStyle/>
          <a:p>
            <a:r>
              <a:rPr lang="en-GB" sz="2500" dirty="0" smtClean="0">
                <a:solidFill>
                  <a:srgbClr val="FF0000"/>
                </a:solidFill>
              </a:rPr>
              <a:t>Operational </a:t>
            </a:r>
            <a:r>
              <a:rPr lang="en-GB" sz="2500" dirty="0">
                <a:solidFill>
                  <a:srgbClr val="FF0000"/>
                </a:solidFill>
              </a:rPr>
              <a:t>systems offer short-term benefits but may lack long-term scalability and agility.</a:t>
            </a:r>
          </a:p>
          <a:p>
            <a:pPr marL="846138" indent="-274638">
              <a:lnSpc>
                <a:spcPct val="120000"/>
              </a:lnSpc>
              <a:buSzPct val="100000"/>
              <a:buFont typeface="System Font Regular"/>
              <a:buChar char="-"/>
              <a:tabLst>
                <a:tab pos="457200" algn="l"/>
              </a:tabLst>
              <a:defRPr/>
            </a:pPr>
            <a:r>
              <a:rPr lang="en-GB" sz="2500" dirty="0">
                <a:latin typeface="Calibri" panose="020F0502020204030204" pitchFamily="34" charset="0"/>
                <a:cs typeface="Arial" panose="020B0604020202020204" pitchFamily="34" charset="0"/>
              </a:rPr>
              <a:t>Operational systems are typically bundled with reporting capabilities. Business people may complain about these systems, but the short-term benefit is that they are inexpensive and may be producing some value. </a:t>
            </a:r>
          </a:p>
          <a:p>
            <a:pPr marL="846138" indent="-274638">
              <a:lnSpc>
                <a:spcPct val="120000"/>
              </a:lnSpc>
              <a:buSzPct val="100000"/>
              <a:buFont typeface="System Font Regular"/>
              <a:buChar char="-"/>
              <a:tabLst>
                <a:tab pos="457200" algn="l"/>
              </a:tabLst>
              <a:defRPr/>
            </a:pPr>
            <a:r>
              <a:rPr lang="en-GB" sz="2500" dirty="0">
                <a:latin typeface="Calibri" panose="020F0502020204030204" pitchFamily="34" charset="0"/>
                <a:cs typeface="Arial" panose="020B0604020202020204" pitchFamily="34" charset="0"/>
              </a:rPr>
              <a:t>If the business choses the alternative of expanding these reporting capabilities, it will likely be cheaper and faster than a BI solution, at least initially. </a:t>
            </a:r>
          </a:p>
          <a:p>
            <a:pPr marL="846138" indent="-274638">
              <a:lnSpc>
                <a:spcPct val="120000"/>
              </a:lnSpc>
              <a:buSzPct val="100000"/>
              <a:buFont typeface="System Font Regular"/>
              <a:buChar char="-"/>
              <a:tabLst>
                <a:tab pos="457200" algn="l"/>
              </a:tabLst>
              <a:defRPr/>
            </a:pPr>
            <a:r>
              <a:rPr lang="en-GB" sz="2500" dirty="0">
                <a:latin typeface="Calibri" panose="020F0502020204030204" pitchFamily="34" charset="0"/>
                <a:cs typeface="Arial" panose="020B0604020202020204" pitchFamily="34" charset="0"/>
              </a:rPr>
              <a:t>Likewise, it is almost guaranteed that business people have been using spreadsheets to do reporting and, if the reporting complexity warranted it, they also built data shadows systems. </a:t>
            </a:r>
          </a:p>
          <a:p>
            <a:pPr marL="846138" indent="-274638">
              <a:lnSpc>
                <a:spcPct val="120000"/>
              </a:lnSpc>
              <a:buSzPct val="100000"/>
              <a:buFont typeface="System Font Regular"/>
              <a:buChar char="-"/>
              <a:tabLst>
                <a:tab pos="457200" algn="l"/>
              </a:tabLst>
              <a:defRPr/>
            </a:pPr>
            <a:r>
              <a:rPr lang="en-GB" sz="2500" dirty="0" smtClean="0">
                <a:latin typeface="Calibri" panose="020F0502020204030204" pitchFamily="34" charset="0"/>
                <a:cs typeface="Arial" panose="020B0604020202020204" pitchFamily="34" charset="0"/>
              </a:rPr>
              <a:t>However, cheaper </a:t>
            </a:r>
            <a:r>
              <a:rPr lang="en-GB" sz="2500" dirty="0">
                <a:latin typeface="Calibri" panose="020F0502020204030204" pitchFamily="34" charset="0"/>
                <a:cs typeface="Arial" panose="020B0604020202020204" pitchFamily="34" charset="0"/>
              </a:rPr>
              <a:t>and faster stops looking so attractive when you look at the medium term, which is more expensive for IT support, and the long term, which is far more expensive and less agile as you attempt to expand with all those data shadow systems.</a:t>
            </a:r>
          </a:p>
          <a:p>
            <a:pPr marL="0" indent="0">
              <a:lnSpc>
                <a:spcPct val="70000"/>
              </a:lnSpc>
              <a:spcAft>
                <a:spcPts val="700"/>
              </a:spcAft>
              <a:buSzPct val="100000"/>
              <a:buNone/>
              <a:tabLst>
                <a:tab pos="457200" algn="l"/>
              </a:tabLst>
              <a:defRPr/>
            </a:pPr>
            <a:endParaRPr lang="en-GB" sz="2200" dirty="0"/>
          </a:p>
          <a:p>
            <a:pPr marL="342900" lvl="0" indent="-342900">
              <a:lnSpc>
                <a:spcPct val="150000"/>
              </a:lnSpc>
              <a:buSzPct val="100000"/>
              <a:buFont typeface="Symbol" pitchFamily="2" charset="2"/>
              <a:buChar char=""/>
              <a:tabLst>
                <a:tab pos="457200" algn="l"/>
              </a:tabLst>
            </a:pPr>
            <a:endParaRPr lang="en-GB" sz="1800" dirty="0">
              <a:latin typeface="Calibri" panose="020F0502020204030204" pitchFamily="34" charset="0"/>
              <a:cs typeface="Calibri" panose="020F0502020204030204" pitchFamily="34" charset="0"/>
            </a:endParaRPr>
          </a:p>
          <a:p>
            <a:pPr marL="0" lvl="0" indent="0" rtl="0">
              <a:lnSpc>
                <a:spcPct val="150000"/>
              </a:lnSpc>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983321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2. Convincing Business People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690688"/>
            <a:ext cx="10515600" cy="4486275"/>
          </a:xfrm>
        </p:spPr>
        <p:txBody>
          <a:bodyPr>
            <a:normAutofit/>
          </a:bodyPr>
          <a:lstStyle/>
          <a:p>
            <a:pPr>
              <a:spcAft>
                <a:spcPts val="700"/>
              </a:spcAft>
            </a:pPr>
            <a:r>
              <a:rPr lang="en-GB" sz="2200" dirty="0" smtClean="0"/>
              <a:t>The </a:t>
            </a:r>
            <a:r>
              <a:rPr lang="en-GB" sz="2200" dirty="0">
                <a:solidFill>
                  <a:srgbClr val="FF0000"/>
                </a:solidFill>
              </a:rPr>
              <a:t>technical case</a:t>
            </a:r>
            <a:r>
              <a:rPr lang="en-GB" sz="2200" dirty="0"/>
              <a:t>, therefore, does not end with comparing different BI tools and selecting </a:t>
            </a:r>
            <a:r>
              <a:rPr lang="en-GB" sz="2200" dirty="0" smtClean="0"/>
              <a:t>the “best</a:t>
            </a:r>
            <a:r>
              <a:rPr lang="en-GB" sz="2200" dirty="0"/>
              <a:t>,” but rather needs </a:t>
            </a:r>
            <a:r>
              <a:rPr lang="en-GB" sz="2200" dirty="0">
                <a:solidFill>
                  <a:srgbClr val="FF0000"/>
                </a:solidFill>
              </a:rPr>
              <a:t>to compare BI tools with alternatives that business people are inclined to use</a:t>
            </a:r>
            <a:r>
              <a:rPr lang="en-GB" sz="2200" dirty="0"/>
              <a:t>.</a:t>
            </a:r>
          </a:p>
          <a:p>
            <a:pPr>
              <a:spcAft>
                <a:spcPts val="700"/>
              </a:spcAft>
            </a:pPr>
            <a:r>
              <a:rPr lang="en-GB" sz="2200" dirty="0"/>
              <a:t>This comparison is not a feature checklist bake-off; it is a reality </a:t>
            </a:r>
            <a:r>
              <a:rPr lang="en-GB" sz="2200" dirty="0">
                <a:solidFill>
                  <a:srgbClr val="FF0000"/>
                </a:solidFill>
              </a:rPr>
              <a:t>check of what would convince </a:t>
            </a:r>
            <a:r>
              <a:rPr lang="en-GB" sz="2200" dirty="0" smtClean="0">
                <a:solidFill>
                  <a:srgbClr val="FF0000"/>
                </a:solidFill>
              </a:rPr>
              <a:t>business people </a:t>
            </a:r>
            <a:r>
              <a:rPr lang="en-GB" sz="2200" dirty="0">
                <a:solidFill>
                  <a:srgbClr val="FF0000"/>
                </a:solidFill>
              </a:rPr>
              <a:t>to actually use the BI tool</a:t>
            </a:r>
            <a:r>
              <a:rPr lang="en-GB" sz="2200" dirty="0"/>
              <a:t>. </a:t>
            </a:r>
            <a:endParaRPr lang="en-GB" sz="2200" dirty="0" smtClean="0"/>
          </a:p>
          <a:p>
            <a:pPr>
              <a:spcAft>
                <a:spcPts val="700"/>
              </a:spcAft>
            </a:pPr>
            <a:r>
              <a:rPr lang="en-GB" sz="2200" dirty="0" smtClean="0"/>
              <a:t>The </a:t>
            </a:r>
            <a:r>
              <a:rPr lang="en-GB" sz="2200" dirty="0">
                <a:solidFill>
                  <a:srgbClr val="FF0000"/>
                </a:solidFill>
              </a:rPr>
              <a:t>BI evaluation can give a false impression that just </a:t>
            </a:r>
            <a:r>
              <a:rPr lang="en-GB" sz="2200" dirty="0" smtClean="0">
                <a:solidFill>
                  <a:srgbClr val="FF0000"/>
                </a:solidFill>
              </a:rPr>
              <a:t>because a </a:t>
            </a:r>
            <a:r>
              <a:rPr lang="en-GB" sz="2200" dirty="0">
                <a:solidFill>
                  <a:srgbClr val="FF0000"/>
                </a:solidFill>
              </a:rPr>
              <a:t>tool has many features it will be preferable</a:t>
            </a:r>
            <a:r>
              <a:rPr lang="en-GB" sz="2200" dirty="0"/>
              <a:t> to what the business users have available now. </a:t>
            </a:r>
            <a:endParaRPr lang="en-GB" sz="2200" dirty="0" smtClean="0"/>
          </a:p>
          <a:p>
            <a:pPr>
              <a:spcAft>
                <a:spcPts val="700"/>
              </a:spcAft>
            </a:pPr>
            <a:r>
              <a:rPr lang="en-GB" sz="2200" dirty="0" smtClean="0">
                <a:solidFill>
                  <a:schemeClr val="accent1">
                    <a:lumMod val="75000"/>
                  </a:schemeClr>
                </a:solidFill>
              </a:rPr>
              <a:t>It </a:t>
            </a:r>
            <a:r>
              <a:rPr lang="en-GB" sz="2200" dirty="0">
                <a:solidFill>
                  <a:schemeClr val="accent1">
                    <a:lumMod val="75000"/>
                  </a:schemeClr>
                </a:solidFill>
              </a:rPr>
              <a:t>is not </a:t>
            </a:r>
            <a:r>
              <a:rPr lang="en-GB" sz="2200" dirty="0" smtClean="0">
                <a:solidFill>
                  <a:schemeClr val="accent1">
                    <a:lumMod val="75000"/>
                  </a:schemeClr>
                </a:solidFill>
              </a:rPr>
              <a:t>the best </a:t>
            </a:r>
            <a:r>
              <a:rPr lang="en-GB" sz="2200" dirty="0">
                <a:solidFill>
                  <a:schemeClr val="accent1">
                    <a:lumMod val="75000"/>
                  </a:schemeClr>
                </a:solidFill>
              </a:rPr>
              <a:t>tool if the business people will not use it</a:t>
            </a:r>
            <a:r>
              <a:rPr lang="en-GB" sz="2200" dirty="0" smtClean="0">
                <a:solidFill>
                  <a:schemeClr val="accent1">
                    <a:lumMod val="75000"/>
                  </a:schemeClr>
                </a:solidFill>
              </a:rPr>
              <a:t>.</a:t>
            </a:r>
          </a:p>
          <a:p>
            <a:pPr marL="0" indent="0" algn="ctr">
              <a:spcAft>
                <a:spcPts val="700"/>
              </a:spcAft>
              <a:buNone/>
            </a:pPr>
            <a:r>
              <a:rPr lang="en-GB" sz="2200" i="1" dirty="0" smtClean="0">
                <a:solidFill>
                  <a:schemeClr val="accent6">
                    <a:lumMod val="75000"/>
                  </a:schemeClr>
                </a:solidFill>
              </a:rPr>
              <a:t>Prioritize business value over feature count!</a:t>
            </a:r>
            <a:endParaRPr lang="en-GB" sz="2200" i="1" dirty="0">
              <a:solidFill>
                <a:schemeClr val="accent6">
                  <a:lumMod val="75000"/>
                </a:schemeClr>
              </a:solidFill>
            </a:endParaRPr>
          </a:p>
          <a:p>
            <a:pPr marL="342900" lvl="0" indent="-342900">
              <a:lnSpc>
                <a:spcPct val="150000"/>
              </a:lnSpc>
              <a:buSzPct val="100000"/>
              <a:buFont typeface="Symbol" pitchFamily="2" charset="2"/>
              <a:buChar char=""/>
              <a:tabLst>
                <a:tab pos="457200" algn="l"/>
              </a:tabLst>
            </a:pPr>
            <a:endParaRPr lang="en-GB" sz="1800" dirty="0">
              <a:latin typeface="Calibri" panose="020F0502020204030204" pitchFamily="34" charset="0"/>
              <a:cs typeface="Calibri" panose="020F0502020204030204" pitchFamily="34" charset="0"/>
            </a:endParaRPr>
          </a:p>
          <a:p>
            <a:pPr marL="0" lvl="0" indent="0" rtl="0">
              <a:lnSpc>
                <a:spcPct val="150000"/>
              </a:lnSpc>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887512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2. Convincing Business People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690688"/>
            <a:ext cx="10515600" cy="4486275"/>
          </a:xfrm>
        </p:spPr>
        <p:txBody>
          <a:bodyPr>
            <a:normAutofit/>
          </a:bodyPr>
          <a:lstStyle/>
          <a:p>
            <a:pPr marL="0" indent="0">
              <a:spcAft>
                <a:spcPts val="700"/>
              </a:spcAft>
              <a:buNone/>
            </a:pPr>
            <a:r>
              <a:rPr lang="en-GB" sz="2200" b="1" dirty="0"/>
              <a:t>Importance of the time to learn and adapt business processes </a:t>
            </a:r>
          </a:p>
          <a:p>
            <a:pPr>
              <a:spcAft>
                <a:spcPts val="700"/>
              </a:spcAft>
            </a:pPr>
            <a:r>
              <a:rPr lang="en-GB" sz="2200" dirty="0" smtClean="0"/>
              <a:t>The </a:t>
            </a:r>
            <a:r>
              <a:rPr lang="en-GB" sz="2200" dirty="0"/>
              <a:t>business community has to invest time in learning the new BI tools and changing existing </a:t>
            </a:r>
            <a:r>
              <a:rPr lang="en-GB" sz="2200" dirty="0" smtClean="0"/>
              <a:t>business processes </a:t>
            </a:r>
            <a:r>
              <a:rPr lang="en-GB" sz="2200" dirty="0"/>
              <a:t>to take advantage of them. </a:t>
            </a:r>
            <a:endParaRPr lang="en-GB" sz="2200" dirty="0" smtClean="0"/>
          </a:p>
          <a:p>
            <a:pPr>
              <a:spcAft>
                <a:spcPts val="700"/>
              </a:spcAft>
            </a:pPr>
            <a:r>
              <a:rPr lang="en-GB" sz="2200" dirty="0" smtClean="0"/>
              <a:t>They </a:t>
            </a:r>
            <a:r>
              <a:rPr lang="en-GB" sz="2200" dirty="0"/>
              <a:t>also have to spend time waiting for the new BI </a:t>
            </a:r>
            <a:r>
              <a:rPr lang="en-GB" sz="2200" dirty="0" smtClean="0"/>
              <a:t>solution to </a:t>
            </a:r>
            <a:r>
              <a:rPr lang="en-GB" sz="2200" dirty="0"/>
              <a:t>be built while the business climate—sales, operations, competitors, the economy, and </a:t>
            </a:r>
            <a:r>
              <a:rPr lang="en-GB" sz="2200" dirty="0" smtClean="0"/>
              <a:t>government regulations—keeps </a:t>
            </a:r>
            <a:r>
              <a:rPr lang="en-GB" sz="2200" dirty="0"/>
              <a:t>changing. </a:t>
            </a:r>
            <a:endParaRPr lang="en-GB" sz="2200" dirty="0" smtClean="0"/>
          </a:p>
          <a:p>
            <a:pPr>
              <a:spcAft>
                <a:spcPts val="700"/>
              </a:spcAft>
            </a:pPr>
            <a:r>
              <a:rPr lang="en-GB" sz="2200" dirty="0" smtClean="0">
                <a:solidFill>
                  <a:srgbClr val="FF0000"/>
                </a:solidFill>
              </a:rPr>
              <a:t>That </a:t>
            </a:r>
            <a:r>
              <a:rPr lang="en-GB" sz="2200" dirty="0">
                <a:solidFill>
                  <a:srgbClr val="FF0000"/>
                </a:solidFill>
              </a:rPr>
              <a:t>time is an opportunity loss that must be factored into the </a:t>
            </a:r>
            <a:r>
              <a:rPr lang="en-GB" sz="2200" dirty="0" smtClean="0">
                <a:solidFill>
                  <a:srgbClr val="FF0000"/>
                </a:solidFill>
              </a:rPr>
              <a:t>cost–benefit calculations</a:t>
            </a:r>
            <a:r>
              <a:rPr lang="en-GB" sz="2200" dirty="0" smtClean="0"/>
              <a:t>.</a:t>
            </a:r>
          </a:p>
          <a:p>
            <a:pPr>
              <a:spcAft>
                <a:spcPts val="700"/>
              </a:spcAft>
            </a:pPr>
            <a:r>
              <a:rPr lang="en-GB" sz="2200" dirty="0" smtClean="0">
                <a:solidFill>
                  <a:srgbClr val="00B0F0"/>
                </a:solidFill>
              </a:rPr>
              <a:t>In </a:t>
            </a:r>
            <a:r>
              <a:rPr lang="en-GB" sz="2200" dirty="0">
                <a:solidFill>
                  <a:srgbClr val="00B0F0"/>
                </a:solidFill>
              </a:rPr>
              <a:t>fact, the first generation of DWs often failed for the very reason that they </a:t>
            </a:r>
            <a:r>
              <a:rPr lang="en-GB" sz="2200" dirty="0" smtClean="0">
                <a:solidFill>
                  <a:srgbClr val="00B0F0"/>
                </a:solidFill>
              </a:rPr>
              <a:t>took too </a:t>
            </a:r>
            <a:r>
              <a:rPr lang="en-GB" sz="2200" dirty="0">
                <a:solidFill>
                  <a:srgbClr val="00B0F0"/>
                </a:solidFill>
              </a:rPr>
              <a:t>long to build and the businesses could not wait</a:t>
            </a:r>
            <a:r>
              <a:rPr lang="en-GB" sz="2200" dirty="0" smtClean="0">
                <a:solidFill>
                  <a:srgbClr val="00B0F0"/>
                </a:solidFill>
              </a:rPr>
              <a:t>.</a:t>
            </a:r>
            <a:endParaRPr lang="en-GB" sz="1800" dirty="0">
              <a:latin typeface="Calibri" panose="020F0502020204030204" pitchFamily="34" charset="0"/>
              <a:cs typeface="Calibri" panose="020F0502020204030204" pitchFamily="34" charset="0"/>
            </a:endParaRPr>
          </a:p>
          <a:p>
            <a:pPr marL="0" lvl="0" indent="0" rtl="0">
              <a:lnSpc>
                <a:spcPct val="150000"/>
              </a:lnSpc>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263201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3. Convincing the Technologists </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p:txBody>
          <a:bodyPr>
            <a:normAutofit fontScale="92500" lnSpcReduction="20000"/>
          </a:bodyPr>
          <a:lstStyle/>
          <a:p>
            <a:pPr marL="342900" lvl="0" indent="-342900">
              <a:lnSpc>
                <a:spcPct val="150000"/>
              </a:lnSpc>
              <a:buSzPct val="100000"/>
              <a:buFont typeface="Symbol" pitchFamily="2" charset="2"/>
              <a:buChar char=""/>
              <a:tabLst>
                <a:tab pos="457200" algn="l"/>
              </a:tabLst>
            </a:pPr>
            <a:r>
              <a:rPr lang="en-GB" sz="2400" dirty="0"/>
              <a:t>Technologists may express excitement about BI project but </a:t>
            </a:r>
            <a:r>
              <a:rPr lang="en-GB" sz="2400" dirty="0">
                <a:solidFill>
                  <a:srgbClr val="0070C0"/>
                </a:solidFill>
              </a:rPr>
              <a:t>may resist change </a:t>
            </a:r>
            <a:r>
              <a:rPr lang="en-GB" sz="2400" dirty="0" smtClean="0">
                <a:solidFill>
                  <a:srgbClr val="0070C0"/>
                </a:solidFill>
              </a:rPr>
              <a:t>underneath</a:t>
            </a:r>
            <a:r>
              <a:rPr lang="en-GB" sz="2400" dirty="0" smtClean="0"/>
              <a:t>.</a:t>
            </a:r>
          </a:p>
          <a:p>
            <a:pPr marL="342900" indent="-342900">
              <a:lnSpc>
                <a:spcPct val="150000"/>
              </a:lnSpc>
              <a:buSzPct val="100000"/>
              <a:buFont typeface="Symbol" pitchFamily="2" charset="2"/>
              <a:buChar char=""/>
              <a:tabLst>
                <a:tab pos="457200" algn="l"/>
              </a:tabLst>
            </a:pPr>
            <a:r>
              <a:rPr lang="en-GB" sz="2400" dirty="0" smtClean="0"/>
              <a:t>Technologists </a:t>
            </a:r>
            <a:r>
              <a:rPr lang="en-GB" sz="2400" dirty="0"/>
              <a:t>may </a:t>
            </a:r>
            <a:r>
              <a:rPr lang="en-GB" sz="2400" u="sng" dirty="0"/>
              <a:t>be hesitant due to fear of losing expertise and becoming novices again</a:t>
            </a:r>
            <a:r>
              <a:rPr lang="en-GB" sz="2400" dirty="0"/>
              <a:t>.</a:t>
            </a:r>
          </a:p>
          <a:p>
            <a:pPr marL="342900" indent="-342900">
              <a:lnSpc>
                <a:spcPct val="150000"/>
              </a:lnSpc>
              <a:buSzPct val="100000"/>
              <a:buFont typeface="Symbol" pitchFamily="2" charset="2"/>
              <a:buChar char=""/>
              <a:tabLst>
                <a:tab pos="457200" algn="l"/>
              </a:tabLst>
            </a:pPr>
            <a:r>
              <a:rPr lang="en-GB" sz="2400" u="sng" dirty="0"/>
              <a:t>Lack of training in BI concepts and architectures may hinder adoption of new tools</a:t>
            </a:r>
            <a:r>
              <a:rPr lang="en-GB" sz="2400" dirty="0" smtClean="0"/>
              <a:t>.</a:t>
            </a:r>
          </a:p>
          <a:p>
            <a:pPr marL="342900" lvl="0" indent="-342900">
              <a:lnSpc>
                <a:spcPct val="150000"/>
              </a:lnSpc>
              <a:buSzPct val="100000"/>
              <a:buFont typeface="Symbol" pitchFamily="2" charset="2"/>
              <a:buChar char=""/>
              <a:tabLst>
                <a:tab pos="457200" algn="l"/>
              </a:tabLst>
            </a:pPr>
            <a:r>
              <a:rPr lang="en-GB" sz="2400" dirty="0">
                <a:solidFill>
                  <a:srgbClr val="0070C0"/>
                </a:solidFill>
              </a:rPr>
              <a:t>Involvement in technology and product selection crucial</a:t>
            </a:r>
            <a:r>
              <a:rPr lang="en-GB" sz="2400" dirty="0"/>
              <a:t>.</a:t>
            </a:r>
          </a:p>
          <a:p>
            <a:pPr marL="342900" lvl="0" indent="-342900">
              <a:lnSpc>
                <a:spcPct val="150000"/>
              </a:lnSpc>
              <a:buSzPct val="100000"/>
              <a:buFont typeface="Symbol" pitchFamily="2" charset="2"/>
              <a:buChar char=""/>
              <a:tabLst>
                <a:tab pos="457200" algn="l"/>
              </a:tabLst>
            </a:pPr>
            <a:r>
              <a:rPr lang="en-GB" sz="2400" dirty="0">
                <a:solidFill>
                  <a:srgbClr val="0070C0"/>
                </a:solidFill>
              </a:rPr>
              <a:t>Determine required technologies </a:t>
            </a:r>
            <a:r>
              <a:rPr lang="en-GB" sz="2400" dirty="0"/>
              <a:t>(business intelligence, data integration, database, and infrastructure tools) </a:t>
            </a:r>
            <a:r>
              <a:rPr lang="en-GB" sz="2400" dirty="0">
                <a:solidFill>
                  <a:srgbClr val="0070C0"/>
                </a:solidFill>
              </a:rPr>
              <a:t>and create short list of product candidates</a:t>
            </a:r>
            <a:r>
              <a:rPr lang="en-GB" sz="2400" dirty="0"/>
              <a:t>.</a:t>
            </a:r>
          </a:p>
          <a:p>
            <a:pPr marL="342900" indent="-342900">
              <a:lnSpc>
                <a:spcPct val="150000"/>
              </a:lnSpc>
              <a:buSzPct val="100000"/>
              <a:buFont typeface="Symbol" pitchFamily="2" charset="2"/>
              <a:buChar char=""/>
              <a:tabLst>
                <a:tab pos="457200" algn="l"/>
              </a:tabLst>
            </a:pPr>
            <a:endParaRPr lang="en-GB" sz="2400" dirty="0" smtClean="0"/>
          </a:p>
          <a:p>
            <a:pPr marL="0" indent="0">
              <a:buNone/>
            </a:pPr>
            <a:endParaRPr lang="en-US" dirty="0"/>
          </a:p>
        </p:txBody>
      </p:sp>
    </p:spTree>
    <p:extLst>
      <p:ext uri="{BB962C8B-B14F-4D97-AF65-F5344CB8AC3E}">
        <p14:creationId xmlns:p14="http://schemas.microsoft.com/office/powerpoint/2010/main" val="3222935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3. Convincing the Technologists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p:txBody>
          <a:bodyPr>
            <a:normAutofit fontScale="85000" lnSpcReduction="10000"/>
          </a:bodyPr>
          <a:lstStyle/>
          <a:p>
            <a:pPr marL="342900" indent="-342900">
              <a:lnSpc>
                <a:spcPct val="150000"/>
              </a:lnSpc>
              <a:buSzPct val="100000"/>
              <a:buFont typeface="Symbol" pitchFamily="2" charset="2"/>
              <a:buChar char=""/>
              <a:tabLst>
                <a:tab pos="457200" algn="l"/>
              </a:tabLst>
            </a:pPr>
            <a:r>
              <a:rPr lang="en-GB" sz="2400" dirty="0"/>
              <a:t>Sell technologists </a:t>
            </a:r>
            <a:r>
              <a:rPr lang="en-GB" sz="2400" dirty="0">
                <a:solidFill>
                  <a:srgbClr val="0070C0"/>
                </a:solidFill>
              </a:rPr>
              <a:t>on benefits of new products for both the business and themselves</a:t>
            </a:r>
            <a:r>
              <a:rPr lang="en-GB" sz="2400" dirty="0"/>
              <a:t>.</a:t>
            </a:r>
          </a:p>
          <a:p>
            <a:pPr marL="342900" indent="-342900">
              <a:lnSpc>
                <a:spcPct val="150000"/>
              </a:lnSpc>
              <a:buSzPct val="100000"/>
              <a:buFont typeface="Symbol" pitchFamily="2" charset="2"/>
              <a:buChar char=""/>
              <a:tabLst>
                <a:tab pos="457200" algn="l"/>
              </a:tabLst>
            </a:pPr>
            <a:r>
              <a:rPr lang="en-GB" sz="2400" dirty="0" smtClean="0"/>
              <a:t>As </a:t>
            </a:r>
            <a:r>
              <a:rPr lang="en-GB" sz="2400" dirty="0"/>
              <a:t>discussed earlier, it is most helpful to </a:t>
            </a:r>
            <a:r>
              <a:rPr lang="en-GB" sz="2400" dirty="0">
                <a:solidFill>
                  <a:srgbClr val="0070C0"/>
                </a:solidFill>
              </a:rPr>
              <a:t>have a powerful sponsor </a:t>
            </a:r>
            <a:r>
              <a:rPr lang="en-GB" sz="2400" dirty="0"/>
              <a:t>who can guarantee that people </a:t>
            </a:r>
            <a:r>
              <a:rPr lang="en-GB" sz="2400" dirty="0" smtClean="0"/>
              <a:t>will commit </a:t>
            </a:r>
            <a:r>
              <a:rPr lang="en-GB" sz="2400" dirty="0"/>
              <a:t>their time and will have enough of their other tasks freed up for them to work on this project.</a:t>
            </a:r>
          </a:p>
          <a:p>
            <a:pPr marL="342900" indent="-342900">
              <a:lnSpc>
                <a:spcPct val="150000"/>
              </a:lnSpc>
              <a:buSzPct val="100000"/>
              <a:buFont typeface="Symbol" pitchFamily="2" charset="2"/>
              <a:buChar char=""/>
              <a:tabLst>
                <a:tab pos="457200" algn="l"/>
              </a:tabLst>
            </a:pPr>
            <a:r>
              <a:rPr lang="en-GB" sz="2400" dirty="0"/>
              <a:t>You need to </a:t>
            </a:r>
            <a:r>
              <a:rPr lang="en-GB" sz="2400" dirty="0">
                <a:solidFill>
                  <a:srgbClr val="0070C0"/>
                </a:solidFill>
              </a:rPr>
              <a:t>use care in selecting and using these new tools, and try to help the technologists </a:t>
            </a:r>
            <a:r>
              <a:rPr lang="en-GB" sz="2400" dirty="0" smtClean="0">
                <a:solidFill>
                  <a:srgbClr val="0070C0"/>
                </a:solidFill>
              </a:rPr>
              <a:t>become even </a:t>
            </a:r>
            <a:r>
              <a:rPr lang="en-GB" sz="2400" dirty="0">
                <a:solidFill>
                  <a:srgbClr val="0070C0"/>
                </a:solidFill>
              </a:rPr>
              <a:t>more valuable in their current organization</a:t>
            </a:r>
            <a:r>
              <a:rPr lang="en-GB" sz="2400" dirty="0"/>
              <a:t> and in their industry. </a:t>
            </a:r>
            <a:endParaRPr lang="en-GB" sz="2400" dirty="0" smtClean="0"/>
          </a:p>
          <a:p>
            <a:pPr marL="342900" indent="-342900">
              <a:lnSpc>
                <a:spcPct val="150000"/>
              </a:lnSpc>
              <a:buSzPct val="100000"/>
              <a:buFont typeface="Symbol" pitchFamily="2" charset="2"/>
              <a:buChar char=""/>
              <a:tabLst>
                <a:tab pos="457200" algn="l"/>
              </a:tabLst>
            </a:pPr>
            <a:r>
              <a:rPr lang="en-GB" sz="2400" dirty="0" smtClean="0">
                <a:solidFill>
                  <a:srgbClr val="0070C0"/>
                </a:solidFill>
              </a:rPr>
              <a:t>Learning </a:t>
            </a:r>
            <a:r>
              <a:rPr lang="en-GB" sz="2400" dirty="0">
                <a:solidFill>
                  <a:srgbClr val="0070C0"/>
                </a:solidFill>
              </a:rPr>
              <a:t>new skills and </a:t>
            </a:r>
            <a:r>
              <a:rPr lang="en-GB" sz="2400" dirty="0" smtClean="0">
                <a:solidFill>
                  <a:srgbClr val="0070C0"/>
                </a:solidFill>
              </a:rPr>
              <a:t>then becoming </a:t>
            </a:r>
            <a:r>
              <a:rPr lang="en-GB" sz="2400" dirty="0">
                <a:solidFill>
                  <a:srgbClr val="0070C0"/>
                </a:solidFill>
              </a:rPr>
              <a:t>an expert in that tool</a:t>
            </a:r>
            <a:r>
              <a:rPr lang="en-GB" sz="2400" dirty="0"/>
              <a:t> does </a:t>
            </a:r>
            <a:r>
              <a:rPr lang="en-GB" sz="2400" dirty="0">
                <a:solidFill>
                  <a:srgbClr val="0070C0"/>
                </a:solidFill>
              </a:rPr>
              <a:t>make them more </a:t>
            </a:r>
            <a:r>
              <a:rPr lang="en-GB" sz="2400" dirty="0" smtClean="0">
                <a:solidFill>
                  <a:srgbClr val="0070C0"/>
                </a:solidFill>
              </a:rPr>
              <a:t>marketable</a:t>
            </a:r>
            <a:r>
              <a:rPr lang="en-GB" sz="2400" dirty="0" smtClean="0"/>
              <a:t>.</a:t>
            </a:r>
          </a:p>
          <a:p>
            <a:pPr marL="342900" indent="-342900">
              <a:lnSpc>
                <a:spcPct val="150000"/>
              </a:lnSpc>
              <a:buSzPct val="100000"/>
              <a:buFont typeface="Symbol" pitchFamily="2" charset="2"/>
              <a:buChar char=""/>
              <a:tabLst>
                <a:tab pos="457200" algn="l"/>
              </a:tabLst>
            </a:pPr>
            <a:r>
              <a:rPr lang="en-GB" sz="2400" dirty="0" smtClean="0"/>
              <a:t>You </a:t>
            </a:r>
            <a:r>
              <a:rPr lang="en-GB" sz="2400" dirty="0"/>
              <a:t>need them to not only </a:t>
            </a:r>
            <a:r>
              <a:rPr lang="en-GB" sz="2400" dirty="0">
                <a:solidFill>
                  <a:srgbClr val="0070C0"/>
                </a:solidFill>
              </a:rPr>
              <a:t>help </a:t>
            </a:r>
            <a:r>
              <a:rPr lang="en-GB" sz="2400" dirty="0" smtClean="0">
                <a:solidFill>
                  <a:srgbClr val="0070C0"/>
                </a:solidFill>
              </a:rPr>
              <a:t>in the </a:t>
            </a:r>
            <a:r>
              <a:rPr lang="en-GB" sz="2400" dirty="0">
                <a:solidFill>
                  <a:srgbClr val="0070C0"/>
                </a:solidFill>
              </a:rPr>
              <a:t>selection but advocate their use</a:t>
            </a:r>
            <a:r>
              <a:rPr lang="en-GB" sz="2400" dirty="0"/>
              <a:t>.</a:t>
            </a:r>
          </a:p>
          <a:p>
            <a:pPr marL="342900" lvl="0" indent="-342900">
              <a:lnSpc>
                <a:spcPct val="150000"/>
              </a:lnSpc>
              <a:buSzPct val="100000"/>
              <a:buFont typeface="Symbol" pitchFamily="2" charset="2"/>
              <a:buChar char=""/>
              <a:tabLst>
                <a:tab pos="457200" algn="l"/>
              </a:tabLst>
            </a:pPr>
            <a:endParaRPr lang="en-GB" sz="1800"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4170944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Justification is Needed?</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690688"/>
            <a:ext cx="10515600" cy="4351338"/>
          </a:xfrm>
        </p:spPr>
        <p:txBody>
          <a:bodyPr>
            <a:normAutofit/>
          </a:bodyPr>
          <a:lstStyle/>
          <a:p>
            <a:pPr marL="342900" indent="-342900">
              <a:lnSpc>
                <a:spcPct val="150000"/>
              </a:lnSpc>
              <a:buFont typeface="Symbol" pitchFamily="2" charset="2"/>
              <a:buChar char=""/>
            </a:pPr>
            <a:r>
              <a:rPr lang="en-US" sz="2200" dirty="0">
                <a:latin typeface="Calibri" panose="020F0502020204030204" pitchFamily="34" charset="0"/>
                <a:cs typeface="Arial" panose="020B0604020202020204" pitchFamily="34" charset="0"/>
              </a:rPr>
              <a:t>You have recognized and understood the </a:t>
            </a:r>
            <a:r>
              <a:rPr lang="en-US" sz="2200" dirty="0" smtClean="0">
                <a:latin typeface="Calibri" panose="020F0502020204030204" pitchFamily="34" charset="0"/>
                <a:cs typeface="Arial" panose="020B0604020202020204" pitchFamily="34" charset="0"/>
              </a:rPr>
              <a:t>importance </a:t>
            </a:r>
            <a:r>
              <a:rPr lang="en-US" sz="2200" dirty="0">
                <a:latin typeface="Calibri" panose="020F0502020204030204" pitchFamily="34" charset="0"/>
                <a:cs typeface="Arial" panose="020B0604020202020204" pitchFamily="34" charset="0"/>
              </a:rPr>
              <a:t>of Business Intelligence (BI) and analytics across industries, the IT group are aligned on benefits, and the business executives also </a:t>
            </a:r>
            <a:r>
              <a:rPr lang="en-GB" sz="2200" dirty="0">
                <a:latin typeface="Calibri" panose="020F0502020204030204" pitchFamily="34" charset="0"/>
                <a:cs typeface="Arial" panose="020B0604020202020204" pitchFamily="34" charset="0"/>
              </a:rPr>
              <a:t>understand that BI will provide the edge that they need to be competitive or to grow their business. Everyone agrees. </a:t>
            </a:r>
          </a:p>
          <a:p>
            <a:pPr marL="0" indent="0">
              <a:lnSpc>
                <a:spcPct val="150000"/>
              </a:lnSpc>
              <a:buNone/>
            </a:pPr>
            <a:endParaRPr lang="en-GB" sz="1800" dirty="0">
              <a:latin typeface="Calibri" panose="020F0502020204030204" pitchFamily="34" charset="0"/>
              <a:cs typeface="Arial" panose="020B0604020202020204" pitchFamily="34" charset="0"/>
            </a:endParaRPr>
          </a:p>
          <a:p>
            <a:pPr marL="0" indent="0">
              <a:lnSpc>
                <a:spcPct val="150000"/>
              </a:lnSpc>
              <a:buNone/>
            </a:pPr>
            <a:r>
              <a:rPr lang="en-GB" sz="1800" dirty="0">
                <a:solidFill>
                  <a:schemeClr val="accent2">
                    <a:lumMod val="75000"/>
                  </a:schemeClr>
                </a:solidFill>
                <a:latin typeface="Calibri" panose="020F0502020204030204" pitchFamily="34" charset="0"/>
                <a:cs typeface="Arial" panose="020B0604020202020204" pitchFamily="34" charset="0"/>
              </a:rPr>
              <a:t> </a:t>
            </a:r>
          </a:p>
          <a:p>
            <a:pPr marL="342900" indent="-342900">
              <a:lnSpc>
                <a:spcPct val="150000"/>
              </a:lnSpc>
              <a:buFont typeface="Symbol" pitchFamily="2" charset="2"/>
              <a:buChar char=""/>
            </a:pPr>
            <a:endParaRPr lang="en-US" sz="1800" dirty="0">
              <a:latin typeface="Calibri" panose="020F0502020204030204" pitchFamily="34" charset="0"/>
              <a:cs typeface="Arial" panose="020B0604020202020204" pitchFamily="34" charset="0"/>
            </a:endParaRPr>
          </a:p>
          <a:p>
            <a:pPr marL="0" indent="0">
              <a:buNone/>
            </a:pPr>
            <a:endParaRPr lang="en-US" dirty="0"/>
          </a:p>
        </p:txBody>
      </p:sp>
      <p:sp>
        <p:nvSpPr>
          <p:cNvPr id="8" name="TextBox 7">
            <a:extLst>
              <a:ext uri="{FF2B5EF4-FFF2-40B4-BE49-F238E27FC236}">
                <a16:creationId xmlns:a16="http://schemas.microsoft.com/office/drawing/2014/main" id="{024FF3FF-5129-A722-2713-4C7825D91A07}"/>
              </a:ext>
            </a:extLst>
          </p:cNvPr>
          <p:cNvSpPr txBox="1"/>
          <p:nvPr/>
        </p:nvSpPr>
        <p:spPr>
          <a:xfrm>
            <a:off x="2269804" y="4455931"/>
            <a:ext cx="7362928" cy="1107996"/>
          </a:xfrm>
          <a:prstGeom prst="rect">
            <a:avLst/>
          </a:prstGeom>
          <a:noFill/>
        </p:spPr>
        <p:txBody>
          <a:bodyPr wrap="square">
            <a:spAutoFit/>
          </a:bodyPr>
          <a:lstStyle/>
          <a:p>
            <a:pPr marL="0" indent="0" algn="ctr">
              <a:lnSpc>
                <a:spcPct val="150000"/>
              </a:lnSpc>
              <a:buNone/>
            </a:pPr>
            <a:r>
              <a:rPr lang="en-GB" sz="2200" dirty="0">
                <a:solidFill>
                  <a:schemeClr val="accent2">
                    <a:lumMod val="75000"/>
                  </a:schemeClr>
                </a:solidFill>
                <a:latin typeface="Calibri" panose="020F0502020204030204" pitchFamily="34" charset="0"/>
                <a:cs typeface="Arial" panose="020B0604020202020204" pitchFamily="34" charset="0"/>
              </a:rPr>
              <a:t>So it seems like a no-brainer to skip the justification process and proceed directly into the project, right? </a:t>
            </a:r>
            <a:r>
              <a:rPr lang="en-GB" sz="2200" i="1" dirty="0">
                <a:solidFill>
                  <a:schemeClr val="accent2">
                    <a:lumMod val="75000"/>
                  </a:schemeClr>
                </a:solidFill>
                <a:latin typeface="Calibri" panose="020F0502020204030204" pitchFamily="34" charset="0"/>
                <a:cs typeface="Arial" panose="020B0604020202020204" pitchFamily="34" charset="0"/>
              </a:rPr>
              <a:t>Not so fast</a:t>
            </a:r>
            <a:r>
              <a:rPr lang="en-GB" sz="2200" dirty="0">
                <a:solidFill>
                  <a:schemeClr val="accent2">
                    <a:lumMod val="75000"/>
                  </a:schemeClr>
                </a:solidFill>
                <a:latin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457346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Justification is Needed?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p:txBody>
          <a:bodyPr>
            <a:normAutofit fontScale="92500"/>
          </a:bodyPr>
          <a:lstStyle/>
          <a:p>
            <a:pPr marL="342900" indent="-342900">
              <a:lnSpc>
                <a:spcPct val="150000"/>
              </a:lnSpc>
              <a:buFont typeface="Symbol" pitchFamily="2" charset="2"/>
              <a:buChar char=""/>
            </a:pPr>
            <a:r>
              <a:rPr lang="en-GB" sz="2000" dirty="0">
                <a:solidFill>
                  <a:schemeClr val="bg2">
                    <a:lumMod val="50000"/>
                  </a:schemeClr>
                </a:solidFill>
                <a:latin typeface="Calibri" panose="020F0502020204030204" pitchFamily="34" charset="0"/>
                <a:cs typeface="Arial" panose="020B0604020202020204" pitchFamily="34" charset="0"/>
              </a:rPr>
              <a:t>Although enthusiastic business executives or chief information officers (CIOs) can make it possible to get BI projects approved without much formal justification effort, </a:t>
            </a:r>
            <a:r>
              <a:rPr lang="en-GB" sz="2000" dirty="0">
                <a:solidFill>
                  <a:schemeClr val="accent5"/>
                </a:solidFill>
                <a:latin typeface="Calibri" panose="020F0502020204030204" pitchFamily="34" charset="0"/>
                <a:cs typeface="Arial" panose="020B0604020202020204" pitchFamily="34" charset="0"/>
              </a:rPr>
              <a:t>it is not a good idea</a:t>
            </a:r>
            <a:r>
              <a:rPr lang="en-GB" sz="2000" dirty="0">
                <a:latin typeface="Calibri" panose="020F0502020204030204" pitchFamily="34" charset="0"/>
                <a:cs typeface="Arial" panose="020B0604020202020204" pitchFamily="34" charset="0"/>
              </a:rPr>
              <a:t>. </a:t>
            </a:r>
          </a:p>
          <a:p>
            <a:pPr marL="342900" indent="-342900">
              <a:lnSpc>
                <a:spcPct val="150000"/>
              </a:lnSpc>
              <a:buFont typeface="Symbol" pitchFamily="2" charset="2"/>
              <a:buChar char=""/>
            </a:pPr>
            <a:r>
              <a:rPr lang="en-GB" sz="2000" dirty="0">
                <a:latin typeface="Calibri" panose="020F0502020204030204" pitchFamily="34" charset="0"/>
                <a:cs typeface="Arial" panose="020B0604020202020204" pitchFamily="34" charset="0"/>
              </a:rPr>
              <a:t>Project approval is not the only reason to go through this process. </a:t>
            </a:r>
            <a:r>
              <a:rPr lang="en-GB" sz="2000" dirty="0">
                <a:solidFill>
                  <a:schemeClr val="accent2">
                    <a:lumMod val="75000"/>
                  </a:schemeClr>
                </a:solidFill>
                <a:latin typeface="Calibri" panose="020F0502020204030204" pitchFamily="34" charset="0"/>
                <a:cs typeface="Arial" panose="020B0604020202020204" pitchFamily="34" charset="0"/>
              </a:rPr>
              <a:t>A careful, well-documented justification can help prevent your project from being </a:t>
            </a:r>
            <a:r>
              <a:rPr lang="en-GB" sz="2000" dirty="0" err="1">
                <a:solidFill>
                  <a:schemeClr val="accent2">
                    <a:lumMod val="75000"/>
                  </a:schemeClr>
                </a:solidFill>
                <a:latin typeface="Calibri" panose="020F0502020204030204" pitchFamily="34" charset="0"/>
                <a:cs typeface="Arial" panose="020B0604020202020204" pitchFamily="34" charset="0"/>
              </a:rPr>
              <a:t>labeled</a:t>
            </a:r>
            <a:r>
              <a:rPr lang="en-GB" sz="2000" dirty="0">
                <a:solidFill>
                  <a:schemeClr val="accent2">
                    <a:lumMod val="75000"/>
                  </a:schemeClr>
                </a:solidFill>
                <a:latin typeface="Calibri" panose="020F0502020204030204" pitchFamily="34" charset="0"/>
                <a:cs typeface="Arial" panose="020B0604020202020204" pitchFamily="34" charset="0"/>
              </a:rPr>
              <a:t> a failure</a:t>
            </a:r>
            <a:r>
              <a:rPr lang="en-GB" sz="2000" dirty="0">
                <a:latin typeface="Calibri" panose="020F0502020204030204" pitchFamily="34" charset="0"/>
                <a:cs typeface="Arial" panose="020B0604020202020204" pitchFamily="34" charset="0"/>
              </a:rPr>
              <a:t>. </a:t>
            </a:r>
          </a:p>
          <a:p>
            <a:pPr marL="846138" indent="-274638">
              <a:lnSpc>
                <a:spcPct val="100000"/>
              </a:lnSpc>
              <a:buSzPct val="100000"/>
              <a:buFont typeface="System Font Regular"/>
              <a:buChar char="-"/>
              <a:tabLst>
                <a:tab pos="457200" algn="l"/>
              </a:tabLst>
            </a:pPr>
            <a:r>
              <a:rPr lang="en-GB" sz="2000" dirty="0">
                <a:latin typeface="Calibri" panose="020F0502020204030204" pitchFamily="34" charset="0"/>
                <a:cs typeface="Arial" panose="020B0604020202020204" pitchFamily="34" charset="0"/>
              </a:rPr>
              <a:t>According to studies, </a:t>
            </a:r>
            <a:r>
              <a:rPr lang="en-GB" sz="2000" dirty="0">
                <a:solidFill>
                  <a:srgbClr val="0070C0"/>
                </a:solidFill>
                <a:latin typeface="Calibri" panose="020F0502020204030204" pitchFamily="34" charset="0"/>
                <a:cs typeface="Arial" panose="020B0604020202020204" pitchFamily="34" charset="0"/>
              </a:rPr>
              <a:t>the majority of BI projects fail</a:t>
            </a:r>
            <a:r>
              <a:rPr lang="en-GB" sz="2000" dirty="0">
                <a:latin typeface="Calibri" panose="020F0502020204030204" pitchFamily="34" charset="0"/>
                <a:cs typeface="Arial" panose="020B0604020202020204" pitchFamily="34" charset="0"/>
              </a:rPr>
              <a:t>.</a:t>
            </a:r>
          </a:p>
          <a:p>
            <a:pPr marL="846138" indent="-274638">
              <a:lnSpc>
                <a:spcPct val="100000"/>
              </a:lnSpc>
              <a:buSzPct val="100000"/>
              <a:buFont typeface="System Font Regular"/>
              <a:buChar char="-"/>
              <a:tabLst>
                <a:tab pos="457200" algn="l"/>
              </a:tabLst>
            </a:pPr>
            <a:r>
              <a:rPr lang="en-GB" sz="2000" dirty="0">
                <a:latin typeface="Calibri" panose="020F0502020204030204" pitchFamily="34" charset="0"/>
                <a:cs typeface="Arial" panose="020B0604020202020204" pitchFamily="34" charset="0"/>
              </a:rPr>
              <a:t>These projects fail not because of technology shortcomings but </a:t>
            </a:r>
            <a:r>
              <a:rPr lang="en-GB" sz="2000" dirty="0">
                <a:solidFill>
                  <a:srgbClr val="0070C0"/>
                </a:solidFill>
                <a:latin typeface="Calibri" panose="020F0502020204030204" pitchFamily="34" charset="0"/>
                <a:cs typeface="Arial" panose="020B0604020202020204" pitchFamily="34" charset="0"/>
              </a:rPr>
              <a:t>from an expectations shortfall</a:t>
            </a:r>
            <a:r>
              <a:rPr lang="en-GB" sz="2000" dirty="0">
                <a:latin typeface="Calibri" panose="020F0502020204030204" pitchFamily="34" charset="0"/>
                <a:cs typeface="Arial" panose="020B0604020202020204" pitchFamily="34" charset="0"/>
              </a:rPr>
              <a:t>.</a:t>
            </a:r>
          </a:p>
          <a:p>
            <a:pPr marL="846138" indent="-274638">
              <a:lnSpc>
                <a:spcPct val="100000"/>
              </a:lnSpc>
              <a:buSzPct val="100000"/>
              <a:buFont typeface="System Font Regular"/>
              <a:buChar char="-"/>
              <a:tabLst>
                <a:tab pos="457200" algn="l"/>
              </a:tabLst>
            </a:pPr>
            <a:r>
              <a:rPr lang="en-GB" sz="2000" dirty="0">
                <a:latin typeface="Calibri" panose="020F0502020204030204" pitchFamily="34" charset="0"/>
                <a:cs typeface="Arial" panose="020B0604020202020204" pitchFamily="34" charset="0"/>
              </a:rPr>
              <a:t>In addition, BI projects have a tendency to be </a:t>
            </a:r>
            <a:r>
              <a:rPr lang="en-GB" sz="2000" dirty="0">
                <a:solidFill>
                  <a:srgbClr val="0070C0"/>
                </a:solidFill>
                <a:latin typeface="Calibri" panose="020F0502020204030204" pitchFamily="34" charset="0"/>
                <a:cs typeface="Arial" panose="020B0604020202020204" pitchFamily="34" charset="0"/>
              </a:rPr>
              <a:t>late and over budget</a:t>
            </a:r>
            <a:r>
              <a:rPr lang="en-GB" sz="2000" dirty="0">
                <a:latin typeface="Calibri" panose="020F0502020204030204" pitchFamily="34" charset="0"/>
                <a:cs typeface="Arial" panose="020B0604020202020204" pitchFamily="34" charset="0"/>
              </a:rPr>
              <a:t>. </a:t>
            </a:r>
          </a:p>
          <a:p>
            <a:pPr marL="846138" indent="-274638">
              <a:lnSpc>
                <a:spcPct val="100000"/>
              </a:lnSpc>
              <a:buSzPct val="100000"/>
              <a:buFont typeface="System Font Regular"/>
              <a:buChar char="-"/>
              <a:tabLst>
                <a:tab pos="457200" algn="l"/>
              </a:tabLst>
            </a:pPr>
            <a:r>
              <a:rPr lang="en-GB" sz="2000" dirty="0">
                <a:latin typeface="Calibri" panose="020F0502020204030204" pitchFamily="34" charset="0"/>
                <a:cs typeface="Arial" panose="020B0604020202020204" pitchFamily="34" charset="0"/>
              </a:rPr>
              <a:t>Many of these problems stem </a:t>
            </a:r>
            <a:r>
              <a:rPr lang="en-GB" sz="2000" dirty="0">
                <a:solidFill>
                  <a:srgbClr val="0070C0"/>
                </a:solidFill>
                <a:latin typeface="Calibri" panose="020F0502020204030204" pitchFamily="34" charset="0"/>
                <a:cs typeface="Arial" panose="020B0604020202020204" pitchFamily="34" charset="0"/>
              </a:rPr>
              <a:t>from failing to establish what needs to be built from a business perspective,</a:t>
            </a:r>
            <a:r>
              <a:rPr lang="en-GB" sz="2000" dirty="0">
                <a:latin typeface="Calibri" panose="020F0502020204030204" pitchFamily="34" charset="0"/>
                <a:cs typeface="Arial" panose="020B0604020202020204" pitchFamily="34" charset="0"/>
              </a:rPr>
              <a:t> and then managing the project’s scope and change management based on these flawed expectations. </a:t>
            </a:r>
          </a:p>
          <a:p>
            <a:pPr marL="0" indent="0">
              <a:lnSpc>
                <a:spcPct val="150000"/>
              </a:lnSpc>
              <a:buNone/>
            </a:pPr>
            <a:endParaRPr lang="en-GB" sz="1800" dirty="0">
              <a:solidFill>
                <a:schemeClr val="accent2">
                  <a:lumMod val="75000"/>
                </a:schemeClr>
              </a:solidFill>
              <a:latin typeface="Calibri" panose="020F0502020204030204" pitchFamily="34" charset="0"/>
              <a:cs typeface="Arial" panose="020B0604020202020204" pitchFamily="34" charset="0"/>
            </a:endParaRPr>
          </a:p>
          <a:p>
            <a:pPr marL="342900" indent="-342900">
              <a:lnSpc>
                <a:spcPct val="150000"/>
              </a:lnSpc>
              <a:buFont typeface="Symbol" pitchFamily="2" charset="2"/>
              <a:buChar char=""/>
            </a:pPr>
            <a:endParaRPr lang="en-US" sz="1800" dirty="0">
              <a:latin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98523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Justification is Needed? (Cont.)</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p:txBody>
          <a:bodyPr>
            <a:normAutofit fontScale="92500"/>
          </a:bodyPr>
          <a:lstStyle/>
          <a:p>
            <a:pPr marL="342900" indent="-342900">
              <a:lnSpc>
                <a:spcPct val="150000"/>
              </a:lnSpc>
              <a:buFont typeface="Symbol" pitchFamily="2" charset="2"/>
              <a:buChar char=""/>
            </a:pPr>
            <a:r>
              <a:rPr lang="en-GB" sz="1900" dirty="0">
                <a:latin typeface="Calibri" panose="020F0502020204030204" pitchFamily="34" charset="0"/>
                <a:cs typeface="Arial" panose="020B0604020202020204" pitchFamily="34" charset="0"/>
              </a:rPr>
              <a:t>Therefore, the BI team needs to make both the business and technical case to:</a:t>
            </a:r>
          </a:p>
          <a:p>
            <a:pPr marL="846138" indent="-274638">
              <a:lnSpc>
                <a:spcPct val="100000"/>
              </a:lnSpc>
              <a:buSzPct val="100000"/>
              <a:buFont typeface="System Font Regular"/>
              <a:buChar char="-"/>
              <a:tabLst>
                <a:tab pos="457200" algn="l"/>
              </a:tabLst>
            </a:pPr>
            <a:r>
              <a:rPr lang="en-GB" sz="1900" dirty="0">
                <a:solidFill>
                  <a:srgbClr val="0070C0"/>
                </a:solidFill>
                <a:latin typeface="Calibri" panose="020F0502020204030204" pitchFamily="34" charset="0"/>
                <a:cs typeface="Arial" panose="020B0604020202020204" pitchFamily="34" charset="0"/>
              </a:rPr>
              <a:t>determine the need</a:t>
            </a:r>
            <a:r>
              <a:rPr lang="en-GB" sz="1900" dirty="0">
                <a:latin typeface="Calibri" panose="020F0502020204030204" pitchFamily="34" charset="0"/>
                <a:cs typeface="Arial" panose="020B0604020202020204" pitchFamily="34" charset="0"/>
              </a:rPr>
              <a:t>, </a:t>
            </a:r>
          </a:p>
          <a:p>
            <a:pPr marL="846138" indent="-274638">
              <a:lnSpc>
                <a:spcPct val="100000"/>
              </a:lnSpc>
              <a:buSzPct val="100000"/>
              <a:buFont typeface="System Font Regular"/>
              <a:buChar char="-"/>
              <a:tabLst>
                <a:tab pos="457200" algn="l"/>
              </a:tabLst>
            </a:pPr>
            <a:r>
              <a:rPr lang="en-GB" sz="1900" dirty="0">
                <a:solidFill>
                  <a:srgbClr val="0070C0"/>
                </a:solidFill>
                <a:latin typeface="Calibri" panose="020F0502020204030204" pitchFamily="34" charset="0"/>
                <a:cs typeface="Arial" panose="020B0604020202020204" pitchFamily="34" charset="0"/>
              </a:rPr>
              <a:t>identify the benefits</a:t>
            </a:r>
            <a:r>
              <a:rPr lang="en-GB" sz="1900" dirty="0">
                <a:latin typeface="Calibri" panose="020F0502020204030204" pitchFamily="34" charset="0"/>
                <a:cs typeface="Arial" panose="020B0604020202020204" pitchFamily="34" charset="0"/>
              </a:rPr>
              <a:t>, and, </a:t>
            </a:r>
          </a:p>
          <a:p>
            <a:pPr marL="846138" indent="-274638">
              <a:lnSpc>
                <a:spcPct val="100000"/>
              </a:lnSpc>
              <a:buSzPct val="100000"/>
              <a:buFont typeface="System Font Regular"/>
              <a:buChar char="-"/>
              <a:tabLst>
                <a:tab pos="457200" algn="l"/>
              </a:tabLst>
            </a:pPr>
            <a:r>
              <a:rPr lang="en-GB" sz="1900" dirty="0">
                <a:latin typeface="Calibri" panose="020F0502020204030204" pitchFamily="34" charset="0"/>
                <a:cs typeface="Arial" panose="020B0604020202020204" pitchFamily="34" charset="0"/>
              </a:rPr>
              <a:t>most importantly, </a:t>
            </a:r>
            <a:r>
              <a:rPr lang="en-GB" sz="1900" dirty="0">
                <a:solidFill>
                  <a:srgbClr val="0070C0"/>
                </a:solidFill>
                <a:latin typeface="Calibri" panose="020F0502020204030204" pitchFamily="34" charset="0"/>
                <a:cs typeface="Arial" panose="020B0604020202020204" pitchFamily="34" charset="0"/>
              </a:rPr>
              <a:t>set</a:t>
            </a:r>
            <a:r>
              <a:rPr lang="en-GB" sz="1900" dirty="0">
                <a:latin typeface="Calibri" panose="020F0502020204030204" pitchFamily="34" charset="0"/>
                <a:cs typeface="Arial" panose="020B0604020202020204" pitchFamily="34" charset="0"/>
              </a:rPr>
              <a:t> </a:t>
            </a:r>
            <a:r>
              <a:rPr lang="en-GB" sz="1900" dirty="0">
                <a:solidFill>
                  <a:srgbClr val="0070C0"/>
                </a:solidFill>
                <a:latin typeface="Calibri" panose="020F0502020204030204" pitchFamily="34" charset="0"/>
                <a:cs typeface="Arial" panose="020B0604020202020204" pitchFamily="34" charset="0"/>
              </a:rPr>
              <a:t>expectations</a:t>
            </a:r>
            <a:r>
              <a:rPr lang="en-GB" sz="1900" dirty="0">
                <a:latin typeface="Calibri" panose="020F0502020204030204" pitchFamily="34" charset="0"/>
                <a:cs typeface="Arial" panose="020B0604020202020204" pitchFamily="34" charset="0"/>
              </a:rPr>
              <a:t>. </a:t>
            </a:r>
          </a:p>
          <a:p>
            <a:pPr marL="342900" indent="-342900">
              <a:lnSpc>
                <a:spcPct val="150000"/>
              </a:lnSpc>
              <a:buSzPct val="100000"/>
              <a:buFont typeface="Symbol" pitchFamily="2" charset="2"/>
              <a:buChar char=""/>
              <a:tabLst>
                <a:tab pos="457200" algn="l"/>
              </a:tabLst>
            </a:pPr>
            <a:r>
              <a:rPr lang="en-GB" sz="1900" dirty="0">
                <a:latin typeface="Calibri" panose="020F0502020204030204" pitchFamily="34" charset="0"/>
                <a:cs typeface="Arial" panose="020B0604020202020204" pitchFamily="34" charset="0"/>
              </a:rPr>
              <a:t>With the case established, the BI team needs </a:t>
            </a:r>
            <a:r>
              <a:rPr lang="en-GB" sz="1900" dirty="0">
                <a:solidFill>
                  <a:srgbClr val="FF0000"/>
                </a:solidFill>
                <a:latin typeface="Calibri" panose="020F0502020204030204" pitchFamily="34" charset="0"/>
                <a:cs typeface="Arial" panose="020B0604020202020204" pitchFamily="34" charset="0"/>
              </a:rPr>
              <a:t>to estimate scope, costs, schedule, and a return on investment (ROI). </a:t>
            </a:r>
          </a:p>
          <a:p>
            <a:pPr marL="342900" indent="-342900">
              <a:lnSpc>
                <a:spcPct val="150000"/>
              </a:lnSpc>
              <a:buSzPct val="100000"/>
              <a:buFont typeface="Symbol" pitchFamily="2" charset="2"/>
              <a:buChar char=""/>
              <a:tabLst>
                <a:tab pos="457200" algn="l"/>
              </a:tabLst>
            </a:pPr>
            <a:r>
              <a:rPr lang="en-GB" sz="1900" dirty="0">
                <a:latin typeface="Calibri" panose="020F0502020204030204" pitchFamily="34" charset="0"/>
                <a:cs typeface="Arial" panose="020B0604020202020204" pitchFamily="34" charset="0"/>
              </a:rPr>
              <a:t>Identifying </a:t>
            </a:r>
            <a:r>
              <a:rPr lang="en-GB" sz="1900" dirty="0">
                <a:solidFill>
                  <a:srgbClr val="FF0000"/>
                </a:solidFill>
                <a:latin typeface="Calibri" panose="020F0502020204030204" pitchFamily="34" charset="0"/>
                <a:cs typeface="Arial" panose="020B0604020202020204" pitchFamily="34" charset="0"/>
              </a:rPr>
              <a:t>risks and an organization’s readiness is critical to determining how realistic expectations are</a:t>
            </a:r>
            <a:r>
              <a:rPr lang="en-GB" sz="1900" dirty="0">
                <a:latin typeface="Calibri" panose="020F0502020204030204" pitchFamily="34" charset="0"/>
                <a:cs typeface="Arial" panose="020B0604020202020204" pitchFamily="34" charset="0"/>
              </a:rPr>
              <a:t>. </a:t>
            </a:r>
          </a:p>
          <a:p>
            <a:pPr marL="342900" indent="-342900">
              <a:lnSpc>
                <a:spcPct val="150000"/>
              </a:lnSpc>
              <a:buSzPct val="100000"/>
              <a:buFont typeface="Symbol" pitchFamily="2" charset="2"/>
              <a:buChar char=""/>
              <a:tabLst>
                <a:tab pos="457200" algn="l"/>
              </a:tabLst>
            </a:pPr>
            <a:r>
              <a:rPr lang="en-GB" sz="1900" dirty="0">
                <a:latin typeface="Calibri" panose="020F0502020204030204" pitchFamily="34" charset="0"/>
                <a:cs typeface="Arial" panose="020B0604020202020204" pitchFamily="34" charset="0"/>
              </a:rPr>
              <a:t>In brief, although a BI justification is generally regarded only as a selling device</a:t>
            </a:r>
            <a:r>
              <a:rPr lang="en-GB" sz="1900" b="1" dirty="0">
                <a:latin typeface="Calibri" panose="020F0502020204030204" pitchFamily="34" charset="0"/>
                <a:cs typeface="Arial" panose="020B0604020202020204" pitchFamily="34" charset="0"/>
              </a:rPr>
              <a:t>, </a:t>
            </a:r>
            <a:r>
              <a:rPr lang="en-GB" sz="1900" b="1" u="sng" dirty="0">
                <a:latin typeface="Calibri" panose="020F0502020204030204" pitchFamily="34" charset="0"/>
                <a:cs typeface="Arial" panose="020B0604020202020204" pitchFamily="34" charset="0"/>
              </a:rPr>
              <a:t>its importance as a vehicle to set expectations</a:t>
            </a:r>
            <a:r>
              <a:rPr lang="en-GB" sz="1900" b="1" dirty="0">
                <a:latin typeface="Calibri" panose="020F0502020204030204" pitchFamily="34" charset="0"/>
                <a:cs typeface="Arial" panose="020B0604020202020204" pitchFamily="34" charset="0"/>
              </a:rPr>
              <a:t> and </a:t>
            </a:r>
            <a:r>
              <a:rPr lang="en-GB" sz="1900" b="1" u="sng" dirty="0">
                <a:latin typeface="Calibri" panose="020F0502020204030204" pitchFamily="34" charset="0"/>
                <a:cs typeface="Arial" panose="020B0604020202020204" pitchFamily="34" charset="0"/>
              </a:rPr>
              <a:t>guide the BI project </a:t>
            </a:r>
            <a:r>
              <a:rPr lang="en-GB" sz="1900" dirty="0">
                <a:latin typeface="Calibri" panose="020F0502020204030204" pitchFamily="34" charset="0"/>
                <a:cs typeface="Arial" panose="020B0604020202020204" pitchFamily="34" charset="0"/>
              </a:rPr>
              <a:t>cannot be overlooked. </a:t>
            </a:r>
          </a:p>
          <a:p>
            <a:pPr marL="342900" indent="-342900">
              <a:lnSpc>
                <a:spcPct val="150000"/>
              </a:lnSpc>
              <a:buSzPct val="100000"/>
              <a:buFont typeface="Symbol" pitchFamily="2" charset="2"/>
              <a:buChar char=""/>
              <a:tabLst>
                <a:tab pos="457200" algn="l"/>
              </a:tabLst>
            </a:pPr>
            <a:endParaRPr lang="en-GB" sz="180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38354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Building the Business Case</a:t>
            </a:r>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675361" y="1615206"/>
            <a:ext cx="10515600" cy="4351338"/>
          </a:xfrm>
        </p:spPr>
        <p:txBody>
          <a:bodyPr>
            <a:normAutofit fontScale="92500" lnSpcReduction="10000"/>
          </a:bodyPr>
          <a:lstStyle/>
          <a:p>
            <a:pPr marL="342900" lvl="0" indent="-342900" rtl="0">
              <a:lnSpc>
                <a:spcPct val="150000"/>
              </a:lnSpc>
              <a:buFont typeface="Symbol" pitchFamily="2" charset="2"/>
              <a:buChar char=""/>
            </a:pPr>
            <a:r>
              <a:rPr lang="en-GB" sz="1900" dirty="0">
                <a:effectLst/>
                <a:latin typeface="Calibri" panose="020F0502020204030204" pitchFamily="34" charset="0"/>
                <a:ea typeface="Calibri" panose="020F0502020204030204" pitchFamily="34" charset="0"/>
                <a:cs typeface="Arial" panose="020B0604020202020204" pitchFamily="34" charset="0"/>
              </a:rPr>
              <a:t>BI projects can get approved without a business case </a:t>
            </a:r>
            <a:r>
              <a:rPr lang="en-GB" sz="1900" dirty="0">
                <a:solidFill>
                  <a:schemeClr val="accent5"/>
                </a:solidFill>
                <a:latin typeface="Calibri" panose="020F0502020204030204" pitchFamily="34" charset="0"/>
                <a:cs typeface="Arial" panose="020B0604020202020204" pitchFamily="34" charset="0"/>
              </a:rPr>
              <a:t>when the business sponsors or CIOs think it is obvious that a BI investment will pay off. </a:t>
            </a:r>
          </a:p>
          <a:p>
            <a:pPr marL="342900" lvl="0" indent="-342900" rtl="0">
              <a:lnSpc>
                <a:spcPct val="150000"/>
              </a:lnSpc>
              <a:buFont typeface="Symbol" pitchFamily="2" charset="2"/>
              <a:buChar char=""/>
            </a:pPr>
            <a:r>
              <a:rPr lang="en-GB" sz="1900" dirty="0">
                <a:effectLst/>
                <a:latin typeface="Calibri" panose="020F0502020204030204" pitchFamily="34" charset="0"/>
                <a:ea typeface="Calibri" panose="020F0502020204030204" pitchFamily="34" charset="0"/>
                <a:cs typeface="Arial" panose="020B0604020202020204" pitchFamily="34" charset="0"/>
              </a:rPr>
              <a:t>But even if a BI effort can get approval and funding without justification, </a:t>
            </a:r>
            <a:r>
              <a:rPr lang="en-GB" sz="1900" dirty="0">
                <a:solidFill>
                  <a:schemeClr val="accent5"/>
                </a:solidFill>
                <a:effectLst/>
                <a:latin typeface="Calibri" panose="020F0502020204030204" pitchFamily="34" charset="0"/>
                <a:ea typeface="Calibri" panose="020F0502020204030204" pitchFamily="34" charset="0"/>
                <a:cs typeface="Arial" panose="020B0604020202020204" pitchFamily="34" charset="0"/>
              </a:rPr>
              <a:t>it is crucial to build a business case </a:t>
            </a:r>
            <a:r>
              <a:rPr lang="en-GB" sz="1900" u="sng" dirty="0">
                <a:solidFill>
                  <a:srgbClr val="0070C0"/>
                </a:solidFill>
                <a:effectLst/>
                <a:latin typeface="Calibri" panose="020F0502020204030204" pitchFamily="34" charset="0"/>
                <a:ea typeface="Calibri" panose="020F0502020204030204" pitchFamily="34" charset="0"/>
                <a:cs typeface="Arial" panose="020B0604020202020204" pitchFamily="34" charset="0"/>
              </a:rPr>
              <a:t>and get stakeholders to agree on it</a:t>
            </a:r>
            <a:r>
              <a:rPr lang="en-GB" sz="1900" dirty="0">
                <a:effectLst/>
                <a:latin typeface="Calibri" panose="020F0502020204030204" pitchFamily="34" charset="0"/>
                <a:ea typeface="Calibri" panose="020F0502020204030204" pitchFamily="34" charset="0"/>
                <a:cs typeface="Arial" panose="020B0604020202020204" pitchFamily="34" charset="0"/>
              </a:rPr>
              <a:t>. </a:t>
            </a:r>
          </a:p>
          <a:p>
            <a:pPr marL="342900" lvl="0" indent="-342900">
              <a:lnSpc>
                <a:spcPct val="150000"/>
              </a:lnSpc>
              <a:buFont typeface="Symbol" pitchFamily="2" charset="2"/>
              <a:buChar char=""/>
            </a:pPr>
            <a:r>
              <a:rPr lang="en-GB" sz="1900" dirty="0">
                <a:effectLst/>
                <a:latin typeface="Calibri" panose="020F0502020204030204" pitchFamily="34" charset="0"/>
                <a:ea typeface="Calibri" panose="020F0502020204030204" pitchFamily="34" charset="0"/>
                <a:cs typeface="Arial" panose="020B0604020202020204" pitchFamily="34" charset="0"/>
              </a:rPr>
              <a:t>There are many </a:t>
            </a:r>
            <a:r>
              <a:rPr lang="en-GB" sz="1900"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hidden dangers of skipping the process of developing a business case</a:t>
            </a:r>
            <a:r>
              <a:rPr lang="en-GB" sz="1900" dirty="0">
                <a:effectLst/>
                <a:latin typeface="Calibri" panose="020F0502020204030204" pitchFamily="34" charset="0"/>
                <a:ea typeface="Calibri" panose="020F0502020204030204" pitchFamily="34" charset="0"/>
                <a:cs typeface="Arial" panose="020B0604020202020204" pitchFamily="34" charset="0"/>
              </a:rPr>
              <a:t>. During the first generation of data warehousing, many BI groups made this mistake when they fell into the trap of assuming it was obvious that a data warehouse (DW) was needed. </a:t>
            </a:r>
          </a:p>
          <a:p>
            <a:pPr marL="342900" indent="-342900">
              <a:lnSpc>
                <a:spcPct val="150000"/>
              </a:lnSpc>
              <a:buFont typeface="Symbol" pitchFamily="2" charset="2"/>
              <a:buChar char=""/>
            </a:pPr>
            <a:r>
              <a:rPr lang="en-GB" sz="1900" dirty="0">
                <a:effectLst/>
                <a:latin typeface="Calibri" panose="020F0502020204030204" pitchFamily="34" charset="0"/>
                <a:ea typeface="Calibri" panose="020F0502020204030204" pitchFamily="34" charset="0"/>
                <a:cs typeface="Arial" panose="020B0604020202020204" pitchFamily="34" charset="0"/>
              </a:rPr>
              <a:t>Typically, the “if we build it they will come” approach resulted in: </a:t>
            </a:r>
            <a:r>
              <a:rPr lang="en-GB" sz="1900"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projects that were too big and long</a:t>
            </a:r>
            <a:r>
              <a:rPr lang="en-GB" sz="1900" dirty="0">
                <a:effectLst/>
                <a:latin typeface="Calibri" panose="020F0502020204030204" pitchFamily="34" charset="0"/>
                <a:ea typeface="Calibri" panose="020F0502020204030204" pitchFamily="34" charset="0"/>
                <a:cs typeface="Arial" panose="020B0604020202020204" pitchFamily="34" charset="0"/>
              </a:rPr>
              <a:t>, </a:t>
            </a:r>
            <a:r>
              <a:rPr lang="en-GB" sz="1900"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missed expectations</a:t>
            </a:r>
            <a:r>
              <a:rPr lang="en-GB" sz="1900" dirty="0">
                <a:effectLst/>
                <a:latin typeface="Calibri" panose="020F0502020204030204" pitchFamily="34" charset="0"/>
                <a:ea typeface="Calibri" panose="020F0502020204030204" pitchFamily="34" charset="0"/>
                <a:cs typeface="Arial" panose="020B0604020202020204" pitchFamily="34" charset="0"/>
              </a:rPr>
              <a:t>, </a:t>
            </a:r>
            <a:r>
              <a:rPr lang="en-GB" sz="1900" dirty="0">
                <a:latin typeface="Calibri" panose="020F0502020204030204" pitchFamily="34" charset="0"/>
                <a:cs typeface="Arial" panose="020B0604020202020204" pitchFamily="34" charset="0"/>
              </a:rPr>
              <a:t>and </a:t>
            </a:r>
            <a:r>
              <a:rPr lang="en-GB" sz="1900" dirty="0">
                <a:solidFill>
                  <a:schemeClr val="accent2">
                    <a:lumMod val="75000"/>
                  </a:schemeClr>
                </a:solidFill>
                <a:latin typeface="Calibri" panose="020F0502020204030204" pitchFamily="34" charset="0"/>
                <a:cs typeface="Arial" panose="020B0604020202020204" pitchFamily="34" charset="0"/>
              </a:rPr>
              <a:t>spawned alternate reporting solutions such as </a:t>
            </a:r>
            <a:r>
              <a:rPr lang="en-GB" sz="1900" dirty="0" err="1">
                <a:solidFill>
                  <a:schemeClr val="accent2">
                    <a:lumMod val="75000"/>
                  </a:schemeClr>
                </a:solidFill>
                <a:latin typeface="Calibri" panose="020F0502020204030204" pitchFamily="34" charset="0"/>
                <a:cs typeface="Arial" panose="020B0604020202020204" pitchFamily="34" charset="0"/>
              </a:rPr>
              <a:t>spreadmarts</a:t>
            </a:r>
            <a:r>
              <a:rPr lang="en-GB" sz="1900" dirty="0">
                <a:solidFill>
                  <a:schemeClr val="accent2">
                    <a:lumMod val="75000"/>
                  </a:schemeClr>
                </a:solidFill>
                <a:latin typeface="Calibri" panose="020F0502020204030204" pitchFamily="34" charset="0"/>
                <a:cs typeface="Arial" panose="020B0604020202020204" pitchFamily="34" charset="0"/>
              </a:rPr>
              <a:t> or data shadow systems</a:t>
            </a:r>
            <a:r>
              <a:rPr lang="en-GB" sz="1900" dirty="0">
                <a:latin typeface="Calibri" panose="020F0502020204030204" pitchFamily="34" charset="0"/>
                <a:cs typeface="Arial" panose="020B0604020202020204" pitchFamily="34" charset="0"/>
              </a:rPr>
              <a:t>. </a:t>
            </a:r>
          </a:p>
          <a:p>
            <a:pPr marL="342900" indent="-342900">
              <a:lnSpc>
                <a:spcPct val="150000"/>
              </a:lnSpc>
              <a:buFont typeface="Symbol" pitchFamily="2" charset="2"/>
              <a:buChar char=""/>
            </a:pPr>
            <a:endParaRPr lang="en-GB" sz="1800" u="sng"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274651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Building the Business Case (Cont.)</a:t>
            </a:r>
            <a:endParaRPr lang="en-US" dirty="0"/>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575104"/>
            <a:ext cx="10515600" cy="4351338"/>
          </a:xfrm>
        </p:spPr>
        <p:txBody>
          <a:bodyPr>
            <a:normAutofit/>
          </a:bodyPr>
          <a:lstStyle/>
          <a:p>
            <a:pPr marL="342900" lvl="0" indent="-342900" rtl="0">
              <a:lnSpc>
                <a:spcPct val="150000"/>
              </a:lnSpc>
              <a:buFont typeface="Symbol" pitchFamily="2" charset="2"/>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The business case needs to answer the following in respect to the BI solution: </a:t>
            </a:r>
          </a:p>
          <a:p>
            <a:pPr marL="846138" indent="-274638">
              <a:lnSpc>
                <a:spcPct val="100000"/>
              </a:lnSpc>
              <a:buSzPct val="100000"/>
              <a:buFont typeface="System Font Regular"/>
              <a:buChar char="-"/>
              <a:tabLst>
                <a:tab pos="457200" algn="l"/>
              </a:tabLst>
            </a:pPr>
            <a:r>
              <a:rPr lang="en-GB" sz="1800" dirty="0">
                <a:latin typeface="Calibri" panose="020F0502020204030204" pitchFamily="34" charset="0"/>
                <a:cs typeface="Arial" panose="020B0604020202020204" pitchFamily="34" charset="0"/>
              </a:rPr>
              <a:t>What business problems or opportunities are being addressed? </a:t>
            </a:r>
          </a:p>
          <a:p>
            <a:pPr marL="846138" indent="-274638">
              <a:lnSpc>
                <a:spcPct val="100000"/>
              </a:lnSpc>
              <a:buSzPct val="100000"/>
              <a:buFont typeface="System Font Regular"/>
              <a:buChar char="-"/>
              <a:tabLst>
                <a:tab pos="457200" algn="l"/>
              </a:tabLst>
            </a:pPr>
            <a:r>
              <a:rPr lang="en-GB" sz="1800" dirty="0">
                <a:latin typeface="Calibri" panose="020F0502020204030204" pitchFamily="34" charset="0"/>
                <a:cs typeface="Arial" panose="020B0604020202020204" pitchFamily="34" charset="0"/>
              </a:rPr>
              <a:t>Who will use it? </a:t>
            </a:r>
          </a:p>
          <a:p>
            <a:pPr marL="846138" indent="-274638">
              <a:lnSpc>
                <a:spcPct val="100000"/>
              </a:lnSpc>
              <a:buSzPct val="100000"/>
              <a:buFont typeface="System Font Regular"/>
              <a:buChar char="-"/>
              <a:tabLst>
                <a:tab pos="457200" algn="l"/>
              </a:tabLst>
            </a:pPr>
            <a:r>
              <a:rPr lang="en-GB" sz="1800" dirty="0">
                <a:latin typeface="Calibri" panose="020F0502020204030204" pitchFamily="34" charset="0"/>
                <a:cs typeface="Arial" panose="020B0604020202020204" pitchFamily="34" charset="0"/>
              </a:rPr>
              <a:t>What are the anticipated business benefits? </a:t>
            </a:r>
          </a:p>
          <a:p>
            <a:pPr marL="846138" indent="-274638">
              <a:lnSpc>
                <a:spcPct val="100000"/>
              </a:lnSpc>
              <a:buSzPct val="100000"/>
              <a:buFont typeface="System Font Regular"/>
              <a:buChar char="-"/>
              <a:tabLst>
                <a:tab pos="457200" algn="l"/>
              </a:tabLst>
            </a:pPr>
            <a:r>
              <a:rPr lang="en-GB" sz="1800" dirty="0">
                <a:latin typeface="Calibri" panose="020F0502020204030204" pitchFamily="34" charset="0"/>
                <a:cs typeface="Arial" panose="020B0604020202020204" pitchFamily="34" charset="0"/>
              </a:rPr>
              <a:t>Were there any prior BI initiatives that failed, and if so, why? </a:t>
            </a:r>
          </a:p>
          <a:p>
            <a:pPr marL="342900" indent="-342900">
              <a:lnSpc>
                <a:spcPct val="150000"/>
              </a:lnSpc>
              <a:buFont typeface="Symbol" pitchFamily="2" charset="2"/>
              <a:buChar char=""/>
            </a:pPr>
            <a:r>
              <a:rPr lang="en-GB" sz="1800" dirty="0">
                <a:latin typeface="Calibri" panose="020F0502020204030204" pitchFamily="34" charset="0"/>
                <a:cs typeface="Arial" panose="020B0604020202020204" pitchFamily="34" charset="0"/>
              </a:rPr>
              <a:t>After answering these questions, the BI team needs to get business sponsorship, involvement, and commitment to the BI effort. </a:t>
            </a:r>
          </a:p>
        </p:txBody>
      </p:sp>
    </p:spTree>
    <p:extLst>
      <p:ext uri="{BB962C8B-B14F-4D97-AF65-F5344CB8AC3E}">
        <p14:creationId xmlns:p14="http://schemas.microsoft.com/office/powerpoint/2010/main" val="2425222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Building the Business Case (Cont.)</a:t>
            </a:r>
            <a:endParaRPr lang="en-US" dirty="0"/>
          </a:p>
        </p:txBody>
      </p:sp>
      <p:sp>
        <p:nvSpPr>
          <p:cNvPr id="6" name="Content Placeholder 5">
            <a:extLst>
              <a:ext uri="{FF2B5EF4-FFF2-40B4-BE49-F238E27FC236}">
                <a16:creationId xmlns:a16="http://schemas.microsoft.com/office/drawing/2014/main" id="{D151B174-4662-5A4F-F2AC-9A2D2E754890}"/>
              </a:ext>
            </a:extLst>
          </p:cNvPr>
          <p:cNvSpPr>
            <a:spLocks noGrp="1"/>
          </p:cNvSpPr>
          <p:nvPr>
            <p:ph idx="1"/>
          </p:nvPr>
        </p:nvSpPr>
        <p:spPr>
          <a:xfrm>
            <a:off x="838200" y="1503123"/>
            <a:ext cx="10515600" cy="4885151"/>
          </a:xfrm>
        </p:spPr>
        <p:txBody>
          <a:bodyPr>
            <a:normAutofit fontScale="62500" lnSpcReduction="20000"/>
          </a:bodyPr>
          <a:lstStyle/>
          <a:p>
            <a:pPr marL="0" indent="0">
              <a:lnSpc>
                <a:spcPct val="150000"/>
              </a:lnSpc>
              <a:buNone/>
            </a:pPr>
            <a:r>
              <a:rPr lang="en-GB" sz="2500" b="1" dirty="0">
                <a:latin typeface="Calibri" panose="020F0502020204030204" pitchFamily="34" charset="0"/>
                <a:cs typeface="Arial" panose="020B0604020202020204" pitchFamily="34" charset="0"/>
              </a:rPr>
              <a:t>Defining the business case: </a:t>
            </a:r>
          </a:p>
          <a:p>
            <a:pPr marL="342900" indent="-342900">
              <a:lnSpc>
                <a:spcPct val="150000"/>
              </a:lnSpc>
              <a:buFont typeface="Symbol" pitchFamily="2" charset="2"/>
              <a:buChar char=""/>
            </a:pPr>
            <a:r>
              <a:rPr lang="en-GB" sz="2500" dirty="0">
                <a:latin typeface="Calibri" panose="020F0502020204030204" pitchFamily="34" charset="0"/>
                <a:cs typeface="Arial" panose="020B0604020202020204" pitchFamily="34" charset="0"/>
              </a:rPr>
              <a:t>To answer these questions and define the business case, you will need to: </a:t>
            </a:r>
          </a:p>
          <a:p>
            <a:pPr marL="1014413" lvl="0" indent="-342900">
              <a:lnSpc>
                <a:spcPct val="150000"/>
              </a:lnSpc>
              <a:buFont typeface="+mj-lt"/>
              <a:buAutoNum type="arabicParenR"/>
            </a:pPr>
            <a:r>
              <a:rPr lang="en-GB" sz="2500" dirty="0">
                <a:effectLst/>
                <a:latin typeface="Calibri" panose="020F0502020204030204" pitchFamily="34" charset="0"/>
                <a:ea typeface="Calibri" panose="020F0502020204030204" pitchFamily="34" charset="0"/>
                <a:cs typeface="Arial" panose="020B0604020202020204" pitchFamily="34" charset="0"/>
              </a:rPr>
              <a:t>Review the organization’s business initiatives </a:t>
            </a:r>
            <a:r>
              <a:rPr lang="en-GB" sz="2500" dirty="0" smtClean="0">
                <a:effectLst/>
                <a:latin typeface="Calibri" panose="020F0502020204030204" pitchFamily="34" charset="0"/>
                <a:ea typeface="Calibri" panose="020F0502020204030204" pitchFamily="34" charset="0"/>
                <a:cs typeface="Arial" panose="020B0604020202020204" pitchFamily="34" charset="0"/>
              </a:rPr>
              <a:t>and processes</a:t>
            </a:r>
            <a:endParaRPr lang="en-GB" sz="2500" dirty="0">
              <a:effectLst/>
              <a:latin typeface="Calibri" panose="020F0502020204030204" pitchFamily="34" charset="0"/>
              <a:ea typeface="Calibri" panose="020F0502020204030204" pitchFamily="34" charset="0"/>
              <a:cs typeface="Arial" panose="020B0604020202020204" pitchFamily="34" charset="0"/>
            </a:endParaRPr>
          </a:p>
          <a:p>
            <a:pPr marL="1014413" lvl="0" indent="-342900">
              <a:lnSpc>
                <a:spcPct val="150000"/>
              </a:lnSpc>
              <a:buFont typeface="+mj-lt"/>
              <a:buAutoNum type="arabicParenR"/>
            </a:pPr>
            <a:r>
              <a:rPr lang="en-GB" sz="2500" dirty="0">
                <a:effectLst/>
                <a:latin typeface="Calibri" panose="020F0502020204030204" pitchFamily="34" charset="0"/>
                <a:ea typeface="Calibri" panose="020F0502020204030204" pitchFamily="34" charset="0"/>
                <a:cs typeface="Arial" panose="020B0604020202020204" pitchFamily="34" charset="0"/>
              </a:rPr>
              <a:t>Enlist a BI sponsor </a:t>
            </a:r>
          </a:p>
          <a:p>
            <a:pPr marL="1014413" lvl="0" indent="-342900">
              <a:lnSpc>
                <a:spcPct val="150000"/>
              </a:lnSpc>
              <a:buFont typeface="+mj-lt"/>
              <a:buAutoNum type="arabicParenR"/>
            </a:pPr>
            <a:r>
              <a:rPr lang="en-GB" sz="2500" dirty="0">
                <a:effectLst/>
                <a:latin typeface="Calibri" panose="020F0502020204030204" pitchFamily="34" charset="0"/>
                <a:ea typeface="Calibri" panose="020F0502020204030204" pitchFamily="34" charset="0"/>
                <a:cs typeface="Arial" panose="020B0604020202020204" pitchFamily="34" charset="0"/>
              </a:rPr>
              <a:t>Connect with BI stakeholders </a:t>
            </a:r>
          </a:p>
          <a:p>
            <a:pPr marL="1014413" lvl="0" indent="-342900">
              <a:lnSpc>
                <a:spcPct val="150000"/>
              </a:lnSpc>
              <a:buFont typeface="+mj-lt"/>
              <a:buAutoNum type="arabicParenR"/>
            </a:pPr>
            <a:r>
              <a:rPr lang="en-GB" sz="2500" dirty="0">
                <a:effectLst/>
                <a:latin typeface="Calibri" panose="020F0502020204030204" pitchFamily="34" charset="0"/>
                <a:ea typeface="Calibri" panose="020F0502020204030204" pitchFamily="34" charset="0"/>
                <a:cs typeface="Arial" panose="020B0604020202020204" pitchFamily="34" charset="0"/>
              </a:rPr>
              <a:t>Identify business processes affected by BI </a:t>
            </a:r>
          </a:p>
          <a:p>
            <a:pPr marL="1014413" lvl="0" indent="-342900">
              <a:lnSpc>
                <a:spcPct val="150000"/>
              </a:lnSpc>
              <a:buFont typeface="+mj-lt"/>
              <a:buAutoNum type="arabicParenR"/>
            </a:pPr>
            <a:r>
              <a:rPr lang="en-GB" sz="2500" dirty="0">
                <a:effectLst/>
                <a:latin typeface="Calibri" panose="020F0502020204030204" pitchFamily="34" charset="0"/>
                <a:ea typeface="Calibri" panose="020F0502020204030204" pitchFamily="34" charset="0"/>
                <a:cs typeface="Arial" panose="020B0604020202020204" pitchFamily="34" charset="0"/>
              </a:rPr>
              <a:t>Document business benefits </a:t>
            </a:r>
          </a:p>
          <a:p>
            <a:pPr marL="342900" indent="-342900">
              <a:lnSpc>
                <a:spcPct val="150000"/>
              </a:lnSpc>
              <a:buFont typeface="Symbol" pitchFamily="2" charset="2"/>
              <a:buChar char=""/>
            </a:pPr>
            <a:r>
              <a:rPr lang="en-GB" sz="2500" dirty="0">
                <a:effectLst/>
                <a:latin typeface="Calibri" panose="020F0502020204030204" pitchFamily="34" charset="0"/>
                <a:ea typeface="Calibri" panose="020F0502020204030204" pitchFamily="34" charset="0"/>
                <a:cs typeface="Arial" panose="020B0604020202020204" pitchFamily="34" charset="0"/>
              </a:rPr>
              <a:t>The BI efforts should be </a:t>
            </a:r>
            <a:r>
              <a:rPr lang="en-GB" sz="2500" dirty="0">
                <a:latin typeface="Calibri" panose="020F0502020204030204" pitchFamily="34" charset="0"/>
                <a:ea typeface="Calibri" panose="020F0502020204030204" pitchFamily="34" charset="0"/>
                <a:cs typeface="Arial" panose="020B0604020202020204" pitchFamily="34" charset="0"/>
              </a:rPr>
              <a:t>based </a:t>
            </a:r>
            <a:r>
              <a:rPr lang="en-GB" sz="2500" dirty="0" smtClean="0">
                <a:latin typeface="Calibri" panose="020F0502020204030204" pitchFamily="34" charset="0"/>
                <a:ea typeface="Calibri" panose="020F0502020204030204" pitchFamily="34" charset="0"/>
                <a:cs typeface="Arial" panose="020B0604020202020204" pitchFamily="34" charset="0"/>
              </a:rPr>
              <a:t>on </a:t>
            </a:r>
            <a:r>
              <a:rPr lang="en-GB" sz="2500" dirty="0" smtClean="0">
                <a:latin typeface="Calibri" panose="020F0502020204030204" pitchFamily="34" charset="0"/>
                <a:cs typeface="Arial" panose="020B0604020202020204" pitchFamily="34" charset="0"/>
              </a:rPr>
              <a:t>supporting </a:t>
            </a:r>
            <a:r>
              <a:rPr lang="en-GB" sz="2500" dirty="0">
                <a:latin typeface="Calibri" panose="020F0502020204030204" pitchFamily="34" charset="0"/>
                <a:cs typeface="Arial" panose="020B0604020202020204" pitchFamily="34" charset="0"/>
              </a:rPr>
              <a:t>the needs of business initiatives, business drivers, and business processes. </a:t>
            </a:r>
          </a:p>
          <a:p>
            <a:pPr marL="846138" indent="-274638">
              <a:lnSpc>
                <a:spcPct val="110000"/>
              </a:lnSpc>
              <a:buSzPct val="100000"/>
              <a:buFont typeface="System Font Regular"/>
              <a:buChar char="-"/>
              <a:tabLst>
                <a:tab pos="457200" algn="l"/>
              </a:tabLst>
            </a:pPr>
            <a:r>
              <a:rPr lang="en-GB" sz="2500" dirty="0">
                <a:latin typeface="Calibri" panose="020F0502020204030204" pitchFamily="34" charset="0"/>
                <a:cs typeface="Arial" panose="020B0604020202020204" pitchFamily="34" charset="0"/>
              </a:rPr>
              <a:t>The focus is on solving business problems, not IT issues such as what BI tool should be used. </a:t>
            </a:r>
          </a:p>
          <a:p>
            <a:pPr marL="846138" indent="-274638">
              <a:lnSpc>
                <a:spcPct val="110000"/>
              </a:lnSpc>
              <a:buSzPct val="100000"/>
              <a:buFont typeface="System Font Regular"/>
              <a:buChar char="-"/>
              <a:tabLst>
                <a:tab pos="457200" algn="l"/>
              </a:tabLst>
            </a:pPr>
            <a:r>
              <a:rPr lang="en-GB" sz="2500" dirty="0">
                <a:latin typeface="Calibri" panose="020F0502020204030204" pitchFamily="34" charset="0"/>
                <a:cs typeface="Arial" panose="020B0604020202020204" pitchFamily="34" charset="0"/>
              </a:rPr>
              <a:t>By putting the business first, you encourage the business to value and use the resulting BI solution. </a:t>
            </a:r>
          </a:p>
          <a:p>
            <a:pPr marL="342900" lvl="0" indent="-342900">
              <a:lnSpc>
                <a:spcPct val="150000"/>
              </a:lnSpc>
              <a:buFont typeface="Symbol" pitchFamily="2" charset="2"/>
              <a:buChar char=""/>
            </a:pPr>
            <a:endParaRPr lang="en-GB" sz="19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714267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5394</TotalTime>
  <Words>3611</Words>
  <Application>Microsoft Office PowerPoint</Application>
  <PresentationFormat>Widescreen</PresentationFormat>
  <Paragraphs>225</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Symbol</vt:lpstr>
      <vt:lpstr>System Font Regular</vt:lpstr>
      <vt:lpstr>Office Theme</vt:lpstr>
      <vt:lpstr>Slides for Courses Using the Business Intelligence Guidebook</vt:lpstr>
      <vt:lpstr>Business Intelligence Guidebook – From Data Integration to Analytics</vt:lpstr>
      <vt:lpstr>Chapter 2 Justifying BI: Building the Business and Technical Case</vt:lpstr>
      <vt:lpstr>Why Justification is Needed?</vt:lpstr>
      <vt:lpstr>Why Justification is Needed? (Cont.)</vt:lpstr>
      <vt:lpstr>Why Justification is Needed? (Cont.)</vt:lpstr>
      <vt:lpstr>Building the Business Case</vt:lpstr>
      <vt:lpstr>Building the Business Case (Cont.)</vt:lpstr>
      <vt:lpstr>Building the Business Case (Cont.)</vt:lpstr>
      <vt:lpstr>1. Review Organization’s Business Initiatives and Processes</vt:lpstr>
      <vt:lpstr>1. Review Organization’s Business Initiatives and Processes (Cont.)</vt:lpstr>
      <vt:lpstr>1. Review Organization’s Business Initiatives and Processes (Cont.)</vt:lpstr>
      <vt:lpstr>1. Review Organization’s Business Initiatives and Processes (Cont.)</vt:lpstr>
      <vt:lpstr>2. Solicit BI Sponsorship</vt:lpstr>
      <vt:lpstr>2. Solicit BI Sponsorship (Cont.)</vt:lpstr>
      <vt:lpstr>3. Enlist BI Stakeholders</vt:lpstr>
      <vt:lpstr>3. Enlist BI Stakeholders (Cont.)</vt:lpstr>
      <vt:lpstr>4. Identify Business Processes Affected by BI</vt:lpstr>
      <vt:lpstr>4. Identify Business Processes Affected by BI (Cont.)</vt:lpstr>
      <vt:lpstr>5. Document Business Benefits</vt:lpstr>
      <vt:lpstr>5. Document Business Benefits (Cont.) Determine Business Value (Tangible Benefits)</vt:lpstr>
      <vt:lpstr>Business benefits matrix </vt:lpstr>
      <vt:lpstr>5. Document Business Benefits (Cont.) Determine Business Value (Tangible Benefits)</vt:lpstr>
      <vt:lpstr>5. Document Business Benefits (Cont.) Determine Business Value (Tangible Benefits)</vt:lpstr>
      <vt:lpstr>Building The Technical Case for BI Projects </vt:lpstr>
      <vt:lpstr>1. Technology and Product Short Lists</vt:lpstr>
      <vt:lpstr>1. Technology and Product Short Lists (Cont.)</vt:lpstr>
      <vt:lpstr> Selecting product short-list(s) workflow</vt:lpstr>
      <vt:lpstr>1. Technology and Product Short Lists (Cont.)</vt:lpstr>
      <vt:lpstr>1. Technology and Product Short Lists (Cont.)</vt:lpstr>
      <vt:lpstr>2. Convincing Business People</vt:lpstr>
      <vt:lpstr>2. Convincing Business People (Cont.)</vt:lpstr>
      <vt:lpstr>2. Convincing Business People (Cont.)</vt:lpstr>
      <vt:lpstr>2. Convincing Business People (Cont.)</vt:lpstr>
      <vt:lpstr>2. Convincing Business People (Cont.)</vt:lpstr>
      <vt:lpstr>3. Convincing the Technologists </vt:lpstr>
      <vt:lpstr>3. Convincing the Technologists (Cont.)</vt:lpstr>
    </vt:vector>
  </TitlesOfParts>
  <Company>MInerva Solutions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Guidebook</dc:title>
  <dc:creator>andrea harris</dc:creator>
  <cp:lastModifiedBy>Alqahtani A.A.J.A.</cp:lastModifiedBy>
  <cp:revision>189</cp:revision>
  <cp:lastPrinted>2024-04-21T21:05:49Z</cp:lastPrinted>
  <dcterms:created xsi:type="dcterms:W3CDTF">2015-03-20T17:31:54Z</dcterms:created>
  <dcterms:modified xsi:type="dcterms:W3CDTF">2024-04-30T08:07:57Z</dcterms:modified>
</cp:coreProperties>
</file>