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Lst>
  <p:notesMasterIdLst>
    <p:notesMasterId r:id="rId39"/>
  </p:notesMasterIdLst>
  <p:handoutMasterIdLst>
    <p:handoutMasterId r:id="rId40"/>
  </p:handoutMasterIdLst>
  <p:sldIdLst>
    <p:sldId id="421" r:id="rId2"/>
    <p:sldId id="365" r:id="rId3"/>
    <p:sldId id="405" r:id="rId4"/>
    <p:sldId id="367" r:id="rId5"/>
    <p:sldId id="368" r:id="rId6"/>
    <p:sldId id="369" r:id="rId7"/>
    <p:sldId id="370" r:id="rId8"/>
    <p:sldId id="371" r:id="rId9"/>
    <p:sldId id="430" r:id="rId10"/>
    <p:sldId id="372" r:id="rId11"/>
    <p:sldId id="407" r:id="rId12"/>
    <p:sldId id="424" r:id="rId13"/>
    <p:sldId id="425" r:id="rId14"/>
    <p:sldId id="426" r:id="rId15"/>
    <p:sldId id="411" r:id="rId16"/>
    <p:sldId id="412" r:id="rId17"/>
    <p:sldId id="427" r:id="rId18"/>
    <p:sldId id="428" r:id="rId19"/>
    <p:sldId id="415" r:id="rId20"/>
    <p:sldId id="373" r:id="rId21"/>
    <p:sldId id="374" r:id="rId22"/>
    <p:sldId id="375" r:id="rId23"/>
    <p:sldId id="376" r:id="rId24"/>
    <p:sldId id="377" r:id="rId25"/>
    <p:sldId id="378" r:id="rId26"/>
    <p:sldId id="429" r:id="rId27"/>
    <p:sldId id="380" r:id="rId28"/>
    <p:sldId id="382" r:id="rId29"/>
    <p:sldId id="417" r:id="rId30"/>
    <p:sldId id="393" r:id="rId31"/>
    <p:sldId id="394" r:id="rId32"/>
    <p:sldId id="395" r:id="rId33"/>
    <p:sldId id="396" r:id="rId34"/>
    <p:sldId id="397" r:id="rId35"/>
    <p:sldId id="398" r:id="rId36"/>
    <p:sldId id="399" r:id="rId37"/>
    <p:sldId id="402" r:id="rId38"/>
  </p:sldIdLst>
  <p:sldSz cx="9144000" cy="6858000" type="screen4x3"/>
  <p:notesSz cx="6858000" cy="9144000"/>
  <p:defaultTextStyle>
    <a:defPPr>
      <a:defRPr lang="en-US"/>
    </a:defPPr>
    <a:lvl1pPr algn="l" rtl="0" fontAlgn="base">
      <a:spcBef>
        <a:spcPct val="0"/>
      </a:spcBef>
      <a:spcAft>
        <a:spcPct val="0"/>
      </a:spcAft>
      <a:defRPr sz="2800" b="1" kern="1200">
        <a:solidFill>
          <a:srgbClr val="CC3300"/>
        </a:solidFill>
        <a:latin typeface="Tahoma" pitchFamily="34" charset="0"/>
        <a:ea typeface="+mn-ea"/>
        <a:cs typeface="Arial" charset="0"/>
      </a:defRPr>
    </a:lvl1pPr>
    <a:lvl2pPr marL="457200" algn="l" rtl="0" fontAlgn="base">
      <a:spcBef>
        <a:spcPct val="0"/>
      </a:spcBef>
      <a:spcAft>
        <a:spcPct val="0"/>
      </a:spcAft>
      <a:defRPr sz="2800" b="1" kern="1200">
        <a:solidFill>
          <a:srgbClr val="CC3300"/>
        </a:solidFill>
        <a:latin typeface="Tahoma" pitchFamily="34" charset="0"/>
        <a:ea typeface="+mn-ea"/>
        <a:cs typeface="Arial" charset="0"/>
      </a:defRPr>
    </a:lvl2pPr>
    <a:lvl3pPr marL="914400" algn="l" rtl="0" fontAlgn="base">
      <a:spcBef>
        <a:spcPct val="0"/>
      </a:spcBef>
      <a:spcAft>
        <a:spcPct val="0"/>
      </a:spcAft>
      <a:defRPr sz="2800" b="1" kern="1200">
        <a:solidFill>
          <a:srgbClr val="CC3300"/>
        </a:solidFill>
        <a:latin typeface="Tahoma" pitchFamily="34" charset="0"/>
        <a:ea typeface="+mn-ea"/>
        <a:cs typeface="Arial" charset="0"/>
      </a:defRPr>
    </a:lvl3pPr>
    <a:lvl4pPr marL="1371600" algn="l" rtl="0" fontAlgn="base">
      <a:spcBef>
        <a:spcPct val="0"/>
      </a:spcBef>
      <a:spcAft>
        <a:spcPct val="0"/>
      </a:spcAft>
      <a:defRPr sz="2800" b="1" kern="1200">
        <a:solidFill>
          <a:srgbClr val="CC3300"/>
        </a:solidFill>
        <a:latin typeface="Tahoma" pitchFamily="34" charset="0"/>
        <a:ea typeface="+mn-ea"/>
        <a:cs typeface="Arial" charset="0"/>
      </a:defRPr>
    </a:lvl4pPr>
    <a:lvl5pPr marL="1828800" algn="l" rtl="0" fontAlgn="base">
      <a:spcBef>
        <a:spcPct val="0"/>
      </a:spcBef>
      <a:spcAft>
        <a:spcPct val="0"/>
      </a:spcAft>
      <a:defRPr sz="2800" b="1" kern="1200">
        <a:solidFill>
          <a:srgbClr val="CC3300"/>
        </a:solidFill>
        <a:latin typeface="Tahoma" pitchFamily="34" charset="0"/>
        <a:ea typeface="+mn-ea"/>
        <a:cs typeface="Arial" charset="0"/>
      </a:defRPr>
    </a:lvl5pPr>
    <a:lvl6pPr marL="2286000" algn="l" defTabSz="914400" rtl="0" eaLnBrk="1" latinLnBrk="0" hangingPunct="1">
      <a:defRPr sz="2800" b="1" kern="1200">
        <a:solidFill>
          <a:srgbClr val="CC3300"/>
        </a:solidFill>
        <a:latin typeface="Tahoma" pitchFamily="34" charset="0"/>
        <a:ea typeface="+mn-ea"/>
        <a:cs typeface="Arial" charset="0"/>
      </a:defRPr>
    </a:lvl6pPr>
    <a:lvl7pPr marL="2743200" algn="l" defTabSz="914400" rtl="0" eaLnBrk="1" latinLnBrk="0" hangingPunct="1">
      <a:defRPr sz="2800" b="1" kern="1200">
        <a:solidFill>
          <a:srgbClr val="CC3300"/>
        </a:solidFill>
        <a:latin typeface="Tahoma" pitchFamily="34" charset="0"/>
        <a:ea typeface="+mn-ea"/>
        <a:cs typeface="Arial" charset="0"/>
      </a:defRPr>
    </a:lvl7pPr>
    <a:lvl8pPr marL="3200400" algn="l" defTabSz="914400" rtl="0" eaLnBrk="1" latinLnBrk="0" hangingPunct="1">
      <a:defRPr sz="2800" b="1" kern="1200">
        <a:solidFill>
          <a:srgbClr val="CC3300"/>
        </a:solidFill>
        <a:latin typeface="Tahoma" pitchFamily="34" charset="0"/>
        <a:ea typeface="+mn-ea"/>
        <a:cs typeface="Arial" charset="0"/>
      </a:defRPr>
    </a:lvl8pPr>
    <a:lvl9pPr marL="3657600" algn="l" defTabSz="914400" rtl="0" eaLnBrk="1" latinLnBrk="0" hangingPunct="1">
      <a:defRPr sz="2800" b="1" kern="1200">
        <a:solidFill>
          <a:srgbClr val="CC3300"/>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5E08"/>
    <a:srgbClr val="FF3300"/>
    <a:srgbClr val="FDF7A7"/>
    <a:srgbClr val="151FEB"/>
    <a:srgbClr val="0000CC"/>
    <a:srgbClr val="CC3300"/>
    <a:srgbClr val="FFA827"/>
    <a:srgbClr val="BE6A0E"/>
    <a:srgbClr val="EE8512"/>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85752" autoAdjust="0"/>
  </p:normalViewPr>
  <p:slideViewPr>
    <p:cSldViewPr>
      <p:cViewPr varScale="1">
        <p:scale>
          <a:sx n="107" d="100"/>
          <a:sy n="107" d="100"/>
        </p:scale>
        <p:origin x="102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eaLnBrk="0" hangingPunct="0">
              <a:defRPr sz="1200" b="0">
                <a:solidFill>
                  <a:schemeClr val="tx1"/>
                </a:solidFill>
                <a:effectLst/>
                <a:latin typeface="Times New Roman" pitchFamily="18" charset="0"/>
                <a:cs typeface="+mn-cs"/>
              </a:defRPr>
            </a:lvl1pPr>
          </a:lstStyle>
          <a:p>
            <a:pPr>
              <a:defRPr/>
            </a:pPr>
            <a:endParaRPr lang="en-US" dirty="0"/>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1200" b="0">
                <a:solidFill>
                  <a:schemeClr val="tx1"/>
                </a:solidFill>
                <a:effectLst/>
                <a:latin typeface="Times New Roman" pitchFamily="18" charset="0"/>
                <a:cs typeface="+mn-cs"/>
              </a:defRPr>
            </a:lvl1pPr>
          </a:lstStyle>
          <a:p>
            <a:pPr>
              <a:defRPr/>
            </a:pPr>
            <a:endParaRPr lang="en-US" dirty="0"/>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l" eaLnBrk="0" hangingPunct="0">
              <a:defRPr sz="1200" b="0">
                <a:solidFill>
                  <a:schemeClr val="tx1"/>
                </a:solidFill>
                <a:effectLst/>
                <a:latin typeface="Times New Roman" pitchFamily="18" charset="0"/>
                <a:cs typeface="+mn-cs"/>
              </a:defRPr>
            </a:lvl1pPr>
          </a:lstStyle>
          <a:p>
            <a:pPr>
              <a:defRPr/>
            </a:pPr>
            <a:endParaRPr lang="en-US" dirty="0"/>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2075" tIns="46038" rIns="92075" bIns="46038" numCol="1" anchor="b" anchorCtr="0" compatLnSpc="1">
            <a:prstTxWarp prst="textNoShape">
              <a:avLst/>
            </a:prstTxWarp>
          </a:bodyPr>
          <a:lstStyle>
            <a:lvl1pPr algn="r" eaLnBrk="0" hangingPunct="0">
              <a:defRPr sz="1200" b="0">
                <a:solidFill>
                  <a:schemeClr val="tx1"/>
                </a:solidFill>
                <a:effectLst/>
                <a:latin typeface="Times New Roman" pitchFamily="18" charset="0"/>
                <a:cs typeface="+mn-cs"/>
              </a:defRPr>
            </a:lvl1pPr>
          </a:lstStyle>
          <a:p>
            <a:pPr>
              <a:defRPr/>
            </a:pPr>
            <a:fld id="{2F6D3E4A-37A3-4652-979D-D59837553EFA}" type="slidenum">
              <a:rPr lang="en-US"/>
              <a:pPr>
                <a:defRPr/>
              </a:pPr>
              <a:t>‹#›</a:t>
            </a:fld>
            <a:endParaRPr lang="en-US" dirty="0"/>
          </a:p>
        </p:txBody>
      </p:sp>
    </p:spTree>
    <p:extLst>
      <p:ext uri="{BB962C8B-B14F-4D97-AF65-F5344CB8AC3E}">
        <p14:creationId xmlns:p14="http://schemas.microsoft.com/office/powerpoint/2010/main" val="20055398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eaLnBrk="0" hangingPunct="0">
              <a:defRPr sz="1200" b="0">
                <a:solidFill>
                  <a:schemeClr val="tx1"/>
                </a:solidFill>
                <a:effectLst/>
                <a:latin typeface="Times New Roman" pitchFamily="18" charset="0"/>
                <a:cs typeface="+mn-cs"/>
              </a:defRPr>
            </a:lvl1pPr>
          </a:lstStyle>
          <a:p>
            <a:pPr>
              <a:defRPr/>
            </a:pPr>
            <a:endParaRPr lang="en-US" dirty="0"/>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defRPr sz="1200" b="0">
                <a:solidFill>
                  <a:schemeClr val="tx1"/>
                </a:solidFill>
                <a:effectLst/>
                <a:latin typeface="Times New Roman" pitchFamily="18" charset="0"/>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l" eaLnBrk="0" hangingPunct="0">
              <a:defRPr sz="1200" b="0">
                <a:solidFill>
                  <a:schemeClr val="tx1"/>
                </a:solidFill>
                <a:effectLst/>
                <a:latin typeface="Times New Roman" pitchFamily="18" charset="0"/>
                <a:cs typeface="+mn-cs"/>
              </a:defRPr>
            </a:lvl1pPr>
          </a:lstStyle>
          <a:p>
            <a:pPr>
              <a:defRPr/>
            </a:pPr>
            <a:endParaRPr lang="en-US" dirty="0"/>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eaLnBrk="0" hangingPunct="0">
              <a:defRPr sz="1200" b="0">
                <a:solidFill>
                  <a:schemeClr val="tx1"/>
                </a:solidFill>
                <a:effectLst/>
                <a:latin typeface="Times New Roman" pitchFamily="18" charset="0"/>
                <a:cs typeface="+mn-cs"/>
              </a:defRPr>
            </a:lvl1pPr>
          </a:lstStyle>
          <a:p>
            <a:pPr>
              <a:defRPr/>
            </a:pPr>
            <a:fld id="{F9535BD6-FAB7-4BE8-B3CD-462CB56F63AE}" type="slidenum">
              <a:rPr lang="en-US"/>
              <a:pPr>
                <a:defRPr/>
              </a:pPr>
              <a:t>‹#›</a:t>
            </a:fld>
            <a:endParaRPr lang="en-US" dirty="0"/>
          </a:p>
        </p:txBody>
      </p:sp>
    </p:spTree>
    <p:extLst>
      <p:ext uri="{BB962C8B-B14F-4D97-AF65-F5344CB8AC3E}">
        <p14:creationId xmlns:p14="http://schemas.microsoft.com/office/powerpoint/2010/main" val="22680297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4</a:t>
            </a:fld>
            <a:endParaRPr lang="en-US" dirty="0"/>
          </a:p>
        </p:txBody>
      </p:sp>
    </p:spTree>
    <p:extLst>
      <p:ext uri="{BB962C8B-B14F-4D97-AF65-F5344CB8AC3E}">
        <p14:creationId xmlns:p14="http://schemas.microsoft.com/office/powerpoint/2010/main" val="2049155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13</a:t>
            </a:fld>
            <a:endParaRPr lang="en-US" dirty="0"/>
          </a:p>
        </p:txBody>
      </p:sp>
    </p:spTree>
    <p:extLst>
      <p:ext uri="{BB962C8B-B14F-4D97-AF65-F5344CB8AC3E}">
        <p14:creationId xmlns:p14="http://schemas.microsoft.com/office/powerpoint/2010/main" val="2349680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14</a:t>
            </a:fld>
            <a:endParaRPr lang="en-US" dirty="0"/>
          </a:p>
        </p:txBody>
      </p:sp>
    </p:spTree>
    <p:extLst>
      <p:ext uri="{BB962C8B-B14F-4D97-AF65-F5344CB8AC3E}">
        <p14:creationId xmlns:p14="http://schemas.microsoft.com/office/powerpoint/2010/main" val="2552350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15</a:t>
            </a:fld>
            <a:endParaRPr lang="en-US" dirty="0"/>
          </a:p>
        </p:txBody>
      </p:sp>
    </p:spTree>
    <p:extLst>
      <p:ext uri="{BB962C8B-B14F-4D97-AF65-F5344CB8AC3E}">
        <p14:creationId xmlns:p14="http://schemas.microsoft.com/office/powerpoint/2010/main" val="2720951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16</a:t>
            </a:fld>
            <a:endParaRPr lang="en-US" dirty="0"/>
          </a:p>
        </p:txBody>
      </p:sp>
    </p:spTree>
    <p:extLst>
      <p:ext uri="{BB962C8B-B14F-4D97-AF65-F5344CB8AC3E}">
        <p14:creationId xmlns:p14="http://schemas.microsoft.com/office/powerpoint/2010/main" val="1618607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17</a:t>
            </a:fld>
            <a:endParaRPr lang="en-US" dirty="0"/>
          </a:p>
        </p:txBody>
      </p:sp>
    </p:spTree>
    <p:extLst>
      <p:ext uri="{BB962C8B-B14F-4D97-AF65-F5344CB8AC3E}">
        <p14:creationId xmlns:p14="http://schemas.microsoft.com/office/powerpoint/2010/main" val="4155050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18</a:t>
            </a:fld>
            <a:endParaRPr lang="en-US" dirty="0"/>
          </a:p>
        </p:txBody>
      </p:sp>
    </p:spTree>
    <p:extLst>
      <p:ext uri="{BB962C8B-B14F-4D97-AF65-F5344CB8AC3E}">
        <p14:creationId xmlns:p14="http://schemas.microsoft.com/office/powerpoint/2010/main" val="2212456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20</a:t>
            </a:fld>
            <a:endParaRPr lang="en-US" dirty="0"/>
          </a:p>
        </p:txBody>
      </p:sp>
    </p:spTree>
    <p:extLst>
      <p:ext uri="{BB962C8B-B14F-4D97-AF65-F5344CB8AC3E}">
        <p14:creationId xmlns:p14="http://schemas.microsoft.com/office/powerpoint/2010/main" val="1250587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21</a:t>
            </a:fld>
            <a:endParaRPr lang="en-US" dirty="0"/>
          </a:p>
        </p:txBody>
      </p:sp>
    </p:spTree>
    <p:extLst>
      <p:ext uri="{BB962C8B-B14F-4D97-AF65-F5344CB8AC3E}">
        <p14:creationId xmlns:p14="http://schemas.microsoft.com/office/powerpoint/2010/main" val="3230757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22</a:t>
            </a:fld>
            <a:endParaRPr lang="en-US" dirty="0"/>
          </a:p>
        </p:txBody>
      </p:sp>
    </p:spTree>
    <p:extLst>
      <p:ext uri="{BB962C8B-B14F-4D97-AF65-F5344CB8AC3E}">
        <p14:creationId xmlns:p14="http://schemas.microsoft.com/office/powerpoint/2010/main" val="2337361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23</a:t>
            </a:fld>
            <a:endParaRPr lang="en-US" dirty="0"/>
          </a:p>
        </p:txBody>
      </p:sp>
    </p:spTree>
    <p:extLst>
      <p:ext uri="{BB962C8B-B14F-4D97-AF65-F5344CB8AC3E}">
        <p14:creationId xmlns:p14="http://schemas.microsoft.com/office/powerpoint/2010/main" val="2377380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5</a:t>
            </a:fld>
            <a:endParaRPr lang="en-US" dirty="0"/>
          </a:p>
        </p:txBody>
      </p:sp>
    </p:spTree>
    <p:extLst>
      <p:ext uri="{BB962C8B-B14F-4D97-AF65-F5344CB8AC3E}">
        <p14:creationId xmlns:p14="http://schemas.microsoft.com/office/powerpoint/2010/main" val="2547112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24</a:t>
            </a:fld>
            <a:endParaRPr lang="en-US" dirty="0"/>
          </a:p>
        </p:txBody>
      </p:sp>
    </p:spTree>
    <p:extLst>
      <p:ext uri="{BB962C8B-B14F-4D97-AF65-F5344CB8AC3E}">
        <p14:creationId xmlns:p14="http://schemas.microsoft.com/office/powerpoint/2010/main" val="498420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25</a:t>
            </a:fld>
            <a:endParaRPr lang="en-US" dirty="0"/>
          </a:p>
        </p:txBody>
      </p:sp>
    </p:spTree>
    <p:extLst>
      <p:ext uri="{BB962C8B-B14F-4D97-AF65-F5344CB8AC3E}">
        <p14:creationId xmlns:p14="http://schemas.microsoft.com/office/powerpoint/2010/main" val="2217218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27</a:t>
            </a:fld>
            <a:endParaRPr lang="en-US" dirty="0"/>
          </a:p>
        </p:txBody>
      </p:sp>
    </p:spTree>
    <p:extLst>
      <p:ext uri="{BB962C8B-B14F-4D97-AF65-F5344CB8AC3E}">
        <p14:creationId xmlns:p14="http://schemas.microsoft.com/office/powerpoint/2010/main" val="81342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6</a:t>
            </a:fld>
            <a:endParaRPr lang="en-US" dirty="0"/>
          </a:p>
        </p:txBody>
      </p:sp>
    </p:spTree>
    <p:extLst>
      <p:ext uri="{BB962C8B-B14F-4D97-AF65-F5344CB8AC3E}">
        <p14:creationId xmlns:p14="http://schemas.microsoft.com/office/powerpoint/2010/main" val="2280120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7</a:t>
            </a:fld>
            <a:endParaRPr lang="en-US" dirty="0"/>
          </a:p>
        </p:txBody>
      </p:sp>
    </p:spTree>
    <p:extLst>
      <p:ext uri="{BB962C8B-B14F-4D97-AF65-F5344CB8AC3E}">
        <p14:creationId xmlns:p14="http://schemas.microsoft.com/office/powerpoint/2010/main" val="4004679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8</a:t>
            </a:fld>
            <a:endParaRPr lang="en-US" dirty="0"/>
          </a:p>
        </p:txBody>
      </p:sp>
    </p:spTree>
    <p:extLst>
      <p:ext uri="{BB962C8B-B14F-4D97-AF65-F5344CB8AC3E}">
        <p14:creationId xmlns:p14="http://schemas.microsoft.com/office/powerpoint/2010/main" val="152135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9</a:t>
            </a:fld>
            <a:endParaRPr lang="en-US" dirty="0"/>
          </a:p>
        </p:txBody>
      </p:sp>
    </p:spTree>
    <p:extLst>
      <p:ext uri="{BB962C8B-B14F-4D97-AF65-F5344CB8AC3E}">
        <p14:creationId xmlns:p14="http://schemas.microsoft.com/office/powerpoint/2010/main" val="46889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10</a:t>
            </a:fld>
            <a:endParaRPr lang="en-US" dirty="0"/>
          </a:p>
        </p:txBody>
      </p:sp>
    </p:spTree>
    <p:extLst>
      <p:ext uri="{BB962C8B-B14F-4D97-AF65-F5344CB8AC3E}">
        <p14:creationId xmlns:p14="http://schemas.microsoft.com/office/powerpoint/2010/main" val="3583114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11</a:t>
            </a:fld>
            <a:endParaRPr lang="en-US" dirty="0"/>
          </a:p>
        </p:txBody>
      </p:sp>
    </p:spTree>
    <p:extLst>
      <p:ext uri="{BB962C8B-B14F-4D97-AF65-F5344CB8AC3E}">
        <p14:creationId xmlns:p14="http://schemas.microsoft.com/office/powerpoint/2010/main" val="1172619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959E96-1061-4E2E-B998-2EDD65CD9656}" type="slidenum">
              <a:rPr lang="en-US" smtClean="0"/>
              <a:pPr/>
              <a:t>12</a:t>
            </a:fld>
            <a:endParaRPr lang="en-US" dirty="0"/>
          </a:p>
        </p:txBody>
      </p:sp>
    </p:spTree>
    <p:extLst>
      <p:ext uri="{BB962C8B-B14F-4D97-AF65-F5344CB8AC3E}">
        <p14:creationId xmlns:p14="http://schemas.microsoft.com/office/powerpoint/2010/main" val="4657377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0" y="2438400"/>
            <a:ext cx="9009063" cy="1052513"/>
            <a:chOff x="0" y="1536"/>
            <a:chExt cx="5675" cy="663"/>
          </a:xfrm>
        </p:grpSpPr>
        <p:grpSp>
          <p:nvGrpSpPr>
            <p:cNvPr id="5" name="Group 1027"/>
            <p:cNvGrpSpPr>
              <a:grpSpLocks/>
            </p:cNvGrpSpPr>
            <p:nvPr/>
          </p:nvGrpSpPr>
          <p:grpSpPr bwMode="auto">
            <a:xfrm>
              <a:off x="185" y="1604"/>
              <a:ext cx="449" cy="299"/>
              <a:chOff x="720" y="336"/>
              <a:chExt cx="624" cy="432"/>
            </a:xfrm>
          </p:grpSpPr>
          <p:sp>
            <p:nvSpPr>
              <p:cNvPr id="12" name="Rectangle 1028"/>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lgn="ctr">
                  <a:defRPr/>
                </a:pPr>
                <a:endParaRPr lang="en-US" dirty="0">
                  <a:effectLst>
                    <a:outerShdw blurRad="38100" dist="38100" dir="2700000" algn="tl">
                      <a:srgbClr val="000000">
                        <a:alpha val="43137"/>
                      </a:srgbClr>
                    </a:outerShdw>
                  </a:effectLst>
                  <a:cs typeface="+mn-cs"/>
                </a:endParaRPr>
              </a:p>
            </p:txBody>
          </p:sp>
          <p:sp>
            <p:nvSpPr>
              <p:cNvPr id="13" name="Rectangle 1029"/>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n-US" dirty="0">
                  <a:effectLst>
                    <a:outerShdw blurRad="38100" dist="38100" dir="2700000" algn="tl">
                      <a:srgbClr val="000000">
                        <a:alpha val="43137"/>
                      </a:srgbClr>
                    </a:outerShdw>
                  </a:effectLst>
                  <a:cs typeface="+mn-cs"/>
                </a:endParaRPr>
              </a:p>
            </p:txBody>
          </p:sp>
        </p:grpSp>
        <p:grpSp>
          <p:nvGrpSpPr>
            <p:cNvPr id="6" name="Group 1030"/>
            <p:cNvGrpSpPr>
              <a:grpSpLocks/>
            </p:cNvGrpSpPr>
            <p:nvPr/>
          </p:nvGrpSpPr>
          <p:grpSpPr bwMode="auto">
            <a:xfrm>
              <a:off x="263" y="1870"/>
              <a:ext cx="466" cy="299"/>
              <a:chOff x="912" y="2640"/>
              <a:chExt cx="672" cy="432"/>
            </a:xfrm>
          </p:grpSpPr>
          <p:sp>
            <p:nvSpPr>
              <p:cNvPr id="10" name="Rectangle 1031"/>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lgn="ctr">
                  <a:defRPr/>
                </a:pPr>
                <a:endParaRPr lang="en-US" dirty="0">
                  <a:effectLst>
                    <a:outerShdw blurRad="38100" dist="38100" dir="2700000" algn="tl">
                      <a:srgbClr val="000000">
                        <a:alpha val="43137"/>
                      </a:srgbClr>
                    </a:outerShdw>
                  </a:effectLst>
                  <a:cs typeface="+mn-cs"/>
                </a:endParaRPr>
              </a:p>
            </p:txBody>
          </p:sp>
          <p:sp>
            <p:nvSpPr>
              <p:cNvPr id="11" name="Rectangle 1032"/>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lang="en-US" dirty="0">
                  <a:effectLst>
                    <a:outerShdw blurRad="38100" dist="38100" dir="2700000" algn="tl">
                      <a:srgbClr val="000000">
                        <a:alpha val="43137"/>
                      </a:srgbClr>
                    </a:outerShdw>
                  </a:effectLst>
                  <a:cs typeface="+mn-cs"/>
                </a:endParaRPr>
              </a:p>
            </p:txBody>
          </p:sp>
        </p:grpSp>
        <p:sp>
          <p:nvSpPr>
            <p:cNvPr id="7" name="Rectangle 1033"/>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lang="en-US" dirty="0">
                <a:effectLst>
                  <a:outerShdw blurRad="38100" dist="38100" dir="2700000" algn="tl">
                    <a:srgbClr val="000000">
                      <a:alpha val="43137"/>
                    </a:srgbClr>
                  </a:outerShdw>
                </a:effectLst>
                <a:cs typeface="+mn-cs"/>
              </a:endParaRPr>
            </a:p>
          </p:txBody>
        </p:sp>
        <p:sp>
          <p:nvSpPr>
            <p:cNvPr id="8" name="Rectangle 1034"/>
            <p:cNvSpPr>
              <a:spLocks noChangeArrowheads="1"/>
            </p:cNvSpPr>
            <p:nvPr/>
          </p:nvSpPr>
          <p:spPr bwMode="auto">
            <a:xfrm>
              <a:off x="400" y="1536"/>
              <a:ext cx="20" cy="663"/>
            </a:xfrm>
            <a:prstGeom prst="rect">
              <a:avLst/>
            </a:prstGeom>
            <a:solidFill>
              <a:srgbClr val="F85E08"/>
            </a:solidFill>
            <a:ln w="9525">
              <a:noFill/>
              <a:miter lim="800000"/>
              <a:headEnd/>
              <a:tailEnd/>
            </a:ln>
            <a:effectLst/>
          </p:spPr>
          <p:txBody>
            <a:bodyPr wrap="none" anchor="ctr"/>
            <a:lstStyle/>
            <a:p>
              <a:pPr algn="ctr">
                <a:defRPr/>
              </a:pPr>
              <a:endParaRPr lang="en-US" dirty="0">
                <a:effectLst>
                  <a:outerShdw blurRad="38100" dist="38100" dir="2700000" algn="tl">
                    <a:srgbClr val="000000">
                      <a:alpha val="43137"/>
                    </a:srgbClr>
                  </a:outerShdw>
                </a:effectLst>
                <a:cs typeface="+mn-cs"/>
              </a:endParaRPr>
            </a:p>
          </p:txBody>
        </p:sp>
        <p:sp>
          <p:nvSpPr>
            <p:cNvPr id="9" name="Rectangle 1035"/>
            <p:cNvSpPr>
              <a:spLocks noChangeArrowheads="1"/>
            </p:cNvSpPr>
            <p:nvPr/>
          </p:nvSpPr>
          <p:spPr bwMode="auto">
            <a:xfrm flipV="1">
              <a:off x="199" y="2060"/>
              <a:ext cx="5476" cy="29"/>
            </a:xfrm>
            <a:prstGeom prst="rect">
              <a:avLst/>
            </a:prstGeom>
            <a:solidFill>
              <a:srgbClr val="F85E08"/>
            </a:solidFill>
            <a:ln w="9525">
              <a:noFill/>
              <a:miter lim="800000"/>
              <a:headEnd/>
              <a:tailEnd/>
            </a:ln>
            <a:effectLst/>
          </p:spPr>
          <p:txBody>
            <a:bodyPr wrap="none" anchor="ctr"/>
            <a:lstStyle/>
            <a:p>
              <a:pPr algn="ctr">
                <a:defRPr/>
              </a:pPr>
              <a:endParaRPr lang="en-US" dirty="0">
                <a:effectLst>
                  <a:outerShdw blurRad="38100" dist="38100" dir="2700000" algn="tl">
                    <a:srgbClr val="000000">
                      <a:alpha val="43137"/>
                    </a:srgbClr>
                  </a:outerShdw>
                </a:effectLst>
                <a:cs typeface="+mn-cs"/>
              </a:endParaRPr>
            </a:p>
          </p:txBody>
        </p:sp>
      </p:grpSp>
      <p:sp>
        <p:nvSpPr>
          <p:cNvPr id="93197" name="Rectangle 1037"/>
          <p:cNvSpPr>
            <a:spLocks noGrp="1" noChangeArrowheads="1"/>
          </p:cNvSpPr>
          <p:nvPr>
            <p:ph type="subTitle" idx="1" hasCustomPrompt="1"/>
          </p:nvPr>
        </p:nvSpPr>
        <p:spPr>
          <a:xfrm>
            <a:off x="677497" y="3886200"/>
            <a:ext cx="7780703" cy="2286000"/>
          </a:xfrm>
        </p:spPr>
        <p:txBody>
          <a:bodyPr/>
          <a:lstStyle>
            <a:lvl1pPr marL="0" indent="0" algn="ctr">
              <a:buFont typeface="Wingdings" pitchFamily="2" charset="2"/>
              <a:buNone/>
              <a:defRPr sz="4000" b="0">
                <a:solidFill>
                  <a:srgbClr val="0000CC"/>
                </a:solidFill>
                <a:effectLst>
                  <a:outerShdw blurRad="38100" dist="38100" dir="2700000" algn="tl">
                    <a:srgbClr val="C0C0C0"/>
                  </a:outerShdw>
                </a:effectLst>
              </a:defRPr>
            </a:lvl1pPr>
          </a:lstStyle>
          <a:p>
            <a:r>
              <a:rPr lang="en-US" dirty="0"/>
              <a:t>Chapter 1</a:t>
            </a:r>
          </a:p>
          <a:p>
            <a:r>
              <a:rPr lang="en-US" dirty="0"/>
              <a:t>Some Title ….</a:t>
            </a:r>
          </a:p>
        </p:txBody>
      </p:sp>
      <p:sp>
        <p:nvSpPr>
          <p:cNvPr id="14" name="Rectangle 13"/>
          <p:cNvSpPr>
            <a:spLocks noGrp="1" noChangeArrowheads="1"/>
          </p:cNvSpPr>
          <p:nvPr userDrawn="1"/>
        </p:nvSpPr>
        <p:spPr bwMode="auto">
          <a:xfrm>
            <a:off x="0" y="609600"/>
            <a:ext cx="9144000" cy="2286000"/>
          </a:xfrm>
          <a:prstGeom prst="rect">
            <a:avLst/>
          </a:prstGeom>
          <a:noFill/>
          <a:ln w="9525">
            <a:noFill/>
            <a:miter lim="800000"/>
            <a:headEnd/>
            <a:tailEnd/>
          </a:ln>
          <a:effectLst/>
        </p:spPr>
        <p:txBody>
          <a:bodyPr anchor="b"/>
          <a:lstStyle>
            <a:lvl1pPr algn="ctr" rtl="0" fontAlgn="base">
              <a:spcBef>
                <a:spcPct val="0"/>
              </a:spcBef>
              <a:spcAft>
                <a:spcPct val="0"/>
              </a:spcAft>
              <a:defRPr sz="3600">
                <a:solidFill>
                  <a:srgbClr val="CC3300"/>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2pPr>
            <a:lvl3pPr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3pPr>
            <a:lvl4pPr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4pPr>
            <a:lvl5pPr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9pPr>
          </a:lstStyle>
          <a:p>
            <a:pPr>
              <a:spcBef>
                <a:spcPts val="1200"/>
              </a:spcBef>
              <a:defRPr/>
            </a:pPr>
            <a:br>
              <a:rPr lang="en-US" dirty="0">
                <a:solidFill>
                  <a:srgbClr val="F85E08"/>
                </a:solidFill>
              </a:rPr>
            </a:br>
            <a:br>
              <a:rPr lang="en-US" dirty="0">
                <a:solidFill>
                  <a:srgbClr val="F85E08"/>
                </a:solidFill>
              </a:rPr>
            </a:br>
            <a:br>
              <a:rPr lang="en-US" dirty="0">
                <a:solidFill>
                  <a:srgbClr val="F85E08"/>
                </a:solidFill>
              </a:rPr>
            </a:br>
            <a:r>
              <a:rPr lang="en-US" sz="4000" b="0" dirty="0">
                <a:solidFill>
                  <a:srgbClr val="F85E08"/>
                </a:solidFill>
              </a:rPr>
              <a:t>Business Intelligence and Analytics: Systems for Decision Support </a:t>
            </a:r>
          </a:p>
          <a:p>
            <a:pPr>
              <a:spcBef>
                <a:spcPts val="1200"/>
              </a:spcBef>
              <a:defRPr/>
            </a:pPr>
            <a:r>
              <a:rPr lang="en-US" sz="4000" b="0" dirty="0">
                <a:solidFill>
                  <a:srgbClr val="F85E08"/>
                </a:solidFill>
              </a:rPr>
              <a:t>Global Edition</a:t>
            </a:r>
          </a:p>
          <a:p>
            <a:pPr>
              <a:spcBef>
                <a:spcPts val="1200"/>
              </a:spcBef>
              <a:defRPr/>
            </a:pPr>
            <a:r>
              <a:rPr lang="en-US" sz="4000" b="0" dirty="0">
                <a:solidFill>
                  <a:srgbClr val="F85E08"/>
                </a:solidFill>
              </a:rPr>
              <a:t>(10</a:t>
            </a:r>
            <a:r>
              <a:rPr lang="en-US" sz="4000" b="0" baseline="30000" dirty="0">
                <a:solidFill>
                  <a:srgbClr val="F85E08"/>
                </a:solidFill>
              </a:rPr>
              <a:t>th</a:t>
            </a:r>
            <a:r>
              <a:rPr lang="en-US" sz="4000" b="0" dirty="0">
                <a:solidFill>
                  <a:srgbClr val="F85E08"/>
                </a:solidFill>
              </a:rPr>
              <a:t> Edition)</a:t>
            </a:r>
          </a:p>
        </p:txBody>
      </p:sp>
      <p:pic>
        <p:nvPicPr>
          <p:cNvPr id="1026" name="Picture 2" descr="C:\Users\ubanepa\Desktop\Final\Turban and Sharda Final\Sharda _10_fullcover.jpg"/>
          <p:cNvPicPr>
            <a:picLocks noChangeAspect="1" noChangeArrowheads="1"/>
          </p:cNvPicPr>
          <p:nvPr userDrawn="1"/>
        </p:nvPicPr>
        <p:blipFill>
          <a:blip r:embed="rId2" cstate="print"/>
          <a:srcRect/>
          <a:stretch>
            <a:fillRect/>
          </a:stretch>
        </p:blipFill>
        <p:spPr bwMode="auto">
          <a:xfrm>
            <a:off x="6702425" y="2149823"/>
            <a:ext cx="1831975" cy="2345977"/>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50825"/>
            <a:ext cx="1951038" cy="58816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50825"/>
            <a:ext cx="5700712" cy="5881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1524000"/>
            <a:ext cx="38100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79" name="Text Box 19"/>
          <p:cNvSpPr txBox="1">
            <a:spLocks noChangeArrowheads="1"/>
          </p:cNvSpPr>
          <p:nvPr/>
        </p:nvSpPr>
        <p:spPr bwMode="auto">
          <a:xfrm>
            <a:off x="990600" y="6431578"/>
            <a:ext cx="7315200" cy="523220"/>
          </a:xfrm>
          <a:prstGeom prst="rect">
            <a:avLst/>
          </a:prstGeom>
          <a:noFill/>
          <a:ln w="9525">
            <a:noFill/>
            <a:miter lim="800000"/>
            <a:headEnd/>
            <a:tailEnd/>
          </a:ln>
          <a:effectLst/>
        </p:spPr>
        <p:txBody>
          <a:bodyPr wrap="square" anchor="b">
            <a:spAutoFit/>
          </a:bodyPr>
          <a:lstStyle/>
          <a:p>
            <a:pPr marL="0" marR="0" indent="0" algn="ctr" defTabSz="914400" rtl="0" eaLnBrk="1" fontAlgn="base" latinLnBrk="0" hangingPunct="1">
              <a:lnSpc>
                <a:spcPct val="100000"/>
              </a:lnSpc>
              <a:spcBef>
                <a:spcPts val="600"/>
              </a:spcBef>
              <a:spcAft>
                <a:spcPct val="0"/>
              </a:spcAft>
              <a:buClr>
                <a:schemeClr val="hlink"/>
              </a:buClr>
              <a:buSzPct val="110000"/>
              <a:buFont typeface="Wingdings" pitchFamily="2" charset="2"/>
              <a:buNone/>
              <a:tabLst/>
              <a:defRPr/>
            </a:pPr>
            <a:r>
              <a:rPr lang="en-US" sz="1200" b="0" i="1" dirty="0">
                <a:solidFill>
                  <a:schemeClr val="tx1"/>
                </a:solidFill>
                <a:latin typeface="Arial" charset="0"/>
                <a:cs typeface="+mn-cs"/>
              </a:rPr>
              <a:t>     </a:t>
            </a:r>
            <a:r>
              <a:rPr lang="en-US" sz="1100" b="1" kern="1200" dirty="0">
                <a:solidFill>
                  <a:srgbClr val="151FEB"/>
                </a:solidFill>
                <a:latin typeface="Tahoma" pitchFamily="34" charset="0"/>
                <a:ea typeface="+mn-ea"/>
                <a:cs typeface="Arial" charset="0"/>
              </a:rPr>
              <a:t>© Pearson Education Limited 2014</a:t>
            </a:r>
          </a:p>
          <a:p>
            <a:pPr algn="ctr">
              <a:spcBef>
                <a:spcPts val="600"/>
              </a:spcBef>
              <a:buClr>
                <a:schemeClr val="hlink"/>
              </a:buClr>
              <a:buSzPct val="110000"/>
              <a:buFont typeface="Wingdings" pitchFamily="2" charset="2"/>
              <a:buNone/>
              <a:defRPr/>
            </a:pPr>
            <a:endParaRPr lang="en-US" sz="1100" b="0" dirty="0">
              <a:solidFill>
                <a:srgbClr val="151FEB"/>
              </a:solidFill>
              <a:latin typeface="Arial" charset="0"/>
              <a:cs typeface="+mn-cs"/>
            </a:endParaRPr>
          </a:p>
        </p:txBody>
      </p:sp>
      <p:sp>
        <p:nvSpPr>
          <p:cNvPr id="92162" name="Rectangle 2"/>
          <p:cNvSpPr>
            <a:spLocks noChangeArrowheads="1"/>
          </p:cNvSpPr>
          <p:nvPr/>
        </p:nvSpPr>
        <p:spPr bwMode="ltGray">
          <a:xfrm>
            <a:off x="417513" y="731838"/>
            <a:ext cx="438150" cy="474662"/>
          </a:xfrm>
          <a:prstGeom prst="rect">
            <a:avLst/>
          </a:prstGeom>
          <a:solidFill>
            <a:schemeClr val="accent2"/>
          </a:solidFill>
          <a:ln w="9525">
            <a:noFill/>
            <a:miter lim="800000"/>
            <a:headEnd/>
            <a:tailEnd/>
          </a:ln>
          <a:effectLst/>
        </p:spPr>
        <p:txBody>
          <a:bodyPr wrap="none" anchor="ctr"/>
          <a:lstStyle/>
          <a:p>
            <a:pPr algn="ctr">
              <a:defRPr/>
            </a:pPr>
            <a:endParaRPr kumimoji="1" lang="en-US" sz="2400" b="0" dirty="0">
              <a:solidFill>
                <a:schemeClr val="tx1"/>
              </a:solidFill>
              <a:cs typeface="+mn-cs"/>
            </a:endParaRPr>
          </a:p>
        </p:txBody>
      </p:sp>
      <p:sp>
        <p:nvSpPr>
          <p:cNvPr id="92163" name="Rectangle 3"/>
          <p:cNvSpPr>
            <a:spLocks noChangeArrowheads="1"/>
          </p:cNvSpPr>
          <p:nvPr/>
        </p:nvSpPr>
        <p:spPr bwMode="ltGray">
          <a:xfrm>
            <a:off x="800100" y="731838"/>
            <a:ext cx="328613" cy="47466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sz="2400" b="0" dirty="0">
              <a:solidFill>
                <a:schemeClr val="tx1"/>
              </a:solidFill>
              <a:cs typeface="+mn-cs"/>
            </a:endParaRPr>
          </a:p>
        </p:txBody>
      </p:sp>
      <p:sp>
        <p:nvSpPr>
          <p:cNvPr id="92164" name="Rectangle 4"/>
          <p:cNvSpPr>
            <a:spLocks noChangeArrowheads="1"/>
          </p:cNvSpPr>
          <p:nvPr/>
        </p:nvSpPr>
        <p:spPr bwMode="ltGray">
          <a:xfrm>
            <a:off x="541338" y="1154113"/>
            <a:ext cx="422275" cy="474662"/>
          </a:xfrm>
          <a:prstGeom prst="rect">
            <a:avLst/>
          </a:prstGeom>
          <a:solidFill>
            <a:schemeClr val="folHlink"/>
          </a:solidFill>
          <a:ln w="9525">
            <a:noFill/>
            <a:miter lim="800000"/>
            <a:headEnd/>
            <a:tailEnd/>
          </a:ln>
          <a:effectLst/>
        </p:spPr>
        <p:txBody>
          <a:bodyPr wrap="none" anchor="ctr"/>
          <a:lstStyle/>
          <a:p>
            <a:pPr algn="ctr">
              <a:defRPr/>
            </a:pPr>
            <a:endParaRPr kumimoji="1" lang="en-US" sz="2400" b="0" dirty="0">
              <a:solidFill>
                <a:schemeClr val="tx1"/>
              </a:solidFill>
              <a:cs typeface="+mn-cs"/>
            </a:endParaRPr>
          </a:p>
        </p:txBody>
      </p:sp>
      <p:sp>
        <p:nvSpPr>
          <p:cNvPr id="92165" name="Rectangle 5"/>
          <p:cNvSpPr>
            <a:spLocks noChangeArrowheads="1"/>
          </p:cNvSpPr>
          <p:nvPr/>
        </p:nvSpPr>
        <p:spPr bwMode="ltGray">
          <a:xfrm>
            <a:off x="911225" y="1154113"/>
            <a:ext cx="368300" cy="47466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sz="2400" b="0" dirty="0">
              <a:solidFill>
                <a:schemeClr val="tx1"/>
              </a:solidFill>
              <a:cs typeface="+mn-cs"/>
            </a:endParaRPr>
          </a:p>
        </p:txBody>
      </p:sp>
      <p:sp>
        <p:nvSpPr>
          <p:cNvPr id="92166" name="Rectangle 6"/>
          <p:cNvSpPr>
            <a:spLocks noChangeArrowheads="1"/>
          </p:cNvSpPr>
          <p:nvPr/>
        </p:nvSpPr>
        <p:spPr bwMode="ltGray">
          <a:xfrm>
            <a:off x="127000" y="1081088"/>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sz="2400" b="0" dirty="0">
              <a:solidFill>
                <a:schemeClr val="tx1"/>
              </a:solidFill>
              <a:cs typeface="+mn-cs"/>
            </a:endParaRPr>
          </a:p>
        </p:txBody>
      </p:sp>
      <p:sp>
        <p:nvSpPr>
          <p:cNvPr id="92167" name="Rectangle 7"/>
          <p:cNvSpPr>
            <a:spLocks noChangeArrowheads="1"/>
          </p:cNvSpPr>
          <p:nvPr/>
        </p:nvSpPr>
        <p:spPr bwMode="gray">
          <a:xfrm>
            <a:off x="762000" y="623888"/>
            <a:ext cx="31750" cy="1052512"/>
          </a:xfrm>
          <a:prstGeom prst="rect">
            <a:avLst/>
          </a:prstGeom>
          <a:solidFill>
            <a:srgbClr val="EE8411"/>
          </a:solidFill>
          <a:ln w="9525">
            <a:noFill/>
            <a:miter lim="800000"/>
            <a:headEnd/>
            <a:tailEnd/>
          </a:ln>
          <a:effectLst/>
        </p:spPr>
        <p:txBody>
          <a:bodyPr wrap="none" anchor="ctr"/>
          <a:lstStyle/>
          <a:p>
            <a:pPr algn="ctr">
              <a:defRPr/>
            </a:pPr>
            <a:endParaRPr kumimoji="1" lang="en-US" sz="2400" b="0" dirty="0">
              <a:solidFill>
                <a:schemeClr val="tx1"/>
              </a:solidFill>
              <a:cs typeface="+mn-cs"/>
            </a:endParaRPr>
          </a:p>
        </p:txBody>
      </p:sp>
      <p:sp>
        <p:nvSpPr>
          <p:cNvPr id="92168" name="Rectangle 8"/>
          <p:cNvSpPr>
            <a:spLocks noChangeArrowheads="1"/>
          </p:cNvSpPr>
          <p:nvPr/>
        </p:nvSpPr>
        <p:spPr bwMode="gray">
          <a:xfrm>
            <a:off x="442913" y="1414463"/>
            <a:ext cx="8226425" cy="31750"/>
          </a:xfrm>
          <a:prstGeom prst="rect">
            <a:avLst/>
          </a:prstGeom>
          <a:solidFill>
            <a:srgbClr val="EE8411"/>
          </a:solidFill>
          <a:ln w="9525">
            <a:noFill/>
            <a:miter lim="800000"/>
            <a:headEnd/>
            <a:tailEnd/>
          </a:ln>
          <a:effectLst/>
        </p:spPr>
        <p:txBody>
          <a:bodyPr wrap="none" anchor="ctr"/>
          <a:lstStyle/>
          <a:p>
            <a:pPr algn="ctr">
              <a:defRPr/>
            </a:pPr>
            <a:endParaRPr kumimoji="1" lang="en-US" sz="2400" b="0" dirty="0">
              <a:solidFill>
                <a:schemeClr val="tx1"/>
              </a:solidFill>
              <a:cs typeface="+mn-cs"/>
            </a:endParaRPr>
          </a:p>
        </p:txBody>
      </p:sp>
      <p:sp>
        <p:nvSpPr>
          <p:cNvPr id="92169" name="Rectangle 9"/>
          <p:cNvSpPr>
            <a:spLocks noGrp="1" noChangeArrowheads="1"/>
          </p:cNvSpPr>
          <p:nvPr>
            <p:ph type="title"/>
          </p:nvPr>
        </p:nvSpPr>
        <p:spPr bwMode="auto">
          <a:xfrm>
            <a:off x="1150938" y="231776"/>
            <a:ext cx="7793037" cy="113982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4" name="Rectangle 10"/>
          <p:cNvSpPr>
            <a:spLocks noGrp="1" noChangeArrowheads="1"/>
          </p:cNvSpPr>
          <p:nvPr>
            <p:ph type="body" idx="1"/>
          </p:nvPr>
        </p:nvSpPr>
        <p:spPr bwMode="auto">
          <a:xfrm>
            <a:off x="762000" y="1524000"/>
            <a:ext cx="8193088"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180" name="Text Box 20"/>
          <p:cNvSpPr txBox="1">
            <a:spLocks noChangeArrowheads="1"/>
          </p:cNvSpPr>
          <p:nvPr/>
        </p:nvSpPr>
        <p:spPr bwMode="auto">
          <a:xfrm>
            <a:off x="76200" y="6430962"/>
            <a:ext cx="601663" cy="274638"/>
          </a:xfrm>
          <a:prstGeom prst="rect">
            <a:avLst/>
          </a:prstGeom>
          <a:noFill/>
          <a:ln w="9525">
            <a:noFill/>
            <a:miter lim="800000"/>
            <a:headEnd/>
            <a:tailEnd/>
          </a:ln>
          <a:effectLst/>
        </p:spPr>
        <p:txBody>
          <a:bodyPr wrap="none">
            <a:spAutoFit/>
          </a:bodyPr>
          <a:lstStyle/>
          <a:p>
            <a:pPr>
              <a:defRPr/>
            </a:pPr>
            <a:r>
              <a:rPr lang="en-US" sz="1200" dirty="0">
                <a:solidFill>
                  <a:srgbClr val="EE8411"/>
                </a:solidFill>
                <a:cs typeface="+mn-cs"/>
              </a:rPr>
              <a:t>1-</a:t>
            </a:r>
            <a:fld id="{930D3EF6-C8D8-4409-A7BA-DC47BF803ED5}" type="slidenum">
              <a:rPr lang="en-US" sz="1200" smtClean="0">
                <a:solidFill>
                  <a:srgbClr val="EE8411"/>
                </a:solidFill>
                <a:cs typeface="+mn-cs"/>
              </a:rPr>
              <a:pPr>
                <a:defRPr/>
              </a:pPr>
              <a:t>‹#›</a:t>
            </a:fld>
            <a:endParaRPr lang="en-US" sz="1200" dirty="0">
              <a:solidFill>
                <a:srgbClr val="EE8411"/>
              </a:solidFill>
              <a:cs typeface="+mn-cs"/>
            </a:endParaRPr>
          </a:p>
        </p:txBody>
      </p:sp>
      <p:sp>
        <p:nvSpPr>
          <p:cNvPr id="20" name="Rectangle 8"/>
          <p:cNvSpPr>
            <a:spLocks noChangeArrowheads="1"/>
          </p:cNvSpPr>
          <p:nvPr userDrawn="1"/>
        </p:nvSpPr>
        <p:spPr bwMode="gray">
          <a:xfrm>
            <a:off x="548265" y="6445250"/>
            <a:ext cx="8226425" cy="31750"/>
          </a:xfrm>
          <a:prstGeom prst="rect">
            <a:avLst/>
          </a:prstGeom>
          <a:solidFill>
            <a:srgbClr val="EE8411"/>
          </a:solidFill>
          <a:ln w="9525">
            <a:noFill/>
            <a:miter lim="800000"/>
            <a:headEnd/>
            <a:tailEnd/>
          </a:ln>
          <a:effectLst/>
        </p:spPr>
        <p:txBody>
          <a:bodyPr wrap="none" anchor="ctr"/>
          <a:lstStyle/>
          <a:p>
            <a:pPr algn="ctr">
              <a:defRPr/>
            </a:pPr>
            <a:endParaRPr kumimoji="1" lang="en-US" sz="2400" b="0" dirty="0">
              <a:solidFill>
                <a:schemeClr val="tx1"/>
              </a:solidFill>
              <a:cs typeface="+mn-cs"/>
            </a:endParaRPr>
          </a:p>
        </p:txBody>
      </p:sp>
      <p:sp>
        <p:nvSpPr>
          <p:cNvPr id="21" name="Rectangle 8"/>
          <p:cNvSpPr>
            <a:spLocks noChangeArrowheads="1"/>
          </p:cNvSpPr>
          <p:nvPr userDrawn="1"/>
        </p:nvSpPr>
        <p:spPr bwMode="gray">
          <a:xfrm>
            <a:off x="541337" y="6705600"/>
            <a:ext cx="8226425" cy="31750"/>
          </a:xfrm>
          <a:prstGeom prst="rect">
            <a:avLst/>
          </a:prstGeom>
          <a:solidFill>
            <a:srgbClr val="EE8411"/>
          </a:solidFill>
          <a:ln w="9525">
            <a:noFill/>
            <a:miter lim="800000"/>
            <a:headEnd/>
            <a:tailEnd/>
          </a:ln>
          <a:effectLst/>
        </p:spPr>
        <p:txBody>
          <a:bodyPr wrap="none" anchor="ctr"/>
          <a:lstStyle/>
          <a:p>
            <a:pPr algn="ctr">
              <a:defRPr/>
            </a:pPr>
            <a:endParaRPr kumimoji="1" lang="en-US" sz="2400" b="0" dirty="0">
              <a:solidFill>
                <a:schemeClr val="tx1"/>
              </a:solidFill>
              <a:cs typeface="+mn-cs"/>
            </a:endParaRPr>
          </a:p>
        </p:txBody>
      </p:sp>
      <p:sp>
        <p:nvSpPr>
          <p:cNvPr id="22" name="Rectangle 8"/>
          <p:cNvSpPr>
            <a:spLocks noChangeArrowheads="1"/>
          </p:cNvSpPr>
          <p:nvPr userDrawn="1"/>
        </p:nvSpPr>
        <p:spPr bwMode="gray">
          <a:xfrm>
            <a:off x="685800" y="6477000"/>
            <a:ext cx="428048" cy="228600"/>
          </a:xfrm>
          <a:prstGeom prst="rect">
            <a:avLst/>
          </a:prstGeom>
          <a:solidFill>
            <a:srgbClr val="EE8411"/>
          </a:solidFill>
          <a:ln w="9525">
            <a:noFill/>
            <a:miter lim="800000"/>
            <a:headEnd/>
            <a:tailEnd/>
          </a:ln>
          <a:effectLst/>
        </p:spPr>
        <p:txBody>
          <a:bodyPr wrap="none" anchor="ctr"/>
          <a:lstStyle/>
          <a:p>
            <a:pPr algn="ctr">
              <a:defRPr/>
            </a:pPr>
            <a:endParaRPr kumimoji="1" lang="en-US" sz="2400" b="0" dirty="0">
              <a:solidFill>
                <a:schemeClr val="tx1"/>
              </a:solidFill>
              <a:cs typeface="+mn-cs"/>
            </a:endParaRPr>
          </a:p>
        </p:txBody>
      </p:sp>
      <p:sp>
        <p:nvSpPr>
          <p:cNvPr id="24" name="Rectangle 8"/>
          <p:cNvSpPr>
            <a:spLocks noChangeArrowheads="1"/>
          </p:cNvSpPr>
          <p:nvPr userDrawn="1"/>
        </p:nvSpPr>
        <p:spPr bwMode="gray">
          <a:xfrm>
            <a:off x="8182552" y="6477000"/>
            <a:ext cx="428048" cy="228600"/>
          </a:xfrm>
          <a:prstGeom prst="rect">
            <a:avLst/>
          </a:prstGeom>
          <a:solidFill>
            <a:srgbClr val="EE8411"/>
          </a:solidFill>
          <a:ln w="9525">
            <a:noFill/>
            <a:miter lim="800000"/>
            <a:headEnd/>
            <a:tailEnd/>
          </a:ln>
          <a:effectLst/>
        </p:spPr>
        <p:txBody>
          <a:bodyPr wrap="none" anchor="ctr"/>
          <a:lstStyle/>
          <a:p>
            <a:pPr algn="ctr">
              <a:defRPr/>
            </a:pPr>
            <a:endParaRPr kumimoji="1" lang="en-US" sz="2400" b="0" dirty="0">
              <a:solidFill>
                <a:schemeClr val="tx1"/>
              </a:solidFill>
              <a:cs typeface="+mn-cs"/>
            </a:endParaRPr>
          </a:p>
        </p:txBody>
      </p:sp>
    </p:spTree>
  </p:cSld>
  <p:clrMap bg1="lt1" tx1="dk1" bg2="lt2" tx2="dk2" accent1="accent1" accent2="accent2" accent3="accent3" accent4="accent4" accent5="accent5" accent6="accent6" hlink="hlink" folHlink="folHlink"/>
  <p:sldLayoutIdLst>
    <p:sldLayoutId id="2147483664" r:id="rId1"/>
    <p:sldLayoutId id="2147483663" r:id="rId2"/>
    <p:sldLayoutId id="2147483662" r:id="rId3"/>
    <p:sldLayoutId id="2147483661" r:id="rId4"/>
    <p:sldLayoutId id="2147483660" r:id="rId5"/>
    <p:sldLayoutId id="2147483659" r:id="rId6"/>
    <p:sldLayoutId id="2147483658" r:id="rId7"/>
    <p:sldLayoutId id="2147483657" r:id="rId8"/>
    <p:sldLayoutId id="2147483656" r:id="rId9"/>
    <p:sldLayoutId id="2147483655" r:id="rId10"/>
    <p:sldLayoutId id="2147483654" r:id="rId11"/>
  </p:sldLayoutIdLst>
  <p:txStyles>
    <p:titleStyle>
      <a:lvl1pPr algn="l" rtl="0" eaLnBrk="0" fontAlgn="base" hangingPunct="0">
        <a:lnSpc>
          <a:spcPts val="4000"/>
        </a:lnSpc>
        <a:spcBef>
          <a:spcPct val="0"/>
        </a:spcBef>
        <a:spcAft>
          <a:spcPct val="0"/>
        </a:spcAft>
        <a:defRPr sz="4000">
          <a:solidFill>
            <a:srgbClr val="F85E08"/>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600">
          <a:solidFill>
            <a:srgbClr val="CC33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3600">
          <a:solidFill>
            <a:srgbClr val="CC33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3600">
          <a:solidFill>
            <a:srgbClr val="CC33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3600">
          <a:solidFill>
            <a:srgbClr val="CC33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600">
          <a:solidFill>
            <a:srgbClr val="CC3300"/>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folHlink"/>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folHlink"/>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folHlink"/>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folHlink"/>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folHlink"/>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folHlink"/>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folHlink"/>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folHlink"/>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youtube.com/watch?v=NXEL5F4_aKA" TargetMode="External"/><Relationship Id="rId2" Type="http://schemas.openxmlformats.org/officeDocument/2006/relationships/hyperlink" Target="http://www.teradatauniversitynetwork.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txBox="1">
            <a:spLocks noChangeArrowheads="1"/>
          </p:cNvSpPr>
          <p:nvPr/>
        </p:nvSpPr>
        <p:spPr bwMode="auto">
          <a:xfrm>
            <a:off x="838200" y="3200400"/>
            <a:ext cx="7848600" cy="2286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folHlink"/>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folHlink"/>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folHlink"/>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folHlink"/>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folHlink"/>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folHlink"/>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folHlink"/>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folHlink"/>
                </a:solidFill>
                <a:latin typeface="+mn-lt"/>
              </a:defRPr>
            </a:lvl9pPr>
          </a:lstStyle>
          <a:p>
            <a:pPr eaLnBrk="1" hangingPunct="1">
              <a:defRPr/>
            </a:pPr>
            <a:r>
              <a:rPr lang="en-US" sz="4000" b="1" kern="0" dirty="0">
                <a:solidFill>
                  <a:srgbClr val="F85E08"/>
                </a:solidFill>
              </a:rPr>
              <a:t>Chapter 1:</a:t>
            </a:r>
          </a:p>
          <a:p>
            <a:pPr eaLnBrk="1" hangingPunct="1">
              <a:defRPr/>
            </a:pPr>
            <a:r>
              <a:rPr lang="en-US" b="0" kern="0" dirty="0"/>
              <a:t>An Overview of Business Intelligence, Analytics, and Decision Support</a:t>
            </a:r>
          </a:p>
        </p:txBody>
      </p:sp>
      <p:sp>
        <p:nvSpPr>
          <p:cNvPr id="5" name="Rectangle 8"/>
          <p:cNvSpPr txBox="1">
            <a:spLocks noChangeArrowheads="1"/>
          </p:cNvSpPr>
          <p:nvPr/>
        </p:nvSpPr>
        <p:spPr bwMode="auto">
          <a:xfrm>
            <a:off x="1143000" y="457200"/>
            <a:ext cx="7848600" cy="829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folHlink"/>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folHlink"/>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folHlink"/>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folHlink"/>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folHlink"/>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folHlink"/>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folHlink"/>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folHlink"/>
                </a:solidFill>
                <a:latin typeface="+mn-lt"/>
              </a:defRPr>
            </a:lvl9pPr>
          </a:lstStyle>
          <a:p>
            <a:pPr marL="0" indent="0" eaLnBrk="1" hangingPunct="1">
              <a:buNone/>
              <a:defRPr/>
            </a:pPr>
            <a:r>
              <a:rPr lang="en-US" sz="4000" kern="0" dirty="0">
                <a:solidFill>
                  <a:srgbClr val="F85E08"/>
                </a:solidFill>
              </a:rPr>
              <a:t>Data Analytics &amp; Intelligence </a:t>
            </a:r>
            <a:endParaRPr lang="en-US" b="0" kern="0" dirty="0"/>
          </a:p>
        </p:txBody>
      </p:sp>
    </p:spTree>
    <p:extLst>
      <p:ext uri="{BB962C8B-B14F-4D97-AF65-F5344CB8AC3E}">
        <p14:creationId xmlns:p14="http://schemas.microsoft.com/office/powerpoint/2010/main" val="750724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Closing the Strategy Gap </a:t>
            </a:r>
          </a:p>
        </p:txBody>
      </p:sp>
      <p:sp>
        <p:nvSpPr>
          <p:cNvPr id="3" name="Content Placeholder 2"/>
          <p:cNvSpPr>
            <a:spLocks noGrp="1"/>
          </p:cNvSpPr>
          <p:nvPr>
            <p:ph idx="1"/>
          </p:nvPr>
        </p:nvSpPr>
        <p:spPr/>
        <p:txBody>
          <a:bodyPr/>
          <a:lstStyle/>
          <a:p>
            <a:r>
              <a:rPr lang="en-US" dirty="0"/>
              <a:t>One of the major objectives of computerized decision support is to facilitate closing the gap between the current performance of an organization and its desired performance, as expressed in its mission, objectives, and goals, and the strategy to achieve them.</a:t>
            </a:r>
          </a:p>
        </p:txBody>
      </p:sp>
    </p:spTree>
    <p:extLst>
      <p:ext uri="{BB962C8B-B14F-4D97-AF65-F5344CB8AC3E}">
        <p14:creationId xmlns:p14="http://schemas.microsoft.com/office/powerpoint/2010/main" val="658589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Managerial Decision Making</a:t>
            </a:r>
          </a:p>
        </p:txBody>
      </p:sp>
      <p:sp>
        <p:nvSpPr>
          <p:cNvPr id="3" name="Content Placeholder 2"/>
          <p:cNvSpPr>
            <a:spLocks noGrp="1"/>
          </p:cNvSpPr>
          <p:nvPr>
            <p:ph idx="1"/>
          </p:nvPr>
        </p:nvSpPr>
        <p:spPr>
          <a:xfrm>
            <a:off x="1182688" y="1524000"/>
            <a:ext cx="7961312" cy="4800600"/>
          </a:xfrm>
        </p:spPr>
        <p:txBody>
          <a:bodyPr/>
          <a:lstStyle/>
          <a:p>
            <a:r>
              <a:rPr lang="en-US" dirty="0"/>
              <a:t>Management is a </a:t>
            </a:r>
            <a:r>
              <a:rPr lang="en-US" u="sng" dirty="0"/>
              <a:t>process</a:t>
            </a:r>
            <a:r>
              <a:rPr lang="en-US" dirty="0"/>
              <a:t> by which organizational goals are achieved by using resources. </a:t>
            </a:r>
          </a:p>
          <a:p>
            <a:pPr lvl="1"/>
            <a:r>
              <a:rPr lang="en-US" dirty="0">
                <a:solidFill>
                  <a:srgbClr val="FF3300"/>
                </a:solidFill>
              </a:rPr>
              <a:t>Inputs</a:t>
            </a:r>
            <a:r>
              <a:rPr lang="en-US" dirty="0"/>
              <a:t>: resources</a:t>
            </a:r>
          </a:p>
          <a:p>
            <a:pPr lvl="1"/>
            <a:r>
              <a:rPr lang="en-US" dirty="0">
                <a:solidFill>
                  <a:srgbClr val="FF3300"/>
                </a:solidFill>
              </a:rPr>
              <a:t>Output</a:t>
            </a:r>
            <a:r>
              <a:rPr lang="en-US" dirty="0"/>
              <a:t>: attainment of goals </a:t>
            </a:r>
          </a:p>
          <a:p>
            <a:pPr lvl="1"/>
            <a:r>
              <a:rPr lang="en-US" dirty="0">
                <a:solidFill>
                  <a:srgbClr val="FF3300"/>
                </a:solidFill>
              </a:rPr>
              <a:t>Measure of success</a:t>
            </a:r>
            <a:r>
              <a:rPr lang="en-US" dirty="0"/>
              <a:t>: outputs / inputs</a:t>
            </a:r>
          </a:p>
          <a:p>
            <a:r>
              <a:rPr lang="en-US" dirty="0"/>
              <a:t>Management </a:t>
            </a:r>
            <a:r>
              <a:rPr lang="en-US" b="1" dirty="0">
                <a:sym typeface="Symbol"/>
              </a:rPr>
              <a:t></a:t>
            </a:r>
            <a:r>
              <a:rPr lang="en-US" dirty="0"/>
              <a:t> Decision Making</a:t>
            </a:r>
          </a:p>
          <a:p>
            <a:r>
              <a:rPr lang="en-US" dirty="0"/>
              <a:t>Decision making: selecting the best solution from two or more alternatives</a:t>
            </a:r>
          </a:p>
        </p:txBody>
      </p:sp>
    </p:spTree>
    <p:extLst>
      <p:ext uri="{BB962C8B-B14F-4D97-AF65-F5344CB8AC3E}">
        <p14:creationId xmlns:p14="http://schemas.microsoft.com/office/powerpoint/2010/main" val="2212727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Nature of Managers’ Work</a:t>
            </a:r>
            <a:br>
              <a:rPr lang="en-US" dirty="0"/>
            </a:br>
            <a:r>
              <a:rPr lang="en-US" dirty="0"/>
              <a:t>Mintzberg's 10 Managerial Roles</a:t>
            </a:r>
          </a:p>
        </p:txBody>
      </p:sp>
      <p:sp>
        <p:nvSpPr>
          <p:cNvPr id="4" name="Rectangle 3"/>
          <p:cNvSpPr/>
          <p:nvPr/>
        </p:nvSpPr>
        <p:spPr>
          <a:xfrm>
            <a:off x="209922" y="1828800"/>
            <a:ext cx="8867775" cy="4462760"/>
          </a:xfrm>
          <a:prstGeom prst="rect">
            <a:avLst/>
          </a:prstGeom>
        </p:spPr>
        <p:txBody>
          <a:bodyPr wrap="square">
            <a:spAutoFit/>
          </a:bodyPr>
          <a:lstStyle/>
          <a:p>
            <a:pPr algn="l"/>
            <a:r>
              <a:rPr lang="en-US" sz="2000" dirty="0">
                <a:solidFill>
                  <a:srgbClr val="F85E08"/>
                </a:solidFill>
                <a:latin typeface="Times New Roman"/>
              </a:rPr>
              <a:t>Interpersonal</a:t>
            </a:r>
            <a:endParaRPr lang="en-US" sz="2400" dirty="0">
              <a:solidFill>
                <a:srgbClr val="F85E08"/>
              </a:solidFill>
              <a:latin typeface="Times New Roman"/>
            </a:endParaRPr>
          </a:p>
          <a:p>
            <a:pPr algn="l"/>
            <a:r>
              <a:rPr lang="en-US" sz="1800" b="0" dirty="0">
                <a:solidFill>
                  <a:srgbClr val="0000CC"/>
                </a:solidFill>
                <a:effectLst/>
                <a:latin typeface="Times New Roman"/>
              </a:rPr>
              <a:t>1. Figurehead </a:t>
            </a:r>
            <a:r>
              <a:rPr lang="en-US" sz="1400" b="0" dirty="0">
                <a:solidFill>
                  <a:srgbClr val="0000CC"/>
                </a:solidFill>
                <a:effectLst/>
                <a:latin typeface="Times New Roman"/>
              </a:rPr>
              <a:t>(symbolic, routine)</a:t>
            </a:r>
            <a:r>
              <a:rPr lang="en-US" sz="2000" b="0" dirty="0">
                <a:solidFill>
                  <a:srgbClr val="0000CC"/>
                </a:solidFill>
                <a:effectLst/>
                <a:latin typeface="Times New Roman"/>
              </a:rPr>
              <a:t>	</a:t>
            </a:r>
          </a:p>
          <a:p>
            <a:pPr algn="l"/>
            <a:r>
              <a:rPr lang="en-US" sz="1800" b="0" dirty="0">
                <a:solidFill>
                  <a:srgbClr val="0000CC"/>
                </a:solidFill>
                <a:effectLst/>
                <a:latin typeface="Times New Roman"/>
              </a:rPr>
              <a:t>2. Leader </a:t>
            </a:r>
            <a:r>
              <a:rPr lang="en-US" sz="1400" b="0" dirty="0">
                <a:solidFill>
                  <a:srgbClr val="0000CC"/>
                </a:solidFill>
                <a:latin typeface="Times New Roman"/>
              </a:rPr>
              <a:t>(motivation, activation, etc.)</a:t>
            </a:r>
            <a:r>
              <a:rPr lang="en-US" sz="2000" b="0" dirty="0">
                <a:solidFill>
                  <a:srgbClr val="0000CC"/>
                </a:solidFill>
                <a:effectLst/>
                <a:latin typeface="Times New Roman"/>
              </a:rPr>
              <a:t>	</a:t>
            </a:r>
          </a:p>
          <a:p>
            <a:pPr algn="l"/>
            <a:r>
              <a:rPr lang="en-US" sz="1800" b="0" dirty="0">
                <a:solidFill>
                  <a:srgbClr val="0000CC"/>
                </a:solidFill>
                <a:effectLst/>
                <a:latin typeface="Times New Roman"/>
              </a:rPr>
              <a:t>3. Liaison </a:t>
            </a:r>
            <a:r>
              <a:rPr lang="en-US" sz="1400" b="0" dirty="0">
                <a:solidFill>
                  <a:srgbClr val="0000CC"/>
                </a:solidFill>
                <a:latin typeface="Times New Roman"/>
              </a:rPr>
              <a:t>(self-developed network of   </a:t>
            </a:r>
          </a:p>
          <a:p>
            <a:pPr algn="l"/>
            <a:r>
              <a:rPr lang="en-US" sz="1400" b="0" dirty="0">
                <a:solidFill>
                  <a:srgbClr val="0000CC"/>
                </a:solidFill>
                <a:latin typeface="Times New Roman"/>
              </a:rPr>
              <a:t>                             outside contacts)</a:t>
            </a:r>
            <a:endParaRPr lang="en-US" sz="2000" b="0" dirty="0">
              <a:effectLst/>
              <a:latin typeface="Times New Roman"/>
            </a:endParaRPr>
          </a:p>
          <a:p>
            <a:pPr algn="l"/>
            <a:endParaRPr lang="en-US" sz="2400" dirty="0">
              <a:latin typeface="Times New Roman"/>
            </a:endParaRPr>
          </a:p>
          <a:p>
            <a:pPr algn="l"/>
            <a:endParaRPr lang="en-US" sz="2400" dirty="0">
              <a:latin typeface="Times New Roman"/>
            </a:endParaRPr>
          </a:p>
          <a:p>
            <a:pPr algn="l"/>
            <a:endParaRPr lang="en-US" sz="1200" dirty="0">
              <a:latin typeface="Times New Roman"/>
            </a:endParaRPr>
          </a:p>
          <a:p>
            <a:pPr algn="l"/>
            <a:endParaRPr lang="en-US" sz="2400" dirty="0">
              <a:latin typeface="Times New Roman"/>
            </a:endParaRPr>
          </a:p>
          <a:p>
            <a:pPr algn="l"/>
            <a:endParaRPr lang="en-US" sz="2000" dirty="0">
              <a:latin typeface="Times New Roman"/>
            </a:endParaRPr>
          </a:p>
          <a:p>
            <a:pPr algn="l"/>
            <a:r>
              <a:rPr lang="en-US" sz="2000" dirty="0">
                <a:solidFill>
                  <a:srgbClr val="F85E08"/>
                </a:solidFill>
                <a:latin typeface="Times New Roman"/>
              </a:rPr>
              <a:t>Informational</a:t>
            </a:r>
            <a:r>
              <a:rPr lang="en-US" sz="2400" dirty="0">
                <a:latin typeface="Times New Roman"/>
              </a:rPr>
              <a:t>	</a:t>
            </a:r>
          </a:p>
          <a:p>
            <a:pPr algn="l"/>
            <a:r>
              <a:rPr lang="en-US" sz="1800" b="0" dirty="0">
                <a:solidFill>
                  <a:srgbClr val="0000CC"/>
                </a:solidFill>
                <a:effectLst/>
                <a:latin typeface="Times New Roman"/>
              </a:rPr>
              <a:t>4. Monitor </a:t>
            </a:r>
            <a:r>
              <a:rPr lang="en-US" sz="1400" b="0" dirty="0">
                <a:solidFill>
                  <a:srgbClr val="0000CC"/>
                </a:solidFill>
                <a:latin typeface="Times New Roman"/>
              </a:rPr>
              <a:t>(nerve center of internal and external info.)</a:t>
            </a:r>
            <a:r>
              <a:rPr lang="en-US" sz="2000" b="0" dirty="0">
                <a:solidFill>
                  <a:srgbClr val="0000CC"/>
                </a:solidFill>
                <a:effectLst/>
                <a:latin typeface="Times New Roman"/>
              </a:rPr>
              <a:t>	</a:t>
            </a:r>
          </a:p>
          <a:p>
            <a:pPr algn="l"/>
            <a:r>
              <a:rPr lang="en-US" sz="1800" b="0" dirty="0">
                <a:solidFill>
                  <a:srgbClr val="0000CC"/>
                </a:solidFill>
                <a:effectLst/>
                <a:latin typeface="Times New Roman"/>
              </a:rPr>
              <a:t>5. Disseminator </a:t>
            </a:r>
            <a:r>
              <a:rPr lang="en-US" sz="1400" b="0" dirty="0">
                <a:solidFill>
                  <a:srgbClr val="0000CC"/>
                </a:solidFill>
                <a:latin typeface="Times New Roman"/>
              </a:rPr>
              <a:t>(transmits from outsiders…)</a:t>
            </a:r>
            <a:r>
              <a:rPr lang="en-US" sz="2000" b="0" dirty="0">
                <a:solidFill>
                  <a:srgbClr val="0000CC"/>
                </a:solidFill>
                <a:effectLst/>
                <a:latin typeface="Times New Roman"/>
              </a:rPr>
              <a:t>	</a:t>
            </a:r>
          </a:p>
          <a:p>
            <a:pPr algn="l"/>
            <a:r>
              <a:rPr lang="en-US" sz="1800" b="0" dirty="0">
                <a:solidFill>
                  <a:srgbClr val="0000CC"/>
                </a:solidFill>
                <a:effectLst/>
                <a:latin typeface="Times New Roman"/>
              </a:rPr>
              <a:t>6. Spokesperson </a:t>
            </a:r>
            <a:r>
              <a:rPr lang="en-US" sz="1400" b="0" dirty="0">
                <a:solidFill>
                  <a:srgbClr val="0000CC"/>
                </a:solidFill>
                <a:latin typeface="Times New Roman"/>
              </a:rPr>
              <a:t>(transmits to outsiders)</a:t>
            </a:r>
            <a:r>
              <a:rPr lang="en-US" sz="2000" b="0" dirty="0">
                <a:latin typeface="Times New Roman"/>
              </a:rPr>
              <a:t>	</a:t>
            </a:r>
            <a:endParaRPr lang="en-US" sz="2400" b="0" dirty="0">
              <a:latin typeface="Times New Roman"/>
            </a:endParaRPr>
          </a:p>
        </p:txBody>
      </p:sp>
      <p:sp>
        <p:nvSpPr>
          <p:cNvPr id="5" name="Rectangle 4"/>
          <p:cNvSpPr/>
          <p:nvPr/>
        </p:nvSpPr>
        <p:spPr>
          <a:xfrm>
            <a:off x="3581399" y="2362200"/>
            <a:ext cx="5562601" cy="1815882"/>
          </a:xfrm>
          <a:prstGeom prst="rect">
            <a:avLst/>
          </a:prstGeom>
        </p:spPr>
        <p:txBody>
          <a:bodyPr wrap="square">
            <a:spAutoFit/>
          </a:bodyPr>
          <a:lstStyle/>
          <a:p>
            <a:pPr algn="l"/>
            <a:r>
              <a:rPr lang="en-US" sz="2000" dirty="0">
                <a:solidFill>
                  <a:srgbClr val="F85E08"/>
                </a:solidFill>
                <a:latin typeface="Times New Roman"/>
              </a:rPr>
              <a:t>Decisional</a:t>
            </a:r>
            <a:r>
              <a:rPr lang="en-US" sz="2000" dirty="0">
                <a:latin typeface="Times New Roman"/>
              </a:rPr>
              <a:t>	</a:t>
            </a:r>
          </a:p>
          <a:p>
            <a:r>
              <a:rPr lang="en-US" sz="1800" b="0" dirty="0">
                <a:solidFill>
                  <a:srgbClr val="0000CC"/>
                </a:solidFill>
                <a:effectLst/>
                <a:latin typeface="Times New Roman"/>
              </a:rPr>
              <a:t>7. Entrepreneur</a:t>
            </a:r>
            <a:r>
              <a:rPr lang="en-US" sz="1800" b="0" dirty="0">
                <a:solidFill>
                  <a:srgbClr val="0000CC"/>
                </a:solidFill>
                <a:latin typeface="Times New Roman"/>
              </a:rPr>
              <a:t> </a:t>
            </a:r>
            <a:r>
              <a:rPr lang="en-US" sz="1400" b="0" dirty="0">
                <a:solidFill>
                  <a:srgbClr val="0000CC"/>
                </a:solidFill>
                <a:latin typeface="Times New Roman"/>
              </a:rPr>
              <a:t>(searches for opportunities…)</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1800" b="0" dirty="0">
                <a:solidFill>
                  <a:srgbClr val="0000CC"/>
                </a:solidFill>
                <a:effectLst/>
                <a:latin typeface="Times New Roman"/>
              </a:rPr>
              <a:t>8. Disturbance handler </a:t>
            </a:r>
            <a:r>
              <a:rPr kumimoji="0" lang="en-US" sz="1400" b="0" i="0" u="none" strike="noStrike" kern="1200" cap="none" spc="0" normalizeH="0" baseline="0" noProof="0" dirty="0">
                <a:ln>
                  <a:noFill/>
                </a:ln>
                <a:solidFill>
                  <a:srgbClr val="0000CC"/>
                </a:solidFill>
                <a:effectLst/>
                <a:uLnTx/>
                <a:uFillTx/>
                <a:latin typeface="Times New Roman"/>
                <a:ea typeface="+mn-ea"/>
                <a:cs typeface="Arial" charset="0"/>
              </a:rPr>
              <a:t>(corrective actions when org. faces important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1400" b="0" dirty="0">
                <a:solidFill>
                  <a:srgbClr val="0000CC"/>
                </a:solidFill>
                <a:latin typeface="Times New Roman"/>
              </a:rPr>
              <a:t>                                                  </a:t>
            </a:r>
            <a:r>
              <a:rPr kumimoji="0" lang="en-US" sz="1400" b="0" i="0" u="none" strike="noStrike" kern="1200" cap="none" spc="0" normalizeH="0" baseline="0" noProof="0" dirty="0">
                <a:ln>
                  <a:noFill/>
                </a:ln>
                <a:solidFill>
                  <a:srgbClr val="0000CC"/>
                </a:solidFill>
                <a:effectLst/>
                <a:uLnTx/>
                <a:uFillTx/>
                <a:latin typeface="Times New Roman"/>
                <a:ea typeface="+mn-ea"/>
                <a:cs typeface="Arial" charset="0"/>
              </a:rPr>
              <a:t> unexpected disturbance)</a:t>
            </a:r>
            <a:endParaRPr lang="en-US" sz="1800" b="0" dirty="0">
              <a:solidFill>
                <a:srgbClr val="0000CC"/>
              </a:solidFill>
              <a:effectLst/>
              <a:latin typeface="Times New Roman"/>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sz="1800" b="0" dirty="0">
                <a:solidFill>
                  <a:srgbClr val="0000CC"/>
                </a:solidFill>
                <a:effectLst/>
                <a:latin typeface="Times New Roman"/>
              </a:rPr>
              <a:t>9. Resource allocator </a:t>
            </a:r>
            <a:r>
              <a:rPr kumimoji="0" lang="en-US" sz="1400" b="0" i="0" u="none" strike="noStrike" kern="1200" cap="none" spc="0" normalizeH="0" baseline="0" noProof="0" dirty="0">
                <a:ln>
                  <a:noFill/>
                </a:ln>
                <a:solidFill>
                  <a:srgbClr val="0000CC"/>
                </a:solidFill>
                <a:effectLst/>
                <a:uLnTx/>
                <a:uFillTx/>
                <a:latin typeface="Times New Roman"/>
                <a:ea typeface="+mn-ea"/>
                <a:cs typeface="Arial" charset="0"/>
              </a:rPr>
              <a:t>(allocation of resources, approval of decisions)</a:t>
            </a:r>
            <a:endParaRPr kumimoji="0" lang="en-US" sz="1800" b="0" i="0" u="none" strike="noStrike" kern="1200" cap="none" spc="0" normalizeH="0" baseline="0" noProof="0" dirty="0">
              <a:ln>
                <a:noFill/>
              </a:ln>
              <a:solidFill>
                <a:srgbClr val="0000CC"/>
              </a:solidFill>
              <a:effectLst/>
              <a:uLnTx/>
              <a:uFillTx/>
              <a:latin typeface="Times New Roman"/>
              <a:ea typeface="+mn-ea"/>
              <a:cs typeface="Arial" charset="0"/>
            </a:endParaRPr>
          </a:p>
          <a:p>
            <a:r>
              <a:rPr lang="en-US" sz="1800" b="0" dirty="0">
                <a:solidFill>
                  <a:srgbClr val="0000CC"/>
                </a:solidFill>
                <a:effectLst/>
                <a:latin typeface="Times New Roman"/>
              </a:rPr>
              <a:t>10. Negotiator </a:t>
            </a:r>
            <a:r>
              <a:rPr kumimoji="0" lang="en-US" sz="1400" b="0" i="0" u="none" strike="noStrike" kern="1200" cap="none" spc="0" normalizeH="0" baseline="0" noProof="0" dirty="0">
                <a:ln>
                  <a:noFill/>
                </a:ln>
                <a:solidFill>
                  <a:srgbClr val="0000CC"/>
                </a:solidFill>
                <a:effectLst/>
                <a:uLnTx/>
                <a:uFillTx/>
                <a:latin typeface="Times New Roman"/>
                <a:ea typeface="+mn-ea"/>
                <a:cs typeface="Arial" charset="0"/>
              </a:rPr>
              <a:t>(representing the org. at major negotiations) </a:t>
            </a:r>
            <a:r>
              <a:rPr lang="en-US" sz="2400" b="0" dirty="0">
                <a:solidFill>
                  <a:srgbClr val="0000CC"/>
                </a:solidFill>
                <a:latin typeface="Times New Roman"/>
              </a:rPr>
              <a:t>	</a:t>
            </a:r>
          </a:p>
        </p:txBody>
      </p:sp>
      <p:sp>
        <p:nvSpPr>
          <p:cNvPr id="3" name="TextBox 2">
            <a:extLst>
              <a:ext uri="{FF2B5EF4-FFF2-40B4-BE49-F238E27FC236}">
                <a16:creationId xmlns:a16="http://schemas.microsoft.com/office/drawing/2014/main" id="{E84D4984-30F4-C3A2-5EFE-2EE19714A247}"/>
              </a:ext>
            </a:extLst>
          </p:cNvPr>
          <p:cNvSpPr txBox="1"/>
          <p:nvPr/>
        </p:nvSpPr>
        <p:spPr>
          <a:xfrm>
            <a:off x="4876800" y="4342894"/>
            <a:ext cx="3886200" cy="830997"/>
          </a:xfrm>
          <a:prstGeom prst="rect">
            <a:avLst/>
          </a:prstGeom>
          <a:solidFill>
            <a:srgbClr val="FDF7A7"/>
          </a:solidFill>
          <a:ln>
            <a:solidFill>
              <a:schemeClr val="tx1"/>
            </a:solidFill>
            <a:prstDash val="dash"/>
          </a:ln>
        </p:spPr>
        <p:txBody>
          <a:bodyPr wrap="square" rtlCol="0">
            <a:spAutoFit/>
          </a:bodyPr>
          <a:lstStyle/>
          <a:p>
            <a:r>
              <a:rPr lang="en-US" sz="1600" b="0" dirty="0">
                <a:solidFill>
                  <a:srgbClr val="FF0000"/>
                </a:solidFill>
                <a:latin typeface="Times New Roman"/>
              </a:rPr>
              <a:t>To perform these roles, managers need </a:t>
            </a:r>
            <a:r>
              <a:rPr lang="en-US" sz="1600" dirty="0">
                <a:solidFill>
                  <a:srgbClr val="FF0000"/>
                </a:solidFill>
                <a:latin typeface="Times New Roman"/>
              </a:rPr>
              <a:t>information</a:t>
            </a:r>
            <a:r>
              <a:rPr lang="en-US" sz="1600" b="0" dirty="0">
                <a:solidFill>
                  <a:srgbClr val="FF0000"/>
                </a:solidFill>
                <a:latin typeface="Times New Roman"/>
              </a:rPr>
              <a:t> that is delivered </a:t>
            </a:r>
            <a:r>
              <a:rPr lang="en-US" sz="1600" dirty="0">
                <a:solidFill>
                  <a:srgbClr val="FF0000"/>
                </a:solidFill>
                <a:latin typeface="Times New Roman"/>
              </a:rPr>
              <a:t>efficiently</a:t>
            </a:r>
            <a:r>
              <a:rPr lang="en-US" sz="1600" b="0" dirty="0">
                <a:solidFill>
                  <a:srgbClr val="FF0000"/>
                </a:solidFill>
                <a:latin typeface="Times New Roman"/>
              </a:rPr>
              <a:t> and </a:t>
            </a:r>
            <a:r>
              <a:rPr lang="en-US" sz="1600" dirty="0">
                <a:solidFill>
                  <a:srgbClr val="FF0000"/>
                </a:solidFill>
                <a:latin typeface="Times New Roman"/>
              </a:rPr>
              <a:t>in a timely manner</a:t>
            </a:r>
            <a:r>
              <a:rPr lang="en-US" sz="1600" b="0" dirty="0">
                <a:solidFill>
                  <a:srgbClr val="FF0000"/>
                </a:solidFill>
                <a:latin typeface="Times New Roman"/>
              </a:rPr>
              <a:t>.</a:t>
            </a:r>
          </a:p>
        </p:txBody>
      </p:sp>
      <p:sp>
        <p:nvSpPr>
          <p:cNvPr id="6" name="TextBox 5">
            <a:extLst>
              <a:ext uri="{FF2B5EF4-FFF2-40B4-BE49-F238E27FC236}">
                <a16:creationId xmlns:a16="http://schemas.microsoft.com/office/drawing/2014/main" id="{74CC5923-25AD-3484-F2FD-BE5596A0B753}"/>
              </a:ext>
            </a:extLst>
          </p:cNvPr>
          <p:cNvSpPr txBox="1"/>
          <p:nvPr/>
        </p:nvSpPr>
        <p:spPr>
          <a:xfrm>
            <a:off x="4876800" y="5317227"/>
            <a:ext cx="3886200" cy="584775"/>
          </a:xfrm>
          <a:prstGeom prst="rect">
            <a:avLst/>
          </a:prstGeom>
          <a:solidFill>
            <a:srgbClr val="FDF7A7"/>
          </a:solidFill>
          <a:ln>
            <a:solidFill>
              <a:schemeClr val="tx1"/>
            </a:solidFill>
            <a:prstDash val="dash"/>
          </a:ln>
        </p:spPr>
        <p:txBody>
          <a:bodyPr wrap="square" rtlCol="0">
            <a:spAutoFit/>
          </a:bodyPr>
          <a:lstStyle/>
          <a:p>
            <a:r>
              <a:rPr lang="en-US" sz="1600" b="0" dirty="0">
                <a:solidFill>
                  <a:srgbClr val="FF0000"/>
                </a:solidFill>
                <a:latin typeface="Times New Roman"/>
              </a:rPr>
              <a:t>In addition, managers need tools to </a:t>
            </a:r>
            <a:r>
              <a:rPr lang="en-US" sz="1600" dirty="0">
                <a:solidFill>
                  <a:srgbClr val="FF0000"/>
                </a:solidFill>
                <a:latin typeface="Times New Roman"/>
              </a:rPr>
              <a:t>support and improve decision making. </a:t>
            </a:r>
          </a:p>
        </p:txBody>
      </p:sp>
    </p:spTree>
    <p:extLst>
      <p:ext uri="{BB962C8B-B14F-4D97-AF65-F5344CB8AC3E}">
        <p14:creationId xmlns:p14="http://schemas.microsoft.com/office/powerpoint/2010/main" val="1118207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Process</a:t>
            </a:r>
          </a:p>
        </p:txBody>
      </p:sp>
      <p:sp>
        <p:nvSpPr>
          <p:cNvPr id="3" name="Content Placeholder 2"/>
          <p:cNvSpPr>
            <a:spLocks noGrp="1"/>
          </p:cNvSpPr>
          <p:nvPr>
            <p:ph idx="1"/>
          </p:nvPr>
        </p:nvSpPr>
        <p:spPr>
          <a:xfrm>
            <a:off x="1182688" y="1447800"/>
            <a:ext cx="7772400" cy="4800600"/>
          </a:xfrm>
        </p:spPr>
        <p:txBody>
          <a:bodyPr/>
          <a:lstStyle/>
          <a:p>
            <a:r>
              <a:rPr lang="en-US" dirty="0"/>
              <a:t>Managers usually make decisions by following a four-step process (a.k.a. the scientific approach) </a:t>
            </a:r>
          </a:p>
          <a:p>
            <a:pPr marL="914400" lvl="1" indent="-514350">
              <a:buSzPct val="75000"/>
              <a:buFont typeface="+mj-lt"/>
              <a:buAutoNum type="arabicPeriod"/>
            </a:pPr>
            <a:r>
              <a:rPr lang="en-US" dirty="0"/>
              <a:t>Define the problem (or opportunity) </a:t>
            </a:r>
          </a:p>
          <a:p>
            <a:pPr marL="914400" lvl="1" indent="-514350">
              <a:buSzPct val="75000"/>
              <a:buFont typeface="+mj-lt"/>
              <a:buAutoNum type="arabicPeriod"/>
            </a:pPr>
            <a:r>
              <a:rPr lang="en-US" dirty="0"/>
              <a:t>Construct a model that describes the real-world problem.</a:t>
            </a:r>
          </a:p>
          <a:p>
            <a:pPr marL="914400" lvl="1" indent="-514350">
              <a:buSzPct val="75000"/>
              <a:buFont typeface="+mj-lt"/>
              <a:buAutoNum type="arabicPeriod"/>
            </a:pPr>
            <a:r>
              <a:rPr lang="en-US" dirty="0"/>
              <a:t>Identify</a:t>
            </a:r>
            <a:r>
              <a:rPr lang="en-US" dirty="0">
                <a:solidFill>
                  <a:srgbClr val="FF0000"/>
                </a:solidFill>
              </a:rPr>
              <a:t> possible solutions </a:t>
            </a:r>
            <a:r>
              <a:rPr lang="en-US" dirty="0"/>
              <a:t>to the modeled problem and </a:t>
            </a:r>
            <a:r>
              <a:rPr lang="en-US" dirty="0">
                <a:solidFill>
                  <a:srgbClr val="FF0000"/>
                </a:solidFill>
              </a:rPr>
              <a:t>evaluate the solutions</a:t>
            </a:r>
            <a:r>
              <a:rPr lang="en-US" dirty="0"/>
              <a:t>.</a:t>
            </a:r>
          </a:p>
          <a:p>
            <a:pPr marL="914400" lvl="1" indent="-514350">
              <a:buSzPct val="75000"/>
              <a:buFont typeface="+mj-lt"/>
              <a:buAutoNum type="arabicPeriod"/>
            </a:pPr>
            <a:r>
              <a:rPr lang="en-US" dirty="0">
                <a:solidFill>
                  <a:srgbClr val="FF0000"/>
                </a:solidFill>
              </a:rPr>
              <a:t>Compare</a:t>
            </a:r>
            <a:r>
              <a:rPr lang="en-US" dirty="0"/>
              <a:t>, choose, and recommend a potential solution to the problem.</a:t>
            </a:r>
          </a:p>
          <a:p>
            <a:pPr marL="914400" lvl="1" indent="-514350">
              <a:buFont typeface="+mj-lt"/>
              <a:buAutoNum type="arabicPeriod"/>
            </a:pPr>
            <a:endParaRPr lang="en-US" dirty="0"/>
          </a:p>
        </p:txBody>
      </p:sp>
      <p:sp>
        <p:nvSpPr>
          <p:cNvPr id="4" name="TextBox 3">
            <a:extLst>
              <a:ext uri="{FF2B5EF4-FFF2-40B4-BE49-F238E27FC236}">
                <a16:creationId xmlns:a16="http://schemas.microsoft.com/office/drawing/2014/main" id="{7C151F07-A7D5-2ADE-05F3-91D852014195}"/>
              </a:ext>
            </a:extLst>
          </p:cNvPr>
          <p:cNvSpPr txBox="1"/>
          <p:nvPr/>
        </p:nvSpPr>
        <p:spPr>
          <a:xfrm>
            <a:off x="5791200" y="2667000"/>
            <a:ext cx="2971800" cy="338554"/>
          </a:xfrm>
          <a:prstGeom prst="rect">
            <a:avLst/>
          </a:prstGeom>
          <a:solidFill>
            <a:srgbClr val="FDF7A7"/>
          </a:solidFill>
          <a:ln>
            <a:solidFill>
              <a:schemeClr val="tx1"/>
            </a:solidFill>
            <a:prstDash val="dash"/>
          </a:ln>
        </p:spPr>
        <p:txBody>
          <a:bodyPr wrap="square" rtlCol="0">
            <a:spAutoFit/>
          </a:bodyPr>
          <a:lstStyle/>
          <a:p>
            <a:r>
              <a:rPr lang="en-US" sz="1600" b="0" dirty="0">
                <a:solidFill>
                  <a:srgbClr val="FF0000"/>
                </a:solidFill>
                <a:latin typeface="Times New Roman"/>
              </a:rPr>
              <a:t>Evidence-based decision making</a:t>
            </a:r>
          </a:p>
        </p:txBody>
      </p:sp>
    </p:spTree>
    <p:extLst>
      <p:ext uri="{BB962C8B-B14F-4D97-AF65-F5344CB8AC3E}">
        <p14:creationId xmlns:p14="http://schemas.microsoft.com/office/powerpoint/2010/main" val="600713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Managers’ need for computerized Decision support</a:t>
            </a:r>
          </a:p>
        </p:txBody>
      </p:sp>
      <p:sp>
        <p:nvSpPr>
          <p:cNvPr id="3" name="Content Placeholder 2"/>
          <p:cNvSpPr>
            <a:spLocks noGrp="1"/>
          </p:cNvSpPr>
          <p:nvPr>
            <p:ph idx="1"/>
          </p:nvPr>
        </p:nvSpPr>
        <p:spPr>
          <a:xfrm>
            <a:off x="460314" y="1600200"/>
            <a:ext cx="7772400" cy="4572000"/>
          </a:xfrm>
        </p:spPr>
        <p:txBody>
          <a:bodyPr/>
          <a:lstStyle/>
          <a:p>
            <a:pPr marL="914400" lvl="1" indent="-514350"/>
            <a:r>
              <a:rPr lang="en-US" sz="2400" dirty="0"/>
              <a:t>It is nearly impossible to rely on a trial-and-error approach to management, especially for decisions for which the factors shown in Table 1.1 (slide 7) are strong influences. </a:t>
            </a:r>
          </a:p>
          <a:p>
            <a:pPr marL="400050" lvl="1" indent="0">
              <a:buNone/>
            </a:pPr>
            <a:endParaRPr lang="en-US" sz="2400" dirty="0"/>
          </a:p>
          <a:p>
            <a:pPr marL="914400" lvl="1" indent="-514350"/>
            <a:r>
              <a:rPr lang="en-US" sz="2400" dirty="0"/>
              <a:t>Managers must be more sophisticated; they must use the new tools and techniques of their fields. </a:t>
            </a:r>
          </a:p>
          <a:p>
            <a:pPr marL="400050" lvl="1" indent="0">
              <a:buNone/>
            </a:pPr>
            <a:endParaRPr lang="en-US" sz="2400" dirty="0"/>
          </a:p>
          <a:p>
            <a:pPr marL="914400" lvl="1" indent="-514350"/>
            <a:r>
              <a:rPr lang="en-US" sz="2400" dirty="0"/>
              <a:t>Using them to support decision making can be extremely rewarding in making effective decisions.</a:t>
            </a:r>
          </a:p>
        </p:txBody>
      </p:sp>
    </p:spTree>
    <p:extLst>
      <p:ext uri="{BB962C8B-B14F-4D97-AF65-F5344CB8AC3E}">
        <p14:creationId xmlns:p14="http://schemas.microsoft.com/office/powerpoint/2010/main" val="906991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Systems Support </a:t>
            </a:r>
            <a:br>
              <a:rPr lang="en-US" dirty="0"/>
            </a:br>
            <a:r>
              <a:rPr lang="en-US" dirty="0"/>
              <a:t>for Decision Making</a:t>
            </a:r>
          </a:p>
        </p:txBody>
      </p:sp>
      <p:sp>
        <p:nvSpPr>
          <p:cNvPr id="3" name="Content Placeholder 2"/>
          <p:cNvSpPr>
            <a:spLocks noGrp="1"/>
          </p:cNvSpPr>
          <p:nvPr>
            <p:ph idx="1"/>
          </p:nvPr>
        </p:nvSpPr>
        <p:spPr>
          <a:xfrm>
            <a:off x="914400" y="1524000"/>
            <a:ext cx="7885112" cy="4800600"/>
          </a:xfrm>
        </p:spPr>
        <p:txBody>
          <a:bodyPr/>
          <a:lstStyle/>
          <a:p>
            <a:pPr marL="0" indent="0">
              <a:buNone/>
            </a:pPr>
            <a:r>
              <a:rPr lang="en-US" sz="2800" dirty="0"/>
              <a:t>Many trends have fostered IS-supported decision making:</a:t>
            </a:r>
          </a:p>
          <a:p>
            <a:r>
              <a:rPr lang="en-US" sz="2800" dirty="0"/>
              <a:t>Group communication and collaboration</a:t>
            </a:r>
          </a:p>
          <a:p>
            <a:r>
              <a:rPr lang="en-US" sz="2800" dirty="0"/>
              <a:t>Improved data management</a:t>
            </a:r>
          </a:p>
          <a:p>
            <a:r>
              <a:rPr lang="en-US" sz="2800" dirty="0"/>
              <a:t>Managing data warehouses and Big Data</a:t>
            </a:r>
          </a:p>
          <a:p>
            <a:r>
              <a:rPr lang="en-US" sz="2800" dirty="0"/>
              <a:t>Analytical support</a:t>
            </a:r>
          </a:p>
          <a:p>
            <a:r>
              <a:rPr lang="en-US" sz="2800" dirty="0"/>
              <a:t>Overcoming cognitive limits in processing and storing information</a:t>
            </a:r>
          </a:p>
          <a:p>
            <a:r>
              <a:rPr lang="en-US" sz="2800" dirty="0"/>
              <a:t>Knowledge management</a:t>
            </a:r>
          </a:p>
          <a:p>
            <a:r>
              <a:rPr lang="en-US" sz="2800" dirty="0"/>
              <a:t>Anywhere, anytime support</a:t>
            </a:r>
          </a:p>
        </p:txBody>
      </p:sp>
    </p:spTree>
    <p:extLst>
      <p:ext uri="{BB962C8B-B14F-4D97-AF65-F5344CB8AC3E}">
        <p14:creationId xmlns:p14="http://schemas.microsoft.com/office/powerpoint/2010/main" val="1861515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Early Decision Support Framework</a:t>
            </a:r>
            <a:r>
              <a:rPr lang="en-US" sz="2400" dirty="0"/>
              <a:t>    (by Gory and Scott-Morten, 1971)</a:t>
            </a:r>
          </a:p>
        </p:txBody>
      </p:sp>
      <p:pic>
        <p:nvPicPr>
          <p:cNvPr id="31746" name="Picture 2"/>
          <p:cNvPicPr>
            <a:picLocks noChangeAspect="1" noChangeArrowheads="1"/>
          </p:cNvPicPr>
          <p:nvPr/>
        </p:nvPicPr>
        <p:blipFill>
          <a:blip r:embed="rId3"/>
          <a:srcRect/>
          <a:stretch>
            <a:fillRect/>
          </a:stretch>
        </p:blipFill>
        <p:spPr bwMode="auto">
          <a:xfrm>
            <a:off x="828675" y="1524000"/>
            <a:ext cx="8010525" cy="4695825"/>
          </a:xfrm>
          <a:prstGeom prst="rect">
            <a:avLst/>
          </a:prstGeom>
          <a:noFill/>
          <a:ln w="9525">
            <a:noFill/>
            <a:miter lim="800000"/>
            <a:headEnd/>
            <a:tailEnd/>
          </a:ln>
        </p:spPr>
      </p:pic>
    </p:spTree>
    <p:extLst>
      <p:ext uri="{BB962C8B-B14F-4D97-AF65-F5344CB8AC3E}">
        <p14:creationId xmlns:p14="http://schemas.microsoft.com/office/powerpoint/2010/main" val="3653339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50825"/>
            <a:ext cx="7993062" cy="1044575"/>
          </a:xfrm>
        </p:spPr>
        <p:txBody>
          <a:bodyPr/>
          <a:lstStyle/>
          <a:p>
            <a:r>
              <a:rPr lang="en-US" dirty="0"/>
              <a:t>An Early Decision Support Framework </a:t>
            </a:r>
          </a:p>
        </p:txBody>
      </p:sp>
      <p:sp>
        <p:nvSpPr>
          <p:cNvPr id="3" name="Content Placeholder 2"/>
          <p:cNvSpPr>
            <a:spLocks noGrp="1"/>
          </p:cNvSpPr>
          <p:nvPr>
            <p:ph idx="1"/>
          </p:nvPr>
        </p:nvSpPr>
        <p:spPr>
          <a:xfrm>
            <a:off x="1182688" y="1524000"/>
            <a:ext cx="7808912" cy="4800600"/>
          </a:xfrm>
        </p:spPr>
        <p:txBody>
          <a:bodyPr/>
          <a:lstStyle/>
          <a:p>
            <a:r>
              <a:rPr lang="en-US" dirty="0"/>
              <a:t>Degree of Structuredness (Simon, 1977)</a:t>
            </a:r>
          </a:p>
          <a:p>
            <a:pPr lvl="1"/>
            <a:r>
              <a:rPr lang="en-US" dirty="0"/>
              <a:t>Decisions are classified as </a:t>
            </a:r>
          </a:p>
          <a:p>
            <a:pPr lvl="2"/>
            <a:r>
              <a:rPr lang="en-US" dirty="0"/>
              <a:t>Highly structured (a.k.a. programmed)</a:t>
            </a:r>
          </a:p>
          <a:p>
            <a:pPr lvl="2"/>
            <a:r>
              <a:rPr lang="en-US" dirty="0"/>
              <a:t>Semi-structured</a:t>
            </a:r>
          </a:p>
          <a:p>
            <a:pPr lvl="2"/>
            <a:r>
              <a:rPr lang="en-US" dirty="0"/>
              <a:t>Highly unstructured (i.e., nonprogrammed)  </a:t>
            </a:r>
          </a:p>
          <a:p>
            <a:r>
              <a:rPr lang="en-US" dirty="0"/>
              <a:t>Types of Control (Anthony, 1965)</a:t>
            </a:r>
          </a:p>
          <a:p>
            <a:pPr lvl="1"/>
            <a:r>
              <a:rPr lang="en-US" dirty="0"/>
              <a:t>Strategic planning (top-level, long-range)</a:t>
            </a:r>
          </a:p>
          <a:p>
            <a:pPr lvl="1"/>
            <a:r>
              <a:rPr lang="en-US" dirty="0"/>
              <a:t>Management control (tactical planning)</a:t>
            </a:r>
          </a:p>
          <a:p>
            <a:pPr lvl="1"/>
            <a:r>
              <a:rPr lang="en-US" dirty="0"/>
              <a:t>Operational control</a:t>
            </a:r>
          </a:p>
        </p:txBody>
      </p:sp>
    </p:spTree>
    <p:extLst>
      <p:ext uri="{BB962C8B-B14F-4D97-AF65-F5344CB8AC3E}">
        <p14:creationId xmlns:p14="http://schemas.microsoft.com/office/powerpoint/2010/main" val="2653348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50825"/>
            <a:ext cx="7993062" cy="1044575"/>
          </a:xfrm>
        </p:spPr>
        <p:txBody>
          <a:bodyPr/>
          <a:lstStyle/>
          <a:p>
            <a:pPr eaLnBrk="1" hangingPunct="1">
              <a:defRPr/>
            </a:pPr>
            <a:r>
              <a:rPr lang="en-US" dirty="0"/>
              <a:t>Computer Support for types of decisions</a:t>
            </a:r>
          </a:p>
        </p:txBody>
      </p:sp>
      <p:sp>
        <p:nvSpPr>
          <p:cNvPr id="3" name="Content Placeholder 2"/>
          <p:cNvSpPr>
            <a:spLocks noGrp="1"/>
          </p:cNvSpPr>
          <p:nvPr>
            <p:ph idx="1"/>
          </p:nvPr>
        </p:nvSpPr>
        <p:spPr>
          <a:xfrm>
            <a:off x="1182688" y="1524000"/>
            <a:ext cx="7808912" cy="4800600"/>
          </a:xfrm>
        </p:spPr>
        <p:txBody>
          <a:bodyPr/>
          <a:lstStyle/>
          <a:p>
            <a:r>
              <a:rPr lang="en-US" sz="2400" dirty="0"/>
              <a:t>Computer support for structured decisions</a:t>
            </a:r>
          </a:p>
          <a:p>
            <a:pPr lvl="1"/>
            <a:r>
              <a:rPr lang="en-US" sz="1800" dirty="0"/>
              <a:t>It is possible to use standard quantitative methods and rule-based decision support</a:t>
            </a:r>
            <a:r>
              <a:rPr lang="en-US" sz="1800" i="1" dirty="0"/>
              <a:t> </a:t>
            </a:r>
            <a:r>
              <a:rPr lang="en-US" sz="1800" dirty="0"/>
              <a:t>for automating portions of managerial decision making.</a:t>
            </a:r>
          </a:p>
          <a:p>
            <a:r>
              <a:rPr lang="en-US" sz="2400" dirty="0"/>
              <a:t>Computer support for Unstructured decisions</a:t>
            </a:r>
          </a:p>
          <a:p>
            <a:pPr lvl="1"/>
            <a:r>
              <a:rPr lang="en-US" sz="1800" dirty="0"/>
              <a:t>Can only be partially supported by standard quantitative methods.</a:t>
            </a:r>
          </a:p>
          <a:p>
            <a:pPr lvl="1"/>
            <a:r>
              <a:rPr lang="en-US" sz="1800" dirty="0"/>
              <a:t>Customized solutions that benefit from internal and external sources of data and information are necessary. </a:t>
            </a:r>
          </a:p>
          <a:p>
            <a:pPr lvl="1"/>
            <a:r>
              <a:rPr lang="en-US" sz="1800" dirty="0"/>
              <a:t>Human judgement may play a large role in these types of decisions.</a:t>
            </a:r>
          </a:p>
          <a:p>
            <a:r>
              <a:rPr lang="en-US" sz="2400" dirty="0"/>
              <a:t>Computer support for Semi-structured Problems </a:t>
            </a:r>
          </a:p>
          <a:p>
            <a:pPr lvl="1"/>
            <a:r>
              <a:rPr lang="en-US" sz="1800" dirty="0"/>
              <a:t>Involves a combination of standard solutions and human judgment. </a:t>
            </a:r>
          </a:p>
          <a:p>
            <a:pPr lvl="1"/>
            <a:r>
              <a:rPr lang="en-US" sz="1800" dirty="0"/>
              <a:t>A DSS can improve the quality of information on which the decision is based on, provide a range of alternatives along with their potential impacts. </a:t>
            </a:r>
            <a:endParaRPr lang="en-US" sz="2800" dirty="0"/>
          </a:p>
          <a:p>
            <a:pPr lvl="1"/>
            <a:endParaRPr lang="en-US" sz="1800" dirty="0"/>
          </a:p>
        </p:txBody>
      </p:sp>
    </p:spTree>
    <p:extLst>
      <p:ext uri="{BB962C8B-B14F-4D97-AF65-F5344CB8AC3E}">
        <p14:creationId xmlns:p14="http://schemas.microsoft.com/office/powerpoint/2010/main" val="144624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Concept of DSS</a:t>
            </a:r>
          </a:p>
        </p:txBody>
      </p:sp>
      <p:sp>
        <p:nvSpPr>
          <p:cNvPr id="3" name="Content Placeholder 2"/>
          <p:cNvSpPr>
            <a:spLocks noGrp="1"/>
          </p:cNvSpPr>
          <p:nvPr>
            <p:ph idx="1"/>
          </p:nvPr>
        </p:nvSpPr>
        <p:spPr/>
        <p:txBody>
          <a:bodyPr/>
          <a:lstStyle/>
          <a:p>
            <a:r>
              <a:rPr lang="en-US" sz="2800" dirty="0"/>
              <a:t>DSS - interactive computer-based systems, which help decision makers utilize </a:t>
            </a:r>
            <a:r>
              <a:rPr lang="en-US" sz="2800" dirty="0">
                <a:solidFill>
                  <a:srgbClr val="F85E08"/>
                </a:solidFill>
              </a:rPr>
              <a:t>data</a:t>
            </a:r>
            <a:r>
              <a:rPr lang="en-US" sz="2800" dirty="0"/>
              <a:t> and </a:t>
            </a:r>
            <a:r>
              <a:rPr lang="en-US" sz="2800" dirty="0">
                <a:solidFill>
                  <a:srgbClr val="F85E08"/>
                </a:solidFill>
              </a:rPr>
              <a:t>models</a:t>
            </a:r>
            <a:r>
              <a:rPr lang="en-US" sz="2800" dirty="0"/>
              <a:t> to solve unstructured problems</a:t>
            </a:r>
          </a:p>
          <a:p>
            <a:pPr marL="0" indent="0" algn="r">
              <a:buNone/>
            </a:pPr>
            <a:r>
              <a:rPr lang="en-US" sz="2400" i="1" dirty="0"/>
              <a:t>(Gorry and Scott-Morton, 1971)</a:t>
            </a:r>
          </a:p>
          <a:p>
            <a:r>
              <a:rPr lang="en-US" sz="2800" dirty="0"/>
              <a:t>Decision support systems couple the </a:t>
            </a:r>
            <a:r>
              <a:rPr lang="en-US" sz="2800" dirty="0">
                <a:solidFill>
                  <a:srgbClr val="F85E08"/>
                </a:solidFill>
              </a:rPr>
              <a:t>intellectual resources of individuals</a:t>
            </a:r>
            <a:r>
              <a:rPr lang="en-US" sz="2800" dirty="0"/>
              <a:t> with the </a:t>
            </a:r>
            <a:r>
              <a:rPr lang="en-US" sz="2800" dirty="0">
                <a:solidFill>
                  <a:srgbClr val="F85E08"/>
                </a:solidFill>
              </a:rPr>
              <a:t>capabilities of the computer</a:t>
            </a:r>
            <a:r>
              <a:rPr lang="en-US" sz="2800" dirty="0"/>
              <a:t> to improve the quality of decisions.</a:t>
            </a:r>
          </a:p>
          <a:p>
            <a:r>
              <a:rPr lang="en-US" sz="2800" dirty="0"/>
              <a:t>DSS as an Umbrella Term</a:t>
            </a:r>
          </a:p>
          <a:p>
            <a:r>
              <a:rPr lang="en-US" sz="2800" dirty="0"/>
              <a:t>Evolution of DSS into Business Intelligence</a:t>
            </a:r>
          </a:p>
          <a:p>
            <a:endParaRPr lang="en-US" i="1" dirty="0"/>
          </a:p>
        </p:txBody>
      </p:sp>
    </p:spTree>
    <p:extLst>
      <p:ext uri="{BB962C8B-B14F-4D97-AF65-F5344CB8AC3E}">
        <p14:creationId xmlns:p14="http://schemas.microsoft.com/office/powerpoint/2010/main" val="582094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Autofit/>
          </a:bodyPr>
          <a:lstStyle/>
          <a:p>
            <a:r>
              <a:rPr lang="en-US" sz="3000" dirty="0"/>
              <a:t>Understand today’s turbulent business environment and describe how organizations survive and even excel in such an environment (solving problems and exploiting opportunities) </a:t>
            </a:r>
          </a:p>
          <a:p>
            <a:r>
              <a:rPr lang="en-US" sz="3000" dirty="0"/>
              <a:t>Understand the need for computerized support of managerial decision making</a:t>
            </a:r>
          </a:p>
          <a:p>
            <a:r>
              <a:rPr lang="en-US" sz="3000" dirty="0"/>
              <a:t>Understand an early framework for managerial decision making</a:t>
            </a:r>
          </a:p>
          <a:p>
            <a:endParaRPr lang="en-US" sz="3000" dirty="0"/>
          </a:p>
          <a:p>
            <a:endParaRPr lang="en-US" sz="3000" dirty="0"/>
          </a:p>
        </p:txBody>
      </p:sp>
      <p:sp>
        <p:nvSpPr>
          <p:cNvPr id="4" name="TextBox 3"/>
          <p:cNvSpPr txBox="1"/>
          <p:nvPr/>
        </p:nvSpPr>
        <p:spPr>
          <a:xfrm>
            <a:off x="6676603" y="6019800"/>
            <a:ext cx="2056397" cy="461665"/>
          </a:xfrm>
          <a:prstGeom prst="rect">
            <a:avLst/>
          </a:prstGeom>
          <a:noFill/>
        </p:spPr>
        <p:txBody>
          <a:bodyPr wrap="none" rtlCol="0">
            <a:spAutoFit/>
          </a:bodyPr>
          <a:lstStyle/>
          <a:p>
            <a:r>
              <a:rPr lang="en-US" sz="2400" b="0" i="1" dirty="0">
                <a:solidFill>
                  <a:srgbClr val="F85E08"/>
                </a:solidFill>
              </a:rPr>
              <a:t>(Continued…)</a:t>
            </a:r>
          </a:p>
        </p:txBody>
      </p:sp>
    </p:spTree>
    <p:extLst>
      <p:ext uri="{BB962C8B-B14F-4D97-AF65-F5344CB8AC3E}">
        <p14:creationId xmlns:p14="http://schemas.microsoft.com/office/powerpoint/2010/main" val="2160559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Framework for </a:t>
            </a:r>
            <a:br>
              <a:rPr lang="en-US" dirty="0"/>
            </a:br>
            <a:r>
              <a:rPr lang="en-US" dirty="0"/>
              <a:t>Business Intelligence (BI) </a:t>
            </a:r>
          </a:p>
        </p:txBody>
      </p:sp>
      <p:sp>
        <p:nvSpPr>
          <p:cNvPr id="3" name="Content Placeholder 2"/>
          <p:cNvSpPr>
            <a:spLocks noGrp="1"/>
          </p:cNvSpPr>
          <p:nvPr>
            <p:ph idx="1"/>
          </p:nvPr>
        </p:nvSpPr>
        <p:spPr>
          <a:xfrm>
            <a:off x="685800" y="1600200"/>
            <a:ext cx="8382000" cy="4800600"/>
          </a:xfrm>
        </p:spPr>
        <p:txBody>
          <a:bodyPr>
            <a:normAutofit/>
          </a:bodyPr>
          <a:lstStyle/>
          <a:p>
            <a:r>
              <a:rPr lang="en-US" dirty="0"/>
              <a:t>BI is an evolution of decision support concepts over time</a:t>
            </a:r>
          </a:p>
          <a:p>
            <a:pPr lvl="2"/>
            <a:r>
              <a:rPr lang="en-US" sz="2800" dirty="0">
                <a:solidFill>
                  <a:srgbClr val="FF0000"/>
                </a:solidFill>
              </a:rPr>
              <a:t>Then:</a:t>
            </a:r>
            <a:r>
              <a:rPr lang="en-US" sz="2800" dirty="0"/>
              <a:t> Executive Information System (EIS)</a:t>
            </a:r>
          </a:p>
          <a:p>
            <a:pPr lvl="2"/>
            <a:r>
              <a:rPr lang="en-US" sz="2800" dirty="0">
                <a:solidFill>
                  <a:srgbClr val="FF0000"/>
                </a:solidFill>
              </a:rPr>
              <a:t>Now:</a:t>
            </a:r>
            <a:r>
              <a:rPr lang="en-US" sz="2800" dirty="0"/>
              <a:t> Business Intelligence (BI)</a:t>
            </a:r>
          </a:p>
          <a:p>
            <a:r>
              <a:rPr lang="en-US" dirty="0"/>
              <a:t>BI systems are enhanced with additional visualizations, alerts, and performance measurement capabilities</a:t>
            </a:r>
          </a:p>
          <a:p>
            <a:r>
              <a:rPr lang="en-US" dirty="0"/>
              <a:t>The term BI emerged from industry</a:t>
            </a:r>
          </a:p>
        </p:txBody>
      </p:sp>
    </p:spTree>
    <p:extLst>
      <p:ext uri="{BB962C8B-B14F-4D97-AF65-F5344CB8AC3E}">
        <p14:creationId xmlns:p14="http://schemas.microsoft.com/office/powerpoint/2010/main" val="3275713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BI</a:t>
            </a:r>
          </a:p>
        </p:txBody>
      </p:sp>
      <p:sp>
        <p:nvSpPr>
          <p:cNvPr id="3" name="Content Placeholder 2"/>
          <p:cNvSpPr>
            <a:spLocks noGrp="1"/>
          </p:cNvSpPr>
          <p:nvPr>
            <p:ph idx="1"/>
          </p:nvPr>
        </p:nvSpPr>
        <p:spPr>
          <a:xfrm>
            <a:off x="762000" y="1600200"/>
            <a:ext cx="8193088" cy="4800600"/>
          </a:xfrm>
        </p:spPr>
        <p:txBody>
          <a:bodyPr/>
          <a:lstStyle/>
          <a:p>
            <a:r>
              <a:rPr lang="en-US" sz="2400" dirty="0"/>
              <a:t>BI is an umbrella term that combines architectures, tools, databases, analytical tools, applications, and methodologies</a:t>
            </a:r>
          </a:p>
          <a:p>
            <a:endParaRPr lang="en-US" sz="900" dirty="0"/>
          </a:p>
          <a:p>
            <a:r>
              <a:rPr lang="en-US" sz="2400" dirty="0"/>
              <a:t>BI is a content-free expression, so it means different things to different people</a:t>
            </a:r>
          </a:p>
          <a:p>
            <a:endParaRPr lang="en-US" sz="1050" dirty="0"/>
          </a:p>
          <a:p>
            <a:r>
              <a:rPr lang="en-US" sz="2400" u="sng" dirty="0"/>
              <a:t>BI's major objective </a:t>
            </a:r>
            <a:r>
              <a:rPr lang="en-US" sz="2400" dirty="0"/>
              <a:t>is to enable </a:t>
            </a:r>
            <a:r>
              <a:rPr lang="en-US" sz="2400" dirty="0">
                <a:solidFill>
                  <a:srgbClr val="F85E08"/>
                </a:solidFill>
              </a:rPr>
              <a:t>interactive access</a:t>
            </a:r>
            <a:r>
              <a:rPr lang="en-US" sz="2400" dirty="0"/>
              <a:t> (may be in real time) to data (and models) to provide business managers with the ability to conduct analysis.</a:t>
            </a:r>
          </a:p>
          <a:p>
            <a:endParaRPr lang="en-US" sz="1050" dirty="0"/>
          </a:p>
          <a:p>
            <a:r>
              <a:rPr lang="en-US" sz="2400" dirty="0"/>
              <a:t>BI helps </a:t>
            </a:r>
            <a:r>
              <a:rPr lang="en-US" sz="2400" i="1" dirty="0"/>
              <a:t>transform</a:t>
            </a:r>
            <a:r>
              <a:rPr lang="en-US" sz="2400" dirty="0"/>
              <a:t> data, to information (and knowledge), to decisions, and finally to action</a:t>
            </a:r>
          </a:p>
        </p:txBody>
      </p:sp>
    </p:spTree>
    <p:extLst>
      <p:ext uri="{BB962C8B-B14F-4D97-AF65-F5344CB8AC3E}">
        <p14:creationId xmlns:p14="http://schemas.microsoft.com/office/powerpoint/2010/main" val="1126998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Brief History of BI</a:t>
            </a:r>
          </a:p>
        </p:txBody>
      </p:sp>
      <p:sp>
        <p:nvSpPr>
          <p:cNvPr id="3" name="Content Placeholder 2"/>
          <p:cNvSpPr>
            <a:spLocks noGrp="1"/>
          </p:cNvSpPr>
          <p:nvPr>
            <p:ph idx="1"/>
          </p:nvPr>
        </p:nvSpPr>
        <p:spPr>
          <a:xfrm>
            <a:off x="762000" y="1524000"/>
            <a:ext cx="8229600" cy="4800600"/>
          </a:xfrm>
        </p:spPr>
        <p:txBody>
          <a:bodyPr/>
          <a:lstStyle/>
          <a:p>
            <a:r>
              <a:rPr lang="en-US" dirty="0"/>
              <a:t>The term BI was coined by the Gartner Group in the mid-1990s</a:t>
            </a:r>
          </a:p>
          <a:p>
            <a:r>
              <a:rPr lang="en-US" dirty="0"/>
              <a:t>However, the concept is much older</a:t>
            </a:r>
          </a:p>
          <a:p>
            <a:pPr lvl="1"/>
            <a:r>
              <a:rPr lang="en-US" sz="2000" dirty="0"/>
              <a:t>1970s - MIS reporting - static/periodic reports</a:t>
            </a:r>
          </a:p>
          <a:p>
            <a:pPr lvl="1"/>
            <a:r>
              <a:rPr lang="en-US" sz="2000" dirty="0"/>
              <a:t>1980s - Executive Information Systems (EIS)</a:t>
            </a:r>
          </a:p>
          <a:p>
            <a:pPr lvl="1"/>
            <a:r>
              <a:rPr lang="en-US" sz="2000" dirty="0"/>
              <a:t>1990s - OLAP, dynamic, multidimensional, ad-hoc reporting, forecasting and prediction, trend analysis -&gt; coining of the term “BI”</a:t>
            </a:r>
          </a:p>
          <a:p>
            <a:pPr lvl="1"/>
            <a:r>
              <a:rPr lang="en-US" sz="2000" dirty="0"/>
              <a:t> 2010s - Inclusion of AI and Data/Text Mining capabilities; Web-based Portals/Dashboards, Big Data, Social Media, Analytics</a:t>
            </a:r>
          </a:p>
          <a:p>
            <a:pPr marL="457200" lvl="1" indent="0">
              <a:buNone/>
            </a:pPr>
            <a:endParaRPr lang="en-US" dirty="0"/>
          </a:p>
          <a:p>
            <a:pPr lvl="1"/>
            <a:endParaRPr lang="en-US" dirty="0"/>
          </a:p>
        </p:txBody>
      </p:sp>
    </p:spTree>
    <p:extLst>
      <p:ext uri="{BB962C8B-B14F-4D97-AF65-F5344CB8AC3E}">
        <p14:creationId xmlns:p14="http://schemas.microsoft.com/office/powerpoint/2010/main" val="628815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Evolution of BI Capabilities</a:t>
            </a:r>
          </a:p>
        </p:txBody>
      </p:sp>
      <p:pic>
        <p:nvPicPr>
          <p:cNvPr id="35842" name="Picture 2"/>
          <p:cNvPicPr>
            <a:picLocks noChangeAspect="1" noChangeArrowheads="1"/>
          </p:cNvPicPr>
          <p:nvPr/>
        </p:nvPicPr>
        <p:blipFill>
          <a:blip r:embed="rId3" cstate="print"/>
          <a:srcRect/>
          <a:stretch>
            <a:fillRect/>
          </a:stretch>
        </p:blipFill>
        <p:spPr bwMode="auto">
          <a:xfrm>
            <a:off x="1676400" y="1600200"/>
            <a:ext cx="5105400" cy="4722087"/>
          </a:xfrm>
          <a:prstGeom prst="rect">
            <a:avLst/>
          </a:prstGeom>
          <a:noFill/>
          <a:ln w="9525">
            <a:noFill/>
            <a:miter lim="800000"/>
            <a:headEnd/>
            <a:tailEnd/>
          </a:ln>
        </p:spPr>
      </p:pic>
    </p:spTree>
    <p:extLst>
      <p:ext uri="{BB962C8B-B14F-4D97-AF65-F5344CB8AC3E}">
        <p14:creationId xmlns:p14="http://schemas.microsoft.com/office/powerpoint/2010/main" val="1482664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BI</a:t>
            </a:r>
          </a:p>
        </p:txBody>
      </p:sp>
      <p:sp>
        <p:nvSpPr>
          <p:cNvPr id="3" name="Content Placeholder 2"/>
          <p:cNvSpPr>
            <a:spLocks noGrp="1"/>
          </p:cNvSpPr>
          <p:nvPr>
            <p:ph idx="1"/>
          </p:nvPr>
        </p:nvSpPr>
        <p:spPr/>
        <p:txBody>
          <a:bodyPr>
            <a:normAutofit/>
          </a:bodyPr>
          <a:lstStyle/>
          <a:p>
            <a:r>
              <a:rPr lang="en-US" dirty="0"/>
              <a:t>A BI system has four major components</a:t>
            </a:r>
          </a:p>
          <a:p>
            <a:pPr lvl="1"/>
            <a:r>
              <a:rPr lang="en-US" dirty="0">
                <a:solidFill>
                  <a:srgbClr val="FF3300"/>
                </a:solidFill>
              </a:rPr>
              <a:t>a data warehouse</a:t>
            </a:r>
            <a:r>
              <a:rPr lang="en-US" dirty="0"/>
              <a:t>, with its source data</a:t>
            </a:r>
          </a:p>
          <a:p>
            <a:pPr lvl="1"/>
            <a:r>
              <a:rPr lang="en-US" dirty="0">
                <a:solidFill>
                  <a:srgbClr val="FF3300"/>
                </a:solidFill>
              </a:rPr>
              <a:t>business analytics</a:t>
            </a:r>
            <a:r>
              <a:rPr lang="en-US" dirty="0"/>
              <a:t>, a collection of tools for manipulating, mining, and analyzing the data in the data warehouse </a:t>
            </a:r>
          </a:p>
          <a:p>
            <a:pPr lvl="1"/>
            <a:r>
              <a:rPr lang="en-US" dirty="0">
                <a:solidFill>
                  <a:srgbClr val="FF3300"/>
                </a:solidFill>
              </a:rPr>
              <a:t>business performance management </a:t>
            </a:r>
            <a:r>
              <a:rPr lang="en-US" dirty="0"/>
              <a:t>(BPM) for monitoring and analyzing performance</a:t>
            </a:r>
          </a:p>
          <a:p>
            <a:pPr lvl="1"/>
            <a:r>
              <a:rPr lang="en-US" dirty="0">
                <a:solidFill>
                  <a:srgbClr val="FF3300"/>
                </a:solidFill>
              </a:rPr>
              <a:t>a user interface </a:t>
            </a:r>
            <a:r>
              <a:rPr lang="en-US" dirty="0"/>
              <a:t>(e.g., dashboard) </a:t>
            </a:r>
            <a:r>
              <a:rPr lang="en-US" altLang="en-US" sz="2800" dirty="0"/>
              <a:t>allows access and easy manipulation of other BI components</a:t>
            </a:r>
            <a:endParaRPr lang="en-US" dirty="0"/>
          </a:p>
        </p:txBody>
      </p:sp>
    </p:spTree>
    <p:extLst>
      <p:ext uri="{BB962C8B-B14F-4D97-AF65-F5344CB8AC3E}">
        <p14:creationId xmlns:p14="http://schemas.microsoft.com/office/powerpoint/2010/main" val="3294977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High-Level Architecture of BI</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330" y="1925637"/>
            <a:ext cx="8734070" cy="409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694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Value of BI Analytical Applications</a:t>
            </a:r>
          </a:p>
        </p:txBody>
      </p:sp>
      <p:sp>
        <p:nvSpPr>
          <p:cNvPr id="3" name="Content Placeholder 2"/>
          <p:cNvSpPr>
            <a:spLocks noGrp="1"/>
          </p:cNvSpPr>
          <p:nvPr>
            <p:ph idx="1"/>
          </p:nvPr>
        </p:nvSpPr>
        <p:spPr>
          <a:xfrm>
            <a:off x="762000" y="1524000"/>
            <a:ext cx="8193088" cy="4800600"/>
          </a:xfrm>
        </p:spPr>
        <p:txBody>
          <a:bodyPr/>
          <a:lstStyle/>
          <a:p>
            <a:r>
              <a:rPr lang="en-US" sz="3600" dirty="0"/>
              <a:t>Customer segmentation</a:t>
            </a:r>
          </a:p>
          <a:p>
            <a:r>
              <a:rPr lang="en-US" sz="3600" dirty="0"/>
              <a:t>Propensity to buy</a:t>
            </a:r>
          </a:p>
          <a:p>
            <a:r>
              <a:rPr lang="en-US" sz="3600" dirty="0"/>
              <a:t>Customer profitability</a:t>
            </a:r>
          </a:p>
          <a:p>
            <a:r>
              <a:rPr lang="en-US" sz="3600" dirty="0"/>
              <a:t>Fraud detection</a:t>
            </a:r>
          </a:p>
          <a:p>
            <a:r>
              <a:rPr lang="en-US" sz="3600" dirty="0"/>
              <a:t>Customer attrition</a:t>
            </a:r>
          </a:p>
          <a:p>
            <a:r>
              <a:rPr lang="en-US" sz="3600" dirty="0"/>
              <a:t>Channel optimization</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209800"/>
            <a:ext cx="2266950"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0107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Case 1.1</a:t>
            </a:r>
          </a:p>
        </p:txBody>
      </p:sp>
      <p:sp>
        <p:nvSpPr>
          <p:cNvPr id="3" name="Content Placeholder 2"/>
          <p:cNvSpPr>
            <a:spLocks noGrp="1"/>
          </p:cNvSpPr>
          <p:nvPr>
            <p:ph idx="1"/>
          </p:nvPr>
        </p:nvSpPr>
        <p:spPr>
          <a:xfrm>
            <a:off x="1143000" y="1600200"/>
            <a:ext cx="7924800" cy="4800600"/>
          </a:xfrm>
        </p:spPr>
        <p:txBody>
          <a:bodyPr>
            <a:normAutofit fontScale="92500" lnSpcReduction="10000"/>
          </a:bodyPr>
          <a:lstStyle/>
          <a:p>
            <a:pPr marL="0" indent="0" hangingPunct="0">
              <a:buNone/>
            </a:pPr>
            <a:r>
              <a:rPr lang="en-US" sz="3900" dirty="0">
                <a:solidFill>
                  <a:srgbClr val="F85E08"/>
                </a:solidFill>
                <a:effectLst>
                  <a:outerShdw blurRad="38100" dist="38100" dir="2700000" algn="tl">
                    <a:srgbClr val="000000">
                      <a:alpha val="43137"/>
                    </a:srgbClr>
                  </a:outerShdw>
                </a:effectLst>
              </a:rPr>
              <a:t>Sabre Helps Its Clients Through Dashboards and Analytics</a:t>
            </a:r>
          </a:p>
          <a:p>
            <a:pPr marL="0" indent="0" hangingPunct="0">
              <a:buNone/>
            </a:pPr>
            <a:endParaRPr lang="en-US" sz="2600" dirty="0">
              <a:solidFill>
                <a:srgbClr val="F85E08"/>
              </a:solidFill>
              <a:effectLst>
                <a:outerShdw blurRad="38100" dist="38100" dir="2700000" algn="tl">
                  <a:srgbClr val="000000">
                    <a:alpha val="43137"/>
                  </a:srgbClr>
                </a:outerShdw>
              </a:effectLst>
            </a:endParaRPr>
          </a:p>
          <a:p>
            <a:pPr marL="0" indent="0" hangingPunct="0">
              <a:buNone/>
            </a:pPr>
            <a:r>
              <a:rPr lang="en-US" sz="3500" u="sng" dirty="0">
                <a:solidFill>
                  <a:srgbClr val="F85E08"/>
                </a:solidFill>
                <a:effectLst>
                  <a:outerShdw blurRad="38100" dist="38100" dir="2700000" algn="tl">
                    <a:srgbClr val="000000">
                      <a:alpha val="43137"/>
                    </a:srgbClr>
                  </a:outerShdw>
                </a:effectLst>
              </a:rPr>
              <a:t>Questions for Discussion</a:t>
            </a:r>
          </a:p>
          <a:p>
            <a:pPr marL="788988" lvl="1" indent="-514350" hangingPunct="0">
              <a:buClr>
                <a:srgbClr val="F85E08"/>
              </a:buClr>
              <a:buSzPct val="80000"/>
              <a:buFont typeface="+mj-lt"/>
              <a:buAutoNum type="arabicPeriod"/>
            </a:pPr>
            <a:r>
              <a:rPr lang="en-US" dirty="0"/>
              <a:t>What is traditional reporting? How is it used in the organization?</a:t>
            </a:r>
          </a:p>
          <a:p>
            <a:pPr marL="788988" lvl="1" indent="-514350" hangingPunct="0">
              <a:buClr>
                <a:srgbClr val="F85E08"/>
              </a:buClr>
              <a:buSzPct val="80000"/>
              <a:buFont typeface="+mj-lt"/>
              <a:buAutoNum type="arabicPeriod"/>
            </a:pPr>
            <a:r>
              <a:rPr lang="en-US" dirty="0"/>
              <a:t>How can analytics be used to transform the traditional reporting?</a:t>
            </a:r>
          </a:p>
          <a:p>
            <a:pPr marL="788988" lvl="1" indent="-514350" hangingPunct="0">
              <a:buClr>
                <a:srgbClr val="F85E08"/>
              </a:buClr>
              <a:buSzPct val="80000"/>
              <a:buFont typeface="+mj-lt"/>
              <a:buAutoNum type="arabicPeriod"/>
            </a:pPr>
            <a:r>
              <a:rPr lang="en-US" dirty="0"/>
              <a:t>How can interactive reporting assist organizations in decision making?</a:t>
            </a:r>
          </a:p>
          <a:p>
            <a:endParaRPr lang="en-US" dirty="0"/>
          </a:p>
        </p:txBody>
      </p:sp>
    </p:spTree>
    <p:extLst>
      <p:ext uri="{BB962C8B-B14F-4D97-AF65-F5344CB8AC3E}">
        <p14:creationId xmlns:p14="http://schemas.microsoft.com/office/powerpoint/2010/main" val="3473614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Multimedia Exercise </a:t>
            </a:r>
            <a:br>
              <a:rPr lang="en-US" dirty="0"/>
            </a:br>
            <a:r>
              <a:rPr lang="en-US" dirty="0"/>
              <a:t>in Business Intelligence</a:t>
            </a:r>
          </a:p>
        </p:txBody>
      </p:sp>
      <p:sp>
        <p:nvSpPr>
          <p:cNvPr id="3" name="Content Placeholder 2"/>
          <p:cNvSpPr>
            <a:spLocks noGrp="1"/>
          </p:cNvSpPr>
          <p:nvPr>
            <p:ph idx="1"/>
          </p:nvPr>
        </p:nvSpPr>
        <p:spPr>
          <a:xfrm>
            <a:off x="1066800" y="1600200"/>
            <a:ext cx="7924800" cy="4876800"/>
          </a:xfrm>
        </p:spPr>
        <p:txBody>
          <a:bodyPr/>
          <a:lstStyle/>
          <a:p>
            <a:r>
              <a:rPr lang="en-US" dirty="0"/>
              <a:t>Teradata University Network (TUN)</a:t>
            </a:r>
          </a:p>
          <a:p>
            <a:pPr marL="0" indent="0">
              <a:buNone/>
            </a:pPr>
            <a:r>
              <a:rPr lang="en-US" sz="2800" dirty="0"/>
              <a:t>   </a:t>
            </a:r>
            <a:r>
              <a:rPr lang="en-US" sz="2800" dirty="0">
                <a:hlinkClick r:id="rId2"/>
              </a:rPr>
              <a:t>www.teradatauniversitynetwork.com</a:t>
            </a:r>
            <a:endParaRPr lang="en-US" sz="2800" dirty="0"/>
          </a:p>
          <a:p>
            <a:pPr marL="0" indent="0">
              <a:buNone/>
            </a:pPr>
            <a:endParaRPr lang="en-US" sz="1600" dirty="0"/>
          </a:p>
          <a:p>
            <a:r>
              <a:rPr lang="en-US" dirty="0"/>
              <a:t>BSI Videos (Business Scenario Investigations)</a:t>
            </a:r>
          </a:p>
          <a:p>
            <a:pPr marL="0" indent="0">
              <a:buNone/>
            </a:pPr>
            <a:r>
              <a:rPr lang="en-US" dirty="0"/>
              <a:t>   </a:t>
            </a:r>
            <a:r>
              <a:rPr lang="en-US" sz="2800" dirty="0">
                <a:hlinkClick r:id="rId3"/>
              </a:rPr>
              <a:t>www.youtube.com/watch?v=NXEL5F4_aKA</a:t>
            </a:r>
            <a:r>
              <a:rPr lang="en-US" sz="2800" dirty="0"/>
              <a:t> </a:t>
            </a:r>
          </a:p>
          <a:p>
            <a:pPr marL="0" indent="0">
              <a:buNone/>
            </a:pPr>
            <a:endParaRPr lang="en-US" sz="1600" dirty="0"/>
          </a:p>
          <a:p>
            <a:r>
              <a:rPr lang="en-US" dirty="0"/>
              <a:t>Also look for other BSI Videos at TUN</a:t>
            </a:r>
          </a:p>
          <a:p>
            <a:pPr marL="0" indent="0">
              <a:buNone/>
            </a:pPr>
            <a:endParaRPr lang="en-US" dirty="0"/>
          </a:p>
        </p:txBody>
      </p:sp>
    </p:spTree>
    <p:extLst>
      <p:ext uri="{BB962C8B-B14F-4D97-AF65-F5344CB8AC3E}">
        <p14:creationId xmlns:p14="http://schemas.microsoft.com/office/powerpoint/2010/main" val="3093337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DSS-BI Connections</a:t>
            </a:r>
          </a:p>
        </p:txBody>
      </p:sp>
      <p:sp>
        <p:nvSpPr>
          <p:cNvPr id="3" name="Content Placeholder 2"/>
          <p:cNvSpPr>
            <a:spLocks noGrp="1"/>
          </p:cNvSpPr>
          <p:nvPr>
            <p:ph idx="1"/>
          </p:nvPr>
        </p:nvSpPr>
        <p:spPr/>
        <p:txBody>
          <a:bodyPr/>
          <a:lstStyle/>
          <a:p>
            <a:r>
              <a:rPr lang="en-US" sz="2400" dirty="0"/>
              <a:t>Similarities and differences?</a:t>
            </a:r>
          </a:p>
          <a:p>
            <a:pPr lvl="1"/>
            <a:r>
              <a:rPr lang="en-US" sz="2400" dirty="0"/>
              <a:t>Similar architectures, data focus, …</a:t>
            </a:r>
          </a:p>
          <a:p>
            <a:r>
              <a:rPr lang="en-US" sz="2400" dirty="0"/>
              <a:t>BI implies the use of a data warehouse, whereas DSS may or may not have such a feature </a:t>
            </a:r>
          </a:p>
          <a:p>
            <a:r>
              <a:rPr lang="en-US" sz="2400" dirty="0"/>
              <a:t>Direct vs. indirect support</a:t>
            </a:r>
          </a:p>
          <a:p>
            <a:r>
              <a:rPr lang="en-US" sz="2400" dirty="0"/>
              <a:t>Different target audiences</a:t>
            </a:r>
          </a:p>
          <a:p>
            <a:r>
              <a:rPr lang="en-US" sz="2400" dirty="0"/>
              <a:t>Commercially available systems versus in-house development of solutions</a:t>
            </a:r>
          </a:p>
          <a:p>
            <a:r>
              <a:rPr lang="en-US" sz="2400" dirty="0"/>
              <a:t>Origination – Industry vs. Academia</a:t>
            </a:r>
          </a:p>
          <a:p>
            <a:r>
              <a:rPr lang="en-US" sz="2400" dirty="0"/>
              <a:t>So, is DSS = BI ? </a:t>
            </a:r>
          </a:p>
        </p:txBody>
      </p:sp>
    </p:spTree>
    <p:extLst>
      <p:ext uri="{BB962C8B-B14F-4D97-AF65-F5344CB8AC3E}">
        <p14:creationId xmlns:p14="http://schemas.microsoft.com/office/powerpoint/2010/main" val="1336994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sz="3200" dirty="0"/>
              <a:t>Learn the conceptual foundations of the DSS methodology</a:t>
            </a:r>
          </a:p>
          <a:p>
            <a:r>
              <a:rPr lang="en-US" sz="3200" dirty="0"/>
              <a:t>Describe the BI methodology and concepts and relate them to DSS</a:t>
            </a:r>
            <a:endParaRPr lang="en-US" dirty="0"/>
          </a:p>
          <a:p>
            <a:r>
              <a:rPr lang="en-US" dirty="0"/>
              <a:t>Describe the various types of analytics </a:t>
            </a:r>
          </a:p>
          <a:p>
            <a:r>
              <a:rPr lang="en-US" dirty="0"/>
              <a:t>List the major tools of computerized decision support</a:t>
            </a:r>
          </a:p>
          <a:p>
            <a:endParaRPr lang="en-US" dirty="0"/>
          </a:p>
        </p:txBody>
      </p:sp>
    </p:spTree>
    <p:extLst>
      <p:ext uri="{BB962C8B-B14F-4D97-AF65-F5344CB8AC3E}">
        <p14:creationId xmlns:p14="http://schemas.microsoft.com/office/powerpoint/2010/main" val="4139959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Overview</a:t>
            </a:r>
          </a:p>
        </p:txBody>
      </p:sp>
      <p:sp>
        <p:nvSpPr>
          <p:cNvPr id="3" name="Content Placeholder 2"/>
          <p:cNvSpPr>
            <a:spLocks noGrp="1"/>
          </p:cNvSpPr>
          <p:nvPr>
            <p:ph idx="1"/>
          </p:nvPr>
        </p:nvSpPr>
        <p:spPr/>
        <p:txBody>
          <a:bodyPr>
            <a:normAutofit/>
          </a:bodyPr>
          <a:lstStyle/>
          <a:p>
            <a:r>
              <a:rPr lang="en-US" dirty="0"/>
              <a:t>Analytics?</a:t>
            </a:r>
          </a:p>
          <a:p>
            <a:pPr lvl="1"/>
            <a:r>
              <a:rPr lang="en-US" dirty="0"/>
              <a:t>Something new or just a </a:t>
            </a:r>
            <a:r>
              <a:rPr lang="en-US" dirty="0">
                <a:solidFill>
                  <a:srgbClr val="F85E08"/>
                </a:solidFill>
              </a:rPr>
              <a:t>new name </a:t>
            </a:r>
            <a:r>
              <a:rPr lang="en-US" dirty="0"/>
              <a:t>for …</a:t>
            </a:r>
          </a:p>
          <a:p>
            <a:r>
              <a:rPr lang="en-US" dirty="0"/>
              <a:t>A Simple Taxonomy of Analytics (proposed by INFORMS)</a:t>
            </a:r>
          </a:p>
          <a:p>
            <a:pPr lvl="1"/>
            <a:r>
              <a:rPr lang="en-US" dirty="0"/>
              <a:t>Descriptive Analytics</a:t>
            </a:r>
          </a:p>
          <a:p>
            <a:pPr lvl="1"/>
            <a:r>
              <a:rPr lang="en-US" dirty="0"/>
              <a:t>Predictive Analytics</a:t>
            </a:r>
          </a:p>
          <a:p>
            <a:pPr lvl="1"/>
            <a:r>
              <a:rPr lang="en-US" dirty="0"/>
              <a:t>Prescriptive Analytics</a:t>
            </a:r>
          </a:p>
          <a:p>
            <a:pPr lvl="4"/>
            <a:endParaRPr lang="en-US" dirty="0"/>
          </a:p>
          <a:p>
            <a:r>
              <a:rPr lang="en-US" dirty="0"/>
              <a:t>Analytics or Data Science?</a:t>
            </a:r>
          </a:p>
        </p:txBody>
      </p:sp>
    </p:spTree>
    <p:extLst>
      <p:ext uri="{BB962C8B-B14F-4D97-AF65-F5344CB8AC3E}">
        <p14:creationId xmlns:p14="http://schemas.microsoft.com/office/powerpoint/2010/main" val="1162654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Overview</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4976" y="1524000"/>
            <a:ext cx="5827824" cy="4808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1354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Case 1.2</a:t>
            </a:r>
          </a:p>
        </p:txBody>
      </p:sp>
      <p:sp>
        <p:nvSpPr>
          <p:cNvPr id="3" name="Content Placeholder 2"/>
          <p:cNvSpPr>
            <a:spLocks noGrp="1"/>
          </p:cNvSpPr>
          <p:nvPr>
            <p:ph idx="1"/>
          </p:nvPr>
        </p:nvSpPr>
        <p:spPr>
          <a:xfrm>
            <a:off x="1066800" y="1524000"/>
            <a:ext cx="7888288" cy="4800600"/>
          </a:xfrm>
        </p:spPr>
        <p:txBody>
          <a:bodyPr>
            <a:normAutofit/>
          </a:bodyPr>
          <a:lstStyle/>
          <a:p>
            <a:pPr marL="0" indent="0">
              <a:buNone/>
            </a:pPr>
            <a:r>
              <a:rPr lang="en-US" sz="3600" dirty="0">
                <a:solidFill>
                  <a:srgbClr val="F85E08"/>
                </a:solidFill>
                <a:effectLst>
                  <a:outerShdw blurRad="38100" dist="38100" dir="2700000" algn="tl">
                    <a:srgbClr val="000000">
                      <a:alpha val="43137"/>
                    </a:srgbClr>
                  </a:outerShdw>
                </a:effectLst>
              </a:rPr>
              <a:t>Eliminating Inefficiencies at Seattle Children’s Hospital</a:t>
            </a:r>
          </a:p>
          <a:p>
            <a:pPr marL="0" indent="0">
              <a:buNone/>
            </a:pPr>
            <a:r>
              <a:rPr lang="en-US" u="sng" dirty="0">
                <a:solidFill>
                  <a:srgbClr val="F85E08"/>
                </a:solidFill>
                <a:effectLst>
                  <a:outerShdw blurRad="38100" dist="38100" dir="2700000" algn="tl">
                    <a:srgbClr val="000000">
                      <a:alpha val="43137"/>
                    </a:srgbClr>
                  </a:outerShdw>
                </a:effectLst>
              </a:rPr>
              <a:t>Questions for Discussion</a:t>
            </a:r>
          </a:p>
          <a:p>
            <a:pPr marL="463550" indent="-463550">
              <a:buClr>
                <a:srgbClr val="F85E08"/>
              </a:buClr>
              <a:buSzPct val="80000"/>
              <a:buFont typeface="+mj-lt"/>
              <a:buAutoNum type="arabicPeriod"/>
            </a:pPr>
            <a:r>
              <a:rPr lang="en-US" sz="2800" dirty="0"/>
              <a:t>Who are the users of the tool?</a:t>
            </a:r>
          </a:p>
          <a:p>
            <a:pPr marL="463550" indent="-463550">
              <a:buClr>
                <a:srgbClr val="F85E08"/>
              </a:buClr>
              <a:buSzPct val="80000"/>
              <a:buFont typeface="+mj-lt"/>
              <a:buAutoNum type="arabicPeriod"/>
            </a:pPr>
            <a:r>
              <a:rPr lang="en-US" sz="2800" dirty="0"/>
              <a:t>What is a dashboard?</a:t>
            </a:r>
          </a:p>
          <a:p>
            <a:pPr marL="463550" indent="-463550">
              <a:buClr>
                <a:srgbClr val="F85E08"/>
              </a:buClr>
              <a:buSzPct val="80000"/>
              <a:buFont typeface="+mj-lt"/>
              <a:buAutoNum type="arabicPeriod"/>
            </a:pPr>
            <a:r>
              <a:rPr lang="en-US" sz="2800" dirty="0"/>
              <a:t>How does visualization help in decision making?</a:t>
            </a:r>
          </a:p>
          <a:p>
            <a:pPr marL="463550" indent="-463550">
              <a:buClr>
                <a:srgbClr val="F85E08"/>
              </a:buClr>
              <a:buSzPct val="80000"/>
              <a:buFont typeface="+mj-lt"/>
              <a:buAutoNum type="arabicPeriod"/>
            </a:pPr>
            <a:r>
              <a:rPr lang="en-US" sz="2800" dirty="0"/>
              <a:t>What are the significant results achieved by the use of Tableau?</a:t>
            </a:r>
          </a:p>
          <a:p>
            <a:endParaRPr lang="en-US" dirty="0"/>
          </a:p>
        </p:txBody>
      </p:sp>
    </p:spTree>
    <p:extLst>
      <p:ext uri="{BB962C8B-B14F-4D97-AF65-F5344CB8AC3E}">
        <p14:creationId xmlns:p14="http://schemas.microsoft.com/office/powerpoint/2010/main" val="700168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Case 1.3</a:t>
            </a:r>
          </a:p>
        </p:txBody>
      </p:sp>
      <p:sp>
        <p:nvSpPr>
          <p:cNvPr id="3" name="Content Placeholder 2"/>
          <p:cNvSpPr>
            <a:spLocks noGrp="1"/>
          </p:cNvSpPr>
          <p:nvPr>
            <p:ph idx="1"/>
          </p:nvPr>
        </p:nvSpPr>
        <p:spPr>
          <a:xfrm>
            <a:off x="1066800" y="1600200"/>
            <a:ext cx="7924800" cy="4876800"/>
          </a:xfrm>
        </p:spPr>
        <p:txBody>
          <a:bodyPr>
            <a:normAutofit/>
          </a:bodyPr>
          <a:lstStyle/>
          <a:p>
            <a:pPr marL="0" indent="0">
              <a:buNone/>
            </a:pPr>
            <a:r>
              <a:rPr lang="en-US" dirty="0">
                <a:solidFill>
                  <a:srgbClr val="F85E08"/>
                </a:solidFill>
                <a:effectLst>
                  <a:outerShdw blurRad="38100" dist="38100" dir="2700000" algn="tl">
                    <a:srgbClr val="000000">
                      <a:alpha val="43137"/>
                    </a:srgbClr>
                  </a:outerShdw>
                </a:effectLst>
              </a:rPr>
              <a:t>Analysis at the Speed of Thought</a:t>
            </a:r>
          </a:p>
          <a:p>
            <a:pPr marL="0" indent="0">
              <a:buNone/>
            </a:pPr>
            <a:endParaRPr lang="en-US" sz="1800" dirty="0">
              <a:solidFill>
                <a:srgbClr val="F85E08"/>
              </a:solidFill>
              <a:effectLst>
                <a:outerShdw blurRad="38100" dist="38100" dir="2700000" algn="tl">
                  <a:srgbClr val="000000">
                    <a:alpha val="43137"/>
                  </a:srgbClr>
                </a:outerShdw>
              </a:effectLst>
            </a:endParaRPr>
          </a:p>
          <a:p>
            <a:pPr marL="0" indent="0">
              <a:buNone/>
            </a:pPr>
            <a:r>
              <a:rPr lang="en-US" u="sng" dirty="0">
                <a:solidFill>
                  <a:srgbClr val="F85E08"/>
                </a:solidFill>
                <a:effectLst>
                  <a:outerShdw blurRad="38100" dist="38100" dir="2700000" algn="tl">
                    <a:srgbClr val="000000">
                      <a:alpha val="43137"/>
                    </a:srgbClr>
                  </a:outerShdw>
                </a:effectLst>
              </a:rPr>
              <a:t>Questions for Discussion</a:t>
            </a:r>
          </a:p>
          <a:p>
            <a:pPr marL="742950" indent="-742950">
              <a:buClr>
                <a:srgbClr val="F85E08"/>
              </a:buClr>
              <a:buSzPct val="80000"/>
              <a:buFont typeface="+mj-lt"/>
              <a:buAutoNum type="arabicPeriod"/>
            </a:pPr>
            <a:r>
              <a:rPr lang="en-US" dirty="0"/>
              <a:t>What are the desired functionalities of a reporting tool?</a:t>
            </a:r>
          </a:p>
          <a:p>
            <a:pPr marL="742950" indent="-742950">
              <a:buClr>
                <a:srgbClr val="F85E08"/>
              </a:buClr>
              <a:buSzPct val="80000"/>
              <a:buFont typeface="+mj-lt"/>
              <a:buAutoNum type="arabicPeriod"/>
            </a:pPr>
            <a:r>
              <a:rPr lang="en-US" dirty="0"/>
              <a:t>What advantages were derived by using a reporting tool in the case?</a:t>
            </a:r>
          </a:p>
          <a:p>
            <a:endParaRPr lang="en-US" dirty="0"/>
          </a:p>
        </p:txBody>
      </p:sp>
    </p:spTree>
    <p:extLst>
      <p:ext uri="{BB962C8B-B14F-4D97-AF65-F5344CB8AC3E}">
        <p14:creationId xmlns:p14="http://schemas.microsoft.com/office/powerpoint/2010/main" val="22682390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Case 1.4</a:t>
            </a:r>
          </a:p>
        </p:txBody>
      </p:sp>
      <p:sp>
        <p:nvSpPr>
          <p:cNvPr id="3" name="Content Placeholder 2"/>
          <p:cNvSpPr>
            <a:spLocks noGrp="1"/>
          </p:cNvSpPr>
          <p:nvPr>
            <p:ph idx="1"/>
          </p:nvPr>
        </p:nvSpPr>
        <p:spPr>
          <a:xfrm>
            <a:off x="1066800" y="1600200"/>
            <a:ext cx="7924800" cy="4876800"/>
          </a:xfrm>
        </p:spPr>
        <p:txBody>
          <a:bodyPr>
            <a:normAutofit/>
          </a:bodyPr>
          <a:lstStyle/>
          <a:p>
            <a:pPr marL="0" indent="0">
              <a:buNone/>
            </a:pPr>
            <a:r>
              <a:rPr lang="en-US" i="1" dirty="0">
                <a:solidFill>
                  <a:srgbClr val="F85E08"/>
                </a:solidFill>
                <a:effectLst>
                  <a:outerShdw blurRad="38100" dist="38100" dir="2700000" algn="tl">
                    <a:srgbClr val="000000">
                      <a:alpha val="43137"/>
                    </a:srgbClr>
                  </a:outerShdw>
                </a:effectLst>
              </a:rPr>
              <a:t>Moneyball</a:t>
            </a:r>
            <a:r>
              <a:rPr lang="en-US" dirty="0">
                <a:solidFill>
                  <a:srgbClr val="F85E08"/>
                </a:solidFill>
                <a:effectLst>
                  <a:outerShdw blurRad="38100" dist="38100" dir="2700000" algn="tl">
                    <a:srgbClr val="000000">
                      <a:alpha val="43137"/>
                    </a:srgbClr>
                  </a:outerShdw>
                </a:effectLst>
              </a:rPr>
              <a:t>: Analytics in Sports and Movies</a:t>
            </a:r>
          </a:p>
          <a:p>
            <a:pPr marL="0" indent="0">
              <a:buNone/>
            </a:pPr>
            <a:endParaRPr lang="en-US" sz="1800" dirty="0">
              <a:solidFill>
                <a:srgbClr val="F85E08"/>
              </a:solidFill>
              <a:effectLst>
                <a:outerShdw blurRad="38100" dist="38100" dir="2700000" algn="tl">
                  <a:srgbClr val="000000">
                    <a:alpha val="43137"/>
                  </a:srgbClr>
                </a:outerShdw>
              </a:effectLst>
            </a:endParaRPr>
          </a:p>
          <a:p>
            <a:pPr marL="0" indent="0">
              <a:buNone/>
            </a:pPr>
            <a:r>
              <a:rPr lang="en-US" u="sng" dirty="0">
                <a:solidFill>
                  <a:srgbClr val="F85E08"/>
                </a:solidFill>
                <a:effectLst>
                  <a:outerShdw blurRad="38100" dist="38100" dir="2700000" algn="tl">
                    <a:srgbClr val="000000">
                      <a:alpha val="43137"/>
                    </a:srgbClr>
                  </a:outerShdw>
                </a:effectLst>
              </a:rPr>
              <a:t>Questions for Discussion</a:t>
            </a:r>
          </a:p>
          <a:p>
            <a:pPr marL="569913" indent="-569913">
              <a:buClr>
                <a:srgbClr val="F85E08"/>
              </a:buClr>
              <a:buSzPct val="80000"/>
              <a:buFont typeface="+mj-lt"/>
              <a:buAutoNum type="arabicPeriod"/>
            </a:pPr>
            <a:r>
              <a:rPr lang="en-US" dirty="0"/>
              <a:t>How is predictive analytics applied in </a:t>
            </a:r>
            <a:r>
              <a:rPr lang="en-US" i="1" dirty="0"/>
              <a:t>Moneyball</a:t>
            </a:r>
            <a:r>
              <a:rPr lang="en-US" dirty="0"/>
              <a:t>?</a:t>
            </a:r>
          </a:p>
          <a:p>
            <a:pPr marL="569913" indent="-569913">
              <a:buClr>
                <a:srgbClr val="F85E08"/>
              </a:buClr>
              <a:buSzPct val="80000"/>
              <a:buFont typeface="+mj-lt"/>
              <a:buAutoNum type="arabicPeriod"/>
            </a:pPr>
            <a:r>
              <a:rPr lang="en-US" dirty="0"/>
              <a:t>What is the difference between objective and subjective approaches in decision making?</a:t>
            </a:r>
          </a:p>
        </p:txBody>
      </p:sp>
    </p:spTree>
    <p:extLst>
      <p:ext uri="{BB962C8B-B14F-4D97-AF65-F5344CB8AC3E}">
        <p14:creationId xmlns:p14="http://schemas.microsoft.com/office/powerpoint/2010/main" val="1756908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Case 1.5</a:t>
            </a:r>
          </a:p>
        </p:txBody>
      </p:sp>
      <p:sp>
        <p:nvSpPr>
          <p:cNvPr id="3" name="Content Placeholder 2"/>
          <p:cNvSpPr>
            <a:spLocks noGrp="1"/>
          </p:cNvSpPr>
          <p:nvPr>
            <p:ph idx="1"/>
          </p:nvPr>
        </p:nvSpPr>
        <p:spPr>
          <a:xfrm>
            <a:off x="1066800" y="1600200"/>
            <a:ext cx="7924800" cy="4876800"/>
          </a:xfrm>
        </p:spPr>
        <p:txBody>
          <a:bodyPr>
            <a:normAutofit fontScale="92500" lnSpcReduction="20000"/>
          </a:bodyPr>
          <a:lstStyle/>
          <a:p>
            <a:pPr marL="0" indent="0">
              <a:buNone/>
            </a:pPr>
            <a:r>
              <a:rPr lang="en-US" sz="3900" dirty="0">
                <a:solidFill>
                  <a:srgbClr val="F85E08"/>
                </a:solidFill>
                <a:effectLst>
                  <a:outerShdw blurRad="38100" dist="38100" dir="2700000" algn="tl">
                    <a:srgbClr val="000000">
                      <a:alpha val="43137"/>
                    </a:srgbClr>
                  </a:outerShdw>
                </a:effectLst>
              </a:rPr>
              <a:t>Analyzing Athletic Injuries</a:t>
            </a:r>
          </a:p>
          <a:p>
            <a:pPr marL="0" indent="0">
              <a:buNone/>
            </a:pPr>
            <a:endParaRPr lang="en-US" sz="1800" dirty="0">
              <a:solidFill>
                <a:srgbClr val="F85E08"/>
              </a:solidFill>
              <a:effectLst>
                <a:outerShdw blurRad="38100" dist="38100" dir="2700000" algn="tl">
                  <a:srgbClr val="000000">
                    <a:alpha val="43137"/>
                  </a:srgbClr>
                </a:outerShdw>
              </a:effectLst>
            </a:endParaRPr>
          </a:p>
          <a:p>
            <a:pPr marL="0" indent="0">
              <a:buNone/>
            </a:pPr>
            <a:r>
              <a:rPr lang="en-US" u="sng" dirty="0">
                <a:solidFill>
                  <a:srgbClr val="F85E08"/>
                </a:solidFill>
                <a:effectLst>
                  <a:outerShdw blurRad="38100" dist="38100" dir="2700000" algn="tl">
                    <a:srgbClr val="000000">
                      <a:alpha val="43137"/>
                    </a:srgbClr>
                  </a:outerShdw>
                </a:effectLst>
              </a:rPr>
              <a:t>Questions for Discussion</a:t>
            </a:r>
          </a:p>
          <a:p>
            <a:pPr marL="514350" indent="-514350">
              <a:buClr>
                <a:srgbClr val="F85E08"/>
              </a:buClr>
              <a:buFont typeface="+mj-lt"/>
              <a:buAutoNum type="arabicPeriod"/>
            </a:pPr>
            <a:r>
              <a:rPr lang="en-US" dirty="0"/>
              <a:t>What types of analytics are applied in the injury analysis?</a:t>
            </a:r>
          </a:p>
          <a:p>
            <a:pPr marL="514350" indent="-514350">
              <a:buClr>
                <a:srgbClr val="F85E08"/>
              </a:buClr>
              <a:buFont typeface="+mj-lt"/>
              <a:buAutoNum type="arabicPeriod"/>
            </a:pPr>
            <a:r>
              <a:rPr lang="en-US" dirty="0"/>
              <a:t>How do visualizations aid in understanding the data and delivering insights into the data?</a:t>
            </a:r>
          </a:p>
          <a:p>
            <a:pPr marL="514350" indent="-514350">
              <a:buClr>
                <a:srgbClr val="F85E08"/>
              </a:buClr>
              <a:buFont typeface="+mj-lt"/>
              <a:buAutoNum type="arabicPeriod"/>
            </a:pPr>
            <a:r>
              <a:rPr lang="en-US" dirty="0"/>
              <a:t>What is a classification problem?</a:t>
            </a:r>
          </a:p>
          <a:p>
            <a:pPr marL="514350" indent="-514350">
              <a:buClr>
                <a:srgbClr val="F85E08"/>
              </a:buClr>
              <a:buFont typeface="+mj-lt"/>
              <a:buAutoNum type="arabicPeriod"/>
            </a:pPr>
            <a:r>
              <a:rPr lang="en-US" dirty="0"/>
              <a:t>What can be derived by performing sequence analysis?</a:t>
            </a:r>
          </a:p>
        </p:txBody>
      </p:sp>
    </p:spTree>
    <p:extLst>
      <p:ext uri="{BB962C8B-B14F-4D97-AF65-F5344CB8AC3E}">
        <p14:creationId xmlns:p14="http://schemas.microsoft.com/office/powerpoint/2010/main" val="2638732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Case 1.6</a:t>
            </a:r>
          </a:p>
        </p:txBody>
      </p:sp>
      <p:sp>
        <p:nvSpPr>
          <p:cNvPr id="3" name="Content Placeholder 2"/>
          <p:cNvSpPr>
            <a:spLocks noGrp="1"/>
          </p:cNvSpPr>
          <p:nvPr>
            <p:ph idx="1"/>
          </p:nvPr>
        </p:nvSpPr>
        <p:spPr>
          <a:xfrm>
            <a:off x="1066800" y="1600200"/>
            <a:ext cx="7924800" cy="4876800"/>
          </a:xfrm>
        </p:spPr>
        <p:txBody>
          <a:bodyPr>
            <a:normAutofit fontScale="70000" lnSpcReduction="20000"/>
          </a:bodyPr>
          <a:lstStyle/>
          <a:p>
            <a:pPr marL="0" indent="0">
              <a:buNone/>
            </a:pPr>
            <a:r>
              <a:rPr lang="en-US" sz="4600" dirty="0">
                <a:solidFill>
                  <a:srgbClr val="F85E08"/>
                </a:solidFill>
                <a:effectLst>
                  <a:outerShdw blurRad="38100" dist="38100" dir="2700000" algn="tl">
                    <a:srgbClr val="000000">
                      <a:alpha val="43137"/>
                    </a:srgbClr>
                  </a:outerShdw>
                </a:effectLst>
              </a:rPr>
              <a:t>Industrial and Commercial Bank of China (ICBC) Employs Models to Reconfigure Its Branch Networks</a:t>
            </a:r>
          </a:p>
          <a:p>
            <a:pPr marL="0" indent="0">
              <a:buNone/>
            </a:pPr>
            <a:endParaRPr lang="en-US" sz="1800" dirty="0">
              <a:solidFill>
                <a:srgbClr val="F85E08"/>
              </a:solidFill>
              <a:effectLst>
                <a:outerShdw blurRad="38100" dist="38100" dir="2700000" algn="tl">
                  <a:srgbClr val="000000">
                    <a:alpha val="43137"/>
                  </a:srgbClr>
                </a:outerShdw>
              </a:effectLst>
            </a:endParaRPr>
          </a:p>
          <a:p>
            <a:pPr marL="0" indent="0">
              <a:buNone/>
            </a:pPr>
            <a:r>
              <a:rPr lang="en-US" sz="4600" u="sng" dirty="0">
                <a:solidFill>
                  <a:srgbClr val="F85E08"/>
                </a:solidFill>
                <a:effectLst>
                  <a:outerShdw blurRad="38100" dist="38100" dir="2700000" algn="tl">
                    <a:srgbClr val="000000">
                      <a:alpha val="43137"/>
                    </a:srgbClr>
                  </a:outerShdw>
                </a:effectLst>
              </a:rPr>
              <a:t>Questions for Discussion</a:t>
            </a:r>
          </a:p>
          <a:p>
            <a:pPr marL="463550" indent="-463550">
              <a:buClr>
                <a:srgbClr val="F85E08"/>
              </a:buClr>
              <a:buSzPct val="80000"/>
              <a:buFont typeface="+mj-lt"/>
              <a:buAutoNum type="arabicPeriod"/>
            </a:pPr>
            <a:r>
              <a:rPr lang="en-US" sz="3400" dirty="0"/>
              <a:t>How can analytical techniques help organizations to retain competitive advantage?</a:t>
            </a:r>
          </a:p>
          <a:p>
            <a:pPr marL="463550" indent="-463550">
              <a:buClr>
                <a:srgbClr val="F85E08"/>
              </a:buClr>
              <a:buSzPct val="80000"/>
              <a:buFont typeface="+mj-lt"/>
              <a:buAutoNum type="arabicPeriod"/>
            </a:pPr>
            <a:r>
              <a:rPr lang="en-US" sz="3400" dirty="0"/>
              <a:t>How can descriptive and predictive analytics help in pursuing prescriptive analytics?</a:t>
            </a:r>
          </a:p>
          <a:p>
            <a:pPr marL="463550" indent="-463550">
              <a:buClr>
                <a:srgbClr val="F85E08"/>
              </a:buClr>
              <a:buSzPct val="80000"/>
              <a:buFont typeface="+mj-lt"/>
              <a:buAutoNum type="arabicPeriod"/>
            </a:pPr>
            <a:r>
              <a:rPr lang="en-US" sz="3400" dirty="0"/>
              <a:t>What kind of prescriptive analytic techniques are employed in the case study?</a:t>
            </a:r>
          </a:p>
          <a:p>
            <a:pPr marL="463550" indent="-463550">
              <a:buClr>
                <a:srgbClr val="F85E08"/>
              </a:buClr>
              <a:buSzPct val="80000"/>
              <a:buFont typeface="+mj-lt"/>
              <a:buAutoNum type="arabicPeriod"/>
            </a:pPr>
            <a:r>
              <a:rPr lang="en-US" sz="3400" dirty="0"/>
              <a:t>Are the prescriptive models once built good forever?</a:t>
            </a:r>
          </a:p>
        </p:txBody>
      </p:sp>
    </p:spTree>
    <p:extLst>
      <p:ext uri="{BB962C8B-B14F-4D97-AF65-F5344CB8AC3E}">
        <p14:creationId xmlns:p14="http://schemas.microsoft.com/office/powerpoint/2010/main" val="42633963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End-of-Chapter Application Case</a:t>
            </a:r>
          </a:p>
        </p:txBody>
      </p:sp>
      <p:sp>
        <p:nvSpPr>
          <p:cNvPr id="3" name="Content Placeholder 2"/>
          <p:cNvSpPr>
            <a:spLocks noGrp="1"/>
          </p:cNvSpPr>
          <p:nvPr>
            <p:ph idx="1"/>
          </p:nvPr>
        </p:nvSpPr>
        <p:spPr>
          <a:xfrm>
            <a:off x="990600" y="1600200"/>
            <a:ext cx="8001000" cy="4876800"/>
          </a:xfrm>
        </p:spPr>
        <p:txBody>
          <a:bodyPr>
            <a:normAutofit fontScale="85000" lnSpcReduction="20000"/>
          </a:bodyPr>
          <a:lstStyle/>
          <a:p>
            <a:pPr marL="0" indent="0">
              <a:buNone/>
            </a:pPr>
            <a:r>
              <a:rPr lang="en-US" sz="4600" dirty="0">
                <a:solidFill>
                  <a:srgbClr val="F85E08"/>
                </a:solidFill>
                <a:effectLst>
                  <a:outerShdw blurRad="38100" dist="38100" dir="2700000" algn="tl">
                    <a:srgbClr val="000000">
                      <a:alpha val="43137"/>
                    </a:srgbClr>
                  </a:outerShdw>
                </a:effectLst>
              </a:rPr>
              <a:t>Nationwide Insurance Used BI to Enhance Customer Service</a:t>
            </a:r>
          </a:p>
          <a:p>
            <a:pPr marL="0" indent="0">
              <a:buNone/>
            </a:pPr>
            <a:endParaRPr lang="en-US" sz="1800" dirty="0">
              <a:solidFill>
                <a:srgbClr val="F85E08"/>
              </a:solidFill>
              <a:effectLst>
                <a:outerShdw blurRad="38100" dist="38100" dir="2700000" algn="tl">
                  <a:srgbClr val="000000">
                    <a:alpha val="43137"/>
                  </a:srgbClr>
                </a:outerShdw>
              </a:effectLst>
            </a:endParaRPr>
          </a:p>
          <a:p>
            <a:pPr marL="0" indent="0">
              <a:buNone/>
            </a:pPr>
            <a:r>
              <a:rPr lang="en-US" sz="3600" u="sng" dirty="0">
                <a:solidFill>
                  <a:srgbClr val="F85E08"/>
                </a:solidFill>
                <a:effectLst>
                  <a:outerShdw blurRad="38100" dist="38100" dir="2700000" algn="tl">
                    <a:srgbClr val="000000">
                      <a:alpha val="43137"/>
                    </a:srgbClr>
                  </a:outerShdw>
                </a:effectLst>
              </a:rPr>
              <a:t>Questions for Discussion</a:t>
            </a:r>
          </a:p>
          <a:p>
            <a:pPr marL="463550" indent="-463550">
              <a:buClr>
                <a:srgbClr val="F85E08"/>
              </a:buClr>
              <a:buSzPct val="80000"/>
              <a:buFont typeface="+mj-lt"/>
              <a:buAutoNum type="arabicPeriod"/>
            </a:pPr>
            <a:r>
              <a:rPr lang="en-US" sz="3100" dirty="0"/>
              <a:t>Why did Nationwide need an enterprise-wide data warehouse?</a:t>
            </a:r>
          </a:p>
          <a:p>
            <a:pPr marL="463550" indent="-463550">
              <a:buClr>
                <a:srgbClr val="F85E08"/>
              </a:buClr>
              <a:buSzPct val="80000"/>
              <a:buFont typeface="+mj-lt"/>
              <a:buAutoNum type="arabicPeriod"/>
            </a:pPr>
            <a:r>
              <a:rPr lang="en-US" sz="3100" dirty="0"/>
              <a:t>How did integrated data drive the business value?</a:t>
            </a:r>
          </a:p>
          <a:p>
            <a:pPr marL="463550" indent="-463550">
              <a:buClr>
                <a:srgbClr val="F85E08"/>
              </a:buClr>
              <a:buSzPct val="80000"/>
              <a:buFont typeface="+mj-lt"/>
              <a:buAutoNum type="arabicPeriod"/>
            </a:pPr>
            <a:r>
              <a:rPr lang="en-US" sz="3100" dirty="0"/>
              <a:t>What forms of analytics are employed at Nationwide?</a:t>
            </a:r>
          </a:p>
          <a:p>
            <a:pPr marL="463550" indent="-463550">
              <a:buClr>
                <a:srgbClr val="F85E08"/>
              </a:buClr>
              <a:buSzPct val="80000"/>
              <a:buFont typeface="+mj-lt"/>
              <a:buAutoNum type="arabicPeriod"/>
            </a:pPr>
            <a:r>
              <a:rPr lang="en-US" sz="3100" dirty="0"/>
              <a:t>With integrated data available in an enterprise data warehouse, what other applications could Nationwide potentially develop?</a:t>
            </a:r>
          </a:p>
        </p:txBody>
      </p:sp>
    </p:spTree>
    <p:extLst>
      <p:ext uri="{BB962C8B-B14F-4D97-AF65-F5344CB8AC3E}">
        <p14:creationId xmlns:p14="http://schemas.microsoft.com/office/powerpoint/2010/main" val="2479570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Changing Business Environment &amp; Computerized Decision Support</a:t>
            </a:r>
          </a:p>
        </p:txBody>
      </p:sp>
      <p:sp>
        <p:nvSpPr>
          <p:cNvPr id="3" name="Content Placeholder 2"/>
          <p:cNvSpPr>
            <a:spLocks noGrp="1"/>
          </p:cNvSpPr>
          <p:nvPr>
            <p:ph idx="1"/>
          </p:nvPr>
        </p:nvSpPr>
        <p:spPr/>
        <p:txBody>
          <a:bodyPr>
            <a:normAutofit/>
          </a:bodyPr>
          <a:lstStyle/>
          <a:p>
            <a:r>
              <a:rPr lang="en-US" dirty="0"/>
              <a:t>Companies are moving aggressively to computerized support of their operations </a:t>
            </a:r>
            <a:r>
              <a:rPr lang="en-US" dirty="0">
                <a:sym typeface="Wingdings"/>
              </a:rPr>
              <a:t></a:t>
            </a:r>
            <a:r>
              <a:rPr lang="en-US" dirty="0"/>
              <a:t> Business Intelligence</a:t>
            </a:r>
          </a:p>
          <a:p>
            <a:r>
              <a:rPr lang="en-US" dirty="0"/>
              <a:t>Business Pressures–Responses–Support Model</a:t>
            </a:r>
          </a:p>
          <a:p>
            <a:pPr lvl="1"/>
            <a:r>
              <a:rPr lang="en-US" dirty="0">
                <a:solidFill>
                  <a:srgbClr val="FF3300"/>
                </a:solidFill>
              </a:rPr>
              <a:t>Business pressures </a:t>
            </a:r>
            <a:r>
              <a:rPr lang="en-US" dirty="0"/>
              <a:t>result of today's competitive business climate</a:t>
            </a:r>
          </a:p>
          <a:p>
            <a:pPr lvl="1"/>
            <a:r>
              <a:rPr lang="en-US" dirty="0">
                <a:solidFill>
                  <a:srgbClr val="FF3300"/>
                </a:solidFill>
              </a:rPr>
              <a:t>Responses</a:t>
            </a:r>
            <a:r>
              <a:rPr lang="en-US" dirty="0"/>
              <a:t> to counter the pressures </a:t>
            </a:r>
          </a:p>
          <a:p>
            <a:pPr lvl="1"/>
            <a:r>
              <a:rPr lang="en-US" dirty="0">
                <a:solidFill>
                  <a:srgbClr val="FF3300"/>
                </a:solidFill>
              </a:rPr>
              <a:t>Support</a:t>
            </a:r>
            <a:r>
              <a:rPr lang="en-US" dirty="0"/>
              <a:t> to better facilitate the process </a:t>
            </a:r>
          </a:p>
        </p:txBody>
      </p:sp>
    </p:spTree>
    <p:extLst>
      <p:ext uri="{BB962C8B-B14F-4D97-AF65-F5344CB8AC3E}">
        <p14:creationId xmlns:p14="http://schemas.microsoft.com/office/powerpoint/2010/main" val="2386980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Business Pressures–Responses–Support Model</a:t>
            </a:r>
          </a:p>
        </p:txBody>
      </p:sp>
      <p:pic>
        <p:nvPicPr>
          <p:cNvPr id="1026" name="Picture 2"/>
          <p:cNvPicPr>
            <a:picLocks noChangeAspect="1" noChangeArrowheads="1"/>
          </p:cNvPicPr>
          <p:nvPr/>
        </p:nvPicPr>
        <p:blipFill>
          <a:blip r:embed="rId3" cstate="print"/>
          <a:srcRect/>
          <a:stretch>
            <a:fillRect/>
          </a:stretch>
        </p:blipFill>
        <p:spPr bwMode="auto">
          <a:xfrm>
            <a:off x="325644" y="1676400"/>
            <a:ext cx="8518682" cy="4572000"/>
          </a:xfrm>
          <a:prstGeom prst="rect">
            <a:avLst/>
          </a:prstGeom>
          <a:noFill/>
          <a:ln w="9525">
            <a:noFill/>
            <a:miter lim="800000"/>
            <a:headEnd/>
            <a:tailEnd/>
          </a:ln>
        </p:spPr>
      </p:pic>
    </p:spTree>
    <p:extLst>
      <p:ext uri="{BB962C8B-B14F-4D97-AF65-F5344CB8AC3E}">
        <p14:creationId xmlns:p14="http://schemas.microsoft.com/office/powerpoint/2010/main" val="1791078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Business Environment </a:t>
            </a:r>
          </a:p>
        </p:txBody>
      </p:sp>
      <p:sp>
        <p:nvSpPr>
          <p:cNvPr id="3" name="Content Placeholder 2"/>
          <p:cNvSpPr>
            <a:spLocks noGrp="1"/>
          </p:cNvSpPr>
          <p:nvPr>
            <p:ph idx="1"/>
          </p:nvPr>
        </p:nvSpPr>
        <p:spPr/>
        <p:txBody>
          <a:bodyPr>
            <a:normAutofit lnSpcReduction="10000"/>
          </a:bodyPr>
          <a:lstStyle/>
          <a:p>
            <a:r>
              <a:rPr lang="en-US" dirty="0"/>
              <a:t>The environment in which organizations operate today is becoming more and more complex, creating </a:t>
            </a:r>
          </a:p>
          <a:p>
            <a:pPr lvl="1"/>
            <a:r>
              <a:rPr lang="en-US" dirty="0"/>
              <a:t>opportunities, and</a:t>
            </a:r>
          </a:p>
          <a:p>
            <a:pPr lvl="1"/>
            <a:r>
              <a:rPr lang="en-US" dirty="0"/>
              <a:t>problems.</a:t>
            </a:r>
          </a:p>
          <a:p>
            <a:pPr lvl="1"/>
            <a:r>
              <a:rPr lang="en-US" dirty="0"/>
              <a:t>Example: globalization.</a:t>
            </a:r>
          </a:p>
          <a:p>
            <a:r>
              <a:rPr lang="en-US" dirty="0"/>
              <a:t>Four major categories of business environment factors: </a:t>
            </a:r>
          </a:p>
          <a:p>
            <a:pPr lvl="1"/>
            <a:r>
              <a:rPr lang="en-US" dirty="0"/>
              <a:t>markets, consumer demands, technology, and societal. </a:t>
            </a:r>
          </a:p>
        </p:txBody>
      </p:sp>
    </p:spTree>
    <p:extLst>
      <p:ext uri="{BB962C8B-B14F-4D97-AF65-F5344CB8AC3E}">
        <p14:creationId xmlns:p14="http://schemas.microsoft.com/office/powerpoint/2010/main" val="2308267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Environment Factors</a:t>
            </a:r>
          </a:p>
        </p:txBody>
      </p:sp>
      <p:sp>
        <p:nvSpPr>
          <p:cNvPr id="4" name="Rectangle 3"/>
          <p:cNvSpPr/>
          <p:nvPr/>
        </p:nvSpPr>
        <p:spPr>
          <a:xfrm>
            <a:off x="1219200" y="1447800"/>
            <a:ext cx="7391400" cy="5105400"/>
          </a:xfrm>
          <a:prstGeom prst="rect">
            <a:avLst/>
          </a:prstGeom>
        </p:spPr>
        <p:txBody>
          <a:bodyPr wrap="square">
            <a:spAutoFit/>
          </a:bodyPr>
          <a:lstStyle/>
          <a:p>
            <a:pPr algn="l">
              <a:tabLst>
                <a:tab pos="1317625" algn="l"/>
              </a:tabLst>
            </a:pPr>
            <a:r>
              <a:rPr lang="en-US" sz="1600" u="sng" dirty="0">
                <a:solidFill>
                  <a:srgbClr val="0000CC"/>
                </a:solidFill>
                <a:effectLst/>
                <a:latin typeface="Times New Roman"/>
              </a:rPr>
              <a:t>FACTOR</a:t>
            </a:r>
            <a:r>
              <a:rPr lang="en-US" sz="1600" dirty="0">
                <a:solidFill>
                  <a:srgbClr val="0000CC"/>
                </a:solidFill>
                <a:effectLst/>
                <a:latin typeface="Times New Roman"/>
              </a:rPr>
              <a:t>	</a:t>
            </a:r>
            <a:r>
              <a:rPr lang="en-US" sz="1600" u="sng" dirty="0">
                <a:solidFill>
                  <a:srgbClr val="0000CC"/>
                </a:solidFill>
                <a:effectLst/>
                <a:latin typeface="Times New Roman"/>
              </a:rPr>
              <a:t>DESCRIPTION					</a:t>
            </a:r>
            <a:endParaRPr lang="en-US" sz="1600" b="0" i="1" u="sng" dirty="0">
              <a:solidFill>
                <a:srgbClr val="0000CC"/>
              </a:solidFill>
              <a:effectLst/>
              <a:latin typeface="Times New Roman"/>
            </a:endParaRPr>
          </a:p>
          <a:p>
            <a:pPr algn="l">
              <a:tabLst>
                <a:tab pos="1317625" algn="l"/>
              </a:tabLst>
            </a:pPr>
            <a:r>
              <a:rPr lang="en-US" sz="1600" dirty="0">
                <a:solidFill>
                  <a:srgbClr val="FF0000"/>
                </a:solidFill>
                <a:effectLst/>
                <a:latin typeface="Times New Roman"/>
              </a:rPr>
              <a:t>Markets</a:t>
            </a:r>
            <a:r>
              <a:rPr lang="en-US" sz="1600" b="0" dirty="0">
                <a:effectLst/>
                <a:latin typeface="Times New Roman"/>
              </a:rPr>
              <a:t>	Strong competition	</a:t>
            </a:r>
          </a:p>
          <a:p>
            <a:pPr algn="l">
              <a:tabLst>
                <a:tab pos="1317625" algn="l"/>
              </a:tabLst>
            </a:pPr>
            <a:r>
              <a:rPr lang="en-US" sz="1600" b="0" dirty="0">
                <a:effectLst/>
                <a:latin typeface="Times New Roman"/>
              </a:rPr>
              <a:t>	Expanding global markets	</a:t>
            </a:r>
          </a:p>
          <a:p>
            <a:pPr algn="l">
              <a:tabLst>
                <a:tab pos="1317625" algn="l"/>
              </a:tabLst>
            </a:pPr>
            <a:r>
              <a:rPr lang="en-US" sz="1600" b="0" dirty="0">
                <a:effectLst/>
                <a:latin typeface="Times New Roman"/>
              </a:rPr>
              <a:t>	Blooming electronic markets on the Internet	</a:t>
            </a:r>
          </a:p>
          <a:p>
            <a:pPr algn="l">
              <a:tabLst>
                <a:tab pos="1317625" algn="l"/>
              </a:tabLst>
            </a:pPr>
            <a:r>
              <a:rPr lang="en-US" sz="1600" b="0" dirty="0">
                <a:effectLst/>
                <a:latin typeface="Times New Roman"/>
              </a:rPr>
              <a:t>	Innovative marketing methods	</a:t>
            </a:r>
          </a:p>
          <a:p>
            <a:pPr algn="l">
              <a:tabLst>
                <a:tab pos="1317625" algn="l"/>
              </a:tabLst>
            </a:pPr>
            <a:r>
              <a:rPr lang="en-US" sz="1600" b="0" dirty="0">
                <a:effectLst/>
                <a:latin typeface="Times New Roman"/>
              </a:rPr>
              <a:t>	Opportunities for outsourcing with IT support	</a:t>
            </a:r>
          </a:p>
          <a:p>
            <a:pPr algn="l">
              <a:tabLst>
                <a:tab pos="1317625" algn="l"/>
              </a:tabLst>
            </a:pPr>
            <a:r>
              <a:rPr lang="en-US" sz="1600" b="0" u="sng" dirty="0">
                <a:effectLst/>
                <a:latin typeface="Times New Roman"/>
              </a:rPr>
              <a:t>                         </a:t>
            </a:r>
            <a:r>
              <a:rPr lang="en-US" sz="1600" b="0" dirty="0">
                <a:effectLst/>
                <a:latin typeface="Times New Roman"/>
              </a:rPr>
              <a:t>	</a:t>
            </a:r>
            <a:r>
              <a:rPr lang="en-US" sz="1600" b="0" u="sng" dirty="0">
                <a:effectLst/>
                <a:latin typeface="Times New Roman"/>
              </a:rPr>
              <a:t>Need for real-time, on-demand transactions		</a:t>
            </a:r>
          </a:p>
          <a:p>
            <a:pPr algn="l">
              <a:tabLst>
                <a:tab pos="1317625" algn="l"/>
              </a:tabLst>
            </a:pPr>
            <a:r>
              <a:rPr lang="en-US" sz="1600" dirty="0">
                <a:solidFill>
                  <a:srgbClr val="FF0000"/>
                </a:solidFill>
                <a:effectLst/>
                <a:latin typeface="Times New Roman"/>
              </a:rPr>
              <a:t>Consumer</a:t>
            </a:r>
            <a:r>
              <a:rPr lang="en-US" sz="1600" dirty="0">
                <a:effectLst/>
                <a:latin typeface="Times New Roman"/>
              </a:rPr>
              <a:t> </a:t>
            </a:r>
            <a:r>
              <a:rPr lang="en-US" sz="1600" b="0" dirty="0">
                <a:effectLst/>
                <a:latin typeface="Times New Roman"/>
              </a:rPr>
              <a:t>	Desire for customization	</a:t>
            </a:r>
          </a:p>
          <a:p>
            <a:pPr algn="l">
              <a:tabLst>
                <a:tab pos="1317625" algn="l"/>
              </a:tabLst>
            </a:pPr>
            <a:r>
              <a:rPr lang="en-US" sz="1600" dirty="0">
                <a:effectLst/>
                <a:latin typeface="Times New Roman"/>
              </a:rPr>
              <a:t>   </a:t>
            </a:r>
            <a:r>
              <a:rPr lang="en-US" sz="1600" dirty="0">
                <a:solidFill>
                  <a:srgbClr val="FF0000"/>
                </a:solidFill>
                <a:effectLst/>
                <a:latin typeface="Times New Roman"/>
              </a:rPr>
              <a:t>demand</a:t>
            </a:r>
            <a:r>
              <a:rPr lang="en-US" sz="1600" b="0" dirty="0">
                <a:effectLst/>
                <a:latin typeface="Times New Roman"/>
              </a:rPr>
              <a:t>	Desire for quality, diversity of products, and speed of delivery	</a:t>
            </a:r>
          </a:p>
          <a:p>
            <a:pPr algn="l">
              <a:tabLst>
                <a:tab pos="1317625" algn="l"/>
              </a:tabLst>
            </a:pPr>
            <a:r>
              <a:rPr lang="en-US" sz="1600" b="0" u="sng" dirty="0">
                <a:effectLst/>
                <a:latin typeface="Times New Roman"/>
              </a:rPr>
              <a:t>                         </a:t>
            </a:r>
            <a:r>
              <a:rPr lang="en-US" sz="1600" b="0" dirty="0">
                <a:effectLst/>
                <a:latin typeface="Times New Roman"/>
              </a:rPr>
              <a:t>	</a:t>
            </a:r>
            <a:r>
              <a:rPr lang="en-US" sz="1600" b="0" u="sng" dirty="0">
                <a:effectLst/>
                <a:latin typeface="Times New Roman"/>
              </a:rPr>
              <a:t>Customers getting powerful and less loyal		      </a:t>
            </a:r>
          </a:p>
          <a:p>
            <a:pPr algn="l">
              <a:tabLst>
                <a:tab pos="1317625" algn="l"/>
              </a:tabLst>
            </a:pPr>
            <a:r>
              <a:rPr lang="en-US" sz="1600" dirty="0">
                <a:solidFill>
                  <a:srgbClr val="FF0000"/>
                </a:solidFill>
                <a:effectLst/>
                <a:latin typeface="Times New Roman"/>
              </a:rPr>
              <a:t>Technology</a:t>
            </a:r>
            <a:r>
              <a:rPr lang="en-US" sz="1600" b="0" dirty="0">
                <a:effectLst/>
                <a:latin typeface="Times New Roman"/>
              </a:rPr>
              <a:t>	More innovations, new products, and new services	</a:t>
            </a:r>
          </a:p>
          <a:p>
            <a:pPr algn="l">
              <a:tabLst>
                <a:tab pos="1317625" algn="l"/>
              </a:tabLst>
            </a:pPr>
            <a:r>
              <a:rPr lang="en-US" sz="1600" b="0" dirty="0">
                <a:effectLst/>
                <a:latin typeface="Times New Roman"/>
              </a:rPr>
              <a:t>	Increasing obsolescence rate	</a:t>
            </a:r>
          </a:p>
          <a:p>
            <a:pPr lvl="1" algn="l">
              <a:tabLst>
                <a:tab pos="1317625" algn="l"/>
              </a:tabLst>
            </a:pPr>
            <a:r>
              <a:rPr lang="en-US" sz="1600" b="0" dirty="0">
                <a:effectLst/>
                <a:latin typeface="Times New Roman"/>
              </a:rPr>
              <a:t>	Increasing information overload</a:t>
            </a:r>
          </a:p>
          <a:p>
            <a:pPr algn="l">
              <a:tabLst>
                <a:tab pos="1317625" algn="l"/>
              </a:tabLst>
            </a:pPr>
            <a:r>
              <a:rPr lang="en-US" sz="1600" b="0" u="sng" dirty="0">
                <a:effectLst/>
                <a:latin typeface="Times New Roman"/>
              </a:rPr>
              <a:t>                        </a:t>
            </a:r>
            <a:r>
              <a:rPr lang="en-US" sz="1600" b="0" dirty="0">
                <a:effectLst/>
                <a:latin typeface="Times New Roman"/>
              </a:rPr>
              <a:t> 	</a:t>
            </a:r>
            <a:r>
              <a:rPr lang="en-US" sz="1600" b="0" u="sng" dirty="0">
                <a:effectLst/>
                <a:latin typeface="Times New Roman"/>
              </a:rPr>
              <a:t>Social networking, Web 2.0 and beyond			</a:t>
            </a:r>
          </a:p>
          <a:p>
            <a:pPr algn="l">
              <a:tabLst>
                <a:tab pos="1317625" algn="l"/>
              </a:tabLst>
            </a:pPr>
            <a:r>
              <a:rPr lang="en-US" sz="1600" dirty="0">
                <a:solidFill>
                  <a:srgbClr val="FF0000"/>
                </a:solidFill>
                <a:effectLst/>
                <a:latin typeface="Times New Roman"/>
              </a:rPr>
              <a:t>Societal</a:t>
            </a:r>
            <a:r>
              <a:rPr lang="en-US" sz="1600" b="0" dirty="0">
                <a:effectLst/>
                <a:latin typeface="Times New Roman"/>
              </a:rPr>
              <a:t>	Growing government regulations and deregulation	</a:t>
            </a:r>
          </a:p>
          <a:p>
            <a:pPr algn="l">
              <a:tabLst>
                <a:tab pos="1317625" algn="l"/>
              </a:tabLst>
            </a:pPr>
            <a:r>
              <a:rPr lang="en-US" sz="1600" b="0" dirty="0">
                <a:effectLst/>
                <a:latin typeface="Times New Roman"/>
              </a:rPr>
              <a:t>	Workforce more diversified, older, and composed of more women	Prime concerns of homeland security and terrorist attacks	</a:t>
            </a:r>
          </a:p>
          <a:p>
            <a:pPr algn="l">
              <a:tabLst>
                <a:tab pos="1317625" algn="l"/>
              </a:tabLst>
            </a:pPr>
            <a:r>
              <a:rPr lang="en-US" sz="1600" b="0" dirty="0">
                <a:effectLst/>
                <a:latin typeface="Times New Roman"/>
              </a:rPr>
              <a:t>	Necessity of Sarbanes-Oxley Act and other reporting-related legislation	Increasing social responsibility of companies</a:t>
            </a:r>
          </a:p>
          <a:p>
            <a:pPr algn="l">
              <a:tabLst>
                <a:tab pos="1317625" algn="l"/>
              </a:tabLst>
            </a:pPr>
            <a:r>
              <a:rPr lang="en-US" sz="1600" b="0" dirty="0">
                <a:effectLst/>
                <a:latin typeface="Times New Roman"/>
              </a:rPr>
              <a:t>	Greater emphasis on sustainability	</a:t>
            </a:r>
          </a:p>
        </p:txBody>
      </p:sp>
    </p:spTree>
    <p:extLst>
      <p:ext uri="{BB962C8B-B14F-4D97-AF65-F5344CB8AC3E}">
        <p14:creationId xmlns:p14="http://schemas.microsoft.com/office/powerpoint/2010/main" val="1278583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Responses</a:t>
            </a:r>
          </a:p>
        </p:txBody>
      </p:sp>
      <p:sp>
        <p:nvSpPr>
          <p:cNvPr id="3" name="Content Placeholder 2"/>
          <p:cNvSpPr>
            <a:spLocks noGrp="1"/>
          </p:cNvSpPr>
          <p:nvPr>
            <p:ph idx="1"/>
          </p:nvPr>
        </p:nvSpPr>
        <p:spPr/>
        <p:txBody>
          <a:bodyPr>
            <a:normAutofit/>
          </a:bodyPr>
          <a:lstStyle/>
          <a:p>
            <a:r>
              <a:rPr lang="en-US" dirty="0"/>
              <a:t>Be Reactive, Anticipative, Adaptive, and Proactive</a:t>
            </a:r>
          </a:p>
          <a:p>
            <a:r>
              <a:rPr lang="en-US" dirty="0"/>
              <a:t>Managers may take actions, such as</a:t>
            </a:r>
          </a:p>
          <a:p>
            <a:pPr lvl="1" eaLnBrk="1" hangingPunct="1"/>
            <a:r>
              <a:rPr lang="en-US" altLang="en-US" sz="2400" dirty="0"/>
              <a:t>Employ strategic planning</a:t>
            </a:r>
          </a:p>
          <a:p>
            <a:pPr lvl="1" eaLnBrk="1" hangingPunct="1"/>
            <a:r>
              <a:rPr lang="en-US" altLang="en-US" sz="2400" dirty="0"/>
              <a:t>Use new and innovative business models</a:t>
            </a:r>
          </a:p>
          <a:p>
            <a:pPr lvl="1" eaLnBrk="1" hangingPunct="1"/>
            <a:r>
              <a:rPr lang="en-US" altLang="en-US" sz="2400" dirty="0"/>
              <a:t>Restructure business processes</a:t>
            </a:r>
          </a:p>
          <a:p>
            <a:pPr lvl="1" eaLnBrk="1" hangingPunct="1"/>
            <a:r>
              <a:rPr lang="en-US" altLang="en-US" sz="2400" dirty="0"/>
              <a:t>Participate in business alliances</a:t>
            </a:r>
          </a:p>
          <a:p>
            <a:pPr lvl="1" eaLnBrk="1" hangingPunct="1"/>
            <a:r>
              <a:rPr lang="en-US" altLang="en-US" sz="2400" dirty="0"/>
              <a:t>Improve corporate information systems</a:t>
            </a:r>
          </a:p>
          <a:p>
            <a:pPr lvl="1" eaLnBrk="1" hangingPunct="1"/>
            <a:r>
              <a:rPr lang="en-US" altLang="en-US" sz="2400" dirty="0"/>
              <a:t>Improve partnership relationships</a:t>
            </a:r>
          </a:p>
          <a:p>
            <a:pPr lvl="1" eaLnBrk="1" hangingPunct="1"/>
            <a:r>
              <a:rPr lang="en-US" altLang="en-US" sz="2400" dirty="0"/>
              <a:t>Encourage innovation and creativity    …</a:t>
            </a:r>
            <a:r>
              <a:rPr lang="en-US" altLang="en-US" sz="2400" dirty="0" err="1"/>
              <a:t>cont</a:t>
            </a:r>
            <a:r>
              <a:rPr lang="en-US" altLang="en-US" sz="2400" dirty="0"/>
              <a:t>…&gt;</a:t>
            </a:r>
          </a:p>
        </p:txBody>
      </p:sp>
    </p:spTree>
    <p:extLst>
      <p:ext uri="{BB962C8B-B14F-4D97-AF65-F5344CB8AC3E}">
        <p14:creationId xmlns:p14="http://schemas.microsoft.com/office/powerpoint/2010/main" val="3133876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Managers actions, continued</a:t>
            </a:r>
          </a:p>
        </p:txBody>
      </p:sp>
      <p:sp>
        <p:nvSpPr>
          <p:cNvPr id="3" name="Content Placeholder 2"/>
          <p:cNvSpPr>
            <a:spLocks noGrp="1"/>
          </p:cNvSpPr>
          <p:nvPr>
            <p:ph idx="1"/>
          </p:nvPr>
        </p:nvSpPr>
        <p:spPr/>
        <p:txBody>
          <a:bodyPr>
            <a:normAutofit/>
          </a:bodyPr>
          <a:lstStyle/>
          <a:p>
            <a:pPr lvl="1" eaLnBrk="1" hangingPunct="1"/>
            <a:r>
              <a:rPr lang="en-US" altLang="en-US" sz="2400" dirty="0"/>
              <a:t>Improve customer service and relationships</a:t>
            </a:r>
          </a:p>
          <a:p>
            <a:pPr lvl="1" eaLnBrk="1" hangingPunct="1"/>
            <a:r>
              <a:rPr lang="en-US" altLang="en-US" sz="2400" dirty="0"/>
              <a:t>Move to electronic commerce (e-commerce)</a:t>
            </a:r>
          </a:p>
          <a:p>
            <a:pPr lvl="1" eaLnBrk="1" hangingPunct="1"/>
            <a:r>
              <a:rPr lang="en-US" altLang="en-US" sz="2400" dirty="0"/>
              <a:t>Move to make-to-order production and on-demand manufacturing and services</a:t>
            </a:r>
          </a:p>
          <a:p>
            <a:pPr lvl="1" eaLnBrk="1" hangingPunct="1"/>
            <a:r>
              <a:rPr lang="en-US" altLang="en-US" sz="2400" dirty="0"/>
              <a:t>Use new IT to improve communication, data access (discovery of information), and collaboration</a:t>
            </a:r>
          </a:p>
          <a:p>
            <a:pPr lvl="1" eaLnBrk="1" hangingPunct="1"/>
            <a:r>
              <a:rPr lang="en-US" altLang="en-US" sz="2400" dirty="0"/>
              <a:t>Respond quickly to competitors' actions (e.g., in pricing, promotions, new products and services)</a:t>
            </a:r>
          </a:p>
          <a:p>
            <a:pPr lvl="1" eaLnBrk="1" hangingPunct="1"/>
            <a:r>
              <a:rPr lang="en-US" altLang="en-US" sz="2400" dirty="0"/>
              <a:t>Automate many tasks of white-collar employees</a:t>
            </a:r>
          </a:p>
          <a:p>
            <a:pPr lvl="1" eaLnBrk="1" hangingPunct="1"/>
            <a:r>
              <a:rPr lang="en-US" altLang="en-US" sz="2400" dirty="0"/>
              <a:t>Automate certain decision processes</a:t>
            </a:r>
          </a:p>
          <a:p>
            <a:pPr lvl="1" eaLnBrk="1" hangingPunct="1"/>
            <a:r>
              <a:rPr lang="en-US" altLang="en-US" sz="2400" dirty="0"/>
              <a:t>Improve decision making by employing analytics</a:t>
            </a:r>
          </a:p>
        </p:txBody>
      </p:sp>
    </p:spTree>
    <p:extLst>
      <p:ext uri="{BB962C8B-B14F-4D97-AF65-F5344CB8AC3E}">
        <p14:creationId xmlns:p14="http://schemas.microsoft.com/office/powerpoint/2010/main" val="139024636"/>
      </p:ext>
    </p:extLst>
  </p:cSld>
  <p:clrMapOvr>
    <a:masterClrMapping/>
  </p:clrMapOvr>
</p:sld>
</file>

<file path=ppt/theme/theme1.xml><?xml version="1.0" encoding="utf-8"?>
<a:theme xmlns:a="http://schemas.openxmlformats.org/drawingml/2006/main" name="OSU_PPTemplate">
  <a:themeElements>
    <a:clrScheme name="OSU_PP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SU_PPTempla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rgbClr val="CC3300"/>
            </a:solidFill>
            <a:effectLst>
              <a:outerShdw blurRad="38100" dist="38100" dir="2700000" algn="tl">
                <a:srgbClr val="000000">
                  <a:alpha val="43137"/>
                </a:srgbClr>
              </a:outerShdw>
            </a:effectLst>
            <a:latin typeface="Tahom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rgbClr val="CC3300"/>
            </a:solidFill>
            <a:effectLst>
              <a:outerShdw blurRad="38100" dist="38100" dir="2700000" algn="tl">
                <a:srgbClr val="000000">
                  <a:alpha val="43137"/>
                </a:srgbClr>
              </a:outerShdw>
            </a:effectLst>
            <a:latin typeface="Tahoma" pitchFamily="34" charset="0"/>
          </a:defRPr>
        </a:defPPr>
      </a:lstStyle>
    </a:lnDef>
  </a:objectDefaults>
  <a:extraClrSchemeLst>
    <a:extraClrScheme>
      <a:clrScheme name="OSU_PP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SU_PP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SU_PP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OSU_PP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SU_PP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SU_PP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OSU_PP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C:\User\Teaching\MSIS5633 - Fall2002\Class Presentations\OSU_PPTemplate.pot</Template>
  <TotalTime>7497</TotalTime>
  <Words>2019</Words>
  <Application>Microsoft Macintosh PowerPoint</Application>
  <PresentationFormat>On-screen Show (4:3)</PresentationFormat>
  <Paragraphs>281</Paragraphs>
  <Slides>37</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Tahoma</vt:lpstr>
      <vt:lpstr>Times New Roman</vt:lpstr>
      <vt:lpstr>Wingdings</vt:lpstr>
      <vt:lpstr>OSU_PPTemplate</vt:lpstr>
      <vt:lpstr>PowerPoint Presentation</vt:lpstr>
      <vt:lpstr>Learning Objectives</vt:lpstr>
      <vt:lpstr>Learning Objectives</vt:lpstr>
      <vt:lpstr>Changing Business Environment &amp; Computerized Decision Support</vt:lpstr>
      <vt:lpstr>Business Pressures–Responses–Support Model</vt:lpstr>
      <vt:lpstr>The Business Environment </vt:lpstr>
      <vt:lpstr>Business Environment Factors</vt:lpstr>
      <vt:lpstr>Organizational Responses</vt:lpstr>
      <vt:lpstr>Managers actions, continued</vt:lpstr>
      <vt:lpstr>Closing the Strategy Gap </vt:lpstr>
      <vt:lpstr>Managerial Decision Making</vt:lpstr>
      <vt:lpstr>The Nature of Managers’ Work Mintzberg's 10 Managerial Roles</vt:lpstr>
      <vt:lpstr>Decision-Making Process</vt:lpstr>
      <vt:lpstr>Managers’ need for computerized Decision support</vt:lpstr>
      <vt:lpstr>Information Systems Support  for Decision Making</vt:lpstr>
      <vt:lpstr>An Early Decision Support Framework    (by Gory and Scott-Morten, 1971)</vt:lpstr>
      <vt:lpstr>An Early Decision Support Framework </vt:lpstr>
      <vt:lpstr>Computer Support for types of decisions</vt:lpstr>
      <vt:lpstr>The Concept of DSS</vt:lpstr>
      <vt:lpstr>A Framework for  Business Intelligence (BI) </vt:lpstr>
      <vt:lpstr>Definition of BI</vt:lpstr>
      <vt:lpstr>A Brief History of BI</vt:lpstr>
      <vt:lpstr>The Evolution of BI Capabilities</vt:lpstr>
      <vt:lpstr>The Architecture of BI</vt:lpstr>
      <vt:lpstr>A High-Level Architecture of BI</vt:lpstr>
      <vt:lpstr>Business Value of BI Analytical Applications</vt:lpstr>
      <vt:lpstr>Application Case 1.1</vt:lpstr>
      <vt:lpstr>A Multimedia Exercise  in Business Intelligence</vt:lpstr>
      <vt:lpstr>DSS-BI Connections</vt:lpstr>
      <vt:lpstr>Analytics Overview</vt:lpstr>
      <vt:lpstr>Analytics Overview</vt:lpstr>
      <vt:lpstr>Application Case 1.2</vt:lpstr>
      <vt:lpstr>Application Case 1.3</vt:lpstr>
      <vt:lpstr>Application Case 1.4</vt:lpstr>
      <vt:lpstr>Application Case 1.5</vt:lpstr>
      <vt:lpstr>Application Case 1.6</vt:lpstr>
      <vt:lpstr>End-of-Chapter Application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DSS Chapter 1</dc:title>
  <dc:creator>Dursun Delen</dc:creator>
  <cp:lastModifiedBy>Microsoft Office User</cp:lastModifiedBy>
  <cp:revision>245</cp:revision>
  <cp:lastPrinted>2000-12-01T14:01:59Z</cp:lastPrinted>
  <dcterms:created xsi:type="dcterms:W3CDTF">1998-03-18T21:58:50Z</dcterms:created>
  <dcterms:modified xsi:type="dcterms:W3CDTF">2024-01-14T18:39:12Z</dcterms:modified>
</cp:coreProperties>
</file>