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0" roundtripDataSignature="AMtx7mg2NpHGv+QTeZ6vz8FOA8KtXNm0/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Alexandra Chang (張詠欣)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01-14T22:31:47.246">
    <p:pos x="224" y="934"/>
    <p:text>Category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EFLpYLg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4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4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4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4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comments" Target="../comments/comment1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blog.stata.com/2021/06/24/customizable-tables-in-stata-17-part-3-the-classic-table-1/" TargetMode="External"/><Relationship Id="rId4" Type="http://schemas.openxmlformats.org/officeDocument/2006/relationships/hyperlink" Target="https://blog.uvm.edu/tbplante/2019/07/11/make-a-table-1-in-stata-in-no-time-with-table1_mc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hyperlink" Target="https://academictech.uchicago.edu/vlab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079350" y="1323191"/>
            <a:ext cx="10033299" cy="30946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5000"/>
              <a:t>PBHS 31001 – Epidemiologic Methods</a:t>
            </a:r>
            <a:br>
              <a:rPr lang="en-US" sz="5000"/>
            </a:br>
            <a:r>
              <a:rPr lang="en-US" sz="5000"/>
              <a:t> </a:t>
            </a:r>
            <a:br>
              <a:rPr lang="en-US" sz="5000"/>
            </a:br>
            <a:r>
              <a:rPr lang="en-US" sz="5000"/>
              <a:t>Winter  2024</a:t>
            </a:r>
            <a:br>
              <a:rPr lang="en-US" sz="5000"/>
            </a:br>
            <a:br>
              <a:rPr lang="en-US" sz="5000"/>
            </a:br>
            <a:r>
              <a:rPr lang="en-US" sz="5000"/>
              <a:t>Stata Session #1 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5735637"/>
            <a:ext cx="9144000" cy="5333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Adapted from previous TAs’ slides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"/>
          <p:cNvSpPr txBox="1"/>
          <p:nvPr>
            <p:ph type="title"/>
          </p:nvPr>
        </p:nvSpPr>
        <p:spPr>
          <a:xfrm>
            <a:off x="268726" y="194304"/>
            <a:ext cx="10515600" cy="569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Explore the data: list </a:t>
            </a:r>
            <a:endParaRPr/>
          </a:p>
        </p:txBody>
      </p:sp>
      <p:pic>
        <p:nvPicPr>
          <p:cNvPr id="153" name="Google Shape;153;p10"/>
          <p:cNvPicPr preferRelativeResize="0"/>
          <p:nvPr/>
        </p:nvPicPr>
        <p:blipFill rotWithShape="1">
          <a:blip r:embed="rId3">
            <a:alphaModFix/>
          </a:blip>
          <a:srcRect b="34123" l="0" r="0" t="0"/>
          <a:stretch/>
        </p:blipFill>
        <p:spPr>
          <a:xfrm>
            <a:off x="268726" y="763676"/>
            <a:ext cx="8875274" cy="384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0"/>
          <p:cNvSpPr txBox="1"/>
          <p:nvPr/>
        </p:nvSpPr>
        <p:spPr>
          <a:xfrm>
            <a:off x="878326" y="5324725"/>
            <a:ext cx="46482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code: 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 randid sex age sysbp diabp in 1/2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(We can display selected variables in specific rows as well!)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55" name="Google Shape;155;p10"/>
          <p:cNvSpPr txBox="1"/>
          <p:nvPr/>
        </p:nvSpPr>
        <p:spPr>
          <a:xfrm>
            <a:off x="6001264" y="4734342"/>
            <a:ext cx="6190736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 list randid sex age sysbp diabp in 1/2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+------------------------------------+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| randid   sex   age   sysbp   diabp |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|------------------------------------|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1. |   2448     1    39     106      70 |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2. |   6238     2    46     121      81 |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+------------------------------------+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Examine the Data</a:t>
            </a:r>
            <a:endParaRPr/>
          </a:p>
        </p:txBody>
      </p:sp>
      <p:sp>
        <p:nvSpPr>
          <p:cNvPr id="161" name="Google Shape;161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2800"/>
              <a:buNone/>
            </a:pPr>
            <a:r>
              <a:rPr b="1" lang="en-US">
                <a:solidFill>
                  <a:srgbClr val="385623"/>
                </a:solidFill>
                <a:latin typeface="Courier New"/>
                <a:ea typeface="Courier New"/>
                <a:cs typeface="Courier New"/>
                <a:sym typeface="Courier New"/>
              </a:rPr>
              <a:t>.describe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85623"/>
              </a:buClr>
              <a:buSzPts val="2800"/>
              <a:buNone/>
            </a:pPr>
            <a:r>
              <a:rPr b="1" lang="en-US">
                <a:solidFill>
                  <a:srgbClr val="385623"/>
                </a:solidFill>
                <a:latin typeface="Courier New"/>
                <a:ea typeface="Courier New"/>
                <a:cs typeface="Courier New"/>
                <a:sym typeface="Courier New"/>
              </a:rPr>
              <a:t>.sum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[varname]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85623"/>
              </a:buClr>
              <a:buSzPts val="2800"/>
              <a:buNone/>
            </a:pPr>
            <a:r>
              <a:rPr b="1" lang="en-US">
                <a:solidFill>
                  <a:srgbClr val="385623"/>
                </a:solidFill>
                <a:latin typeface="Courier New"/>
                <a:ea typeface="Courier New"/>
                <a:cs typeface="Courier New"/>
                <a:sym typeface="Courier New"/>
              </a:rPr>
              <a:t>.tab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[varname]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946" y="382290"/>
            <a:ext cx="6549441" cy="5104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10849" y="2288513"/>
            <a:ext cx="5781152" cy="1571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10849" y="4272293"/>
            <a:ext cx="5781151" cy="2252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Extended options for tab</a:t>
            </a:r>
            <a:endParaRPr/>
          </a:p>
        </p:txBody>
      </p:sp>
      <p:sp>
        <p:nvSpPr>
          <p:cNvPr id="176" name="Google Shape;176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Sometimes you want a 2x2 table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85623"/>
              </a:buClr>
              <a:buSzPts val="2800"/>
              <a:buNone/>
            </a:pPr>
            <a:r>
              <a:rPr b="1" lang="en-US">
                <a:solidFill>
                  <a:srgbClr val="385623"/>
                </a:solidFill>
                <a:latin typeface="Courier New"/>
                <a:ea typeface="Courier New"/>
                <a:cs typeface="Courier New"/>
                <a:sym typeface="Courier New"/>
              </a:rPr>
              <a:t>tab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[varname1] [varname2]</a:t>
            </a:r>
            <a:endParaRPr b="1">
              <a:solidFill>
                <a:srgbClr val="38562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77" name="Google Shape;177;p13"/>
          <p:cNvSpPr txBox="1"/>
          <p:nvPr/>
        </p:nvSpPr>
        <p:spPr>
          <a:xfrm>
            <a:off x="747765" y="3913118"/>
            <a:ext cx="10515600" cy="2398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Sometimes you want the row or column percent, not just the numbers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85623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385623"/>
                </a:solidFill>
                <a:latin typeface="Courier New"/>
                <a:ea typeface="Courier New"/>
                <a:cs typeface="Courier New"/>
                <a:sym typeface="Courier New"/>
              </a:rPr>
              <a:t>tab</a:t>
            </a: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[varname1][varname2]</a:t>
            </a:r>
            <a:r>
              <a:rPr b="1" lang="en-US" sz="2800">
                <a:solidFill>
                  <a:srgbClr val="385623"/>
                </a:solidFill>
                <a:latin typeface="Courier New"/>
                <a:ea typeface="Courier New"/>
                <a:cs typeface="Courier New"/>
                <a:sym typeface="Courier New"/>
              </a:rPr>
              <a:t>, row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85623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385623"/>
                </a:solidFill>
                <a:latin typeface="Courier New"/>
                <a:ea typeface="Courier New"/>
                <a:cs typeface="Courier New"/>
                <a:sym typeface="Courier New"/>
              </a:rPr>
              <a:t>tab</a:t>
            </a: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[varname1][varname2]</a:t>
            </a:r>
            <a:r>
              <a:rPr b="1" lang="en-US" sz="2800">
                <a:solidFill>
                  <a:srgbClr val="385623"/>
                </a:solidFill>
                <a:latin typeface="Courier New"/>
                <a:ea typeface="Courier New"/>
                <a:cs typeface="Courier New"/>
                <a:sym typeface="Courier New"/>
              </a:rPr>
              <a:t>, col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Caution with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tab</a:t>
            </a:r>
            <a:r>
              <a:rPr lang="en-US"/>
              <a:t> command</a:t>
            </a:r>
            <a:endParaRPr/>
          </a:p>
        </p:txBody>
      </p:sp>
      <p:sp>
        <p:nvSpPr>
          <p:cNvPr id="183" name="Google Shape;183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By default, the tab command will omit data that are missing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report missing data, add the “missing” option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85623"/>
              </a:buClr>
              <a:buSzPts val="2800"/>
              <a:buNone/>
            </a:pPr>
            <a:r>
              <a:rPr b="1" lang="en-US">
                <a:solidFill>
                  <a:srgbClr val="385623"/>
                </a:solidFill>
                <a:latin typeface="Courier New"/>
                <a:ea typeface="Courier New"/>
                <a:cs typeface="Courier New"/>
                <a:sym typeface="Courier New"/>
              </a:rPr>
              <a:t>tab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[varname]</a:t>
            </a:r>
            <a:r>
              <a:rPr b="1" lang="en-US">
                <a:solidFill>
                  <a:srgbClr val="385623"/>
                </a:solidFill>
                <a:latin typeface="Courier New"/>
                <a:ea typeface="Courier New"/>
                <a:cs typeface="Courier New"/>
                <a:sym typeface="Courier New"/>
              </a:rPr>
              <a:t>, missing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Creating/Modifying variables(columns) </a:t>
            </a:r>
            <a:endParaRPr/>
          </a:p>
        </p:txBody>
      </p:sp>
      <p:sp>
        <p:nvSpPr>
          <p:cNvPr id="189" name="Google Shape;189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Generate cigpack = cigpday/20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Replace cigpack = cigpday/25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Replace cigpack = cigpday/20 if sex==1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Please Note: Stata is case-sensitive, so </a:t>
            </a:r>
            <a:r>
              <a:rPr lang="en-US"/>
              <a:t>cigpack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is a different variable than </a:t>
            </a:r>
            <a:r>
              <a:rPr lang="en-US"/>
              <a:t>CigPack(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lang="en-US"/>
              <a:t> CIGPACK,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lang="en-US"/>
              <a:t> ciGpaCk)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Creating/Modifying variables(columns) </a:t>
            </a:r>
            <a:endParaRPr/>
          </a:p>
        </p:txBody>
      </p:sp>
      <p:sp>
        <p:nvSpPr>
          <p:cNvPr id="196" name="Google Shape;196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is always good practice to make sure that any variables you made were created the way you </a:t>
            </a:r>
            <a:r>
              <a:rPr lang="en-US" u="sng"/>
              <a:t>expected</a:t>
            </a:r>
            <a:r>
              <a:rPr lang="en-US"/>
              <a:t> them to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Pay particular attention to missing data, and extreme values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 Stata, a missing number counts as infinity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So be careful with statements like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		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replace ageCat=“Old” if age&gt;95; this would be wrong if missing data presents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Creating/Modifying variables(columns) </a:t>
            </a:r>
            <a:endParaRPr/>
          </a:p>
        </p:txBody>
      </p:sp>
      <p:sp>
        <p:nvSpPr>
          <p:cNvPr id="202" name="Google Shape;202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Syntax</a:t>
            </a:r>
            <a:r>
              <a:rPr lang="en-US" sz="3200"/>
              <a:t>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85623"/>
              </a:buClr>
              <a:buSzPts val="2800"/>
              <a:buChar char="•"/>
            </a:pPr>
            <a:r>
              <a:rPr b="1" lang="en-US">
                <a:solidFill>
                  <a:srgbClr val="385623"/>
                </a:solidFill>
              </a:rPr>
              <a:t>generate </a:t>
            </a:r>
            <a:r>
              <a:rPr lang="en-US"/>
              <a:t>[newVarName]</a:t>
            </a:r>
            <a:r>
              <a:rPr b="1" lang="en-US">
                <a:solidFill>
                  <a:srgbClr val="385623"/>
                </a:solidFill>
              </a:rPr>
              <a:t>=</a:t>
            </a:r>
            <a:r>
              <a:rPr lang="en-US"/>
              <a:t>[rule for generation]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85623"/>
              </a:buClr>
              <a:buSzPts val="2800"/>
              <a:buChar char="•"/>
            </a:pPr>
            <a:r>
              <a:rPr b="1" lang="en-US">
                <a:solidFill>
                  <a:srgbClr val="385623"/>
                </a:solidFill>
              </a:rPr>
              <a:t>replace</a:t>
            </a:r>
            <a:r>
              <a:rPr lang="en-US"/>
              <a:t>[varName]</a:t>
            </a:r>
            <a:r>
              <a:rPr b="1" lang="en-US">
                <a:solidFill>
                  <a:srgbClr val="385623"/>
                </a:solidFill>
              </a:rPr>
              <a:t>=</a:t>
            </a:r>
            <a:r>
              <a:rPr lang="en-US"/>
              <a:t>[rule for generation]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Can only use </a:t>
            </a:r>
            <a:r>
              <a:rPr lang="en-US"/>
              <a:t>generate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once per variable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Can only use </a:t>
            </a:r>
            <a:r>
              <a:rPr lang="en-US"/>
              <a:t>replace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after already generating the variable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Make output easier to interpret</a:t>
            </a:r>
            <a:endParaRPr/>
          </a:p>
        </p:txBody>
      </p:sp>
      <p:sp>
        <p:nvSpPr>
          <p:cNvPr id="208" name="Google Shape;208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Decimals, dates, and times are often displayed in less-than-optimal ways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solved with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format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Categorical variables are often listed as numbers, which can be less than transparent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solved with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Format </a:t>
            </a:r>
            <a:endParaRPr/>
          </a:p>
        </p:txBody>
      </p:sp>
      <p:sp>
        <p:nvSpPr>
          <p:cNvPr id="214" name="Google Shape;214;p19"/>
          <p:cNvSpPr txBox="1"/>
          <p:nvPr>
            <p:ph idx="1" type="body"/>
          </p:nvPr>
        </p:nvSpPr>
        <p:spPr>
          <a:xfrm>
            <a:off x="838200" y="1825625"/>
            <a:ext cx="354827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BMI has a varying number of decimal places, which can make it difficult to compare between subjects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15" name="Google Shape;21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5427" y="694585"/>
            <a:ext cx="4536799" cy="5468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Topics to be discussed 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Primary orientation on STATA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Access and open data sets (different formats, reshape)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Explore variables (codebook, describe, label, create/modify)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Format </a:t>
            </a:r>
            <a:endParaRPr/>
          </a:p>
        </p:txBody>
      </p:sp>
      <p:sp>
        <p:nvSpPr>
          <p:cNvPr id="222" name="Google Shape;222;p20"/>
          <p:cNvSpPr txBox="1"/>
          <p:nvPr>
            <p:ph idx="1" type="body"/>
          </p:nvPr>
        </p:nvSpPr>
        <p:spPr>
          <a:xfrm>
            <a:off x="838200" y="1825625"/>
            <a:ext cx="565536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.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format bmi_example %9.2f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Will display BMI as a number with (at most) nine digits before the decimal place, and two digits after it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23" name="Google Shape;22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6991" y="1222512"/>
            <a:ext cx="3000375" cy="37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Label </a:t>
            </a:r>
            <a:endParaRPr/>
          </a:p>
        </p:txBody>
      </p:sp>
      <p:sp>
        <p:nvSpPr>
          <p:cNvPr id="229" name="Google Shape;229;p21"/>
          <p:cNvSpPr txBox="1"/>
          <p:nvPr>
            <p:ph idx="1" type="body"/>
          </p:nvPr>
        </p:nvSpPr>
        <p:spPr>
          <a:xfrm>
            <a:off x="838200" y="1825625"/>
            <a:ext cx="385307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Sex is coded as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1=Men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2=Women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Important to the analyst (you) if you can put that information directly into the data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30" name="Google Shape;23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89593" y="533665"/>
            <a:ext cx="2980911" cy="5790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Label </a:t>
            </a:r>
            <a:endParaRPr/>
          </a:p>
        </p:txBody>
      </p:sp>
      <p:sp>
        <p:nvSpPr>
          <p:cNvPr id="236" name="Google Shape;236;p22"/>
          <p:cNvSpPr txBox="1"/>
          <p:nvPr>
            <p:ph idx="1" type="body"/>
          </p:nvPr>
        </p:nvSpPr>
        <p:spPr>
          <a:xfrm>
            <a:off x="838200" y="1825625"/>
            <a:ext cx="5257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Syntax</a:t>
            </a:r>
            <a:r>
              <a:rPr lang="en-US" sz="3200"/>
              <a:t>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. label define sexLabel 1 "Men" 2 "Women"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. label values sex sexLabel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Displays the longer variable name in list and tabulate commands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u="sng">
                <a:latin typeface="Calibri"/>
                <a:ea typeface="Calibri"/>
                <a:cs typeface="Calibri"/>
                <a:sym typeface="Calibri"/>
              </a:rPr>
              <a:t>Does not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actually change the value of the variable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37" name="Google Shape;23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7769" y="476296"/>
            <a:ext cx="3447223" cy="5905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Label </a:t>
            </a:r>
            <a:endParaRPr/>
          </a:p>
        </p:txBody>
      </p:sp>
      <p:sp>
        <p:nvSpPr>
          <p:cNvPr id="243" name="Google Shape;243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Syntax</a:t>
            </a:r>
            <a:r>
              <a:rPr lang="en-US" sz="3200"/>
              <a:t>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85623"/>
              </a:buClr>
              <a:buSzPts val="2800"/>
              <a:buNone/>
            </a:pPr>
            <a:r>
              <a:rPr b="1" lang="en-US">
                <a:solidFill>
                  <a:srgbClr val="385623"/>
                </a:solidFill>
                <a:latin typeface="Courier New"/>
                <a:ea typeface="Courier New"/>
                <a:cs typeface="Courier New"/>
                <a:sym typeface="Courier New"/>
              </a:rPr>
              <a:t>. label define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[nameOfLabel] [value1] </a:t>
            </a:r>
            <a:r>
              <a:rPr b="1" lang="en-US">
                <a:solidFill>
                  <a:srgbClr val="385623"/>
                </a:solidFill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[label1]</a:t>
            </a:r>
            <a:r>
              <a:rPr b="1" lang="en-US">
                <a:solidFill>
                  <a:srgbClr val="385623"/>
                </a:solidFill>
                <a:latin typeface="Courier New"/>
                <a:ea typeface="Courier New"/>
                <a:cs typeface="Courier New"/>
                <a:sym typeface="Courier New"/>
              </a:rPr>
              <a:t>”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[value2] </a:t>
            </a:r>
            <a:r>
              <a:rPr b="1" lang="en-US">
                <a:solidFill>
                  <a:srgbClr val="385623"/>
                </a:solidFill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[label2]</a:t>
            </a:r>
            <a:r>
              <a:rPr b="1" lang="en-US">
                <a:solidFill>
                  <a:srgbClr val="385623"/>
                </a:solidFill>
                <a:latin typeface="Courier New"/>
                <a:ea typeface="Courier New"/>
                <a:cs typeface="Courier New"/>
                <a:sym typeface="Courier New"/>
              </a:rPr>
              <a:t>”...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[value#] </a:t>
            </a:r>
            <a:r>
              <a:rPr b="1" lang="en-US">
                <a:solidFill>
                  <a:srgbClr val="385623"/>
                </a:solidFill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[label#]</a:t>
            </a:r>
            <a:r>
              <a:rPr b="1" lang="en-US">
                <a:solidFill>
                  <a:srgbClr val="385623"/>
                </a:solidFill>
                <a:latin typeface="Courier New"/>
                <a:ea typeface="Courier New"/>
                <a:cs typeface="Courier New"/>
                <a:sym typeface="Courier New"/>
              </a:rPr>
              <a:t>”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85623"/>
              </a:buClr>
              <a:buSzPts val="2800"/>
              <a:buNone/>
            </a:pPr>
            <a:r>
              <a:rPr b="1" lang="en-US">
                <a:solidFill>
                  <a:srgbClr val="385623"/>
                </a:solidFill>
                <a:latin typeface="Courier New"/>
                <a:ea typeface="Courier New"/>
                <a:cs typeface="Courier New"/>
                <a:sym typeface="Courier New"/>
              </a:rPr>
              <a:t>. label values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[varYouWantToLabel] [nameOfLabel]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"/>
          <p:cNvSpPr txBox="1"/>
          <p:nvPr>
            <p:ph type="title"/>
          </p:nvPr>
        </p:nvSpPr>
        <p:spPr>
          <a:xfrm>
            <a:off x="355879" y="25803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Modifying variables</a:t>
            </a:r>
            <a:endParaRPr/>
          </a:p>
        </p:txBody>
      </p:sp>
      <p:sp>
        <p:nvSpPr>
          <p:cNvPr id="249" name="Google Shape;249;p24"/>
          <p:cNvSpPr txBox="1"/>
          <p:nvPr>
            <p:ph idx="1" type="body"/>
          </p:nvPr>
        </p:nvSpPr>
        <p:spPr>
          <a:xfrm>
            <a:off x="355878" y="1483116"/>
            <a:ext cx="11611800" cy="49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Sometimes you want to make categories of a variable (such as age)</a:t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If the variable you want to recode is numeric, this can be done easily using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recode</a:t>
            </a:r>
            <a:r>
              <a:rPr lang="en-US"/>
              <a:t> statement, which combines a sequence of “generate,” “replace,” and “label” statements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recode age (min/39=0 "30's") (39/49=1 "40's") (49/59=2 "50's") (59/max=3 "60 plus") , gen(ageCat)</a:t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This will create a variable,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Cat</a:t>
            </a:r>
            <a:r>
              <a:rPr lang="en-US"/>
              <a:t>,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using the rules in the parentheses, and labeling it appropriately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Note that the “min” and “max” options avoid problems with missing data. With this code, if </a:t>
            </a:r>
            <a:r>
              <a:rPr lang="en-US"/>
              <a:t>age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is missing, then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ageCat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will be missing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recode statement </a:t>
            </a:r>
            <a:endParaRPr/>
          </a:p>
        </p:txBody>
      </p:sp>
      <p:sp>
        <p:nvSpPr>
          <p:cNvPr id="255" name="Google Shape;255;p25"/>
          <p:cNvSpPr txBox="1"/>
          <p:nvPr>
            <p:ph idx="1" type="body"/>
          </p:nvPr>
        </p:nvSpPr>
        <p:spPr>
          <a:xfrm>
            <a:off x="308113" y="1825625"/>
            <a:ext cx="1170829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2800"/>
              <a:buChar char="•"/>
            </a:pPr>
            <a:r>
              <a:rPr b="1" lang="en-US">
                <a:solidFill>
                  <a:srgbClr val="385623"/>
                </a:solidFill>
                <a:latin typeface="Courier New"/>
                <a:ea typeface="Courier New"/>
                <a:cs typeface="Courier New"/>
                <a:sym typeface="Courier New"/>
              </a:rPr>
              <a:t>recode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[existingVariable] </a:t>
            </a:r>
            <a:r>
              <a:rPr b="1" lang="en-US">
                <a:solidFill>
                  <a:srgbClr val="38562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[lowerbound1]</a:t>
            </a:r>
            <a:r>
              <a:rPr b="1" lang="en-US">
                <a:solidFill>
                  <a:srgbClr val="385623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[upperbound1]</a:t>
            </a:r>
            <a:r>
              <a:rPr b="1" lang="en-US">
                <a:solidFill>
                  <a:srgbClr val="385623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[recode1] </a:t>
            </a:r>
            <a:r>
              <a:rPr b="1" lang="en-US">
                <a:solidFill>
                  <a:srgbClr val="385623"/>
                </a:solidFill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[label1]</a:t>
            </a:r>
            <a:r>
              <a:rPr b="1" lang="en-US">
                <a:solidFill>
                  <a:srgbClr val="385623"/>
                </a:solidFill>
                <a:latin typeface="Courier New"/>
                <a:ea typeface="Courier New"/>
                <a:cs typeface="Courier New"/>
                <a:sym typeface="Courier New"/>
              </a:rPr>
              <a:t>”)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>
                <a:solidFill>
                  <a:srgbClr val="38562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[lowerbound2]</a:t>
            </a:r>
            <a:r>
              <a:rPr b="1" lang="en-US">
                <a:solidFill>
                  <a:srgbClr val="385623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[upperbound2]</a:t>
            </a:r>
            <a:r>
              <a:rPr b="1" lang="en-US">
                <a:solidFill>
                  <a:srgbClr val="385623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[recode2] </a:t>
            </a:r>
            <a:r>
              <a:rPr b="1" lang="en-US">
                <a:solidFill>
                  <a:srgbClr val="385623"/>
                </a:solidFill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[label2]</a:t>
            </a:r>
            <a:r>
              <a:rPr b="1" lang="en-US">
                <a:solidFill>
                  <a:srgbClr val="385623"/>
                </a:solidFill>
                <a:latin typeface="Courier New"/>
                <a:ea typeface="Courier New"/>
                <a:cs typeface="Courier New"/>
                <a:sym typeface="Courier New"/>
              </a:rPr>
              <a:t>”)... (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[lowerbound#]</a:t>
            </a:r>
            <a:r>
              <a:rPr b="1" lang="en-US">
                <a:solidFill>
                  <a:srgbClr val="385623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[upperbound#]</a:t>
            </a:r>
            <a:r>
              <a:rPr b="1" lang="en-US">
                <a:solidFill>
                  <a:srgbClr val="385623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[recode#] </a:t>
            </a:r>
            <a:r>
              <a:rPr b="1" lang="en-US">
                <a:solidFill>
                  <a:srgbClr val="385623"/>
                </a:solidFill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[label</a:t>
            </a:r>
            <a:r>
              <a:rPr b="1" lang="en-US">
                <a:solidFill>
                  <a:srgbClr val="385623"/>
                </a:solidFill>
                <a:latin typeface="Courier New"/>
                <a:ea typeface="Courier New"/>
                <a:cs typeface="Courier New"/>
                <a:sym typeface="Courier New"/>
              </a:rPr>
              <a:t>#]”), gen(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[newVar]</a:t>
            </a:r>
            <a:r>
              <a:rPr b="1" lang="en-US">
                <a:solidFill>
                  <a:srgbClr val="38562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Verify new variables</a:t>
            </a:r>
            <a:endParaRPr/>
          </a:p>
        </p:txBody>
      </p:sp>
      <p:sp>
        <p:nvSpPr>
          <p:cNvPr id="262" name="Google Shape;262;p26"/>
          <p:cNvSpPr txBox="1"/>
          <p:nvPr>
            <p:ph idx="1" type="body"/>
          </p:nvPr>
        </p:nvSpPr>
        <p:spPr>
          <a:xfrm>
            <a:off x="556846" y="1879797"/>
            <a:ext cx="565536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After creating a new variable, it is always good practice to make sure it got created the way you expect, using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bysort</a:t>
            </a:r>
            <a:r>
              <a:rPr lang="en-US"/>
              <a:t> command, mixed with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US"/>
              <a:t> command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bysort ageCat: sum age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63" name="Google Shape;26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93565" y="176016"/>
            <a:ext cx="5527467" cy="6505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Verify new variables</a:t>
            </a:r>
            <a:endParaRPr/>
          </a:p>
        </p:txBody>
      </p:sp>
      <p:sp>
        <p:nvSpPr>
          <p:cNvPr id="269" name="Google Shape;269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same check can also be done using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tabstat </a:t>
            </a:r>
            <a:r>
              <a:rPr lang="en-US"/>
              <a:t>command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70" name="Google Shape;27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4912" y="2664592"/>
            <a:ext cx="8670235" cy="3803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Verify new variables</a:t>
            </a:r>
            <a:endParaRPr/>
          </a:p>
        </p:txBody>
      </p:sp>
      <p:sp>
        <p:nvSpPr>
          <p:cNvPr id="276" name="Google Shape;276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2800"/>
              <a:buNone/>
            </a:pPr>
            <a:r>
              <a:rPr b="1" lang="en-US">
                <a:solidFill>
                  <a:srgbClr val="385623"/>
                </a:solidFill>
                <a:latin typeface="Courier New"/>
                <a:ea typeface="Courier New"/>
                <a:cs typeface="Courier New"/>
                <a:sym typeface="Courier New"/>
              </a:rPr>
              <a:t>.bysort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[categoryVariable]</a:t>
            </a:r>
            <a:r>
              <a:rPr b="1" lang="en-US">
                <a:solidFill>
                  <a:srgbClr val="385623"/>
                </a:solidFill>
                <a:latin typeface="Courier New"/>
                <a:ea typeface="Courier New"/>
                <a:cs typeface="Courier New"/>
                <a:sym typeface="Courier New"/>
              </a:rPr>
              <a:t>: sum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[originalVariable]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>
              <a:solidFill>
                <a:srgbClr val="385623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85623"/>
              </a:buClr>
              <a:buSzPts val="2800"/>
              <a:buNone/>
            </a:pPr>
            <a:r>
              <a:rPr b="1" lang="en-US">
                <a:solidFill>
                  <a:srgbClr val="385623"/>
                </a:solidFill>
              </a:rPr>
              <a:t>. tabstat</a:t>
            </a:r>
            <a:r>
              <a:rPr lang="en-US"/>
              <a:t>[originalVariable]</a:t>
            </a:r>
            <a:r>
              <a:rPr b="1" lang="en-US">
                <a:solidFill>
                  <a:srgbClr val="385623"/>
                </a:solidFill>
              </a:rPr>
              <a:t>, by(</a:t>
            </a:r>
            <a:r>
              <a:rPr lang="en-US"/>
              <a:t>[categoryVariable]</a:t>
            </a:r>
            <a:r>
              <a:rPr b="1" lang="en-US">
                <a:solidFill>
                  <a:srgbClr val="385623"/>
                </a:solidFill>
              </a:rPr>
              <a:t>) statistics(n mean min max)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9"/>
          <p:cNvSpPr txBox="1"/>
          <p:nvPr>
            <p:ph type="title"/>
          </p:nvPr>
        </p:nvSpPr>
        <p:spPr>
          <a:xfrm>
            <a:off x="838200" y="365126"/>
            <a:ext cx="10515600" cy="7726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Documentation </a:t>
            </a:r>
            <a:endParaRPr/>
          </a:p>
        </p:txBody>
      </p:sp>
      <p:sp>
        <p:nvSpPr>
          <p:cNvPr id="283" name="Google Shape;283;p29"/>
          <p:cNvSpPr txBox="1"/>
          <p:nvPr>
            <p:ph idx="1" type="body"/>
          </p:nvPr>
        </p:nvSpPr>
        <p:spPr>
          <a:xfrm>
            <a:off x="463826" y="1534594"/>
            <a:ext cx="455776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commands you will use for this course can almost all be extended to do very interesting things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If you are curious about these things, or need help figuring out how to use a command, Stata has documentation that is quite good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>
                <a:solidFill>
                  <a:srgbClr val="385623"/>
                </a:solidFill>
                <a:latin typeface="Courier New"/>
                <a:ea typeface="Courier New"/>
                <a:cs typeface="Courier New"/>
                <a:sym typeface="Courier New"/>
              </a:rPr>
              <a:t> man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[command name]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284" name="Google Shape;28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9651" y="592854"/>
            <a:ext cx="6380659" cy="590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164961" y="144061"/>
            <a:ext cx="642675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Download the data from Canvas-Files-Assignments </a:t>
            </a:r>
            <a:endParaRPr/>
          </a:p>
        </p:txBody>
      </p:sp>
      <p:pic>
        <p:nvPicPr>
          <p:cNvPr descr="Graphical user interface, text, application, email&#10;&#10;Description automatically generated" id="101" name="Google Shape;101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961" y="1584465"/>
            <a:ext cx="5820134" cy="2907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17036" y="2178759"/>
            <a:ext cx="5904626" cy="453518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3"/>
          <p:cNvSpPr txBox="1"/>
          <p:nvPr/>
        </p:nvSpPr>
        <p:spPr>
          <a:xfrm>
            <a:off x="7741418" y="1346479"/>
            <a:ext cx="4450582" cy="736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 the data 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Reshaping data</a:t>
            </a:r>
            <a:endParaRPr/>
          </a:p>
        </p:txBody>
      </p:sp>
      <p:sp>
        <p:nvSpPr>
          <p:cNvPr id="291" name="Google Shape;291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Wide format: repeated observations at different times for each subject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Long format: each row represents just observation at one time, and there is a new column indicating time of observation. 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Different data analysis may require wide or long format. We can reshape easily in stata.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Wide </a:t>
            </a:r>
            <a:endParaRPr/>
          </a:p>
        </p:txBody>
      </p:sp>
      <p:pic>
        <p:nvPicPr>
          <p:cNvPr descr="Table&#10;&#10;Description automatically generated" id="297" name="Google Shape;297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788" y="1649516"/>
            <a:ext cx="11570631" cy="2936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Long </a:t>
            </a:r>
            <a:endParaRPr/>
          </a:p>
        </p:txBody>
      </p:sp>
      <p:pic>
        <p:nvPicPr>
          <p:cNvPr descr="Table&#10;&#10;Description automatically generated" id="303" name="Google Shape;303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5172" y="128588"/>
            <a:ext cx="3921656" cy="6364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Reshape </a:t>
            </a:r>
            <a:endParaRPr/>
          </a:p>
        </p:txBody>
      </p:sp>
      <p:sp>
        <p:nvSpPr>
          <p:cNvPr id="309" name="Google Shape;309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Syntax: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. reshape long/wide var1 var2…, i(var with repeated obs) j(name of time indicator)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Use lungca.dta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Long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Reshape long period den, i(age) j(decade)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Wide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Reshape wide period den, i(age) j(decade)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"/>
          <p:cNvSpPr txBox="1"/>
          <p:nvPr>
            <p:ph type="title"/>
          </p:nvPr>
        </p:nvSpPr>
        <p:spPr>
          <a:xfrm>
            <a:off x="466411" y="467248"/>
            <a:ext cx="10515600" cy="9167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Table 1</a:t>
            </a:r>
            <a:endParaRPr/>
          </a:p>
        </p:txBody>
      </p:sp>
      <p:sp>
        <p:nvSpPr>
          <p:cNvPr id="316" name="Google Shape;316;p34"/>
          <p:cNvSpPr txBox="1"/>
          <p:nvPr>
            <p:ph idx="1" type="body"/>
          </p:nvPr>
        </p:nvSpPr>
        <p:spPr>
          <a:xfrm>
            <a:off x="466411" y="1614610"/>
            <a:ext cx="11099242" cy="4776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table1 in Stata: can generate a customizable table 1 of characteristics for a manuscript, which might contain a collection of baseline characteristics (continuous/categorical).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https://blog.stata.com/2021/06/24/customizable-tables-in-stata-17-part-3-the-classic-table-1/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https://blog.uvm.edu/tbplante/2019/07/11/make-a-table-1-in-stata-in-no-time-with-table1_mc/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Access Stata </a:t>
            </a:r>
            <a:endParaRPr/>
          </a:p>
        </p:txBody>
      </p:sp>
      <p:pic>
        <p:nvPicPr>
          <p:cNvPr id="109" name="Google Shape;109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525" y="1826897"/>
            <a:ext cx="7318939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4"/>
          <p:cNvSpPr txBox="1"/>
          <p:nvPr/>
        </p:nvSpPr>
        <p:spPr>
          <a:xfrm>
            <a:off x="4009469" y="612407"/>
            <a:ext cx="720798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Purchase options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UChicago Virtual Lab (free)</a:t>
            </a:r>
            <a:endParaRPr/>
          </a:p>
        </p:txBody>
      </p:sp>
      <p:sp>
        <p:nvSpPr>
          <p:cNvPr id="111" name="Google Shape;111;p4"/>
          <p:cNvSpPr txBox="1"/>
          <p:nvPr/>
        </p:nvSpPr>
        <p:spPr>
          <a:xfrm>
            <a:off x="8038681" y="1909187"/>
            <a:ext cx="3989196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those who do not wish to purchase the STATA app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use the app through the UChicago Virtual Lab (vLab)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b="0" i="0" lang="en-US" sz="2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https://academictech.uchicago.edu/vlab/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 the Recommended Method to set up and access to STATA or any other apps in the vLab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Open the .dta</a:t>
            </a:r>
            <a:endParaRPr/>
          </a:p>
        </p:txBody>
      </p:sp>
      <p:pic>
        <p:nvPicPr>
          <p:cNvPr id="117" name="Google Shape;117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9546" y="365125"/>
            <a:ext cx="5892516" cy="5936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>
            <p:ph type="title"/>
          </p:nvPr>
        </p:nvSpPr>
        <p:spPr>
          <a:xfrm>
            <a:off x="114719" y="134013"/>
            <a:ext cx="10515600" cy="8909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Alternate way to open</a:t>
            </a:r>
            <a:endParaRPr/>
          </a:p>
        </p:txBody>
      </p:sp>
      <p:sp>
        <p:nvSpPr>
          <p:cNvPr id="123" name="Google Shape;123;p6"/>
          <p:cNvSpPr txBox="1"/>
          <p:nvPr>
            <p:ph idx="1" type="body"/>
          </p:nvPr>
        </p:nvSpPr>
        <p:spPr>
          <a:xfrm>
            <a:off x="251791" y="1024932"/>
            <a:ext cx="11688418" cy="2763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PC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"U: Epi_Methods_TA\STATA_Lab\Session_1\Lung Data.dta", clear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Mac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"/Users/Epi_Methods_TA/STATA_Lab/Session_1/Lung Data.dta", clear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4" name="Google Shape;124;p6"/>
          <p:cNvSpPr txBox="1"/>
          <p:nvPr/>
        </p:nvSpPr>
        <p:spPr>
          <a:xfrm>
            <a:off x="161611" y="4576413"/>
            <a:ext cx="10515600" cy="20052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85623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use “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[filepath][filename]</a:t>
            </a:r>
            <a:r>
              <a:rPr b="1" i="0" lang="en-US" sz="2800" u="none" cap="none" strike="noStrik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.dta”, clear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Opens the Stata dataset [filename], and discards anything currently in memory</a:t>
            </a:r>
            <a:endParaRPr/>
          </a:p>
        </p:txBody>
      </p:sp>
      <p:sp>
        <p:nvSpPr>
          <p:cNvPr id="125" name="Google Shape;125;p6"/>
          <p:cNvSpPr txBox="1"/>
          <p:nvPr/>
        </p:nvSpPr>
        <p:spPr>
          <a:xfrm>
            <a:off x="251791" y="3597719"/>
            <a:ext cx="10515600" cy="783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Opening files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/>
          <p:nvPr>
            <p:ph type="title"/>
          </p:nvPr>
        </p:nvSpPr>
        <p:spPr>
          <a:xfrm>
            <a:off x="677426" y="293206"/>
            <a:ext cx="10515600" cy="706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 note on good practice</a:t>
            </a:r>
            <a:endParaRPr/>
          </a:p>
        </p:txBody>
      </p:sp>
      <p:sp>
        <p:nvSpPr>
          <p:cNvPr id="131" name="Google Shape;131;p7"/>
          <p:cNvSpPr txBox="1"/>
          <p:nvPr>
            <p:ph idx="1" type="body"/>
          </p:nvPr>
        </p:nvSpPr>
        <p:spPr>
          <a:xfrm>
            <a:off x="677426" y="1232460"/>
            <a:ext cx="10515600" cy="27064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a do-file editor, and run your commands from there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allows you to have a history of the commands you used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Your memory will be worse than you think it is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Save do files vs. save .dta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Cautious about saving .dta since it changes the original data (not recommended)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32" name="Google Shape;13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426" y="5260910"/>
            <a:ext cx="10515600" cy="1088528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7"/>
          <p:cNvSpPr txBox="1"/>
          <p:nvPr/>
        </p:nvSpPr>
        <p:spPr>
          <a:xfrm>
            <a:off x="677426" y="4171647"/>
            <a:ext cx="10515600" cy="764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a .do file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 note on good practice</a:t>
            </a:r>
            <a:endParaRPr/>
          </a:p>
        </p:txBody>
      </p:sp>
      <p:sp>
        <p:nvSpPr>
          <p:cNvPr id="139" name="Google Shape;139;p8"/>
          <p:cNvSpPr txBox="1"/>
          <p:nvPr>
            <p:ph idx="1" type="body"/>
          </p:nvPr>
        </p:nvSpPr>
        <p:spPr>
          <a:xfrm>
            <a:off x="767862" y="3517191"/>
            <a:ext cx="10515600" cy="21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Although less necessary than in the old days, creating a log file of your output is also good practice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Do this by typing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85623"/>
              </a:buClr>
              <a:buSzPts val="2800"/>
              <a:buNone/>
            </a:pPr>
            <a:r>
              <a:rPr b="1" lang="en-US">
                <a:solidFill>
                  <a:srgbClr val="385623"/>
                </a:solidFill>
                <a:latin typeface="Courier New"/>
                <a:ea typeface="Courier New"/>
                <a:cs typeface="Courier New"/>
                <a:sym typeface="Courier New"/>
              </a:rPr>
              <a:t>log using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[filename]</a:t>
            </a:r>
            <a:r>
              <a:rPr b="1" lang="en-US">
                <a:solidFill>
                  <a:srgbClr val="385623"/>
                </a:solidFill>
                <a:latin typeface="Courier New"/>
                <a:ea typeface="Courier New"/>
                <a:cs typeface="Courier New"/>
                <a:sym typeface="Courier New"/>
              </a:rPr>
              <a:t>, text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0" name="Google Shape;140;p8"/>
          <p:cNvSpPr txBox="1"/>
          <p:nvPr/>
        </p:nvSpPr>
        <p:spPr>
          <a:xfrm>
            <a:off x="767862" y="1930864"/>
            <a:ext cx="10515600" cy="764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a .log file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Explore the data: list </a:t>
            </a:r>
            <a:endParaRPr/>
          </a:p>
        </p:txBody>
      </p:sp>
      <p:pic>
        <p:nvPicPr>
          <p:cNvPr id="146" name="Google Shape;14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6391" y="1403658"/>
            <a:ext cx="8379895" cy="5372428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9"/>
          <p:cNvSpPr txBox="1"/>
          <p:nvPr/>
        </p:nvSpPr>
        <p:spPr>
          <a:xfrm>
            <a:off x="838200" y="1672246"/>
            <a:ext cx="2133599" cy="34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 much data for this command to be useful this way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use list in a more useful manner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2022-01-18T02:09:35Z</dcterms:created>
  <dc:creator>beiwang2019@gmail.com</dc:creator>
</cp:coreProperties>
</file>