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37" roundtripDataSignature="AMtx7miD5bb2+1HnFKlKfFI1+XB7agPW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BF99B23-4457-45F9-B715-3C729CC24C35}">
  <a:tblStyle styleId="{7BF99B23-4457-45F9-B715-3C729CC24C3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</a:t>
            </a:r>
            <a:endParaRPr/>
          </a:p>
        </p:txBody>
      </p:sp>
      <p:sp>
        <p:nvSpPr>
          <p:cNvPr id="119" name="Google Shape;119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</a:t>
            </a:r>
            <a:endParaRPr/>
          </a:p>
        </p:txBody>
      </p:sp>
      <p:sp>
        <p:nvSpPr>
          <p:cNvPr id="136" name="Google Shape;136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to generate variables meanBMI and smoker first</a:t>
            </a:r>
            <a:endParaRPr/>
          </a:p>
        </p:txBody>
      </p:sp>
      <p:sp>
        <p:nvSpPr>
          <p:cNvPr id="243" name="Google Shape;243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 – DH graph</a:t>
            </a:r>
            <a:endParaRPr/>
          </a:p>
        </p:txBody>
      </p:sp>
      <p:sp>
        <p:nvSpPr>
          <p:cNvPr id="253" name="Google Shape;253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 to stata</a:t>
            </a:r>
            <a:endParaRPr/>
          </a:p>
        </p:txBody>
      </p:sp>
      <p:sp>
        <p:nvSpPr>
          <p:cNvPr id="109" name="Google Shape;109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 Slide Blank.jpg" id="12" name="Google Shape;12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32"/>
          <p:cNvSpPr/>
          <p:nvPr/>
        </p:nvSpPr>
        <p:spPr>
          <a:xfrm>
            <a:off x="0" y="6019800"/>
            <a:ext cx="9144000" cy="838200"/>
          </a:xfrm>
          <a:prstGeom prst="rect">
            <a:avLst/>
          </a:prstGeom>
          <a:solidFill>
            <a:srgbClr val="8B0021"/>
          </a:solidFill>
          <a:ln>
            <a:noFill/>
          </a:ln>
          <a:effectLst>
            <a:outerShdw blurRad="40000"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9808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2C_RGB.png" id="14" name="Google Shape;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525" y="533400"/>
            <a:ext cx="2835275" cy="117951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2"/>
          <p:cNvSpPr txBox="1"/>
          <p:nvPr>
            <p:ph idx="1" type="body"/>
          </p:nvPr>
        </p:nvSpPr>
        <p:spPr>
          <a:xfrm>
            <a:off x="2057400" y="2362200"/>
            <a:ext cx="6400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B0021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8B0021"/>
                </a:solidFill>
                <a:latin typeface="Times"/>
                <a:ea typeface="Times"/>
                <a:cs typeface="Times"/>
                <a:sym typeface="Times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32"/>
          <p:cNvSpPr txBox="1"/>
          <p:nvPr>
            <p:ph idx="2" type="body"/>
          </p:nvPr>
        </p:nvSpPr>
        <p:spPr>
          <a:xfrm>
            <a:off x="20574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2"/>
          <p:cNvSpPr txBox="1"/>
          <p:nvPr>
            <p:ph idx="3" type="body"/>
          </p:nvPr>
        </p:nvSpPr>
        <p:spPr>
          <a:xfrm>
            <a:off x="2057400" y="5416550"/>
            <a:ext cx="3810000" cy="29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Slide">
  <p:cSld name="Text Slid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UC_MED&amp;BS_Horiz_2C_CMYK.jpg" id="19" name="Google Shape;19;p33"/>
          <p:cNvSpPr/>
          <p:nvPr/>
        </p:nvSpPr>
        <p:spPr>
          <a:xfrm>
            <a:off x="254000" y="6072188"/>
            <a:ext cx="2514600" cy="65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C_BS_Horiz_2C_CMYK.eps" id="20" name="Google Shape;2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Slide">
  <p:cSld name="Picture Slid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26" name="Google Shape;2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4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4"/>
          <p:cNvSpPr/>
          <p:nvPr>
            <p:ph idx="3" type="pic"/>
          </p:nvPr>
        </p:nvSpPr>
        <p:spPr>
          <a:xfrm>
            <a:off x="342900" y="1028700"/>
            <a:ext cx="8445500" cy="4775199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or Graph Slide">
  <p:cSld name="Chart or Graph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32" name="Google Shape;3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Slide">
  <p:cSld name="Side by Side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_BS_Horiz_2C_CMYK.eps" id="38" name="Google Shape;3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7188" y="6219825"/>
            <a:ext cx="3189287" cy="29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B002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3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36"/>
          <p:cNvSpPr txBox="1"/>
          <p:nvPr>
            <p:ph idx="3" type="body"/>
          </p:nvPr>
        </p:nvSpPr>
        <p:spPr>
          <a:xfrm>
            <a:off x="342900" y="1028700"/>
            <a:ext cx="4135438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36"/>
          <p:cNvSpPr txBox="1"/>
          <p:nvPr>
            <p:ph idx="4" type="body"/>
          </p:nvPr>
        </p:nvSpPr>
        <p:spPr>
          <a:xfrm>
            <a:off x="4667250" y="1028700"/>
            <a:ext cx="410845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3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55600" y="5946775"/>
            <a:ext cx="8432800" cy="7302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stata.com/support/faqs/graphics/gph/stata-graph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idx="1" type="body"/>
          </p:nvPr>
        </p:nvSpPr>
        <p:spPr>
          <a:xfrm>
            <a:off x="1371600" y="2705100"/>
            <a:ext cx="64008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PBHS 31001: Epidemiologic Methods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B0021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Stata Session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8B002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(Slides are adopted from previous TA’s)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Continuous Variables: sum</a:t>
            </a:r>
            <a:endParaRPr/>
          </a:p>
        </p:txBody>
      </p:sp>
      <p:sp>
        <p:nvSpPr>
          <p:cNvPr id="122" name="Google Shape;122;p9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[var]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[condition1]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[condition2]</a:t>
            </a:r>
            <a:endParaRPr/>
          </a:p>
          <a:p>
            <a:pPr indent="-285750" lvl="1" marL="74295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and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[var]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[condition1]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[condition2]</a:t>
            </a:r>
            <a:endParaRPr/>
          </a:p>
          <a:p>
            <a:pPr indent="-285750" lvl="1" marL="74295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or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Continuous Variables: Hypothesis Testing</a:t>
            </a:r>
            <a:endParaRPr/>
          </a:p>
        </p:txBody>
      </p:sp>
      <p:sp>
        <p:nvSpPr>
          <p:cNvPr id="130" name="Google Shape;130;p11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31" name="Google Shape;131;p11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Blood pressure is “slightly” higher in women than in men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Can be more specific than “slightly,” in a statistically defensible way with t-tests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Equivalent to chi-squared in that a small p-value indicates that a difference in the means of the two groups is less likely due to chance alone.	</a:t>
            </a:r>
            <a:endParaRPr/>
          </a:p>
          <a:p>
            <a:pPr indent="-1905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1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2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Continuous Variables: Hypothesis Testing</a:t>
            </a:r>
            <a:endParaRPr/>
          </a:p>
        </p:txBody>
      </p:sp>
      <p:sp>
        <p:nvSpPr>
          <p:cNvPr id="139" name="Google Shape;139;p12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40" name="Google Shape;140;p12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ttest</a:t>
            </a:r>
            <a:r>
              <a:rPr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[ContVar]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by(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[catVar]</a:t>
            </a:r>
            <a:r>
              <a:rPr b="1" lang="en-US" sz="20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Note the parentheses: the command will not work without them</a:t>
            </a:r>
            <a:endParaRPr sz="2000"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141" name="Google Shape;141;p1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2"/>
          <p:cNvSpPr/>
          <p:nvPr/>
        </p:nvSpPr>
        <p:spPr>
          <a:xfrm>
            <a:off x="914400" y="2133600"/>
            <a:ext cx="7708900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ttest sysbp if period==1, by (sex)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Two-sample t test with equal variances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Group |     Obs        Mean    Std. Err.   Std. Dev.   [95% Conf. Interval]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1 |   1,944    131.7369    .4409362    19.44124    130.8721    132.6016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2 |   2,490    133.8219     .490234    24.46263    132.8606    134.7832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combined |   4,434    132.9078    .3367198     22.4216    132.2476    133.5679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---------+--------------------------------------------------------------------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diff |           -2.085005    .6779578               -3.414141    -.755869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------------------------------------------------------------------------------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diff = mean(1) - mean(2)                                      t =  -3.0754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Ho: diff = 0                                     degrees of freedom =     4432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Ha: diff &lt; 0                 Ha: diff != 0                 Ha: diff &gt;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Pr(T &lt; t) = 0.0011         Pr(|T| &gt; |t|) = 0.0021          Pr(T &gt; t) = 0.9989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"/>
          <p:cNvSpPr txBox="1"/>
          <p:nvPr>
            <p:ph idx="1" type="body"/>
          </p:nvPr>
        </p:nvSpPr>
        <p:spPr>
          <a:xfrm>
            <a:off x="342900" y="342900"/>
            <a:ext cx="8496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Not Necessary for the Homework, but Worth Knowing About</a:t>
            </a:r>
            <a:endParaRPr/>
          </a:p>
        </p:txBody>
      </p:sp>
      <p:sp>
        <p:nvSpPr>
          <p:cNvPr id="148" name="Google Shape;148;p13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you suspect that the variance of your continuous variable is different across categories (not just the mean), you can add the option “unequal”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rgbClr val="974806"/>
              </a:buClr>
              <a:buSzPts val="2400"/>
              <a:buNone/>
            </a:pPr>
            <a:r>
              <a:rPr b="1"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ttest</a:t>
            </a:r>
            <a:r>
              <a:rPr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[ContVar]</a:t>
            </a:r>
            <a:r>
              <a:rPr b="1"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by(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[catVar]</a:t>
            </a:r>
            <a:r>
              <a:rPr b="1"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) unequal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If you want to test if the mean of a population is equal to a specific number</a:t>
            </a:r>
            <a:endParaRPr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Clr>
                <a:srgbClr val="974806"/>
              </a:buClr>
              <a:buSzPts val="2400"/>
              <a:buNone/>
            </a:pPr>
            <a:r>
              <a:rPr b="1"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ttest</a:t>
            </a:r>
            <a:r>
              <a:rPr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[ContVar</a:t>
            </a:r>
            <a:r>
              <a:rPr lang="en-US" sz="2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en-US" sz="24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==[value]</a:t>
            </a:r>
            <a:endParaRPr/>
          </a:p>
          <a:p>
            <a:pPr indent="-1905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149" name="Google Shape;149;p1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Missing Data </a:t>
            </a:r>
            <a:endParaRPr/>
          </a:p>
        </p:txBody>
      </p:sp>
      <p:sp>
        <p:nvSpPr>
          <p:cNvPr id="155" name="Google Shape;155;p14"/>
          <p:cNvSpPr txBox="1"/>
          <p:nvPr>
            <p:ph idx="3" type="body"/>
          </p:nvPr>
        </p:nvSpPr>
        <p:spPr>
          <a:xfrm>
            <a:off x="342900" y="901700"/>
            <a:ext cx="84455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Knowing the data collection well enough to understand the process that resulted in missing data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Regardless, explore data for associations with missingness. </a:t>
            </a:r>
            <a:endParaRPr/>
          </a:p>
          <a:p>
            <a:pPr indent="-342900" lvl="0" marL="4000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Missing data in outcome makes the observation useless. </a:t>
            </a:r>
            <a:endParaRPr/>
          </a:p>
          <a:p>
            <a:pPr indent="-285750" lvl="1" marL="8001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Missing the primary exposure is almost as fatal, although there are solutions such as imputation.</a:t>
            </a:r>
            <a:endParaRPr/>
          </a:p>
          <a:p>
            <a:pPr indent="-342900" lvl="1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*careful about missing data</a:t>
            </a:r>
            <a:endParaRPr/>
          </a:p>
          <a:p>
            <a:pPr indent="0" lvl="1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tab stroke, missing</a:t>
            </a:r>
            <a:endParaRPr/>
          </a:p>
          <a:p>
            <a:pPr indent="0" lvl="1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tab diabetes, missing</a:t>
            </a:r>
            <a:endParaRPr/>
          </a:p>
          <a:p>
            <a:pPr indent="0" lvl="1" marL="5143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7" name="Google Shape;157;p14"/>
          <p:cNvGraphicFramePr/>
          <p:nvPr/>
        </p:nvGraphicFramePr>
        <p:xfrm>
          <a:off x="1377950" y="4419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{7BF99B23-4457-45F9-B715-3C729CC24C35}</a:tableStyleId>
              </a:tblPr>
              <a:tblGrid>
                <a:gridCol w="3048000"/>
                <a:gridCol w="3048000"/>
              </a:tblGrid>
              <a:tr h="1357950">
                <a:tc>
                  <a:txBody>
                    <a:bodyPr/>
                    <a:lstStyle/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codebook bpmeds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tab bpmeds, missing</a:t>
                      </a:r>
                      <a:endParaRPr/>
                    </a:p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 if bpmeds==.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codebook totchol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totchol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 totchol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1" marL="5143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 if totchol==. </a:t>
                      </a:r>
                      <a:endParaRPr sz="1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Missing Data </a:t>
            </a:r>
            <a:endParaRPr/>
          </a:p>
        </p:txBody>
      </p:sp>
      <p:sp>
        <p:nvSpPr>
          <p:cNvPr id="163" name="Google Shape;163;p1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" id="166" name="Google Shape;16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600" y="918519"/>
            <a:ext cx="8039100" cy="5176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Missing Data</a:t>
            </a:r>
            <a:endParaRPr/>
          </a:p>
        </p:txBody>
      </p:sp>
      <p:sp>
        <p:nvSpPr>
          <p:cNvPr id="173" name="Google Shape;173;p1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Table&#10;&#10;Description automatically generated"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" y="1268025"/>
            <a:ext cx="9139213" cy="3659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How to create simple table1 </a:t>
            </a:r>
            <a:endParaRPr/>
          </a:p>
        </p:txBody>
      </p:sp>
      <p:sp>
        <p:nvSpPr>
          <p:cNvPr id="181" name="Google Shape;181;p1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7"/>
          <p:cNvSpPr txBox="1"/>
          <p:nvPr/>
        </p:nvSpPr>
        <p:spPr>
          <a:xfrm>
            <a:off x="289838" y="975181"/>
            <a:ext cx="8496300" cy="5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First Install package: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Code: ssc install table1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for table 1: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table1, by(sex) vars(ageCat cat\ cursmoke cat\ sysbp contn) format(%2.1f)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to save table in excel sheet: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table1, by(sex) vars(ageCat cat\ cursmoke cat) format(%2.1f) saving ("U:\Framingham_table1_2020.xls", replace)</a:t>
            </a:r>
            <a:endParaRPr/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590800"/>
            <a:ext cx="6172200" cy="238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Help table1</a:t>
            </a:r>
            <a:endParaRPr/>
          </a:p>
        </p:txBody>
      </p:sp>
      <p:sp>
        <p:nvSpPr>
          <p:cNvPr id="190" name="Google Shape;190;p1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660400" y="1676400"/>
            <a:ext cx="82550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Table1, by(variable of interest) vars( covariate1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cat*/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covariate2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contn*)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format(%2.1f) missing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 = categorical, groups compared using pearson’s chi-squared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B9BD5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Contn=continuoius, normally distributed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Conts = continuous, skey 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Cate= categorical, groups compared using fisher’s exect test</a:t>
            </a:r>
            <a:endParaRPr/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Bin= binary groups compared using Pearson's chi-suqared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Bine=binary, groups compared using Fisher’s exact test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Help Command</a:t>
            </a:r>
            <a:endParaRPr/>
          </a:p>
        </p:txBody>
      </p:sp>
      <p:sp>
        <p:nvSpPr>
          <p:cNvPr id="199" name="Google Shape;199;p19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  <a:p>
            <a:pPr indent="-342900" lvl="0" marL="34290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help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[command name]</a:t>
            </a:r>
            <a:endParaRPr/>
          </a:p>
        </p:txBody>
      </p:sp>
      <p:pic>
        <p:nvPicPr>
          <p:cNvPr id="201" name="Google Shape;201;p19"/>
          <p:cNvPicPr preferRelativeResize="0"/>
          <p:nvPr/>
        </p:nvPicPr>
        <p:blipFill rotWithShape="1">
          <a:blip r:embed="rId3">
            <a:alphaModFix/>
          </a:blip>
          <a:srcRect b="0" l="0" r="0" t="5109"/>
          <a:stretch/>
        </p:blipFill>
        <p:spPr>
          <a:xfrm>
            <a:off x="1784350" y="1554480"/>
            <a:ext cx="5562600" cy="424942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>
            <p:ph idx="1" type="body"/>
          </p:nvPr>
        </p:nvSpPr>
        <p:spPr>
          <a:xfrm>
            <a:off x="330200" y="481013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Topics to be discussed </a:t>
            </a:r>
            <a:endParaRPr/>
          </a:p>
        </p:txBody>
      </p:sp>
      <p:sp>
        <p:nvSpPr>
          <p:cNvPr id="54" name="Google Shape;54;p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5" name="Google Shape;55;p2"/>
          <p:cNvGraphicFramePr/>
          <p:nvPr/>
        </p:nvGraphicFramePr>
        <p:xfrm>
          <a:off x="34271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{7BF99B23-4457-45F9-B715-3C729CC24C35}</a:tableStyleId>
              </a:tblPr>
              <a:tblGrid>
                <a:gridCol w="4222750"/>
                <a:gridCol w="4222750"/>
              </a:tblGrid>
              <a:tr h="530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/>
                        <a:t>1</a:t>
                      </a:r>
                      <a:r>
                        <a:rPr b="1" baseline="30000" lang="en-US" sz="2000" u="none" cap="none" strike="noStrike"/>
                        <a:t>st</a:t>
                      </a:r>
                      <a:r>
                        <a:rPr b="1" lang="en-US" sz="2000" u="none" cap="none" strike="noStrike"/>
                        <a:t> Session (Univariate analysis)</a:t>
                      </a:r>
                      <a:endParaRPr b="1" sz="20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/>
                        <a:t>2</a:t>
                      </a:r>
                      <a:r>
                        <a:rPr b="1" baseline="30000" lang="en-US" sz="2000"/>
                        <a:t>nd</a:t>
                      </a:r>
                      <a:r>
                        <a:rPr b="1" lang="en-US" sz="2000"/>
                        <a:t> Session (Bivariate analysis)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0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Primary orientation on STATA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Access and open data sets (different formats, reshape)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Explore variables (codebook, describe, label, sum, tab, tabstat, bysort)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Create/Modify variables (gen, egen, replace, recode)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Chi-squared test and t-test in Stata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Categorical variables </a:t>
                      </a:r>
                      <a:endParaRPr/>
                    </a:p>
                    <a:p>
                      <a:pPr indent="0" lvl="1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/>
                        <a:t>Continuous variables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Sub setting: </a:t>
                      </a:r>
                      <a:r>
                        <a:rPr i="1" lang="en-US" sz="2000"/>
                        <a:t>if, and, or </a:t>
                      </a:r>
                      <a:r>
                        <a:rPr lang="en-US" sz="2000"/>
                        <a:t>options (e.g., comparing means of groups)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Missing data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Graphing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0"/>
          <p:cNvSpPr txBox="1"/>
          <p:nvPr>
            <p:ph idx="1" type="body"/>
          </p:nvPr>
        </p:nvSpPr>
        <p:spPr>
          <a:xfrm>
            <a:off x="342900" y="381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Table 1: looking at missing variables </a:t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 rotWithShape="1">
          <a:blip r:embed="rId3">
            <a:alphaModFix/>
          </a:blip>
          <a:srcRect b="4882" l="0" r="0" t="0"/>
          <a:stretch/>
        </p:blipFill>
        <p:spPr>
          <a:xfrm>
            <a:off x="838200" y="2349500"/>
            <a:ext cx="785423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>
            <p:ph idx="3" type="body"/>
          </p:nvPr>
        </p:nvSpPr>
        <p:spPr>
          <a:xfrm>
            <a:off x="342900" y="723900"/>
            <a:ext cx="84328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table1, by(sex) vars(ageCat cat\ cursmoke cat\educ cat) format(%2.1f) missing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We see for education that there is a row for the missing variables, there are 142 missing for men and 153 missing for women. We don’t see this in the other variables because they don’t have missing data. 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Graphing</a:t>
            </a:r>
            <a:endParaRPr/>
          </a:p>
        </p:txBody>
      </p:sp>
      <p:sp>
        <p:nvSpPr>
          <p:cNvPr id="217" name="Google Shape;217;p21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</p:txBody>
      </p:sp>
      <p:sp>
        <p:nvSpPr>
          <p:cNvPr id="218" name="Google Shape;218;p21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Stata is very useful for graphing out your analysis</a:t>
            </a:r>
            <a:endParaRPr/>
          </a:p>
          <a:p>
            <a:pPr indent="-285750" lvl="1" marL="74295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spot errors in recoding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Helps elucidate patterns</a:t>
            </a:r>
            <a:endParaRPr/>
          </a:p>
          <a:p>
            <a:pPr indent="-1841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Documentation</a:t>
            </a:r>
            <a:endParaRPr/>
          </a:p>
          <a:p>
            <a:pPr indent="-285750" lvl="1" marL="74295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commands you will use for this course can almost all be extended to do very interesting things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you are curious about these things, or need help figuring out how to use a command, Stata has documentation that is quite good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https://www.stata.com/support/faqs/graphics/gph/stata-graphs/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syntax for these graphs is often quite complicated</a:t>
            </a:r>
            <a:endParaRPr/>
          </a:p>
          <a:p>
            <a:pPr indent="-285750" lvl="1" marL="74295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May want to use the drop-down menus to build your graphs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very unfamiliar with Stata, sometimes it’s OK to just use excel, or some other program you’re more comfortable with</a:t>
            </a:r>
            <a:endParaRPr/>
          </a:p>
          <a:p>
            <a:pPr indent="-228600" lvl="2" marL="1143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 great in practice: lots of opportunity for errors</a:t>
            </a:r>
            <a:endParaRPr/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Histograms</a:t>
            </a:r>
            <a:endParaRPr/>
          </a:p>
        </p:txBody>
      </p:sp>
      <p:sp>
        <p:nvSpPr>
          <p:cNvPr id="225" name="Google Shape;225;p22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  <a:p>
            <a:pPr indent="-342900" lvl="0" marL="34290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26" name="Google Shape;226;p22"/>
          <p:cNvSpPr txBox="1"/>
          <p:nvPr>
            <p:ph idx="3" type="body"/>
          </p:nvPr>
        </p:nvSpPr>
        <p:spPr>
          <a:xfrm>
            <a:off x="368300" y="840259"/>
            <a:ext cx="8305800" cy="15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hist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[varname]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Can follow with a comma, and options, such as overlaying a normal curve, labeling the axes, or using frequency instead of counts on the y axis</a:t>
            </a:r>
            <a:endParaRPr/>
          </a:p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800"/>
              <a:buChar char="•"/>
            </a:pP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hist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bmi,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freq</a:t>
            </a:r>
            <a:endParaRPr b="1" sz="180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3429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5201" y="2040684"/>
            <a:ext cx="5270500" cy="383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Scatter plot and Box plot</a:t>
            </a:r>
            <a:endParaRPr/>
          </a:p>
        </p:txBody>
      </p:sp>
      <p:sp>
        <p:nvSpPr>
          <p:cNvPr id="234" name="Google Shape;234;p23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 txBox="1"/>
          <p:nvPr>
            <p:ph idx="3" type="body"/>
          </p:nvPr>
        </p:nvSpPr>
        <p:spPr>
          <a:xfrm>
            <a:off x="342900" y="1028700"/>
            <a:ext cx="52197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scatter sysbp bmi || (lfit sysbp bmi) if period==1</a:t>
            </a:r>
            <a:endParaRPr/>
          </a:p>
        </p:txBody>
      </p:sp>
      <p:sp>
        <p:nvSpPr>
          <p:cNvPr id="236" name="Google Shape;236;p2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23"/>
          <p:cNvSpPr txBox="1"/>
          <p:nvPr/>
        </p:nvSpPr>
        <p:spPr>
          <a:xfrm>
            <a:off x="4660718" y="2286000"/>
            <a:ext cx="4197532" cy="3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box sysbp, by(sex)</a:t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1509712"/>
            <a:ext cx="4095206" cy="298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7788" y="2743200"/>
            <a:ext cx="4197532" cy="3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Graphing Trends, Stratified by Variable</a:t>
            </a:r>
            <a:endParaRPr/>
          </a:p>
        </p:txBody>
      </p:sp>
      <p:sp>
        <p:nvSpPr>
          <p:cNvPr id="246" name="Google Shape;246;p24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  <a:p>
            <a:pPr indent="-342900" lvl="0" marL="34290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7" name="Google Shape;247;p24"/>
          <p:cNvSpPr txBox="1"/>
          <p:nvPr>
            <p:ph idx="3" type="body"/>
          </p:nvPr>
        </p:nvSpPr>
        <p:spPr>
          <a:xfrm>
            <a:off x="152400" y="1028700"/>
            <a:ext cx="88392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200"/>
              <a:buNone/>
            </a:pP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graph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twoway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meanBMI age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smoker==0,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(L)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(1 "Never Smoker")) ///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meanBMI age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smoker==1,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(L)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(2 "Former Smoker")) ///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meanBMI age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smoker==2,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(L) 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legend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2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label</a:t>
            </a:r>
            <a:r>
              <a:rPr lang="en-US" sz="1200">
                <a:latin typeface="Courier New"/>
                <a:ea typeface="Courier New"/>
                <a:cs typeface="Courier New"/>
                <a:sym typeface="Courier New"/>
              </a:rPr>
              <a:t> (3 "Current Smoker")) </a:t>
            </a:r>
            <a:endParaRPr/>
          </a:p>
        </p:txBody>
      </p:sp>
      <p:pic>
        <p:nvPicPr>
          <p:cNvPr id="248" name="Google Shape;2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915160"/>
            <a:ext cx="5181600" cy="37998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Graphing: Command Line</a:t>
            </a:r>
            <a:endParaRPr/>
          </a:p>
        </p:txBody>
      </p:sp>
      <p:sp>
        <p:nvSpPr>
          <p:cNvPr id="256" name="Google Shape;256;p2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  <a:p>
            <a:pPr indent="-342900" lvl="0" marL="34290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57" name="Google Shape;257;p2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Syntax: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>
              <a:solidFill>
                <a:srgbClr val="974806"/>
              </a:solidFill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533400" y="1600200"/>
            <a:ext cx="8610600" cy="3200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graph twoway scatter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[yVar] [xVar]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[subsetVar]==[condition1]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///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|| scatter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[yVar] [xVar]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[subsetVar]==[condition2]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31859B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graph twoway scatter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rate agegroup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cohort==1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(L)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///</a:t>
            </a:r>
            <a:endParaRPr/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None/>
            </a:pP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	 || scatter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rate agegroup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cohort==2 </a:t>
            </a:r>
            <a:r>
              <a:rPr b="1" lang="en-US" sz="1600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 sz="1600">
                <a:solidFill>
                  <a:srgbClr val="31859B"/>
                </a:solidFill>
                <a:latin typeface="Courier New"/>
                <a:ea typeface="Courier New"/>
                <a:cs typeface="Courier New"/>
                <a:sym typeface="Courier New"/>
              </a:rPr>
              <a:t>(L)</a:t>
            </a:r>
            <a:endParaRPr b="1" sz="16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31859B"/>
              </a:buClr>
              <a:buSzPts val="3200"/>
              <a:buFont typeface="Arial"/>
              <a:buNone/>
            </a:pPr>
            <a:r>
              <a:t/>
            </a:r>
            <a:endParaRPr b="1" sz="3200">
              <a:solidFill>
                <a:srgbClr val="97480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Creating/Modifying variables</a:t>
            </a:r>
            <a:endParaRPr/>
          </a:p>
        </p:txBody>
      </p:sp>
      <p:sp>
        <p:nvSpPr>
          <p:cNvPr id="265" name="Google Shape;265;p2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66" name="Google Shape;266;p26"/>
          <p:cNvSpPr txBox="1"/>
          <p:nvPr>
            <p:ph idx="3" type="body"/>
          </p:nvPr>
        </p:nvSpPr>
        <p:spPr>
          <a:xfrm>
            <a:off x="342900" y="1028700"/>
            <a:ext cx="8575254" cy="2142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1600" lvl="0" marL="6985" marR="1748790" rtl="0" algn="l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gen smkbhv=.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6985" marR="1748790" rtl="0" algn="l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replace smkbhv=1 if cigpday&gt;=1 &amp; cigpday&lt;=2  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6985" marR="1748790" rtl="0" algn="l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replace smkbhv=2 if cigpday&gt;=3 &amp; cigpday&lt;=5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1600" lvl="0" marL="6985" marR="1748790" rtl="0" algn="l">
              <a:lnSpc>
                <a:spcPct val="103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600"/>
              <a:buChar char="•"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replace smkbhv=3 if cigpday&gt;5 &amp; cigpday!=. 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</a:rPr>
              <a:t>Label variable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</a:pPr>
            <a:r>
              <a:rPr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label var smkbhv "1=light(1-2cig), 2=medium(3-5cig), 3=heavy(5+cig)“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3">
            <a:alphaModFix/>
          </a:blip>
          <a:srcRect b="0" l="0" r="13336" t="0"/>
          <a:stretch/>
        </p:blipFill>
        <p:spPr>
          <a:xfrm>
            <a:off x="396278" y="3140241"/>
            <a:ext cx="4267200" cy="2142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7846" y="3048000"/>
            <a:ext cx="4120308" cy="2808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Creating/Modifying variables</a:t>
            </a:r>
            <a:endParaRPr/>
          </a:p>
        </p:txBody>
      </p:sp>
      <p:sp>
        <p:nvSpPr>
          <p:cNvPr id="274" name="Google Shape;274;p2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Sometimes you want to make categories of a variable (such as age)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the variable you want to recode is numeric, this can be done easily using the recode statement, which combines a sequence of “generate,” “replace,” and “label” statements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rgbClr val="974806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recode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[existingVariable]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[lowerbound1]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[upperbound1]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[recode1]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[label1]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”)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[lowerbound2]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[upperbound2]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[recode2]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[label2]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”)... 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[lowerbound#]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[upperbound#]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[recode#] 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[label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#]”), gen(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[newVar]</a:t>
            </a:r>
            <a:r>
              <a:rPr b="1" lang="en-US" sz="180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recode age (min/39=0 "30's") (39/49=1 "40's") (49/59=2 "50's") (59/max=3 "60 plus") , gen(ageCat)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This will create a variable, ageCat, using the rules in the parentheses, and labeling it appropriately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Note that the “min” and “max” options avoid problems with missing data. With this code, if age is missing, then ageCat will be missing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idx="1" type="body"/>
          </p:nvPr>
        </p:nvSpPr>
        <p:spPr>
          <a:xfrm>
            <a:off x="342900" y="342900"/>
            <a:ext cx="69723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The tabstat command</a:t>
            </a:r>
            <a:endParaRPr/>
          </a:p>
        </p:txBody>
      </p:sp>
      <p:sp>
        <p:nvSpPr>
          <p:cNvPr id="282" name="Google Shape;282;p2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 txBox="1"/>
          <p:nvPr>
            <p:ph idx="3" type="body"/>
          </p:nvPr>
        </p:nvSpPr>
        <p:spPr>
          <a:xfrm>
            <a:off x="342900" y="1371600"/>
            <a:ext cx="8445500" cy="4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2000"/>
              <a:buNone/>
            </a:pPr>
            <a:r>
              <a:rPr b="1" lang="en-US" sz="2000">
                <a:solidFill>
                  <a:srgbClr val="974806"/>
                </a:solidFill>
              </a:rPr>
              <a:t>tabstat</a:t>
            </a:r>
            <a:r>
              <a:rPr lang="en-US" sz="2000"/>
              <a:t>[originalVariable]</a:t>
            </a:r>
            <a:r>
              <a:rPr b="1" lang="en-US" sz="2000">
                <a:solidFill>
                  <a:srgbClr val="974806"/>
                </a:solidFill>
              </a:rPr>
              <a:t>, by(</a:t>
            </a:r>
            <a:r>
              <a:rPr lang="en-US" sz="2000"/>
              <a:t>[categoryVariable]</a:t>
            </a:r>
            <a:r>
              <a:rPr b="1" lang="en-US" sz="2000">
                <a:solidFill>
                  <a:srgbClr val="974806"/>
                </a:solidFill>
              </a:rPr>
              <a:t>) statistics(n mean min max)</a:t>
            </a:r>
            <a:endParaRPr/>
          </a:p>
        </p:txBody>
      </p:sp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5" name="Google Shape;2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57" y="2057400"/>
            <a:ext cx="781755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The “by” option</a:t>
            </a:r>
            <a:endParaRPr/>
          </a:p>
        </p:txBody>
      </p:sp>
      <p:sp>
        <p:nvSpPr>
          <p:cNvPr id="291" name="Google Shape;291;p29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/>
              <a:t>Graphing Review</a:t>
            </a:r>
            <a:endParaRPr/>
          </a:p>
          <a:p>
            <a:pPr indent="-342900" lvl="0" marL="342900" rtl="0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2" name="Google Shape;292;p29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The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bysort</a:t>
            </a:r>
            <a:r>
              <a:rPr lang="en-US" sz="1800"/>
              <a:t> option is quite useful to get results stratified by a variable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rgbClr val="974806"/>
              </a:buClr>
              <a:buSzPts val="1800"/>
              <a:buNone/>
            </a:pPr>
            <a:r>
              <a:rPr b="1" lang="en-US" sz="1800">
                <a:solidFill>
                  <a:srgbClr val="974806"/>
                </a:solidFill>
              </a:rPr>
              <a:t>bysort</a:t>
            </a:r>
            <a:r>
              <a:rPr lang="en-US" sz="1800"/>
              <a:t> [categoryVariable]</a:t>
            </a:r>
            <a:r>
              <a:rPr b="1" lang="en-US" sz="1800">
                <a:solidFill>
                  <a:srgbClr val="974806"/>
                </a:solidFill>
              </a:rPr>
              <a:t>: sum </a:t>
            </a:r>
            <a:r>
              <a:rPr lang="en-US" sz="1800"/>
              <a:t>[originalVariable]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bysort ageCat: tab period sex</a:t>
            </a:r>
            <a:endParaRPr/>
          </a:p>
        </p:txBody>
      </p:sp>
      <p:sp>
        <p:nvSpPr>
          <p:cNvPr id="293" name="Google Shape;293;p29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4" name="Google Shape;2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426697"/>
            <a:ext cx="4038600" cy="4504203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9"/>
          <p:cNvSpPr txBox="1"/>
          <p:nvPr/>
        </p:nvSpPr>
        <p:spPr>
          <a:xfrm>
            <a:off x="448849" y="5157569"/>
            <a:ext cx="4292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bysort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replaced with just </a:t>
            </a: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the data are already sorted by that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idx="1" type="body"/>
          </p:nvPr>
        </p:nvSpPr>
        <p:spPr>
          <a:xfrm>
            <a:off x="342900" y="577329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3200"/>
              <a:buNone/>
            </a:pPr>
            <a:r>
              <a:rPr lang="en-US" sz="3200"/>
              <a:t>Hypothesis Testing</a:t>
            </a:r>
            <a:endParaRPr/>
          </a:p>
        </p:txBody>
      </p:sp>
      <p:sp>
        <p:nvSpPr>
          <p:cNvPr id="61" name="Google Shape;61;p3"/>
          <p:cNvSpPr txBox="1"/>
          <p:nvPr>
            <p:ph idx="3" type="body"/>
          </p:nvPr>
        </p:nvSpPr>
        <p:spPr>
          <a:xfrm>
            <a:off x="342900" y="1447800"/>
            <a:ext cx="8445500" cy="4203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5" l="-937" r="0" t="-11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2" name="Google Shape;62;p3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Categorical Variables</a:t>
            </a:r>
            <a:endParaRPr/>
          </a:p>
        </p:txBody>
      </p:sp>
      <p:sp>
        <p:nvSpPr>
          <p:cNvPr id="302" name="Google Shape;302;p30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Review: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/>
              <a:t> command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[varname]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[var1][var2]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[var1][var2]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row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[var1][var2]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col</a:t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[varname]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, missing</a:t>
            </a:r>
            <a:endParaRPr/>
          </a:p>
          <a:p>
            <a:pPr indent="0" lvl="0" marL="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sp>
        <p:nvSpPr>
          <p:cNvPr id="303" name="Google Shape;303;p3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2400" y="3276600"/>
            <a:ext cx="8123034" cy="221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Categorical Variables: Hypothesis Testing</a:t>
            </a:r>
            <a:endParaRPr/>
          </a:p>
        </p:txBody>
      </p:sp>
      <p:sp>
        <p:nvSpPr>
          <p:cNvPr id="69" name="Google Shape;69;p4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[var1] [var2]</a:t>
            </a:r>
            <a:r>
              <a:rPr lang="en-US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chi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Outputs a chi-squared test for the correct degree of freedom</a:t>
            </a:r>
            <a:endParaRPr/>
          </a:p>
          <a:p>
            <a:pPr indent="-3429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For our purposes we are most interested in the p-value</a:t>
            </a:r>
            <a:endParaRPr/>
          </a:p>
          <a:p>
            <a:pPr indent="-228600" lvl="0" marL="34290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70" name="Google Shape;70;p4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1522799" y="2510691"/>
            <a:ext cx="68580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 tab cursmoke sex if period==1, chi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current |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cig smoker |          sex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y/n |         1          2 |     Total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-----------+----------------------+----------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0 |       769      1,484 |     2,253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1 |     1,175      1,006 |     2,181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-----------+----------------------+----------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Total |     1,944      2,490 |     4,434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Pearson chi2(1) = 175.4299   Pr = 0.000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Categorical Variables: Hypothesis Testing</a:t>
            </a:r>
            <a:endParaRPr/>
          </a:p>
        </p:txBody>
      </p:sp>
      <p:sp>
        <p:nvSpPr>
          <p:cNvPr id="77" name="Google Shape;77;p5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78" name="Google Shape;78;p5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We will not go into the statistics of how the chi squared is calculated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Takeaway: If certain conditions hold (e.g.: large “enough” sample size), the p-value gives a measure of how consistent the data are with what you would expect by chance (Statisticians may not like this explanation)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a Table 1, we are often looking at whether measures (demographic, health, etc.) are different across categories of interest.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P value for chi-square test tells you how likely to observe a more extreme value than the one obtained, given the two variables are independent. </a:t>
            </a:r>
            <a:endParaRPr/>
          </a:p>
          <a:p>
            <a:pPr indent="-285750" lvl="1" marL="74295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If smoking and gender were unrelated, you would expect a roughly equal distribution of gender for each cell of smoking. 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79" name="Google Shape;79;p5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Categorical Variables: Hypothesis Testing</a:t>
            </a:r>
            <a:endParaRPr/>
          </a:p>
        </p:txBody>
      </p:sp>
      <p:sp>
        <p:nvSpPr>
          <p:cNvPr id="85" name="Google Shape;85;p6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86" name="Google Shape;86;p6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Takeaway: Small p-value means that the distribution of [var1] is different for different values of [var2]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the Stata example: men are more likely to be smokers than women, or the distribution of men and women by category of smoker is not the same.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In the context of your Table 1, if the chi-squared test comparing some trait across different populations has a p-value below some threshold (by convention 0.05), you would describe that trait as being statistically different across those populations. </a:t>
            </a:r>
            <a:endParaRPr/>
          </a:p>
          <a:p>
            <a:pPr indent="-215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/>
          </a:p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Continuous Variables</a:t>
            </a:r>
            <a:endParaRPr/>
          </a:p>
        </p:txBody>
      </p:sp>
      <p:sp>
        <p:nvSpPr>
          <p:cNvPr id="93" name="Google Shape;93;p7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E.g.: cholesterol, age, CD4 count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Most common way to summarize a continuous variable is by its mean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/>
              <a:t>By extension, when comparing that variable across two populations, a reasonable question to ask is “do the means differ?”</a:t>
            </a:r>
            <a:endParaRPr/>
          </a:p>
          <a:p>
            <a:pPr indent="0" lvl="0" marL="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95" name="Google Shape;95;p7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Continuous Variables: sum</a:t>
            </a:r>
            <a:endParaRPr/>
          </a:p>
        </p:txBody>
      </p:sp>
      <p:sp>
        <p:nvSpPr>
          <p:cNvPr id="101" name="Google Shape;101;p8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02" name="Google Shape;102;p8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sysbp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period==1 &amp; sex==1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Font typeface="Arial"/>
              <a:buChar char="•"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sysbp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period==1 &amp; sex==2</a:t>
            </a:r>
            <a:endParaRPr/>
          </a:p>
          <a:p>
            <a:pPr indent="-241300" lvl="0" marL="342900" rtl="0" algn="l">
              <a:spcBef>
                <a:spcPts val="15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8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4" name="Google Shape;10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625" y="1524000"/>
            <a:ext cx="8476343" cy="15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4191000"/>
            <a:ext cx="8353806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342900" y="342900"/>
            <a:ext cx="6972300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8B0021"/>
              </a:buClr>
              <a:buSzPts val="2400"/>
              <a:buNone/>
            </a:pPr>
            <a:r>
              <a:rPr lang="en-US"/>
              <a:t>Analysis on subset of data: the “if” statement</a:t>
            </a:r>
            <a:endParaRPr/>
          </a:p>
        </p:txBody>
      </p:sp>
      <p:sp>
        <p:nvSpPr>
          <p:cNvPr id="112" name="Google Shape;112;p10"/>
          <p:cNvSpPr txBox="1"/>
          <p:nvPr>
            <p:ph idx="2" type="body"/>
          </p:nvPr>
        </p:nvSpPr>
        <p:spPr>
          <a:xfrm>
            <a:off x="6858000" y="355600"/>
            <a:ext cx="1981200" cy="40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 txBox="1"/>
          <p:nvPr>
            <p:ph idx="3" type="body"/>
          </p:nvPr>
        </p:nvSpPr>
        <p:spPr>
          <a:xfrm>
            <a:off x="342900" y="1028700"/>
            <a:ext cx="8445500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[var1] [var2]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[condition], [options]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Quite general: can use in many commands, such as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-US" sz="2000"/>
              <a:t>,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lang="en-US" sz="2000"/>
              <a:t>,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/>
          </a:p>
          <a:p>
            <a:pPr indent="-342900" lvl="0" marL="3429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/>
              <a:t>Almost always placed at the end of the command, but before any options (ie: before the comma)</a:t>
            </a:r>
            <a:endParaRPr/>
          </a:p>
          <a:p>
            <a:pPr indent="0" lvl="1" marL="457200" rtl="0" algn="l">
              <a:spcBef>
                <a:spcPts val="1520"/>
              </a:spcBef>
              <a:spcAft>
                <a:spcPts val="0"/>
              </a:spcAft>
              <a:buClr>
                <a:srgbClr val="974806"/>
              </a:buClr>
              <a:buSzPts val="1600"/>
              <a:buNone/>
            </a:pP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tab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sex cursmoke </a:t>
            </a:r>
            <a:r>
              <a:rPr b="1" lang="en-US">
                <a:solidFill>
                  <a:srgbClr val="974806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period==1, missing</a:t>
            </a:r>
            <a:endParaRPr/>
          </a:p>
          <a:p>
            <a:pPr indent="-285750" lvl="1" marL="74295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specifying the condition, remember to use double “=“</a:t>
            </a:r>
            <a:endParaRPr/>
          </a:p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8394700" y="6245225"/>
            <a:ext cx="381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5" name="Google Shape;11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593658"/>
            <a:ext cx="7781263" cy="22102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2012-06-13T19:03:55Z</dcterms:created>
  <dc:creator>Scannell, Molly [BSD] - HSD</dc:creator>
</cp:coreProperties>
</file>