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comments+xml" PartName="/ppt/comments/comment2.xml"/>
  <Override ContentType="application/vnd.openxmlformats-officedocument.presentationml.comments+xml" PartName="/ppt/comments/comment4.xml"/>
  <Override ContentType="application/vnd.openxmlformats-officedocument.presentationml.comments+xml" PartName="/ppt/comments/comment3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GoogleSlidesCustomDataVersion2">
      <go:slidesCustomData xmlns:go="http://customooxmlschemas.google.com/" r:id="rId30" roundtripDataSignature="AMtx7mhfwqpFkbqrrkwR/fuktiPpo/jpZA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5" name="Alexandra Chang (張詠欣)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3BB752C-0872-4D7E-911F-10FC86449821}">
  <a:tblStyle styleId="{E3BB752C-0872-4D7E-911F-10FC86449821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CF4"/>
          </a:solidFill>
        </a:fill>
      </a:tcStyle>
    </a:wholeTbl>
    <a:band1H>
      <a:tcTxStyle/>
      <a:tcStyle>
        <a:fill>
          <a:solidFill>
            <a:srgbClr val="CFD7E7"/>
          </a:solidFill>
        </a:fill>
      </a:tcStyle>
    </a:band1H>
    <a:band2H>
      <a:tcTxStyle/>
    </a:band2H>
    <a:band1V>
      <a:tcTxStyle/>
      <a:tcStyle>
        <a:fill>
          <a:solidFill>
            <a:srgbClr val="CFD7E7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commentAuthors" Target="commentAuthors.xml"/><Relationship Id="rId6" Type="http://schemas.openxmlformats.org/officeDocument/2006/relationships/slideMaster" Target="slideMasters/slideMaster1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0" Type="http://customschemas.google.com/relationships/presentationmetadata" Target="metadata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4-01-29T17:33:03.653">
    <p:pos x="216" y="648"/>
    <p:text>"Import"</p:text>
    <p:extLst>
      <p:ext uri="{C676402C-5697-4E1C-873F-D02D1690AC5C}">
        <p15:threadingInfo timeZoneBias="0"/>
      </p:ext>
      <p:ext uri="http://customooxmlschemas.google.com/">
        <go:slidesCustomData xmlns:go="http://customooxmlschemas.google.com/" commentPostId="AAABEBjq7CI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2" dt="2024-01-29T17:43:52.411">
    <p:pos x="224" y="568"/>
    <p:text>Case-control studies: enrolling people based on disease status, so it's controlled by the researchers, therefore cannot estimate population rates of disease.</p:text>
    <p:extLst>
      <p:ext uri="{C676402C-5697-4E1C-873F-D02D1690AC5C}">
        <p15:threadingInfo timeZoneBias="0"/>
      </p:ext>
      <p:ext uri="http://customooxmlschemas.google.com/">
        <go:slidesCustomData xmlns:go="http://customooxmlschemas.google.com/" commentPostId="AAABEBjq7CQ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3" dt="2024-01-29T17:47:01.183">
    <p:pos x="216" y="648"/>
    <p:text>modify distribution for data for specific purposes</p:text>
    <p:extLst>
      <p:ext uri="{C676402C-5697-4E1C-873F-D02D1690AC5C}">
        <p15:threadingInfo timeZoneBias="0"/>
      </p:ext>
      <p:ext uri="http://customooxmlschemas.google.com/">
        <go:slidesCustomData xmlns:go="http://customooxmlschemas.google.com/" commentPostId="AAABEBjq7CU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4" dt="2024-01-29T17:54:10.409">
    <p:pos x="6000" y="0"/>
    <p:text>-"i": listing out categorial variables
-"edu" begins at 2, 3, 4: using edu=1 as reference variable.
-B0: when bmi=0, age=0, sex=1, edu=1, cursmoke=0, total bmi=164.49</p:text>
    <p:extLst>
      <p:ext uri="{C676402C-5697-4E1C-873F-D02D1690AC5C}">
        <p15:threadingInfo timeZoneBias="0"/>
      </p:ext>
      <p:ext uri="http://customooxmlschemas.google.com/">
        <go:slidesCustomData xmlns:go="http://customooxmlschemas.google.com/" commentPostId="AAABEBjq7CY"/>
      </p:ext>
    </p:extLst>
  </p:cm>
  <p:cm authorId="0" idx="5" dt="2024-01-29T17:54:10.409">
    <p:pos x="6000" y="0"/>
    <p:text>R^2 increases as we include more variables.</p:text>
    <p:extLst>
      <p:ext uri="{C676402C-5697-4E1C-873F-D02D1690AC5C}">
        <p15:threadingInfo timeZoneBias="0">
          <p15:parentCm authorId="0" idx="4"/>
        </p15:threadingInfo>
      </p:ext>
      <p:ext uri="http://customooxmlschemas.google.com/">
        <go:slidesCustomData xmlns:go="http://customooxmlschemas.google.com/" commentPostId="AAABEBjq7Cc"/>
      </p:ext>
    </p:extLs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4" name="Google Shape;174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There are many ways to model. How people choose to treat variables might be different. But need to justify.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Some unaccepted ones:  </a:t>
            </a:r>
            <a:endParaRPr/>
          </a:p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US"/>
              <a:t>treat categorical variable as continuous</a:t>
            </a:r>
            <a:endParaRPr/>
          </a:p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US"/>
              <a:t>Treat nominal variable ordinal </a:t>
            </a:r>
            <a:endParaRPr/>
          </a:p>
        </p:txBody>
      </p:sp>
      <p:sp>
        <p:nvSpPr>
          <p:cNvPr id="175" name="Google Shape;175;p1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" name="Google Shape;5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" name="Google Shape;6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Will use the Framingham dataset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Review some commands previously used</a:t>
            </a:r>
            <a:endParaRPr/>
          </a:p>
          <a:p>
            <a:pPr indent="0" lvl="1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Generate, replace, recode (if, and, or, by)</a:t>
            </a:r>
            <a:endParaRPr/>
          </a:p>
          <a:p>
            <a:pPr indent="0" lvl="1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tabstat &amp; bysort </a:t>
            </a:r>
            <a:endParaRPr/>
          </a:p>
          <a:p>
            <a:pPr indent="0" lvl="1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Hypothesis testing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4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itle Slide Blank.jpg" id="12" name="Google Shape;12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4"/>
          <p:cNvSpPr/>
          <p:nvPr/>
        </p:nvSpPr>
        <p:spPr>
          <a:xfrm>
            <a:off x="0" y="6019800"/>
            <a:ext cx="9144000" cy="838200"/>
          </a:xfrm>
          <a:prstGeom prst="rect">
            <a:avLst/>
          </a:prstGeom>
          <a:solidFill>
            <a:srgbClr val="8B0021"/>
          </a:solidFill>
          <a:ln>
            <a:noFill/>
          </a:ln>
          <a:effectLst>
            <a:outerShdw blurRad="40000" rotWithShape="0" dir="5400000" dist="23000">
              <a:srgbClr val="80808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98083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UC_BS_2C_RGB.png" id="14" name="Google Shape;14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7525" y="533400"/>
            <a:ext cx="2835275" cy="1179513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24"/>
          <p:cNvSpPr txBox="1"/>
          <p:nvPr>
            <p:ph idx="1" type="body"/>
          </p:nvPr>
        </p:nvSpPr>
        <p:spPr>
          <a:xfrm>
            <a:off x="2057400" y="2362200"/>
            <a:ext cx="64008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B0021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8B002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24"/>
          <p:cNvSpPr txBox="1"/>
          <p:nvPr>
            <p:ph idx="2" type="body"/>
          </p:nvPr>
        </p:nvSpPr>
        <p:spPr>
          <a:xfrm>
            <a:off x="2057400" y="3505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" name="Google Shape;17;p24"/>
          <p:cNvSpPr txBox="1"/>
          <p:nvPr>
            <p:ph idx="3" type="body"/>
          </p:nvPr>
        </p:nvSpPr>
        <p:spPr>
          <a:xfrm>
            <a:off x="2057400" y="5416550"/>
            <a:ext cx="3810000" cy="298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Slide">
  <p:cSld name="Text Slid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UC_MED&amp;BS_Horiz_2C_CMYK.jpg" id="19" name="Google Shape;19;p25"/>
          <p:cNvSpPr/>
          <p:nvPr/>
        </p:nvSpPr>
        <p:spPr>
          <a:xfrm>
            <a:off x="254000" y="6072188"/>
            <a:ext cx="2514600" cy="658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UC_BS_Horiz_2C_CMYK.eps" id="20" name="Google Shape;20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57188" y="6219825"/>
            <a:ext cx="3189287" cy="296863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25"/>
          <p:cNvSpPr txBox="1"/>
          <p:nvPr>
            <p:ph idx="1" type="body"/>
          </p:nvPr>
        </p:nvSpPr>
        <p:spPr>
          <a:xfrm>
            <a:off x="342900" y="342900"/>
            <a:ext cx="6972300" cy="5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8B0021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B002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25"/>
          <p:cNvSpPr txBox="1"/>
          <p:nvPr>
            <p:ph idx="2" type="body"/>
          </p:nvPr>
        </p:nvSpPr>
        <p:spPr>
          <a:xfrm>
            <a:off x="6858000" y="355600"/>
            <a:ext cx="1981200" cy="4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r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Google Shape;23;p25"/>
          <p:cNvSpPr txBox="1"/>
          <p:nvPr>
            <p:ph idx="3" type="body"/>
          </p:nvPr>
        </p:nvSpPr>
        <p:spPr>
          <a:xfrm>
            <a:off x="342900" y="1028700"/>
            <a:ext cx="8445500" cy="47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0200" lvl="0" marL="457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30200" lvl="1" marL="9144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25"/>
          <p:cNvSpPr txBox="1"/>
          <p:nvPr>
            <p:ph idx="12" type="sldNum"/>
          </p:nvPr>
        </p:nvSpPr>
        <p:spPr>
          <a:xfrm>
            <a:off x="8394700" y="6245225"/>
            <a:ext cx="381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" name="Google Shape;25;p25"/>
          <p:cNvSpPr txBox="1"/>
          <p:nvPr>
            <p:ph idx="11" type="ftr"/>
          </p:nvPr>
        </p:nvSpPr>
        <p:spPr>
          <a:xfrm>
            <a:off x="5651500" y="624522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B002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Slide">
  <p:cSld name="Picture Slide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C_BS_Horiz_2C_CMYK.eps" id="27" name="Google Shape;27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57188" y="6219825"/>
            <a:ext cx="3189287" cy="296863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26"/>
          <p:cNvSpPr txBox="1"/>
          <p:nvPr>
            <p:ph idx="1" type="body"/>
          </p:nvPr>
        </p:nvSpPr>
        <p:spPr>
          <a:xfrm>
            <a:off x="342900" y="342900"/>
            <a:ext cx="6972300" cy="5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8B0021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B002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Google Shape;29;p26"/>
          <p:cNvSpPr txBox="1"/>
          <p:nvPr>
            <p:ph idx="2" type="body"/>
          </p:nvPr>
        </p:nvSpPr>
        <p:spPr>
          <a:xfrm>
            <a:off x="6858000" y="355600"/>
            <a:ext cx="1981200" cy="4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r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26"/>
          <p:cNvSpPr/>
          <p:nvPr>
            <p:ph idx="3" type="pic"/>
          </p:nvPr>
        </p:nvSpPr>
        <p:spPr>
          <a:xfrm>
            <a:off x="342900" y="1028700"/>
            <a:ext cx="8445500" cy="4775199"/>
          </a:xfrm>
          <a:prstGeom prst="rect">
            <a:avLst/>
          </a:prstGeom>
          <a:noFill/>
          <a:ln>
            <a:noFill/>
          </a:ln>
        </p:spPr>
      </p:sp>
      <p:sp>
        <p:nvSpPr>
          <p:cNvPr id="31" name="Google Shape;31;p26"/>
          <p:cNvSpPr txBox="1"/>
          <p:nvPr>
            <p:ph idx="12" type="sldNum"/>
          </p:nvPr>
        </p:nvSpPr>
        <p:spPr>
          <a:xfrm>
            <a:off x="8394700" y="6245225"/>
            <a:ext cx="381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" name="Google Shape;32;p26"/>
          <p:cNvSpPr txBox="1"/>
          <p:nvPr>
            <p:ph idx="11" type="ftr"/>
          </p:nvPr>
        </p:nvSpPr>
        <p:spPr>
          <a:xfrm>
            <a:off x="5651500" y="624522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B002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hart or Graph Slide">
  <p:cSld name="Chart or Graph Slide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C_BS_Horiz_2C_CMYK.eps" id="34" name="Google Shape;34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57188" y="6219825"/>
            <a:ext cx="3189287" cy="296863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27"/>
          <p:cNvSpPr txBox="1"/>
          <p:nvPr>
            <p:ph idx="1" type="body"/>
          </p:nvPr>
        </p:nvSpPr>
        <p:spPr>
          <a:xfrm>
            <a:off x="342900" y="342900"/>
            <a:ext cx="6972300" cy="5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8B0021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B002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27"/>
          <p:cNvSpPr txBox="1"/>
          <p:nvPr>
            <p:ph idx="2" type="body"/>
          </p:nvPr>
        </p:nvSpPr>
        <p:spPr>
          <a:xfrm>
            <a:off x="6858000" y="355600"/>
            <a:ext cx="1981200" cy="4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r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27"/>
          <p:cNvSpPr txBox="1"/>
          <p:nvPr>
            <p:ph idx="3" type="body"/>
          </p:nvPr>
        </p:nvSpPr>
        <p:spPr>
          <a:xfrm>
            <a:off x="342900" y="1028700"/>
            <a:ext cx="8445500" cy="47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0200" lvl="0" marL="457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27"/>
          <p:cNvSpPr txBox="1"/>
          <p:nvPr>
            <p:ph idx="12" type="sldNum"/>
          </p:nvPr>
        </p:nvSpPr>
        <p:spPr>
          <a:xfrm>
            <a:off x="8394700" y="6245225"/>
            <a:ext cx="381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9" name="Google Shape;39;p27"/>
          <p:cNvSpPr txBox="1"/>
          <p:nvPr>
            <p:ph idx="11" type="ftr"/>
          </p:nvPr>
        </p:nvSpPr>
        <p:spPr>
          <a:xfrm>
            <a:off x="5651500" y="624522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>
                <a:solidFill>
                  <a:srgbClr val="8B002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de by Side Slide">
  <p:cSld name="Side by Side Slide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C_BS_Horiz_2C_CMYK.eps" id="41" name="Google Shape;41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57188" y="6219825"/>
            <a:ext cx="3189287" cy="296863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28"/>
          <p:cNvSpPr txBox="1"/>
          <p:nvPr>
            <p:ph idx="1" type="body"/>
          </p:nvPr>
        </p:nvSpPr>
        <p:spPr>
          <a:xfrm>
            <a:off x="342900" y="342900"/>
            <a:ext cx="6972300" cy="5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8B0021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B002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28"/>
          <p:cNvSpPr txBox="1"/>
          <p:nvPr>
            <p:ph idx="2" type="body"/>
          </p:nvPr>
        </p:nvSpPr>
        <p:spPr>
          <a:xfrm>
            <a:off x="6858000" y="355600"/>
            <a:ext cx="1981200" cy="4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r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28"/>
          <p:cNvSpPr txBox="1"/>
          <p:nvPr>
            <p:ph idx="3" type="body"/>
          </p:nvPr>
        </p:nvSpPr>
        <p:spPr>
          <a:xfrm>
            <a:off x="342900" y="1028700"/>
            <a:ext cx="4135438" cy="47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0200" lvl="0" marL="457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Google Shape;45;p28"/>
          <p:cNvSpPr txBox="1"/>
          <p:nvPr>
            <p:ph idx="4" type="body"/>
          </p:nvPr>
        </p:nvSpPr>
        <p:spPr>
          <a:xfrm>
            <a:off x="4667250" y="1028700"/>
            <a:ext cx="4108450" cy="47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0200" lvl="0" marL="457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Google Shape;46;p28"/>
          <p:cNvSpPr txBox="1"/>
          <p:nvPr>
            <p:ph idx="12" type="sldNum"/>
          </p:nvPr>
        </p:nvSpPr>
        <p:spPr>
          <a:xfrm>
            <a:off x="8394700" y="6245225"/>
            <a:ext cx="381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7" name="Google Shape;47;p28"/>
          <p:cNvSpPr txBox="1"/>
          <p:nvPr>
            <p:ph idx="11" type="ftr"/>
          </p:nvPr>
        </p:nvSpPr>
        <p:spPr>
          <a:xfrm>
            <a:off x="5651500" y="624522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>
                <a:solidFill>
                  <a:srgbClr val="8B002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3"/>
          <p:cNvSpPr/>
          <p:nvPr/>
        </p:nvSpPr>
        <p:spPr>
          <a:xfrm>
            <a:off x="355600" y="5946775"/>
            <a:ext cx="8432800" cy="73025"/>
          </a:xfrm>
          <a:prstGeom prst="rect">
            <a:avLst/>
          </a:prstGeom>
          <a:solidFill>
            <a:srgbClr val="C0C0C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comments" Target="../comments/comment2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png"/><Relationship Id="rId4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comments" Target="../comments/comment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comments" Target="../comments/comment4.xml"/><Relationship Id="rId4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comments" Target="../comments/comment1.xml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"/>
          <p:cNvSpPr txBox="1"/>
          <p:nvPr>
            <p:ph idx="1" type="body"/>
          </p:nvPr>
        </p:nvSpPr>
        <p:spPr>
          <a:xfrm>
            <a:off x="533400" y="2352572"/>
            <a:ext cx="8077200" cy="2438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B0021"/>
              </a:buClr>
              <a:buSzPts val="2400"/>
              <a:buNone/>
            </a:pPr>
            <a:r>
              <a:t/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8B0021"/>
              </a:buClr>
              <a:buSzPts val="2400"/>
              <a:buNone/>
            </a:pPr>
            <a:r>
              <a:t/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rgbClr val="8B0021"/>
              </a:buClr>
              <a:buSzPts val="3600"/>
              <a:buNone/>
            </a:pPr>
            <a:r>
              <a:rPr lang="en-US" sz="3600">
                <a:latin typeface="Arial"/>
                <a:ea typeface="Arial"/>
                <a:cs typeface="Arial"/>
                <a:sym typeface="Arial"/>
              </a:rPr>
              <a:t>PBHS 31001 – Epidemiologic Methods 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Winter 2024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rgbClr val="8B0021"/>
              </a:buClr>
              <a:buSzPts val="3600"/>
              <a:buNone/>
            </a:pPr>
            <a:r>
              <a:t/>
            </a:r>
            <a:endParaRPr i="1"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rgbClr val="8B0021"/>
              </a:buClr>
              <a:buSzPts val="3600"/>
              <a:buNone/>
            </a:pPr>
            <a:r>
              <a:rPr lang="en-US" sz="3600">
                <a:latin typeface="Arial"/>
                <a:ea typeface="Arial"/>
                <a:cs typeface="Arial"/>
                <a:sym typeface="Arial"/>
              </a:rPr>
              <a:t>Stata Session #3</a:t>
            </a:r>
            <a:endParaRPr/>
          </a:p>
        </p:txBody>
      </p:sp>
      <p:sp>
        <p:nvSpPr>
          <p:cNvPr id="53" name="Google Shape;53;p1"/>
          <p:cNvSpPr txBox="1"/>
          <p:nvPr/>
        </p:nvSpPr>
        <p:spPr>
          <a:xfrm>
            <a:off x="2324100" y="5410200"/>
            <a:ext cx="4495800" cy="5333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Adapted from previous TAs’ slides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0"/>
          <p:cNvSpPr txBox="1"/>
          <p:nvPr/>
        </p:nvSpPr>
        <p:spPr>
          <a:xfrm>
            <a:off x="304800" y="152400"/>
            <a:ext cx="6972300" cy="5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8B002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8B00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Incidence Ratio Command </a:t>
            </a:r>
            <a:endParaRPr/>
          </a:p>
        </p:txBody>
      </p:sp>
      <p:pic>
        <p:nvPicPr>
          <p:cNvPr descr="Table&#10;&#10;Description automatically generated" id="122" name="Google Shape;122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4242" y="684130"/>
            <a:ext cx="7722557" cy="5119769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0"/>
          <p:cNvSpPr txBox="1"/>
          <p:nvPr>
            <p:ph idx="12" type="sldNum"/>
          </p:nvPr>
        </p:nvSpPr>
        <p:spPr>
          <a:xfrm>
            <a:off x="8394700" y="6245225"/>
            <a:ext cx="381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1"/>
          <p:cNvSpPr txBox="1"/>
          <p:nvPr>
            <p:ph idx="1" type="body"/>
          </p:nvPr>
        </p:nvSpPr>
        <p:spPr>
          <a:xfrm>
            <a:off x="342900" y="342900"/>
            <a:ext cx="6972300" cy="5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8B0021"/>
              </a:buClr>
              <a:buSzPts val="2400"/>
              <a:buNone/>
            </a:pPr>
            <a:r>
              <a:rPr lang="en-US"/>
              <a:t>Case-Control Study Command</a:t>
            </a:r>
            <a:endParaRPr/>
          </a:p>
        </p:txBody>
      </p:sp>
      <p:sp>
        <p:nvSpPr>
          <p:cNvPr id="129" name="Google Shape;129;p11"/>
          <p:cNvSpPr txBox="1"/>
          <p:nvPr>
            <p:ph idx="3" type="body"/>
          </p:nvPr>
        </p:nvSpPr>
        <p:spPr>
          <a:xfrm>
            <a:off x="342900" y="1028700"/>
            <a:ext cx="8445500" cy="47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/>
              <a:t>The</a:t>
            </a: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 cc</a:t>
            </a:r>
            <a:r>
              <a:rPr lang="en-US" sz="2000"/>
              <a:t> command is useful when you analyze data from a case-control study</a:t>
            </a:r>
            <a:endParaRPr/>
          </a:p>
          <a:p>
            <a:pPr indent="-342900" lvl="0" marL="3429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/>
              <a:t>Similar to </a:t>
            </a: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cs</a:t>
            </a:r>
            <a:r>
              <a:rPr lang="en-US" sz="2000"/>
              <a:t> command, but will </a:t>
            </a:r>
            <a:r>
              <a:rPr b="1" lang="en-US" sz="2000"/>
              <a:t>report odds ratios</a:t>
            </a:r>
            <a:r>
              <a:rPr lang="en-US" sz="2000"/>
              <a:t>, not risk ratios</a:t>
            </a:r>
            <a:endParaRPr/>
          </a:p>
          <a:p>
            <a:pPr indent="-285750" lvl="1" marL="74295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Keep in mind: </a:t>
            </a:r>
            <a:r>
              <a:rPr b="1" lang="en-US" sz="2000">
                <a:latin typeface="Calibri"/>
                <a:ea typeface="Calibri"/>
                <a:cs typeface="Calibri"/>
                <a:sym typeface="Calibri"/>
              </a:rPr>
              <a:t>case-control</a:t>
            </a: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 studies can NOT produce risk estimates, only </a:t>
            </a:r>
            <a:r>
              <a:rPr b="1" lang="en-US" sz="2000">
                <a:latin typeface="Calibri"/>
                <a:ea typeface="Calibri"/>
                <a:cs typeface="Calibri"/>
                <a:sym typeface="Calibri"/>
              </a:rPr>
              <a:t>odds estimates</a:t>
            </a:r>
            <a:endParaRPr b="1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b="1" sz="2000">
              <a:solidFill>
                <a:srgbClr val="97480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974806"/>
              </a:buClr>
              <a:buSzPts val="2000"/>
              <a:buNone/>
            </a:pPr>
            <a:r>
              <a:rPr b="1" lang="en-US" sz="2000">
                <a:solidFill>
                  <a:srgbClr val="974806"/>
                </a:solidFill>
                <a:latin typeface="Courier New"/>
                <a:ea typeface="Courier New"/>
                <a:cs typeface="Courier New"/>
                <a:sym typeface="Courier New"/>
              </a:rPr>
              <a:t>cc </a:t>
            </a: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[outcomeVar][exposureVar]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</p:txBody>
      </p:sp>
      <p:sp>
        <p:nvSpPr>
          <p:cNvPr id="130" name="Google Shape;130;p11"/>
          <p:cNvSpPr txBox="1"/>
          <p:nvPr>
            <p:ph idx="12" type="sldNum"/>
          </p:nvPr>
        </p:nvSpPr>
        <p:spPr>
          <a:xfrm>
            <a:off x="8394700" y="6245225"/>
            <a:ext cx="381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2"/>
          <p:cNvSpPr txBox="1"/>
          <p:nvPr>
            <p:ph idx="1" type="body"/>
          </p:nvPr>
        </p:nvSpPr>
        <p:spPr>
          <a:xfrm>
            <a:off x="342900" y="342900"/>
            <a:ext cx="6972300" cy="5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8B0021"/>
              </a:buClr>
              <a:buSzPts val="2400"/>
              <a:buNone/>
            </a:pPr>
            <a:r>
              <a:rPr lang="en-US"/>
              <a:t>Cas-Control Study Command</a:t>
            </a:r>
            <a:endParaRPr/>
          </a:p>
        </p:txBody>
      </p:sp>
      <p:sp>
        <p:nvSpPr>
          <p:cNvPr id="136" name="Google Shape;136;p12"/>
          <p:cNvSpPr txBox="1"/>
          <p:nvPr>
            <p:ph idx="3" type="body"/>
          </p:nvPr>
        </p:nvSpPr>
        <p:spPr>
          <a:xfrm>
            <a:off x="342900" y="1028700"/>
            <a:ext cx="8445500" cy="47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974806"/>
              </a:buClr>
              <a:buSzPts val="2000"/>
              <a:buNone/>
            </a:pPr>
            <a:r>
              <a:rPr b="1" lang="en-US" sz="2000">
                <a:solidFill>
                  <a:srgbClr val="974806"/>
                </a:solidFill>
                <a:latin typeface="Courier New"/>
                <a:ea typeface="Courier New"/>
                <a:cs typeface="Courier New"/>
                <a:sym typeface="Courier New"/>
              </a:rPr>
              <a:t>cc </a:t>
            </a: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[outcomeVar][exposureVar]</a:t>
            </a:r>
            <a:endParaRPr/>
          </a:p>
          <a:p>
            <a:pPr indent="0" lvl="0" marL="0" rtl="0" algn="l">
              <a:spcBef>
                <a:spcPts val="15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</p:txBody>
      </p:sp>
      <p:sp>
        <p:nvSpPr>
          <p:cNvPr id="137" name="Google Shape;137;p12"/>
          <p:cNvSpPr txBox="1"/>
          <p:nvPr>
            <p:ph idx="12" type="sldNum"/>
          </p:nvPr>
        </p:nvSpPr>
        <p:spPr>
          <a:xfrm>
            <a:off x="8394700" y="6245225"/>
            <a:ext cx="381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38" name="Google Shape;138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5836" y="1818754"/>
            <a:ext cx="7731285" cy="4070445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2"/>
          <p:cNvSpPr txBox="1"/>
          <p:nvPr/>
        </p:nvSpPr>
        <p:spPr>
          <a:xfrm>
            <a:off x="6763035" y="943401"/>
            <a:ext cx="20574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953734"/>
                </a:solidFill>
                <a:latin typeface="Calibri"/>
                <a:ea typeface="Calibri"/>
                <a:cs typeface="Calibri"/>
                <a:sym typeface="Calibri"/>
              </a:rPr>
              <a:t>How would you calculate the OR from this table?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3"/>
          <p:cNvSpPr txBox="1"/>
          <p:nvPr>
            <p:ph idx="1" type="body"/>
          </p:nvPr>
        </p:nvSpPr>
        <p:spPr>
          <a:xfrm>
            <a:off x="342900" y="342900"/>
            <a:ext cx="6972300" cy="5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8B0021"/>
              </a:buClr>
              <a:buSzPts val="2400"/>
              <a:buNone/>
            </a:pPr>
            <a:r>
              <a:rPr lang="en-US"/>
              <a:t>Case-Control Study Command</a:t>
            </a:r>
            <a:endParaRPr/>
          </a:p>
        </p:txBody>
      </p:sp>
      <p:sp>
        <p:nvSpPr>
          <p:cNvPr id="145" name="Google Shape;145;p13"/>
          <p:cNvSpPr txBox="1"/>
          <p:nvPr>
            <p:ph idx="3" type="body"/>
          </p:nvPr>
        </p:nvSpPr>
        <p:spPr>
          <a:xfrm>
            <a:off x="342900" y="1028700"/>
            <a:ext cx="8445500" cy="5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974806"/>
              </a:buClr>
              <a:buSzPts val="2000"/>
              <a:buNone/>
            </a:pPr>
            <a:r>
              <a:rPr b="1" lang="en-US" sz="2000">
                <a:solidFill>
                  <a:srgbClr val="974806"/>
                </a:solidFill>
                <a:latin typeface="Courier New"/>
                <a:ea typeface="Courier New"/>
                <a:cs typeface="Courier New"/>
                <a:sym typeface="Courier New"/>
              </a:rPr>
              <a:t>cc </a:t>
            </a: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[outcomeVar][exposureVar]</a:t>
            </a:r>
            <a:r>
              <a:rPr b="1" lang="en-US" sz="2000">
                <a:solidFill>
                  <a:srgbClr val="974806"/>
                </a:solidFill>
                <a:latin typeface="Courier New"/>
                <a:ea typeface="Courier New"/>
                <a:cs typeface="Courier New"/>
                <a:sym typeface="Courier New"/>
              </a:rPr>
              <a:t> if</a:t>
            </a: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 [Var]</a:t>
            </a:r>
            <a:r>
              <a:rPr b="1" lang="en-US" sz="2000">
                <a:solidFill>
                  <a:srgbClr val="97480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5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</p:txBody>
      </p:sp>
      <p:sp>
        <p:nvSpPr>
          <p:cNvPr id="146" name="Google Shape;146;p13"/>
          <p:cNvSpPr txBox="1"/>
          <p:nvPr>
            <p:ph idx="12" type="sldNum"/>
          </p:nvPr>
        </p:nvSpPr>
        <p:spPr>
          <a:xfrm>
            <a:off x="8394700" y="6245225"/>
            <a:ext cx="381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47" name="Google Shape;147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2900" y="1905000"/>
            <a:ext cx="7384041" cy="392430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13"/>
          <p:cNvSpPr txBox="1"/>
          <p:nvPr/>
        </p:nvSpPr>
        <p:spPr>
          <a:xfrm>
            <a:off x="7086600" y="1615933"/>
            <a:ext cx="20574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953734"/>
                </a:solidFill>
                <a:latin typeface="Calibri"/>
                <a:ea typeface="Calibri"/>
                <a:cs typeface="Calibri"/>
                <a:sym typeface="Calibri"/>
              </a:rPr>
              <a:t>How would you calculate the OR from this table?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4"/>
          <p:cNvSpPr txBox="1"/>
          <p:nvPr>
            <p:ph idx="1" type="body"/>
          </p:nvPr>
        </p:nvSpPr>
        <p:spPr>
          <a:xfrm>
            <a:off x="342900" y="342900"/>
            <a:ext cx="6972300" cy="5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8B0021"/>
              </a:buClr>
              <a:buSzPts val="2400"/>
              <a:buNone/>
            </a:pPr>
            <a:r>
              <a:rPr lang="en-US"/>
              <a:t>Case-Control Studies vs. Cohort Studies</a:t>
            </a:r>
            <a:endParaRPr/>
          </a:p>
        </p:txBody>
      </p:sp>
      <p:sp>
        <p:nvSpPr>
          <p:cNvPr id="154" name="Google Shape;154;p14"/>
          <p:cNvSpPr txBox="1"/>
          <p:nvPr>
            <p:ph idx="3" type="body"/>
          </p:nvPr>
        </p:nvSpPr>
        <p:spPr>
          <a:xfrm>
            <a:off x="355600" y="901700"/>
            <a:ext cx="8445500" cy="49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/>
              <a:t>Both case-control and cohort studies help illustrate the relationship between an exposure and a disease/outcome</a:t>
            </a:r>
            <a:endParaRPr/>
          </a:p>
          <a:p>
            <a:pPr indent="-342900" lvl="0" marL="3429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/>
              <a:t>Ultimately, most health questions want to be of the form “</a:t>
            </a:r>
            <a:r>
              <a:rPr b="1" lang="en-US" sz="2000"/>
              <a:t>does exposure to X cause disease Y?</a:t>
            </a:r>
            <a:r>
              <a:rPr lang="en-US" sz="2000"/>
              <a:t>”</a:t>
            </a:r>
            <a:endParaRPr/>
          </a:p>
          <a:p>
            <a:pPr indent="-342900" lvl="0" marL="3429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/>
              <a:t>Using data from </a:t>
            </a:r>
            <a:r>
              <a:rPr b="1" lang="en-US" sz="2000"/>
              <a:t>cohort</a:t>
            </a:r>
            <a:r>
              <a:rPr lang="en-US" sz="2000"/>
              <a:t> studies, you can answer this directly</a:t>
            </a:r>
            <a:endParaRPr/>
          </a:p>
          <a:p>
            <a:pPr indent="-285750" lvl="1" marL="74295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Or at least “do people who have higher exposure to X get disease Y at a higher rate?”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/>
              <a:t>Using data from </a:t>
            </a:r>
            <a:r>
              <a:rPr b="1" lang="en-US" sz="2000"/>
              <a:t>case-control</a:t>
            </a:r>
            <a:r>
              <a:rPr lang="en-US" sz="2000"/>
              <a:t> studies, the best you can do is ask </a:t>
            </a:r>
            <a:endParaRPr/>
          </a:p>
          <a:p>
            <a:pPr indent="-285750" lvl="1" marL="74295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“</a:t>
            </a:r>
            <a:r>
              <a:rPr b="1" lang="en-US" sz="2000">
                <a:latin typeface="Calibri"/>
                <a:ea typeface="Calibri"/>
                <a:cs typeface="Calibri"/>
                <a:sym typeface="Calibri"/>
              </a:rPr>
              <a:t>are those with disease Y more likely to have been exposed to X?</a:t>
            </a: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” 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-342900" lvl="0" marL="3429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/>
              <a:t>One practical takeaway is that </a:t>
            </a:r>
            <a:r>
              <a:rPr lang="en-US" sz="2000" u="sng">
                <a:extLst>
                  <a:ext uri="http://customooxmlschemas.google.com/">
                    <go:slidesCustomData xmlns:go="http://customooxmlschemas.google.com/" textRoundtripDataId="1"/>
                  </a:ext>
                </a:extLst>
              </a:rPr>
              <a:t>case-control studies</a:t>
            </a:r>
            <a:r>
              <a:rPr lang="en-US" sz="2000" u="sng"/>
              <a:t> cannot estimate population rates of disease</a:t>
            </a:r>
            <a:r>
              <a:rPr lang="en-US" sz="2000"/>
              <a:t>, but cohort studies can</a:t>
            </a:r>
            <a:endParaRPr/>
          </a:p>
          <a:p>
            <a:pPr indent="-215900" lvl="0" marL="3429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/>
          </a:p>
        </p:txBody>
      </p:sp>
      <p:sp>
        <p:nvSpPr>
          <p:cNvPr id="155" name="Google Shape;155;p14"/>
          <p:cNvSpPr txBox="1"/>
          <p:nvPr>
            <p:ph idx="12" type="sldNum"/>
          </p:nvPr>
        </p:nvSpPr>
        <p:spPr>
          <a:xfrm>
            <a:off x="8394700" y="6245225"/>
            <a:ext cx="381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5"/>
          <p:cNvSpPr txBox="1"/>
          <p:nvPr>
            <p:ph idx="1" type="body"/>
          </p:nvPr>
        </p:nvSpPr>
        <p:spPr>
          <a:xfrm>
            <a:off x="342900" y="232746"/>
            <a:ext cx="6972300" cy="5158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8B0021"/>
              </a:buClr>
              <a:buSzPts val="2400"/>
              <a:buNone/>
            </a:pPr>
            <a:r>
              <a:rPr lang="en-US"/>
              <a:t>Cohort Studies vs. Case-Control Studies</a:t>
            </a:r>
            <a:endParaRPr/>
          </a:p>
        </p:txBody>
      </p:sp>
      <p:sp>
        <p:nvSpPr>
          <p:cNvPr id="161" name="Google Shape;161;p15"/>
          <p:cNvSpPr txBox="1"/>
          <p:nvPr>
            <p:ph idx="12" type="sldNum"/>
          </p:nvPr>
        </p:nvSpPr>
        <p:spPr>
          <a:xfrm>
            <a:off x="8394700" y="6245225"/>
            <a:ext cx="381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162" name="Google Shape;162;p15"/>
          <p:cNvGraphicFramePr/>
          <p:nvPr/>
        </p:nvGraphicFramePr>
        <p:xfrm>
          <a:off x="342900" y="9144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{E3BB752C-0872-4D7E-911F-10FC86449821}</a:tableStyleId>
              </a:tblPr>
              <a:tblGrid>
                <a:gridCol w="4286250"/>
                <a:gridCol w="4286250"/>
              </a:tblGrid>
              <a:tr h="487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Cohort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Case-Control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752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Can </a:t>
                      </a:r>
                      <a:r>
                        <a:rPr b="1" lang="en-US" sz="1800"/>
                        <a:t>estimate</a:t>
                      </a:r>
                      <a:r>
                        <a:rPr b="1" lang="en-US" sz="1800"/>
                        <a:t> population rates of disease</a:t>
                      </a:r>
                      <a:r>
                        <a:rPr lang="en-US" sz="1800"/>
                        <a:t> for different levels of exposures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Can NOT estimate population rates/risk (but </a:t>
                      </a:r>
                      <a:r>
                        <a:rPr b="1" lang="en-US" sz="1800"/>
                        <a:t>odds) of disease</a:t>
                      </a:r>
                      <a:r>
                        <a:rPr lang="en-US" sz="1800"/>
                        <a:t> for different levels of exposure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760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Begin with exposure and </a:t>
                      </a:r>
                      <a:r>
                        <a:rPr b="1" lang="en-US" sz="1800"/>
                        <a:t>follow</a:t>
                      </a:r>
                      <a:r>
                        <a:rPr lang="en-US" sz="1800"/>
                        <a:t> people to measure disease occurrence/</a:t>
                      </a:r>
                      <a:r>
                        <a:rPr b="1" lang="en-US" sz="1800"/>
                        <a:t>incidence</a:t>
                      </a:r>
                      <a:endParaRPr b="1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Begin with disease and investigate </a:t>
                      </a:r>
                      <a:r>
                        <a:rPr b="1" lang="en-US" sz="1800"/>
                        <a:t>retrospectively</a:t>
                      </a:r>
                      <a:r>
                        <a:rPr lang="en-US" sz="1800"/>
                        <a:t> to ascertain exposure(s)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487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Good for </a:t>
                      </a:r>
                      <a:r>
                        <a:rPr b="1" lang="en-US" sz="1800"/>
                        <a:t>rare exposures</a:t>
                      </a:r>
                      <a:endParaRPr b="1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Good for </a:t>
                      </a:r>
                      <a:r>
                        <a:rPr b="1" lang="en-US" sz="1800"/>
                        <a:t>rare diseases</a:t>
                      </a:r>
                      <a:endParaRPr b="1"/>
                    </a:p>
                  </a:txBody>
                  <a:tcPr marT="45725" marB="45725" marR="91450" marL="91450"/>
                </a:tc>
              </a:tr>
              <a:tr h="4055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Can calculate </a:t>
                      </a:r>
                      <a:r>
                        <a:rPr b="1" lang="en-US" sz="1800"/>
                        <a:t>RR, IRR,</a:t>
                      </a:r>
                      <a:r>
                        <a:rPr b="1" lang="en-US" sz="1800"/>
                        <a:t> and OR</a:t>
                      </a:r>
                      <a:endParaRPr b="1"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Can calculate </a:t>
                      </a:r>
                      <a:r>
                        <a:rPr b="1" lang="en-US" sz="1800"/>
                        <a:t>OR</a:t>
                      </a:r>
                      <a:r>
                        <a:rPr lang="en-US" sz="1800"/>
                        <a:t> only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4055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Can study multiple </a:t>
                      </a:r>
                      <a:r>
                        <a:rPr b="1" lang="en-US" sz="1800"/>
                        <a:t>outcomes</a:t>
                      </a:r>
                      <a:endParaRPr b="1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Can study multiple </a:t>
                      </a:r>
                      <a:r>
                        <a:rPr b="1" lang="en-US" sz="1800"/>
                        <a:t>exposures</a:t>
                      </a:r>
                      <a:endParaRPr b="1"/>
                    </a:p>
                  </a:txBody>
                  <a:tcPr marT="45725" marB="45725" marR="91450" marL="91450"/>
                </a:tc>
              </a:tr>
              <a:tr h="16221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pic>
        <p:nvPicPr>
          <p:cNvPr descr="http://www.sciweavers.org/upload/Tex2Img_1359004148/eqn.png" id="163" name="Google Shape;163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4419600"/>
            <a:ext cx="3024553" cy="1371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www.sciweavers.org/upload/Tex2Img_1359004224/eqn.png" id="164" name="Google Shape;164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62499" y="4419600"/>
            <a:ext cx="3024554" cy="137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6"/>
          <p:cNvSpPr txBox="1"/>
          <p:nvPr>
            <p:ph idx="1" type="body"/>
          </p:nvPr>
        </p:nvSpPr>
        <p:spPr>
          <a:xfrm>
            <a:off x="342900" y="342900"/>
            <a:ext cx="6972300" cy="5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8B0021"/>
              </a:buClr>
              <a:buSzPts val="2400"/>
              <a:buNone/>
            </a:pPr>
            <a:r>
              <a:rPr lang="en-US"/>
              <a:t>Why Regression Models </a:t>
            </a:r>
            <a:endParaRPr/>
          </a:p>
        </p:txBody>
      </p:sp>
      <p:sp>
        <p:nvSpPr>
          <p:cNvPr id="170" name="Google Shape;170;p16"/>
          <p:cNvSpPr txBox="1"/>
          <p:nvPr>
            <p:ph idx="3" type="body"/>
          </p:nvPr>
        </p:nvSpPr>
        <p:spPr>
          <a:xfrm>
            <a:off x="342900" y="1028700"/>
            <a:ext cx="8445500" cy="47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Stratified</a:t>
            </a:r>
            <a:r>
              <a:rPr lang="en-US" sz="2000"/>
              <a:t> analysis using tabular and graphical method</a:t>
            </a:r>
            <a:endParaRPr/>
          </a:p>
          <a:p>
            <a:pPr indent="-342900" lvl="0" marL="3429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/>
              <a:t>Easy to be interpreted</a:t>
            </a:r>
            <a:endParaRPr/>
          </a:p>
          <a:p>
            <a:pPr indent="-342900" lvl="0" marL="3429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/>
              <a:t>Limits of # of variables</a:t>
            </a:r>
            <a:endParaRPr/>
          </a:p>
          <a:p>
            <a:pPr indent="-342900" lvl="0" marL="3429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/>
              <a:t>Only categorical predictors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Regression models</a:t>
            </a:r>
            <a:endParaRPr/>
          </a:p>
          <a:p>
            <a:pPr indent="-342900" lvl="0" marL="3429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/>
              <a:t>Simultaneously handle multiple variables</a:t>
            </a:r>
            <a:endParaRPr/>
          </a:p>
          <a:p>
            <a:pPr indent="-342900" lvl="0" marL="3429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/>
              <a:t>Sometime difficult to interpret</a:t>
            </a:r>
            <a:endParaRPr/>
          </a:p>
          <a:p>
            <a:pPr indent="-241300" lvl="0" marL="342900" rtl="0" algn="l">
              <a:spcBef>
                <a:spcPts val="15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71" name="Google Shape;171;p16"/>
          <p:cNvSpPr txBox="1"/>
          <p:nvPr>
            <p:ph idx="12" type="sldNum"/>
          </p:nvPr>
        </p:nvSpPr>
        <p:spPr>
          <a:xfrm>
            <a:off x="8394700" y="6245225"/>
            <a:ext cx="381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7"/>
          <p:cNvSpPr txBox="1"/>
          <p:nvPr>
            <p:ph idx="1" type="body"/>
          </p:nvPr>
        </p:nvSpPr>
        <p:spPr>
          <a:xfrm>
            <a:off x="342900" y="342900"/>
            <a:ext cx="6972300" cy="5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8B0021"/>
              </a:buClr>
              <a:buSzPts val="2400"/>
              <a:buNone/>
            </a:pPr>
            <a:r>
              <a:rPr lang="en-US"/>
              <a:t>Linear Regression Modeling </a:t>
            </a:r>
            <a:endParaRPr/>
          </a:p>
        </p:txBody>
      </p:sp>
      <p:sp>
        <p:nvSpPr>
          <p:cNvPr id="178" name="Google Shape;178;p17"/>
          <p:cNvSpPr txBox="1"/>
          <p:nvPr>
            <p:ph idx="3" type="body"/>
          </p:nvPr>
        </p:nvSpPr>
        <p:spPr>
          <a:xfrm>
            <a:off x="342900" y="1028700"/>
            <a:ext cx="8445500" cy="47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/>
              <a:t>The </a:t>
            </a:r>
            <a:r>
              <a:rPr b="1" lang="en-US" sz="2000"/>
              <a:t>dependent</a:t>
            </a:r>
            <a:r>
              <a:rPr lang="en-US" sz="2000"/>
              <a:t> variable is </a:t>
            </a:r>
            <a:r>
              <a:rPr b="1" lang="en-US" sz="2000"/>
              <a:t>continuous</a:t>
            </a:r>
            <a:r>
              <a:rPr lang="en-US" sz="2000"/>
              <a:t> </a:t>
            </a:r>
            <a:endParaRPr/>
          </a:p>
          <a:p>
            <a:pPr indent="-342900" lvl="0" marL="3429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/>
              <a:t>Let’s recall how we might examine this in Stata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</p:txBody>
      </p:sp>
      <p:sp>
        <p:nvSpPr>
          <p:cNvPr id="179" name="Google Shape;179;p17"/>
          <p:cNvSpPr txBox="1"/>
          <p:nvPr>
            <p:ph idx="12" type="sldNum"/>
          </p:nvPr>
        </p:nvSpPr>
        <p:spPr>
          <a:xfrm>
            <a:off x="8394700" y="6245225"/>
            <a:ext cx="381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Table&#10;&#10;Description automatically generated" id="180" name="Google Shape;180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4126" y="1890492"/>
            <a:ext cx="8077200" cy="39134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8"/>
          <p:cNvSpPr txBox="1"/>
          <p:nvPr>
            <p:ph idx="1" type="body"/>
          </p:nvPr>
        </p:nvSpPr>
        <p:spPr>
          <a:xfrm>
            <a:off x="342900" y="342900"/>
            <a:ext cx="6972300" cy="5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8B0021"/>
              </a:buClr>
              <a:buSzPts val="2400"/>
              <a:buNone/>
            </a:pPr>
            <a:r>
              <a:rPr lang="en-US"/>
              <a:t>Linear Regression Modeling 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rgbClr val="8B0021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186" name="Google Shape;186;p18"/>
          <p:cNvSpPr txBox="1"/>
          <p:nvPr>
            <p:ph idx="3" type="body"/>
          </p:nvPr>
        </p:nvSpPr>
        <p:spPr>
          <a:xfrm>
            <a:off x="342900" y="1028700"/>
            <a:ext cx="8445500" cy="47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/>
              <a:t>Syntax: reg </a:t>
            </a:r>
            <a:endParaRPr/>
          </a:p>
          <a:p>
            <a:pPr indent="-342900" lvl="0" marL="342900" rtl="0" algn="l">
              <a:spcBef>
                <a:spcPts val="1600"/>
              </a:spcBef>
              <a:spcAft>
                <a:spcPts val="0"/>
              </a:spcAft>
              <a:buClr>
                <a:srgbClr val="974806"/>
              </a:buClr>
              <a:buSzPts val="2000"/>
              <a:buFont typeface="Arial"/>
              <a:buChar char="•"/>
            </a:pPr>
            <a:r>
              <a:rPr b="1" lang="en-US" sz="2000">
                <a:solidFill>
                  <a:srgbClr val="974806"/>
                </a:solidFill>
                <a:latin typeface="Courier New"/>
                <a:ea typeface="Courier New"/>
                <a:cs typeface="Courier New"/>
                <a:sym typeface="Courier New"/>
              </a:rPr>
              <a:t>reg </a:t>
            </a: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[outcomeVar][exposureVar][covariate1]…[covariate2]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-215900" lvl="0" marL="3429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/>
          </a:p>
        </p:txBody>
      </p:sp>
      <p:sp>
        <p:nvSpPr>
          <p:cNvPr id="187" name="Google Shape;187;p18"/>
          <p:cNvSpPr txBox="1"/>
          <p:nvPr>
            <p:ph idx="12" type="sldNum"/>
          </p:nvPr>
        </p:nvSpPr>
        <p:spPr>
          <a:xfrm>
            <a:off x="8394700" y="6245225"/>
            <a:ext cx="381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9"/>
          <p:cNvSpPr txBox="1"/>
          <p:nvPr>
            <p:ph idx="1" type="body"/>
          </p:nvPr>
        </p:nvSpPr>
        <p:spPr>
          <a:xfrm>
            <a:off x="342900" y="342900"/>
            <a:ext cx="6972300" cy="5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8B0021"/>
              </a:buClr>
              <a:buSzPts val="2400"/>
              <a:buNone/>
            </a:pPr>
            <a:r>
              <a:rPr lang="en-US"/>
              <a:t>Linear regression: types of variables </a:t>
            </a:r>
            <a:endParaRPr/>
          </a:p>
        </p:txBody>
      </p:sp>
      <p:sp>
        <p:nvSpPr>
          <p:cNvPr id="193" name="Google Shape;193;p19"/>
          <p:cNvSpPr txBox="1"/>
          <p:nvPr>
            <p:ph idx="3" type="body"/>
          </p:nvPr>
        </p:nvSpPr>
        <p:spPr>
          <a:xfrm>
            <a:off x="342900" y="1028700"/>
            <a:ext cx="8724900" cy="47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In contrast to simpler stratified methods, regression allows a common framework for incorporating many types of variables in one model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en-US" sz="2000"/>
              <a:t>Types of predictor variables</a:t>
            </a:r>
            <a:endParaRPr sz="2000"/>
          </a:p>
          <a:p>
            <a:pPr indent="-342900" lvl="0" marL="3429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/>
              <a:t>Categorical (Binary/Dichotomous, nominal)</a:t>
            </a:r>
            <a:endParaRPr/>
          </a:p>
          <a:p>
            <a:pPr indent="-342900" lvl="0" marL="3429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/>
              <a:t>Ordinal</a:t>
            </a:r>
            <a:endParaRPr/>
          </a:p>
          <a:p>
            <a:pPr indent="-342900" lvl="0" marL="3429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/>
              <a:t>Continuous</a:t>
            </a:r>
            <a:endParaRPr/>
          </a:p>
          <a:p>
            <a:pPr indent="-285750" lvl="1" marL="74295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>
                <a:extLst>
                  <a:ext uri="http://customooxmlschemas.google.com/">
                    <go:slidesCustomData xmlns:go="http://customooxmlschemas.google.com/" textRoundtripDataId="2"/>
                  </a:ext>
                </a:extLst>
              </a:rPr>
              <a:t>transformed</a:t>
            </a:r>
            <a:endParaRPr>
              <a:extLst>
                <a:ext uri="http://customooxmlschemas.google.com/">
                  <go:slidesCustomData xmlns:go="http://customooxmlschemas.google.com/" textRoundtripDataId="3"/>
                </a:ext>
              </a:extLst>
            </a:endParaRPr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>
                <a:extLst>
                  <a:ext uri="http://customooxmlschemas.google.com/">
                    <go:slidesCustomData xmlns:go="http://customooxmlschemas.google.com/" textRoundtripDataId="4"/>
                  </a:ext>
                </a:extLst>
              </a:rPr>
              <a:t>quadratic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/>
              <a:t>Sometimes you have no choice in how to present a variable (if it is collected dichotomous or categorical). If it is continuous or ordinal, you do have choices.</a:t>
            </a:r>
            <a:endParaRPr/>
          </a:p>
          <a:p>
            <a:pPr indent="-215900" lvl="0" marL="3429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/>
          </a:p>
        </p:txBody>
      </p:sp>
      <p:sp>
        <p:nvSpPr>
          <p:cNvPr id="194" name="Google Shape;194;p19"/>
          <p:cNvSpPr txBox="1"/>
          <p:nvPr>
            <p:ph idx="12" type="sldNum"/>
          </p:nvPr>
        </p:nvSpPr>
        <p:spPr>
          <a:xfrm>
            <a:off x="8394700" y="6245225"/>
            <a:ext cx="381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"/>
          <p:cNvSpPr txBox="1"/>
          <p:nvPr>
            <p:ph idx="1" type="body"/>
          </p:nvPr>
        </p:nvSpPr>
        <p:spPr>
          <a:xfrm>
            <a:off x="584200" y="228600"/>
            <a:ext cx="8445500" cy="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8B0021"/>
              </a:buClr>
              <a:buSzPts val="3200"/>
              <a:buNone/>
            </a:pPr>
            <a:r>
              <a:rPr lang="en-US" sz="3200"/>
              <a:t>Topics </a:t>
            </a:r>
            <a:endParaRPr/>
          </a:p>
        </p:txBody>
      </p:sp>
      <p:sp>
        <p:nvSpPr>
          <p:cNvPr id="60" name="Google Shape;60;p2"/>
          <p:cNvSpPr txBox="1"/>
          <p:nvPr>
            <p:ph idx="12" type="sldNum"/>
          </p:nvPr>
        </p:nvSpPr>
        <p:spPr>
          <a:xfrm>
            <a:off x="8394700" y="6245225"/>
            <a:ext cx="381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1" name="Google Shape;61;p2"/>
          <p:cNvSpPr txBox="1"/>
          <p:nvPr>
            <p:ph idx="3" type="body"/>
          </p:nvPr>
        </p:nvSpPr>
        <p:spPr>
          <a:xfrm>
            <a:off x="349250" y="952500"/>
            <a:ext cx="84455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Cohort study command (</a:t>
            </a: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cs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)</a:t>
            </a:r>
            <a:endParaRPr/>
          </a:p>
          <a:p>
            <a:pPr indent="-1905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Case-control study command (</a:t>
            </a: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cc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)</a:t>
            </a:r>
            <a:endParaRPr/>
          </a:p>
          <a:p>
            <a:pPr indent="-1905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Incidence rate ratio (</a:t>
            </a: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ir</a:t>
            </a:r>
            <a:r>
              <a:rPr lang="en-US" sz="2400"/>
              <a:t>)</a:t>
            </a:r>
            <a:endParaRPr/>
          </a:p>
          <a:p>
            <a:pPr indent="-1905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Linear regression model (</a:t>
            </a: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reg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) </a:t>
            </a:r>
            <a:endParaRPr/>
          </a:p>
          <a:p>
            <a:pPr indent="-2413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0"/>
          <p:cNvSpPr txBox="1"/>
          <p:nvPr>
            <p:ph idx="1" type="body"/>
          </p:nvPr>
        </p:nvSpPr>
        <p:spPr>
          <a:xfrm>
            <a:off x="342900" y="342900"/>
            <a:ext cx="6972300" cy="5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8B0021"/>
              </a:buClr>
              <a:buSzPts val="2400"/>
              <a:buNone/>
            </a:pPr>
            <a:r>
              <a:rPr lang="en-US"/>
              <a:t>Some Research Questions 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rgbClr val="8B0021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200" name="Google Shape;200;p20"/>
          <p:cNvSpPr txBox="1"/>
          <p:nvPr>
            <p:ph idx="3" type="body"/>
          </p:nvPr>
        </p:nvSpPr>
        <p:spPr>
          <a:xfrm>
            <a:off x="342900" y="1028700"/>
            <a:ext cx="8445500" cy="47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en-US" sz="2000"/>
              <a:t>Research questions</a:t>
            </a:r>
            <a:r>
              <a:rPr lang="en-US" sz="2000"/>
              <a:t>: Could BMI predicts total cholesterol?  At what range of BMI, should we test for total cholesterol in the population? 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en-US" sz="2000"/>
              <a:t>Analysis questions: </a:t>
            </a:r>
            <a:endParaRPr sz="2000"/>
          </a:p>
          <a:p>
            <a:pPr indent="-342900" lvl="0" marL="3429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/>
              <a:t>How should we </a:t>
            </a:r>
            <a:r>
              <a:rPr b="1" lang="en-US" sz="2000"/>
              <a:t>model</a:t>
            </a:r>
            <a:r>
              <a:rPr lang="en-US" sz="2000"/>
              <a:t> total cholesterol?</a:t>
            </a:r>
            <a:endParaRPr/>
          </a:p>
          <a:p>
            <a:pPr indent="-342900" lvl="0" marL="3429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/>
              <a:t>What is our </a:t>
            </a:r>
            <a:r>
              <a:rPr b="1" lang="en-US" sz="2000"/>
              <a:t>expectation of the relationship</a:t>
            </a:r>
            <a:r>
              <a:rPr lang="en-US" sz="2000"/>
              <a:t>?</a:t>
            </a:r>
            <a:endParaRPr/>
          </a:p>
          <a:p>
            <a:pPr indent="-342900" lvl="0" marL="3429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/>
              <a:t>Are there any </a:t>
            </a:r>
            <a:r>
              <a:rPr b="1" lang="en-US" sz="2000"/>
              <a:t>variables</a:t>
            </a:r>
            <a:r>
              <a:rPr lang="en-US" sz="2000"/>
              <a:t> that </a:t>
            </a:r>
            <a:r>
              <a:rPr b="1" lang="en-US" sz="2000"/>
              <a:t>confound</a:t>
            </a:r>
            <a:r>
              <a:rPr lang="en-US" sz="2000"/>
              <a:t> the relationship between cholesterol and BMI?</a:t>
            </a:r>
            <a:endParaRPr/>
          </a:p>
          <a:p>
            <a:pPr indent="-342900" lvl="0" marL="3429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/>
              <a:t>Does the relationship between cholesterol and BMI depend on a </a:t>
            </a:r>
            <a:r>
              <a:rPr b="1" lang="en-US" sz="2000"/>
              <a:t>third factor</a:t>
            </a:r>
            <a:r>
              <a:rPr lang="en-US" sz="2000"/>
              <a:t>?</a:t>
            </a:r>
            <a:endParaRPr/>
          </a:p>
          <a:p>
            <a:pPr indent="-241300" lvl="0" marL="342900" rtl="0" algn="l">
              <a:spcBef>
                <a:spcPts val="15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01" name="Google Shape;201;p20"/>
          <p:cNvSpPr txBox="1"/>
          <p:nvPr>
            <p:ph idx="12" type="sldNum"/>
          </p:nvPr>
        </p:nvSpPr>
        <p:spPr>
          <a:xfrm>
            <a:off x="8394700" y="6245225"/>
            <a:ext cx="381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1"/>
          <p:cNvSpPr txBox="1"/>
          <p:nvPr>
            <p:ph idx="1" type="body"/>
          </p:nvPr>
        </p:nvSpPr>
        <p:spPr>
          <a:xfrm>
            <a:off x="342900" y="342900"/>
            <a:ext cx="6972300" cy="5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8B0021"/>
              </a:buClr>
              <a:buSzPts val="2400"/>
              <a:buNone/>
            </a:pPr>
            <a:r>
              <a:rPr lang="en-US"/>
              <a:t>Simple Linear Regression</a:t>
            </a:r>
            <a:endParaRPr/>
          </a:p>
        </p:txBody>
      </p:sp>
      <p:sp>
        <p:nvSpPr>
          <p:cNvPr id="207" name="Google Shape;207;p21"/>
          <p:cNvSpPr txBox="1"/>
          <p:nvPr>
            <p:ph idx="12" type="sldNum"/>
          </p:nvPr>
        </p:nvSpPr>
        <p:spPr>
          <a:xfrm>
            <a:off x="8394700" y="6245225"/>
            <a:ext cx="381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08" name="Google Shape;208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800" y="1617480"/>
            <a:ext cx="7772400" cy="36230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2"/>
          <p:cNvSpPr txBox="1"/>
          <p:nvPr>
            <p:ph idx="1" type="body"/>
          </p:nvPr>
        </p:nvSpPr>
        <p:spPr>
          <a:xfrm>
            <a:off x="152400" y="152400"/>
            <a:ext cx="6972300" cy="5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8B0021"/>
              </a:buClr>
              <a:buSzPts val="2400"/>
              <a:buNone/>
            </a:pPr>
            <a:r>
              <a:rPr lang="en-US"/>
              <a:t>Multivariable Linear Regression</a:t>
            </a:r>
            <a:endParaRPr/>
          </a:p>
        </p:txBody>
      </p:sp>
      <p:sp>
        <p:nvSpPr>
          <p:cNvPr id="214" name="Google Shape;214;p22"/>
          <p:cNvSpPr txBox="1"/>
          <p:nvPr>
            <p:ph idx="12" type="sldNum"/>
          </p:nvPr>
        </p:nvSpPr>
        <p:spPr>
          <a:xfrm>
            <a:off x="8394700" y="6245225"/>
            <a:ext cx="381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15" name="Google Shape;215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35199" y="711200"/>
            <a:ext cx="6888226" cy="519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"/>
          <p:cNvSpPr txBox="1"/>
          <p:nvPr>
            <p:ph idx="1" type="body"/>
          </p:nvPr>
        </p:nvSpPr>
        <p:spPr>
          <a:xfrm>
            <a:off x="584200" y="228600"/>
            <a:ext cx="8445500" cy="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8B0021"/>
              </a:buClr>
              <a:buSzPts val="3200"/>
              <a:buNone/>
            </a:pPr>
            <a:r>
              <a:rPr lang="en-US" sz="3200"/>
              <a:t>Dataset</a:t>
            </a:r>
            <a:endParaRPr/>
          </a:p>
        </p:txBody>
      </p:sp>
      <p:sp>
        <p:nvSpPr>
          <p:cNvPr id="68" name="Google Shape;68;p3"/>
          <p:cNvSpPr txBox="1"/>
          <p:nvPr>
            <p:ph idx="12" type="sldNum"/>
          </p:nvPr>
        </p:nvSpPr>
        <p:spPr>
          <a:xfrm>
            <a:off x="8394700" y="6245225"/>
            <a:ext cx="381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9" name="Google Shape;69;p3"/>
          <p:cNvSpPr txBox="1"/>
          <p:nvPr>
            <p:ph idx="3" type="body"/>
          </p:nvPr>
        </p:nvSpPr>
        <p:spPr>
          <a:xfrm>
            <a:off x="349250" y="952500"/>
            <a:ext cx="84455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413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Let’s use the Framingham data.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Key variables: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b="1" lang="en-US" sz="2000">
                <a:latin typeface="Calibri"/>
                <a:ea typeface="Calibri"/>
                <a:cs typeface="Calibri"/>
                <a:sym typeface="Calibri"/>
              </a:rPr>
              <a:t>mi_fchd</a:t>
            </a: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: Hospitalized Myocardial Infarction or Fatal Coronary Heart Disease (no/yes)</a:t>
            </a:r>
            <a:endParaRPr/>
          </a:p>
          <a:p>
            <a:pPr indent="-215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215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b="1" lang="en-US" sz="2000">
                <a:latin typeface="Calibri"/>
                <a:ea typeface="Calibri"/>
                <a:cs typeface="Calibri"/>
                <a:sym typeface="Calibri"/>
              </a:rPr>
              <a:t>cursmoke</a:t>
            </a: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: currently a cigarette smoker (no/yes)</a:t>
            </a:r>
            <a:endParaRPr/>
          </a:p>
          <a:p>
            <a:pPr indent="-215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b="1" lang="en-US" sz="2000">
                <a:latin typeface="Calibri"/>
                <a:ea typeface="Calibri"/>
                <a:cs typeface="Calibri"/>
                <a:sym typeface="Calibri"/>
              </a:rPr>
              <a:t>timemifc</a:t>
            </a: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: time to the first MI event during follow-up (days)</a:t>
            </a:r>
            <a:endParaRPr/>
          </a:p>
          <a:p>
            <a:pPr indent="-285750" lvl="1" marL="7429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For groups with no event, this would be the time up to the end of follow-up.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4"/>
          <p:cNvSpPr txBox="1"/>
          <p:nvPr>
            <p:ph idx="1" type="body"/>
          </p:nvPr>
        </p:nvSpPr>
        <p:spPr>
          <a:xfrm>
            <a:off x="342900" y="342900"/>
            <a:ext cx="6972300" cy="5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8B0021"/>
              </a:buClr>
              <a:buSzPts val="2400"/>
              <a:buNone/>
            </a:pPr>
            <a:r>
              <a:rPr lang="en-US"/>
              <a:t>Cohort Study command</a:t>
            </a:r>
            <a:endParaRPr/>
          </a:p>
        </p:txBody>
      </p:sp>
      <p:sp>
        <p:nvSpPr>
          <p:cNvPr id="75" name="Google Shape;75;p4"/>
          <p:cNvSpPr txBox="1"/>
          <p:nvPr>
            <p:ph idx="3" type="body"/>
          </p:nvPr>
        </p:nvSpPr>
        <p:spPr>
          <a:xfrm>
            <a:off x="342900" y="1028700"/>
            <a:ext cx="8445500" cy="47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/>
              <a:t>The </a:t>
            </a: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cs</a:t>
            </a:r>
            <a:r>
              <a:rPr lang="en-US" sz="2000"/>
              <a:t> command is useful when you analyze data from a cohort study</a:t>
            </a:r>
            <a:endParaRPr/>
          </a:p>
          <a:p>
            <a:pPr indent="-342900" lvl="0" marL="3429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/>
              <a:t>Assuming equal or complete follow-up time </a:t>
            </a:r>
            <a:endParaRPr/>
          </a:p>
          <a:p>
            <a:pPr indent="-342900" lvl="0" marL="3429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/>
              <a:t>Also useful for cross-sectional data </a:t>
            </a: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(cs </a:t>
            </a:r>
            <a:r>
              <a:rPr lang="en-US" sz="2000"/>
              <a:t>stands for “</a:t>
            </a:r>
            <a:r>
              <a:rPr b="1" lang="en-US" sz="2000"/>
              <a:t>C</a:t>
            </a:r>
            <a:r>
              <a:rPr lang="en-US" sz="2000"/>
              <a:t>ohort </a:t>
            </a:r>
            <a:r>
              <a:rPr b="1" lang="en-US" sz="2000"/>
              <a:t>S</a:t>
            </a:r>
            <a:r>
              <a:rPr lang="en-US" sz="2000"/>
              <a:t>tudy” or “</a:t>
            </a:r>
            <a:r>
              <a:rPr b="1" lang="en-US" sz="2000"/>
              <a:t>C</a:t>
            </a:r>
            <a:r>
              <a:rPr lang="en-US" sz="2000"/>
              <a:t>ross-</a:t>
            </a:r>
            <a:r>
              <a:rPr b="1" lang="en-US" sz="2000"/>
              <a:t>S</a:t>
            </a:r>
            <a:r>
              <a:rPr lang="en-US" sz="2000"/>
              <a:t>ection study”</a:t>
            </a: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974806"/>
              </a:buClr>
              <a:buSzPts val="2000"/>
              <a:buNone/>
            </a:pPr>
            <a:r>
              <a:rPr b="1" lang="en-US" sz="2000">
                <a:solidFill>
                  <a:srgbClr val="974806"/>
                </a:solidFill>
                <a:latin typeface="Courier New"/>
                <a:ea typeface="Courier New"/>
                <a:cs typeface="Courier New"/>
                <a:sym typeface="Courier New"/>
              </a:rPr>
              <a:t>	cs </a:t>
            </a: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[outcomeVar][exposureVar]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/>
              <a:t>similar to the </a:t>
            </a: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tab</a:t>
            </a:r>
            <a:r>
              <a:rPr lang="en-US" sz="2000"/>
              <a:t> command, but with more information</a:t>
            </a:r>
            <a:endParaRPr/>
          </a:p>
          <a:p>
            <a:pPr indent="-342900" lvl="0" marL="342900" rtl="0" algn="l">
              <a:spcBef>
                <a:spcPts val="142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100"/>
          </a:p>
          <a:p>
            <a:pPr indent="-342900" lvl="0" marL="342900" rtl="0" algn="l">
              <a:spcBef>
                <a:spcPts val="1600"/>
              </a:spcBef>
              <a:spcAft>
                <a:spcPts val="0"/>
              </a:spcAft>
              <a:buClr>
                <a:srgbClr val="974806"/>
              </a:buClr>
              <a:buSzPts val="2000"/>
              <a:buNone/>
            </a:pPr>
            <a:r>
              <a:rPr b="1" lang="en-US" sz="2000">
                <a:solidFill>
                  <a:srgbClr val="974806"/>
                </a:solidFill>
                <a:latin typeface="Courier New"/>
                <a:ea typeface="Courier New"/>
                <a:cs typeface="Courier New"/>
                <a:sym typeface="Courier New"/>
              </a:rPr>
              <a:t>	tab</a:t>
            </a: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 [outcomeVar][exposureVar]</a:t>
            </a:r>
            <a:r>
              <a:rPr b="1" lang="en-US" sz="2000">
                <a:solidFill>
                  <a:srgbClr val="974806"/>
                </a:solidFill>
                <a:latin typeface="Courier New"/>
                <a:ea typeface="Courier New"/>
                <a:cs typeface="Courier New"/>
                <a:sym typeface="Courier New"/>
              </a:rPr>
              <a:t>, chi</a:t>
            </a:r>
            <a:endParaRPr/>
          </a:p>
          <a:p>
            <a:pPr indent="-215900" lvl="0" marL="3429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/>
          </a:p>
        </p:txBody>
      </p:sp>
      <p:sp>
        <p:nvSpPr>
          <p:cNvPr id="76" name="Google Shape;76;p4"/>
          <p:cNvSpPr txBox="1"/>
          <p:nvPr>
            <p:ph idx="12" type="sldNum"/>
          </p:nvPr>
        </p:nvSpPr>
        <p:spPr>
          <a:xfrm>
            <a:off x="8394700" y="6245225"/>
            <a:ext cx="381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7" name="Google Shape;77;p4"/>
          <p:cNvSpPr txBox="1"/>
          <p:nvPr/>
        </p:nvSpPr>
        <p:spPr>
          <a:xfrm>
            <a:off x="705324" y="3429000"/>
            <a:ext cx="8445500" cy="5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974806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974806"/>
                </a:solidFill>
                <a:latin typeface="Courier New"/>
                <a:ea typeface="Courier New"/>
                <a:cs typeface="Courier New"/>
                <a:sym typeface="Courier New"/>
              </a:rPr>
              <a:t>cc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[outcomeVar][exposureVar]</a:t>
            </a:r>
            <a:r>
              <a:rPr b="1" i="0" lang="en-US" sz="2000" u="none" cap="none" strike="noStrike">
                <a:solidFill>
                  <a:srgbClr val="974806"/>
                </a:solidFill>
                <a:latin typeface="Courier New"/>
                <a:ea typeface="Courier New"/>
                <a:cs typeface="Courier New"/>
                <a:sym typeface="Courier New"/>
              </a:rPr>
              <a:t> if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[Var]</a:t>
            </a:r>
            <a:r>
              <a:rPr b="1" i="0" lang="en-US" sz="2000" u="none" cap="none" strike="noStrike">
                <a:solidFill>
                  <a:srgbClr val="97480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0" i="0" sz="2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15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5"/>
          <p:cNvSpPr txBox="1"/>
          <p:nvPr>
            <p:ph idx="12" type="sldNum"/>
          </p:nvPr>
        </p:nvSpPr>
        <p:spPr>
          <a:xfrm>
            <a:off x="8394700" y="6245225"/>
            <a:ext cx="381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83" name="Google Shape;83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9200" y="381000"/>
            <a:ext cx="6900184" cy="50677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"/>
          <p:cNvSpPr txBox="1"/>
          <p:nvPr>
            <p:ph idx="3" type="body"/>
          </p:nvPr>
        </p:nvSpPr>
        <p:spPr>
          <a:xfrm>
            <a:off x="107950" y="4267200"/>
            <a:ext cx="8928100" cy="165893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5343" l="-283" r="0" t="-1526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n-US"/>
              <a:t> </a:t>
            </a:r>
            <a:endParaRPr/>
          </a:p>
        </p:txBody>
      </p:sp>
      <p:sp>
        <p:nvSpPr>
          <p:cNvPr id="90" name="Google Shape;90;p6"/>
          <p:cNvSpPr txBox="1"/>
          <p:nvPr>
            <p:ph idx="12" type="sldNum"/>
          </p:nvPr>
        </p:nvSpPr>
        <p:spPr>
          <a:xfrm>
            <a:off x="8394700" y="6245225"/>
            <a:ext cx="381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91" name="Google Shape;91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00200" y="52844"/>
            <a:ext cx="5638800" cy="41434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7"/>
          <p:cNvSpPr txBox="1"/>
          <p:nvPr>
            <p:ph idx="1" type="body"/>
          </p:nvPr>
        </p:nvSpPr>
        <p:spPr>
          <a:xfrm>
            <a:off x="342900" y="342900"/>
            <a:ext cx="6972300" cy="5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8B0021"/>
              </a:buClr>
              <a:buSzPts val="2400"/>
              <a:buNone/>
            </a:pPr>
            <a:r>
              <a:rPr lang="en-US"/>
              <a:t>Cohort Study Command</a:t>
            </a:r>
            <a:endParaRPr/>
          </a:p>
        </p:txBody>
      </p:sp>
      <p:sp>
        <p:nvSpPr>
          <p:cNvPr id="97" name="Google Shape;97;p7"/>
          <p:cNvSpPr txBox="1"/>
          <p:nvPr>
            <p:ph idx="3" type="body"/>
          </p:nvPr>
        </p:nvSpPr>
        <p:spPr>
          <a:xfrm>
            <a:off x="342900" y="1028700"/>
            <a:ext cx="8445500" cy="47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/>
              <a:t>Can use the </a:t>
            </a: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cs</a:t>
            </a:r>
            <a:r>
              <a:rPr lang="en-US" sz="2000"/>
              <a:t> command even if data is not loaded into Stata but make sure adding an “</a:t>
            </a:r>
            <a:r>
              <a:rPr lang="en-US" sz="2000">
                <a:latin typeface="Courier New"/>
                <a:ea typeface="Courier New"/>
                <a:cs typeface="Courier New"/>
                <a:sym typeface="Courier New"/>
                <a:extLst>
                  <a:ext uri="http://customooxmlschemas.google.com/">
                    <go:slidesCustomData xmlns:go="http://customooxmlschemas.google.com/" textRoundtripDataId="0"/>
                  </a:ext>
                </a:extLst>
              </a:rPr>
              <a:t>i</a:t>
            </a: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”</a:t>
            </a:r>
            <a:endParaRPr/>
          </a:p>
          <a:p>
            <a:pPr indent="-342900" lvl="0" marL="342900" rtl="0" algn="l">
              <a:spcBef>
                <a:spcPts val="1520"/>
              </a:spcBef>
              <a:spcAft>
                <a:spcPts val="0"/>
              </a:spcAft>
              <a:buClr>
                <a:srgbClr val="974806"/>
              </a:buClr>
              <a:buSzPts val="1600"/>
              <a:buNone/>
            </a:pPr>
            <a:r>
              <a:rPr b="1" lang="en-US">
                <a:solidFill>
                  <a:srgbClr val="974806"/>
                </a:solidFill>
                <a:latin typeface="Courier New"/>
                <a:ea typeface="Courier New"/>
                <a:cs typeface="Courier New"/>
                <a:sym typeface="Courier New"/>
              </a:rPr>
              <a:t>csi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[#exposedCases] [#unexposedCases] [#exposedNonCases] [#unexposedNonCases]</a:t>
            </a:r>
            <a:endParaRPr/>
          </a:p>
          <a:p>
            <a:pPr indent="-241300" lvl="0" marL="342900" rtl="0" algn="l">
              <a:spcBef>
                <a:spcPts val="15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98" name="Google Shape;98;p7"/>
          <p:cNvSpPr txBox="1"/>
          <p:nvPr>
            <p:ph idx="12" type="sldNum"/>
          </p:nvPr>
        </p:nvSpPr>
        <p:spPr>
          <a:xfrm>
            <a:off x="8394700" y="6245225"/>
            <a:ext cx="381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99" name="Google Shape;99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81300" y="2113217"/>
            <a:ext cx="6019800" cy="3793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8"/>
          <p:cNvSpPr txBox="1"/>
          <p:nvPr>
            <p:ph idx="1" type="body"/>
          </p:nvPr>
        </p:nvSpPr>
        <p:spPr>
          <a:xfrm>
            <a:off x="342900" y="342900"/>
            <a:ext cx="6972300" cy="5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8B0021"/>
              </a:buClr>
              <a:buSzPts val="2400"/>
              <a:buNone/>
            </a:pPr>
            <a:r>
              <a:rPr lang="en-US"/>
              <a:t>Cohort Study Command</a:t>
            </a:r>
            <a:endParaRPr/>
          </a:p>
        </p:txBody>
      </p:sp>
      <p:sp>
        <p:nvSpPr>
          <p:cNvPr id="105" name="Google Shape;105;p8"/>
          <p:cNvSpPr txBox="1"/>
          <p:nvPr>
            <p:ph idx="3" type="body"/>
          </p:nvPr>
        </p:nvSpPr>
        <p:spPr>
          <a:xfrm>
            <a:off x="342900" y="1028700"/>
            <a:ext cx="8445500" cy="47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/>
              <a:t>Can also use the </a:t>
            </a: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cs</a:t>
            </a:r>
            <a:r>
              <a:rPr lang="en-US" sz="2000">
                <a:solidFill>
                  <a:srgbClr val="974806"/>
                </a:solidFill>
              </a:rPr>
              <a:t> </a:t>
            </a:r>
            <a:r>
              <a:rPr lang="en-US" sz="2000"/>
              <a:t>command to generate an odds ratio:</a:t>
            </a:r>
            <a:endParaRPr/>
          </a:p>
          <a:p>
            <a:pPr indent="-342900" lvl="0" marL="342900" rtl="0" algn="l">
              <a:spcBef>
                <a:spcPts val="1520"/>
              </a:spcBef>
              <a:spcAft>
                <a:spcPts val="0"/>
              </a:spcAft>
              <a:buClr>
                <a:srgbClr val="974806"/>
              </a:buClr>
              <a:buSzPts val="1600"/>
              <a:buNone/>
            </a:pPr>
            <a:r>
              <a:rPr b="1" lang="en-US">
                <a:solidFill>
                  <a:srgbClr val="974806"/>
                </a:solidFill>
                <a:latin typeface="Courier New"/>
                <a:ea typeface="Courier New"/>
                <a:cs typeface="Courier New"/>
                <a:sym typeface="Courier New"/>
              </a:rPr>
              <a:t>cs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[outcomeVar][exposureVar]</a:t>
            </a:r>
            <a:r>
              <a:rPr b="1" lang="en-US">
                <a:solidFill>
                  <a:srgbClr val="974806"/>
                </a:solidFill>
                <a:latin typeface="Courier New"/>
                <a:ea typeface="Courier New"/>
                <a:cs typeface="Courier New"/>
                <a:sym typeface="Courier New"/>
              </a:rPr>
              <a:t>, or</a:t>
            </a:r>
            <a:endParaRPr/>
          </a:p>
          <a:p>
            <a:pPr indent="0" lvl="0" marL="0" rtl="0" algn="l">
              <a:spcBef>
                <a:spcPts val="15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</p:txBody>
      </p:sp>
      <p:sp>
        <p:nvSpPr>
          <p:cNvPr id="106" name="Google Shape;106;p8"/>
          <p:cNvSpPr txBox="1"/>
          <p:nvPr>
            <p:ph idx="12" type="sldNum"/>
          </p:nvPr>
        </p:nvSpPr>
        <p:spPr>
          <a:xfrm>
            <a:off x="8394700" y="6245225"/>
            <a:ext cx="381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07" name="Google Shape;107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33500" y="1993900"/>
            <a:ext cx="6477000" cy="393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9"/>
          <p:cNvSpPr txBox="1"/>
          <p:nvPr>
            <p:ph idx="1" type="body"/>
          </p:nvPr>
        </p:nvSpPr>
        <p:spPr>
          <a:xfrm>
            <a:off x="342900" y="342900"/>
            <a:ext cx="6972300" cy="5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8B0021"/>
              </a:buClr>
              <a:buSzPts val="2400"/>
              <a:buNone/>
            </a:pPr>
            <a:r>
              <a:rPr lang="en-US"/>
              <a:t>Incidence Rate Ratio (incidence density) Command</a:t>
            </a:r>
            <a:endParaRPr/>
          </a:p>
        </p:txBody>
      </p:sp>
      <p:sp>
        <p:nvSpPr>
          <p:cNvPr id="113" name="Google Shape;113;p9"/>
          <p:cNvSpPr txBox="1"/>
          <p:nvPr>
            <p:ph idx="3" type="body"/>
          </p:nvPr>
        </p:nvSpPr>
        <p:spPr>
          <a:xfrm>
            <a:off x="342900" y="1028700"/>
            <a:ext cx="8445500" cy="47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/>
              <a:t>When using the </a:t>
            </a: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cs </a:t>
            </a:r>
            <a:r>
              <a:rPr lang="en-US" sz="2000"/>
              <a:t>command, we </a:t>
            </a:r>
            <a:r>
              <a:rPr b="1" lang="en-US" sz="2000"/>
              <a:t>assume that follow-up time is equal</a:t>
            </a:r>
            <a:endParaRPr b="1"/>
          </a:p>
          <a:p>
            <a:pPr indent="-342900" lvl="0" marL="3429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u="sng"/>
              <a:t>This is not the case in many studies</a:t>
            </a:r>
            <a:r>
              <a:rPr lang="en-US" sz="2000"/>
              <a:t> including Framingham</a:t>
            </a:r>
            <a:endParaRPr/>
          </a:p>
          <a:p>
            <a:pPr indent="-342900" lvl="0" marL="3429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/>
              <a:t>The command </a:t>
            </a: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ir</a:t>
            </a:r>
            <a:r>
              <a:rPr lang="en-US" sz="2000">
                <a:solidFill>
                  <a:srgbClr val="974806"/>
                </a:solidFill>
              </a:rPr>
              <a:t> </a:t>
            </a:r>
            <a:r>
              <a:rPr lang="en-US" sz="2000"/>
              <a:t>allows you to incorporate differential follow-up time: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974806"/>
              </a:buClr>
              <a:buSzPts val="2000"/>
              <a:buNone/>
            </a:pPr>
            <a:r>
              <a:rPr b="1" lang="en-US" sz="2000">
                <a:solidFill>
                  <a:srgbClr val="974806"/>
                </a:solidFill>
                <a:latin typeface="Courier New"/>
                <a:ea typeface="Courier New"/>
                <a:cs typeface="Courier New"/>
                <a:sym typeface="Courier New"/>
              </a:rPr>
              <a:t>ir </a:t>
            </a: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[outcomeVar][exposureVar][timeVar]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-342900" lvl="0" marL="3429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/>
              <a:t>Instead of reporting:</a:t>
            </a:r>
            <a:endParaRPr/>
          </a:p>
          <a:p>
            <a:pPr indent="-215900" lvl="0" marL="3429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/>
          </a:p>
          <a:p>
            <a:pPr indent="-215900" lvl="0" marL="3429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/>
          </a:p>
          <a:p>
            <a:pPr indent="-342900" lvl="0" marL="3429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/>
              <a:t>It reports: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-215900" lvl="0" marL="3429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/>
          </a:p>
        </p:txBody>
      </p:sp>
      <p:sp>
        <p:nvSpPr>
          <p:cNvPr id="114" name="Google Shape;114;p9"/>
          <p:cNvSpPr txBox="1"/>
          <p:nvPr>
            <p:ph idx="12" type="sldNum"/>
          </p:nvPr>
        </p:nvSpPr>
        <p:spPr>
          <a:xfrm>
            <a:off x="8394700" y="6245225"/>
            <a:ext cx="381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http://www.sciweavers.org/upload/Tex2Img_1359004148/eqn.png" id="115" name="Google Shape;115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24200" y="3324985"/>
            <a:ext cx="2185440" cy="99107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www.sciweavers.org/upload/Tex2Img_1359049436/eqn.png" id="116" name="Google Shape;116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45109" y="4908966"/>
            <a:ext cx="3367882" cy="9271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2021-01-28T16:49:22Z</dcterms:created>
  <dc:creator>Administrator</dc:creator>
</cp:coreProperties>
</file>