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39" roundtripDataSignature="AMtx7miA1VanoL8FxKj7FJvAanAgzZwA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customschemas.google.com/relationships/presentationmetadata" Target="meta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Will talk about KM and Cox only </a:t>
            </a:r>
            <a:endParaRPr/>
          </a:p>
        </p:txBody>
      </p:sp>
      <p:sp>
        <p:nvSpPr>
          <p:cNvPr id="241" name="Google Shape;241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Outcome doesn’t have to be death</a:t>
            </a:r>
            <a:endParaRPr/>
          </a:p>
        </p:txBody>
      </p:sp>
      <p:sp>
        <p:nvSpPr>
          <p:cNvPr id="251" name="Google Shape;251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non-statistically rigorous takeaway: if p is less than 0.05, you think the two groups have different survival experiences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p is greater than 0.05, you can’t reject the hypothesis that the survival experiences are the same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tle Slide Blank.jpg" id="12" name="Google Shape;12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35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rgbClr val="8B0021"/>
          </a:solidFill>
          <a:ln>
            <a:noFill/>
          </a:ln>
          <a:effectLst>
            <a:outerShdw blurRad="40000" rotWithShape="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9808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C_BS_2C_RGB.png" id="14" name="Google Shape;1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525" y="533400"/>
            <a:ext cx="2835275" cy="117951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5"/>
          <p:cNvSpPr txBox="1"/>
          <p:nvPr>
            <p:ph idx="1" type="body"/>
          </p:nvPr>
        </p:nvSpPr>
        <p:spPr>
          <a:xfrm>
            <a:off x="2057400" y="2362200"/>
            <a:ext cx="6400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B0021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8B002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35"/>
          <p:cNvSpPr txBox="1"/>
          <p:nvPr>
            <p:ph idx="2" type="body"/>
          </p:nvPr>
        </p:nvSpPr>
        <p:spPr>
          <a:xfrm>
            <a:off x="2057400" y="3505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35"/>
          <p:cNvSpPr txBox="1"/>
          <p:nvPr>
            <p:ph idx="3" type="body"/>
          </p:nvPr>
        </p:nvSpPr>
        <p:spPr>
          <a:xfrm>
            <a:off x="2057400" y="5416550"/>
            <a:ext cx="3810000" cy="29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Slide">
  <p:cSld name="Text Slid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UC_MED&amp;BS_Horiz_2C_CMYK.jpg" id="19" name="Google Shape;19;p36"/>
          <p:cNvSpPr/>
          <p:nvPr/>
        </p:nvSpPr>
        <p:spPr>
          <a:xfrm>
            <a:off x="254000" y="6072188"/>
            <a:ext cx="2514600" cy="658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C_BS_Horiz_2C_CMYK.eps" id="20" name="Google Shape;20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7188" y="6219825"/>
            <a:ext cx="3189287" cy="296863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6"/>
          <p:cNvSpPr txBox="1"/>
          <p:nvPr>
            <p:ph idx="1" type="body"/>
          </p:nvPr>
        </p:nvSpPr>
        <p:spPr>
          <a:xfrm>
            <a:off x="342900" y="342900"/>
            <a:ext cx="69723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8B0021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B002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6"/>
          <p:cNvSpPr txBox="1"/>
          <p:nvPr>
            <p:ph idx="2" type="body"/>
          </p:nvPr>
        </p:nvSpPr>
        <p:spPr>
          <a:xfrm>
            <a:off x="6858000" y="355600"/>
            <a:ext cx="1981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6"/>
          <p:cNvSpPr txBox="1"/>
          <p:nvPr>
            <p:ph idx="3" type="body"/>
          </p:nvPr>
        </p:nvSpPr>
        <p:spPr>
          <a:xfrm>
            <a:off x="342900" y="1028700"/>
            <a:ext cx="844550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6"/>
          <p:cNvSpPr txBox="1"/>
          <p:nvPr>
            <p:ph idx="12" type="sldNum"/>
          </p:nvPr>
        </p:nvSpPr>
        <p:spPr>
          <a:xfrm>
            <a:off x="8394700" y="624522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Slide">
  <p:cSld name="Pictur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C_BS_Horiz_2C_CMYK.eps" id="26" name="Google Shape;26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7188" y="6219825"/>
            <a:ext cx="3189287" cy="296863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7"/>
          <p:cNvSpPr txBox="1"/>
          <p:nvPr>
            <p:ph idx="1" type="body"/>
          </p:nvPr>
        </p:nvSpPr>
        <p:spPr>
          <a:xfrm>
            <a:off x="342900" y="342900"/>
            <a:ext cx="69723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8B0021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B002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37"/>
          <p:cNvSpPr txBox="1"/>
          <p:nvPr>
            <p:ph idx="2" type="body"/>
          </p:nvPr>
        </p:nvSpPr>
        <p:spPr>
          <a:xfrm>
            <a:off x="6858000" y="355600"/>
            <a:ext cx="1981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37"/>
          <p:cNvSpPr/>
          <p:nvPr>
            <p:ph idx="3" type="pic"/>
          </p:nvPr>
        </p:nvSpPr>
        <p:spPr>
          <a:xfrm>
            <a:off x="342900" y="1028700"/>
            <a:ext cx="8445500" cy="4775199"/>
          </a:xfrm>
          <a:prstGeom prst="rect">
            <a:avLst/>
          </a:prstGeom>
          <a:noFill/>
          <a:ln>
            <a:noFill/>
          </a:ln>
        </p:spPr>
      </p:sp>
      <p:sp>
        <p:nvSpPr>
          <p:cNvPr id="30" name="Google Shape;30;p37"/>
          <p:cNvSpPr txBox="1"/>
          <p:nvPr>
            <p:ph idx="12" type="sldNum"/>
          </p:nvPr>
        </p:nvSpPr>
        <p:spPr>
          <a:xfrm>
            <a:off x="8394700" y="624522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 or Graph Slide">
  <p:cSld name="Chart or Graph Slid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C_BS_Horiz_2C_CMYK.eps" id="32" name="Google Shape;32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7188" y="6219825"/>
            <a:ext cx="3189287" cy="296863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38"/>
          <p:cNvSpPr txBox="1"/>
          <p:nvPr>
            <p:ph idx="1" type="body"/>
          </p:nvPr>
        </p:nvSpPr>
        <p:spPr>
          <a:xfrm>
            <a:off x="342900" y="342900"/>
            <a:ext cx="69723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8B0021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B002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38"/>
          <p:cNvSpPr txBox="1"/>
          <p:nvPr>
            <p:ph idx="2" type="body"/>
          </p:nvPr>
        </p:nvSpPr>
        <p:spPr>
          <a:xfrm>
            <a:off x="6858000" y="355600"/>
            <a:ext cx="1981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38"/>
          <p:cNvSpPr txBox="1"/>
          <p:nvPr>
            <p:ph idx="3" type="body"/>
          </p:nvPr>
        </p:nvSpPr>
        <p:spPr>
          <a:xfrm>
            <a:off x="342900" y="1028700"/>
            <a:ext cx="844550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2" type="sldNum"/>
          </p:nvPr>
        </p:nvSpPr>
        <p:spPr>
          <a:xfrm>
            <a:off x="8394700" y="624522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de by Side Slide">
  <p:cSld name="Side by Side Slid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C_BS_Horiz_2C_CMYK.eps" id="38" name="Google Shape;38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7188" y="6219825"/>
            <a:ext cx="3189287" cy="296863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39"/>
          <p:cNvSpPr txBox="1"/>
          <p:nvPr>
            <p:ph idx="1" type="body"/>
          </p:nvPr>
        </p:nvSpPr>
        <p:spPr>
          <a:xfrm>
            <a:off x="342900" y="342900"/>
            <a:ext cx="69723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8B0021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B002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9"/>
          <p:cNvSpPr txBox="1"/>
          <p:nvPr>
            <p:ph idx="2" type="body"/>
          </p:nvPr>
        </p:nvSpPr>
        <p:spPr>
          <a:xfrm>
            <a:off x="6858000" y="355600"/>
            <a:ext cx="1981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9"/>
          <p:cNvSpPr txBox="1"/>
          <p:nvPr>
            <p:ph idx="3" type="body"/>
          </p:nvPr>
        </p:nvSpPr>
        <p:spPr>
          <a:xfrm>
            <a:off x="342900" y="1028700"/>
            <a:ext cx="4135438" cy="4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9"/>
          <p:cNvSpPr txBox="1"/>
          <p:nvPr>
            <p:ph idx="4" type="body"/>
          </p:nvPr>
        </p:nvSpPr>
        <p:spPr>
          <a:xfrm>
            <a:off x="4667250" y="1028700"/>
            <a:ext cx="410845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39"/>
          <p:cNvSpPr txBox="1"/>
          <p:nvPr>
            <p:ph idx="12" type="sldNum"/>
          </p:nvPr>
        </p:nvSpPr>
        <p:spPr>
          <a:xfrm>
            <a:off x="8394700" y="624522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/>
          <p:nvPr/>
        </p:nvSpPr>
        <p:spPr>
          <a:xfrm>
            <a:off x="355600" y="5946775"/>
            <a:ext cx="8432800" cy="73025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 txBox="1"/>
          <p:nvPr>
            <p:ph idx="1" type="body"/>
          </p:nvPr>
        </p:nvSpPr>
        <p:spPr>
          <a:xfrm>
            <a:off x="1371600" y="3409950"/>
            <a:ext cx="6400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B0021"/>
              </a:buClr>
              <a:buSzPts val="2400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PBHS 31001: Epidemiologic Methods 2024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8B0021"/>
              </a:buClr>
              <a:buSzPts val="2400"/>
              <a:buNone/>
            </a:pPr>
            <a:br>
              <a:rPr lang="en-US" sz="2400"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latin typeface="Arial"/>
                <a:ea typeface="Arial"/>
                <a:cs typeface="Arial"/>
                <a:sym typeface="Arial"/>
              </a:rPr>
              <a:t>STATA Session 4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8B002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(Slides are adopted from previous TA’s)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"/>
          <p:cNvSpPr txBox="1"/>
          <p:nvPr>
            <p:ph idx="1" type="body"/>
          </p:nvPr>
        </p:nvSpPr>
        <p:spPr>
          <a:xfrm>
            <a:off x="342900" y="342900"/>
            <a:ext cx="69723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B0021"/>
              </a:buClr>
              <a:buSzPts val="2400"/>
              <a:buNone/>
            </a:pPr>
            <a:r>
              <a:rPr b="1" lang="en-US"/>
              <a:t>What about age?</a:t>
            </a:r>
            <a:endParaRPr/>
          </a:p>
        </p:txBody>
      </p:sp>
      <p:sp>
        <p:nvSpPr>
          <p:cNvPr id="131" name="Google Shape;131;p10"/>
          <p:cNvSpPr txBox="1"/>
          <p:nvPr>
            <p:ph idx="12" type="sldNum"/>
          </p:nvPr>
        </p:nvSpPr>
        <p:spPr>
          <a:xfrm>
            <a:off x="8394700" y="624522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2" name="Google Shape;13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5373" y="1804901"/>
            <a:ext cx="6963042" cy="3379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"/>
          <p:cNvSpPr txBox="1"/>
          <p:nvPr>
            <p:ph idx="1" type="body"/>
          </p:nvPr>
        </p:nvSpPr>
        <p:spPr>
          <a:xfrm>
            <a:off x="342900" y="342900"/>
            <a:ext cx="69723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B0021"/>
              </a:buClr>
              <a:buSzPts val="2400"/>
              <a:buNone/>
            </a:pPr>
            <a:r>
              <a:rPr b="1" lang="en-US"/>
              <a:t>You can combine many variables</a:t>
            </a:r>
            <a:endParaRPr/>
          </a:p>
        </p:txBody>
      </p:sp>
      <p:sp>
        <p:nvSpPr>
          <p:cNvPr id="138" name="Google Shape;138;p11"/>
          <p:cNvSpPr txBox="1"/>
          <p:nvPr>
            <p:ph idx="12" type="sldNum"/>
          </p:nvPr>
        </p:nvSpPr>
        <p:spPr>
          <a:xfrm>
            <a:off x="8394700" y="624522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11"/>
          <p:cNvSpPr txBox="1"/>
          <p:nvPr/>
        </p:nvSpPr>
        <p:spPr>
          <a:xfrm>
            <a:off x="550069" y="4698871"/>
            <a:ext cx="784463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But be careful, if you add too many you will increase the chances of finding a cell where no combinations occur</a:t>
            </a:r>
            <a:endParaRPr/>
          </a:p>
        </p:txBody>
      </p:sp>
      <p:pic>
        <p:nvPicPr>
          <p:cNvPr id="140" name="Google Shape;14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4069" y="1521372"/>
            <a:ext cx="4995863" cy="3084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"/>
          <p:cNvSpPr txBox="1"/>
          <p:nvPr>
            <p:ph idx="1" type="body"/>
          </p:nvPr>
        </p:nvSpPr>
        <p:spPr>
          <a:xfrm>
            <a:off x="457200" y="720725"/>
            <a:ext cx="69723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B0021"/>
              </a:buClr>
              <a:buSzPts val="2400"/>
              <a:buNone/>
            </a:pPr>
            <a:r>
              <a:rPr b="1" lang="en-US"/>
              <a:t>Testing for trend – categorical variables</a:t>
            </a:r>
            <a:endParaRPr/>
          </a:p>
        </p:txBody>
      </p:sp>
      <p:sp>
        <p:nvSpPr>
          <p:cNvPr id="146" name="Google Shape;146;p12"/>
          <p:cNvSpPr txBox="1"/>
          <p:nvPr>
            <p:ph idx="3" type="body"/>
          </p:nvPr>
        </p:nvSpPr>
        <p:spPr>
          <a:xfrm>
            <a:off x="342901" y="2008414"/>
            <a:ext cx="8445500" cy="3201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“Is </a:t>
            </a:r>
            <a:r>
              <a:rPr lang="en-US" sz="1800" u="sng">
                <a:latin typeface="Calibri"/>
                <a:ea typeface="Calibri"/>
                <a:cs typeface="Calibri"/>
                <a:sym typeface="Calibri"/>
              </a:rPr>
              <a:t>increasing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exposure associated with </a:t>
            </a:r>
            <a:r>
              <a:rPr lang="en-US" sz="1800" u="sng">
                <a:latin typeface="Calibri"/>
                <a:ea typeface="Calibri"/>
                <a:cs typeface="Calibri"/>
                <a:sym typeface="Calibri"/>
              </a:rPr>
              <a:t>increasing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probability of the outcome?”</a:t>
            </a:r>
            <a:endParaRPr/>
          </a:p>
          <a:p>
            <a:pPr indent="-285750" lvl="1" marL="742950" rtl="0" algn="l"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Versus “Is exposure associated with outcome?”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This is called “testing for trend”</a:t>
            </a:r>
            <a:endParaRPr/>
          </a:p>
          <a:p>
            <a:pPr indent="-285750" lvl="1" marL="742950" rtl="0" algn="l"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For use with 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ordered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categorical variables (e.g. BMI is ordered. Race is not)</a:t>
            </a:r>
            <a:endParaRPr/>
          </a:p>
          <a:p>
            <a:pPr indent="-1714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342900" rtl="0" algn="l">
              <a:spcBef>
                <a:spcPts val="360"/>
              </a:spcBef>
              <a:spcAft>
                <a:spcPts val="0"/>
              </a:spcAft>
              <a:buClr>
                <a:srgbClr val="974806"/>
              </a:buClr>
              <a:buSzPts val="1800"/>
              <a:buNone/>
            </a:pPr>
            <a:r>
              <a:rPr b="1" lang="en-US" sz="180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tabodds </a:t>
            </a: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[outcomeIndicator] [exposureVar]</a:t>
            </a:r>
            <a:endParaRPr b="1" sz="1800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2"/>
          <p:cNvSpPr txBox="1"/>
          <p:nvPr>
            <p:ph idx="12" type="sldNum"/>
          </p:nvPr>
        </p:nvSpPr>
        <p:spPr>
          <a:xfrm>
            <a:off x="8394700" y="624522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p12"/>
          <p:cNvSpPr txBox="1"/>
          <p:nvPr>
            <p:ph idx="11" type="ftr"/>
          </p:nvPr>
        </p:nvSpPr>
        <p:spPr>
          <a:xfrm>
            <a:off x="5651500" y="5541170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"/>
          <p:cNvSpPr txBox="1"/>
          <p:nvPr>
            <p:ph idx="1" type="body"/>
          </p:nvPr>
        </p:nvSpPr>
        <p:spPr>
          <a:xfrm>
            <a:off x="342900" y="342900"/>
            <a:ext cx="69723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B0021"/>
              </a:buClr>
              <a:buSzPts val="2400"/>
              <a:buNone/>
            </a:pPr>
            <a:r>
              <a:rPr b="1" lang="en-US"/>
              <a:t>Testing for trend – categorical variables</a:t>
            </a:r>
            <a:endParaRPr/>
          </a:p>
        </p:txBody>
      </p:sp>
      <p:sp>
        <p:nvSpPr>
          <p:cNvPr id="154" name="Google Shape;154;p13"/>
          <p:cNvSpPr txBox="1"/>
          <p:nvPr>
            <p:ph idx="3" type="body"/>
          </p:nvPr>
        </p:nvSpPr>
        <p:spPr>
          <a:xfrm>
            <a:off x="342900" y="1028700"/>
            <a:ext cx="844550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/>
              <a:t>Score test for trend of odds</a:t>
            </a:r>
            <a:endParaRPr/>
          </a:p>
          <a:p>
            <a:pPr indent="-285750" lvl="1" marL="74295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If p is less than 0.05, then you reject the hypothesis that there is no </a:t>
            </a:r>
            <a:r>
              <a:rPr lang="en-US" sz="1500"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linear</a:t>
            </a: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 trend relationship</a:t>
            </a:r>
            <a:endParaRPr/>
          </a:p>
          <a:p>
            <a:pPr indent="-285750" lvl="1" marL="74295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Interpretation: if p &lt; 0.05, you think that as your categories increase, the probability of your outcome also increases</a:t>
            </a:r>
            <a:endParaRPr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5" name="Google Shape;155;p13"/>
          <p:cNvSpPr txBox="1"/>
          <p:nvPr>
            <p:ph idx="12" type="sldNum"/>
          </p:nvPr>
        </p:nvSpPr>
        <p:spPr>
          <a:xfrm>
            <a:off x="8394700" y="624522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6" name="Google Shape;1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5450" y="2756297"/>
            <a:ext cx="5753100" cy="299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3"/>
          <p:cNvSpPr/>
          <p:nvPr/>
        </p:nvSpPr>
        <p:spPr>
          <a:xfrm>
            <a:off x="1626234" y="5118735"/>
            <a:ext cx="4231641" cy="400050"/>
          </a:xfrm>
          <a:prstGeom prst="rect">
            <a:avLst/>
          </a:prstGeom>
          <a:noFill/>
          <a:ln cap="flat" cmpd="sng" w="381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3"/>
          <p:cNvSpPr txBox="1"/>
          <p:nvPr>
            <p:ph idx="11" type="ftr"/>
          </p:nvPr>
        </p:nvSpPr>
        <p:spPr>
          <a:xfrm>
            <a:off x="5651500" y="5541170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/>
          <p:nvPr>
            <p:ph idx="1" type="body"/>
          </p:nvPr>
        </p:nvSpPr>
        <p:spPr>
          <a:xfrm>
            <a:off x="342900" y="342900"/>
            <a:ext cx="69723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B0021"/>
              </a:buClr>
              <a:buSzPts val="2400"/>
              <a:buNone/>
            </a:pPr>
            <a:r>
              <a:rPr b="1" lang="en-US"/>
              <a:t>Testing for trend – categorical variables</a:t>
            </a:r>
            <a:endParaRPr/>
          </a:p>
        </p:txBody>
      </p:sp>
      <p:sp>
        <p:nvSpPr>
          <p:cNvPr id="164" name="Google Shape;164;p14"/>
          <p:cNvSpPr txBox="1"/>
          <p:nvPr>
            <p:ph idx="3" type="body"/>
          </p:nvPr>
        </p:nvSpPr>
        <p:spPr>
          <a:xfrm>
            <a:off x="342901" y="1750219"/>
            <a:ext cx="8445500" cy="3459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1500"/>
              <a:buNone/>
            </a:pPr>
            <a:r>
              <a:rPr b="1" lang="en-US" sz="1500">
                <a:solidFill>
                  <a:srgbClr val="974806"/>
                </a:solidFill>
              </a:rPr>
              <a:t>	</a:t>
            </a:r>
            <a:r>
              <a:rPr b="1" lang="en-US" sz="1500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tabodds </a:t>
            </a: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[outcomeIndicator] [exposureVar]</a:t>
            </a:r>
            <a:r>
              <a:rPr b="1" lang="en-US" sz="1500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, or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/>
              <a:t>	Gives odds ratios, using the first category as a reference 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rgbClr val="974806"/>
              </a:buClr>
              <a:buSzPts val="1500"/>
              <a:buNone/>
            </a:pPr>
            <a:r>
              <a:rPr b="1" lang="en-US" sz="1500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	tabodds </a:t>
            </a: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[outcomeIndicator] [exposureVar]</a:t>
            </a:r>
            <a:r>
              <a:rPr b="1" lang="en-US" sz="1500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, or base(</a:t>
            </a: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[n]</a:t>
            </a:r>
            <a:r>
              <a:rPr b="1" lang="en-US" sz="1500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/>
              <a:t>	Gives odds ratios, using the nth category as a reference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rgbClr val="974806"/>
              </a:buClr>
              <a:buSzPts val="1500"/>
              <a:buNone/>
            </a:pPr>
            <a:r>
              <a:rPr b="1" lang="en-US" sz="1500">
                <a:solidFill>
                  <a:srgbClr val="974806"/>
                </a:solidFill>
              </a:rPr>
              <a:t>	</a:t>
            </a:r>
            <a:r>
              <a:rPr b="1" lang="en-US" sz="1500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tabodds </a:t>
            </a:r>
            <a:r>
              <a:rPr b="1" lang="en-US" sz="1500">
                <a:latin typeface="Courier New"/>
                <a:ea typeface="Courier New"/>
                <a:cs typeface="Courier New"/>
                <a:sym typeface="Courier New"/>
              </a:rPr>
              <a:t>[outcomeIndicator] [exposureVar]</a:t>
            </a:r>
            <a:r>
              <a:rPr b="1" lang="en-US" sz="1500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, ciplot</a:t>
            </a:r>
            <a:endParaRPr b="1" sz="1500">
              <a:solidFill>
                <a:srgbClr val="97480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US" sz="1500"/>
              <a:t>	Gives visualization of the trend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500"/>
          </a:p>
          <a:p>
            <a:pPr indent="-342900" lvl="0" marL="34290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/>
              <a:t>Worth noting: the order of your exposure variable matters, but not its absolute magnitude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500"/>
          </a:p>
        </p:txBody>
      </p:sp>
      <p:sp>
        <p:nvSpPr>
          <p:cNvPr id="165" name="Google Shape;165;p14"/>
          <p:cNvSpPr txBox="1"/>
          <p:nvPr>
            <p:ph idx="12" type="sldNum"/>
          </p:nvPr>
        </p:nvSpPr>
        <p:spPr>
          <a:xfrm>
            <a:off x="8394700" y="624522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"/>
          <p:cNvSpPr txBox="1"/>
          <p:nvPr>
            <p:ph idx="1" type="body"/>
          </p:nvPr>
        </p:nvSpPr>
        <p:spPr>
          <a:xfrm>
            <a:off x="342901" y="566530"/>
            <a:ext cx="69723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B0021"/>
              </a:buClr>
              <a:buSzPts val="2400"/>
              <a:buNone/>
            </a:pPr>
            <a:r>
              <a:rPr b="1" lang="en-US"/>
              <a:t>mhodds Command</a:t>
            </a:r>
            <a:endParaRPr/>
          </a:p>
        </p:txBody>
      </p:sp>
      <p:sp>
        <p:nvSpPr>
          <p:cNvPr id="171" name="Google Shape;171;p15"/>
          <p:cNvSpPr txBox="1"/>
          <p:nvPr>
            <p:ph idx="3" type="body"/>
          </p:nvPr>
        </p:nvSpPr>
        <p:spPr>
          <a:xfrm>
            <a:off x="330200" y="1506368"/>
            <a:ext cx="8445500" cy="4034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Similar to </a:t>
            </a:r>
            <a:r>
              <a:rPr b="1" lang="en-US" sz="1800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tabodds</a:t>
            </a:r>
            <a:r>
              <a:rPr lang="en-US" sz="1800"/>
              <a:t>, but</a:t>
            </a:r>
            <a:endParaRPr/>
          </a:p>
          <a:p>
            <a:pPr indent="-285750" lvl="1" marL="742950" rtl="0" algn="l"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Will calculate test for trend based on one-unit increase in your exposure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ie: both magnitude AND order matter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Allows you to stratify based on possible confounders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latin typeface="Courier"/>
                <a:ea typeface="Courier"/>
                <a:cs typeface="Courier"/>
                <a:sym typeface="Courier"/>
              </a:rPr>
              <a:t>tabodds</a:t>
            </a:r>
            <a:r>
              <a:rPr b="1" lang="en-US" sz="1800"/>
              <a:t> </a:t>
            </a:r>
            <a:r>
              <a:rPr lang="en-US" sz="1800"/>
              <a:t>answers two questions:</a:t>
            </a:r>
            <a:endParaRPr/>
          </a:p>
          <a:p>
            <a:pPr indent="-285750" lvl="1" marL="742950" rtl="0" algn="l"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Are the odds same for all exposure levels?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If they are not the same, do they follow a linear trend?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latin typeface="Courier"/>
                <a:ea typeface="Courier"/>
                <a:cs typeface="Courier"/>
                <a:sym typeface="Courier"/>
              </a:rPr>
              <a:t>mhodds</a:t>
            </a:r>
            <a:r>
              <a:rPr lang="en-US" sz="1800"/>
              <a:t> answers two questions</a:t>
            </a:r>
            <a:endParaRPr/>
          </a:p>
          <a:p>
            <a:pPr indent="-285750" lvl="1" marL="742950" rtl="0" algn="l"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Is there a linear trend?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What is the OR comparing exposures that have a 1-unit difference between them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172" name="Google Shape;172;p15"/>
          <p:cNvSpPr txBox="1"/>
          <p:nvPr>
            <p:ph idx="12" type="sldNum"/>
          </p:nvPr>
        </p:nvSpPr>
        <p:spPr>
          <a:xfrm>
            <a:off x="8394700" y="624522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"/>
          <p:cNvSpPr txBox="1"/>
          <p:nvPr>
            <p:ph idx="1" type="body"/>
          </p:nvPr>
        </p:nvSpPr>
        <p:spPr>
          <a:xfrm>
            <a:off x="457200" y="482600"/>
            <a:ext cx="69723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B0021"/>
              </a:buClr>
              <a:buSzPts val="2400"/>
              <a:buNone/>
            </a:pPr>
            <a:r>
              <a:rPr b="1" lang="en-US"/>
              <a:t>mhodds Command </a:t>
            </a:r>
            <a:endParaRPr/>
          </a:p>
        </p:txBody>
      </p:sp>
      <p:sp>
        <p:nvSpPr>
          <p:cNvPr id="178" name="Google Shape;178;p16"/>
          <p:cNvSpPr txBox="1"/>
          <p:nvPr>
            <p:ph idx="3" type="body"/>
          </p:nvPr>
        </p:nvSpPr>
        <p:spPr>
          <a:xfrm>
            <a:off x="342901" y="1910443"/>
            <a:ext cx="8445500" cy="3299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1800"/>
              <a:buNone/>
            </a:pPr>
            <a:r>
              <a:rPr b="1" lang="en-US" sz="1800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mhodds 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[outcomeInd] [exposureCat]</a:t>
            </a:r>
            <a:endParaRPr/>
          </a:p>
          <a:p>
            <a:pPr indent="0" lvl="0" marL="0" rtl="0" algn="l"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>
              <a:solidFill>
                <a:srgbClr val="97480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>
              <a:solidFill>
                <a:srgbClr val="97480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>
              <a:solidFill>
                <a:srgbClr val="97480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>
              <a:solidFill>
                <a:srgbClr val="97480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>
              <a:solidFill>
                <a:srgbClr val="97480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>
              <a:solidFill>
                <a:srgbClr val="97480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>
              <a:solidFill>
                <a:srgbClr val="97480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179" name="Google Shape;179;p16"/>
          <p:cNvSpPr txBox="1"/>
          <p:nvPr>
            <p:ph idx="12" type="sldNum"/>
          </p:nvPr>
        </p:nvSpPr>
        <p:spPr>
          <a:xfrm>
            <a:off x="8394700" y="624522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0" name="Google Shape;18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6747" y="2429026"/>
            <a:ext cx="6088679" cy="2873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"/>
          <p:cNvSpPr txBox="1"/>
          <p:nvPr>
            <p:ph idx="1" type="body"/>
          </p:nvPr>
        </p:nvSpPr>
        <p:spPr>
          <a:xfrm>
            <a:off x="342900" y="342900"/>
            <a:ext cx="69723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B0021"/>
              </a:buClr>
              <a:buSzPts val="2400"/>
              <a:buNone/>
            </a:pPr>
            <a:r>
              <a:rPr b="1" lang="en-US"/>
              <a:t>mhodds Command - adjustment</a:t>
            </a:r>
            <a:endParaRPr/>
          </a:p>
        </p:txBody>
      </p:sp>
      <p:sp>
        <p:nvSpPr>
          <p:cNvPr id="186" name="Google Shape;186;p17"/>
          <p:cNvSpPr txBox="1"/>
          <p:nvPr>
            <p:ph idx="3" type="body"/>
          </p:nvPr>
        </p:nvSpPr>
        <p:spPr>
          <a:xfrm>
            <a:off x="507206" y="1757362"/>
            <a:ext cx="8281194" cy="3452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1800"/>
              <a:buNone/>
            </a:pPr>
            <a:r>
              <a:rPr b="1" lang="en-US" sz="1800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mhodds 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[outcomeInd] [exposureCat], by [confoundInd]</a:t>
            </a:r>
            <a:endParaRPr/>
          </a:p>
          <a:p>
            <a:pPr indent="-342900" lvl="0" marL="342900" rtl="0" algn="l"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Now answering a slightly different question</a:t>
            </a:r>
            <a:endParaRPr/>
          </a:p>
          <a:p>
            <a:pPr indent="-285750" lvl="1" marL="742950" rtl="0" algn="l"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For each value of the confounding indicator, what is the OR comparing exposures that have a 1-unit difference between them?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Are these ORs the same?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When the two ORs are pooled in a statistically responsible way, what would the combined OR be?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This is your OR estimate “adjusting for” the confounding variable</a:t>
            </a:r>
            <a:endParaRPr/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187" name="Google Shape;187;p17"/>
          <p:cNvSpPr txBox="1"/>
          <p:nvPr>
            <p:ph idx="12" type="sldNum"/>
          </p:nvPr>
        </p:nvSpPr>
        <p:spPr>
          <a:xfrm>
            <a:off x="8394700" y="624522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"/>
          <p:cNvSpPr txBox="1"/>
          <p:nvPr>
            <p:ph idx="1" type="body"/>
          </p:nvPr>
        </p:nvSpPr>
        <p:spPr>
          <a:xfrm>
            <a:off x="342900" y="342900"/>
            <a:ext cx="69723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B0021"/>
              </a:buClr>
              <a:buSzPts val="2400"/>
              <a:buNone/>
            </a:pPr>
            <a:r>
              <a:rPr lang="en-US"/>
              <a:t>Detecting effect modification </a:t>
            </a:r>
            <a:endParaRPr/>
          </a:p>
        </p:txBody>
      </p:sp>
      <p:sp>
        <p:nvSpPr>
          <p:cNvPr id="193" name="Google Shape;193;p18"/>
          <p:cNvSpPr txBox="1"/>
          <p:nvPr>
            <p:ph idx="3" type="body"/>
          </p:nvPr>
        </p:nvSpPr>
        <p:spPr>
          <a:xfrm>
            <a:off x="342900" y="1028700"/>
            <a:ext cx="844550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Interaction/effect modification: when the association estimate of an exposure differs depending on the status of a third factor (or levels of the third factor), then we say that the effect is modified by the third factor. </a:t>
            </a:r>
            <a:endParaRPr/>
          </a:p>
          <a:p>
            <a:pPr indent="-342900" lvl="0" marL="3429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Detecting interaction by the homogeneity strategy: the strategy is based on stratifying your risk estimates by the suspected effect modifier and comparing risk estimates across the strata. When interaction is present, these strata-specific risk estimates will be different from each other.</a:t>
            </a:r>
            <a:endParaRPr/>
          </a:p>
          <a:p>
            <a:pPr indent="-285750" lvl="1" marL="74295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We can test this using the MH statistics; the H0 is that the strength of the association is homogenous across all strata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We can use the cs command </a:t>
            </a:r>
            <a:endParaRPr/>
          </a:p>
        </p:txBody>
      </p:sp>
      <p:sp>
        <p:nvSpPr>
          <p:cNvPr id="194" name="Google Shape;194;p18"/>
          <p:cNvSpPr txBox="1"/>
          <p:nvPr>
            <p:ph idx="12" type="sldNum"/>
          </p:nvPr>
        </p:nvSpPr>
        <p:spPr>
          <a:xfrm>
            <a:off x="8394700" y="624522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5" name="Google Shape;195;p18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"/>
          <p:cNvSpPr txBox="1"/>
          <p:nvPr>
            <p:ph idx="1" type="body"/>
          </p:nvPr>
        </p:nvSpPr>
        <p:spPr>
          <a:xfrm>
            <a:off x="342900" y="342900"/>
            <a:ext cx="69723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B0021"/>
              </a:buClr>
              <a:buSzPts val="2400"/>
              <a:buNone/>
            </a:pPr>
            <a:r>
              <a:rPr lang="en-US"/>
              <a:t>Detecting effect modification: the cs command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8B002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01" name="Google Shape;201;p19"/>
          <p:cNvSpPr txBox="1"/>
          <p:nvPr>
            <p:ph idx="12" type="sldNum"/>
          </p:nvPr>
        </p:nvSpPr>
        <p:spPr>
          <a:xfrm>
            <a:off x="8394700" y="624522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2" name="Google Shape;202;p19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986872"/>
            <a:ext cx="5671052" cy="2442128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9"/>
          <p:cNvSpPr txBox="1"/>
          <p:nvPr/>
        </p:nvSpPr>
        <p:spPr>
          <a:xfrm>
            <a:off x="6407327" y="2996981"/>
            <a:ext cx="236837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Is there evidence of effect modification?</a:t>
            </a:r>
            <a:endParaRPr/>
          </a:p>
        </p:txBody>
      </p:sp>
      <p:pic>
        <p:nvPicPr>
          <p:cNvPr id="205" name="Google Shape;20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15704" y="3578225"/>
            <a:ext cx="4744731" cy="2302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/>
          <p:nvPr>
            <p:ph idx="1" type="body"/>
          </p:nvPr>
        </p:nvSpPr>
        <p:spPr>
          <a:xfrm>
            <a:off x="584200" y="228600"/>
            <a:ext cx="8445500" cy="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B0021"/>
              </a:buClr>
              <a:buSzPts val="3200"/>
              <a:buNone/>
            </a:pPr>
            <a:r>
              <a:rPr lang="en-US" sz="3200"/>
              <a:t>Topics (lab session 4)</a:t>
            </a:r>
            <a:endParaRPr/>
          </a:p>
        </p:txBody>
      </p:sp>
      <p:sp>
        <p:nvSpPr>
          <p:cNvPr id="55" name="Google Shape;55;p2"/>
          <p:cNvSpPr txBox="1"/>
          <p:nvPr>
            <p:ph idx="12" type="sldNum"/>
          </p:nvPr>
        </p:nvSpPr>
        <p:spPr>
          <a:xfrm>
            <a:off x="8394700" y="624522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2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2"/>
          <p:cNvSpPr txBox="1"/>
          <p:nvPr>
            <p:ph idx="3" type="body"/>
          </p:nvPr>
        </p:nvSpPr>
        <p:spPr>
          <a:xfrm>
            <a:off x="342900" y="1066800"/>
            <a:ext cx="84455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Review cs command from last session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Confounding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Interaction/effect modification 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Review multiple linear regression model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Brief overview of survival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Will be using the Framingham dataset (again!) as an example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Key variables: 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MI_FCHD: Hospitalized Myocardial Infarction or Fatal Coronary Heart Disease 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CURSMOKE: currently a cigarette smoker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TIMEMIFC: time to the first MI event during follow-up (days)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For groups with no event, this would be the time up to the end of follow-up. </a:t>
            </a:r>
            <a:endParaRPr/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"/>
          <p:cNvSpPr txBox="1"/>
          <p:nvPr>
            <p:ph idx="1" type="body"/>
          </p:nvPr>
        </p:nvSpPr>
        <p:spPr>
          <a:xfrm>
            <a:off x="342900" y="342900"/>
            <a:ext cx="69723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B0021"/>
              </a:buClr>
              <a:buSzPts val="2400"/>
              <a:buNone/>
            </a:pPr>
            <a:r>
              <a:rPr lang="en-US"/>
              <a:t>Review (Why Regression Models) </a:t>
            </a:r>
            <a:endParaRPr/>
          </a:p>
        </p:txBody>
      </p:sp>
      <p:sp>
        <p:nvSpPr>
          <p:cNvPr id="211" name="Google Shape;211;p20"/>
          <p:cNvSpPr txBox="1"/>
          <p:nvPr>
            <p:ph idx="3" type="body"/>
          </p:nvPr>
        </p:nvSpPr>
        <p:spPr>
          <a:xfrm>
            <a:off x="342900" y="1028700"/>
            <a:ext cx="844550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Stratified analysis using tabular and graphical method</a:t>
            </a:r>
            <a:endParaRPr/>
          </a:p>
          <a:p>
            <a:pPr indent="-342900" lvl="0" marL="3429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Easy to be interpreted</a:t>
            </a:r>
            <a:endParaRPr/>
          </a:p>
          <a:p>
            <a:pPr indent="-342900" lvl="0" marL="3429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Limits of # of variables</a:t>
            </a:r>
            <a:endParaRPr/>
          </a:p>
          <a:p>
            <a:pPr indent="-342900" lvl="0" marL="3429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Only categorical predictors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Regression models</a:t>
            </a:r>
            <a:endParaRPr/>
          </a:p>
          <a:p>
            <a:pPr indent="-342900" lvl="0" marL="3429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Simultaneously handle multiple variables</a:t>
            </a:r>
            <a:endParaRPr/>
          </a:p>
          <a:p>
            <a:pPr indent="-342900" lvl="0" marL="3429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Sometime difficult to interpret</a:t>
            </a:r>
            <a:endParaRPr/>
          </a:p>
          <a:p>
            <a:pPr indent="-241300" lvl="0" marL="342900" rtl="0" algn="l"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2" name="Google Shape;212;p20"/>
          <p:cNvSpPr txBox="1"/>
          <p:nvPr>
            <p:ph idx="12" type="sldNum"/>
          </p:nvPr>
        </p:nvSpPr>
        <p:spPr>
          <a:xfrm>
            <a:off x="8394700" y="624522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3" name="Google Shape;213;p20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"/>
          <p:cNvSpPr txBox="1"/>
          <p:nvPr>
            <p:ph idx="1" type="body"/>
          </p:nvPr>
        </p:nvSpPr>
        <p:spPr>
          <a:xfrm>
            <a:off x="152400" y="152400"/>
            <a:ext cx="69723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B0021"/>
              </a:buClr>
              <a:buSzPts val="2400"/>
              <a:buNone/>
            </a:pPr>
            <a:r>
              <a:rPr lang="en-US"/>
              <a:t>Review (Multivariable Linear Regression)</a:t>
            </a:r>
            <a:endParaRPr/>
          </a:p>
        </p:txBody>
      </p:sp>
      <p:sp>
        <p:nvSpPr>
          <p:cNvPr id="219" name="Google Shape;219;p21"/>
          <p:cNvSpPr txBox="1"/>
          <p:nvPr>
            <p:ph idx="12" type="sldNum"/>
          </p:nvPr>
        </p:nvSpPr>
        <p:spPr>
          <a:xfrm>
            <a:off x="8394700" y="624522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0" name="Google Shape;22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6474" y="749300"/>
            <a:ext cx="6888226" cy="51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"/>
          <p:cNvSpPr txBox="1"/>
          <p:nvPr>
            <p:ph idx="1" type="body"/>
          </p:nvPr>
        </p:nvSpPr>
        <p:spPr>
          <a:xfrm>
            <a:off x="1295400" y="2857500"/>
            <a:ext cx="69723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B0021"/>
              </a:buClr>
              <a:buSzPts val="2400"/>
              <a:buNone/>
            </a:pPr>
            <a:r>
              <a:rPr lang="en-US"/>
              <a:t>Overview of Survival Analysis with STATA</a:t>
            </a:r>
            <a:endParaRPr/>
          </a:p>
        </p:txBody>
      </p:sp>
      <p:sp>
        <p:nvSpPr>
          <p:cNvPr id="226" name="Google Shape;226;p22"/>
          <p:cNvSpPr txBox="1"/>
          <p:nvPr>
            <p:ph idx="2" type="body"/>
          </p:nvPr>
        </p:nvSpPr>
        <p:spPr>
          <a:xfrm>
            <a:off x="6858000" y="355600"/>
            <a:ext cx="1981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227" name="Google Shape;227;p22"/>
          <p:cNvSpPr txBox="1"/>
          <p:nvPr>
            <p:ph idx="3" type="body"/>
          </p:nvPr>
        </p:nvSpPr>
        <p:spPr>
          <a:xfrm>
            <a:off x="342900" y="1028700"/>
            <a:ext cx="844550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8" name="Google Shape;228;p22"/>
          <p:cNvSpPr txBox="1"/>
          <p:nvPr>
            <p:ph idx="12" type="sldNum"/>
          </p:nvPr>
        </p:nvSpPr>
        <p:spPr>
          <a:xfrm>
            <a:off x="8394700" y="624522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 txBox="1"/>
          <p:nvPr>
            <p:ph idx="1" type="body"/>
          </p:nvPr>
        </p:nvSpPr>
        <p:spPr>
          <a:xfrm>
            <a:off x="342900" y="342900"/>
            <a:ext cx="69723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B0021"/>
              </a:buClr>
              <a:buSzPts val="2400"/>
              <a:buNone/>
            </a:pPr>
            <a:r>
              <a:rPr lang="en-US"/>
              <a:t>Definitions </a:t>
            </a:r>
            <a:endParaRPr/>
          </a:p>
        </p:txBody>
      </p:sp>
      <p:sp>
        <p:nvSpPr>
          <p:cNvPr id="234" name="Google Shape;234;p23"/>
          <p:cNvSpPr txBox="1"/>
          <p:nvPr>
            <p:ph idx="2" type="body"/>
          </p:nvPr>
        </p:nvSpPr>
        <p:spPr>
          <a:xfrm>
            <a:off x="6858000" y="355600"/>
            <a:ext cx="1981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235" name="Google Shape;235;p23"/>
          <p:cNvSpPr txBox="1"/>
          <p:nvPr>
            <p:ph idx="3" type="body"/>
          </p:nvPr>
        </p:nvSpPr>
        <p:spPr>
          <a:xfrm>
            <a:off x="342900" y="1028700"/>
            <a:ext cx="844550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Survival analysis</a:t>
            </a:r>
            <a:endParaRPr/>
          </a:p>
          <a:p>
            <a:pPr indent="-285750" lvl="1" marL="742950" rtl="0" algn="l">
              <a:spcBef>
                <a:spcPts val="17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/>
              <a:t>Describes the survival distribution when the risk of the outcome changes over time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/>
              <a:t>Answers </a:t>
            </a:r>
            <a:r>
              <a:rPr lang="en-US" sz="2800" u="sng"/>
              <a:t>whether</a:t>
            </a:r>
            <a:r>
              <a:rPr lang="en-US" sz="2800"/>
              <a:t> &amp; </a:t>
            </a:r>
            <a:r>
              <a:rPr lang="en-US" sz="2800" u="sng"/>
              <a:t>when</a:t>
            </a:r>
            <a:r>
              <a:rPr lang="en-US" sz="2800"/>
              <a:t> outcome happens)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/>
              <a:t>Accounts for censoring: individuals whose outcome were not observed</a:t>
            </a:r>
            <a:endParaRPr/>
          </a:p>
        </p:txBody>
      </p:sp>
      <p:sp>
        <p:nvSpPr>
          <p:cNvPr id="236" name="Google Shape;236;p23"/>
          <p:cNvSpPr txBox="1"/>
          <p:nvPr>
            <p:ph idx="12" type="sldNum"/>
          </p:nvPr>
        </p:nvSpPr>
        <p:spPr>
          <a:xfrm>
            <a:off x="8394700" y="624522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7" name="Google Shape;237;p23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Stata Session 3, 2019|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4"/>
          <p:cNvSpPr txBox="1"/>
          <p:nvPr>
            <p:ph idx="1" type="body"/>
          </p:nvPr>
        </p:nvSpPr>
        <p:spPr>
          <a:xfrm>
            <a:off x="342900" y="342900"/>
            <a:ext cx="69723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B0021"/>
              </a:buClr>
              <a:buSzPts val="2400"/>
              <a:buNone/>
            </a:pPr>
            <a:r>
              <a:rPr lang="en-US"/>
              <a:t>Methods </a:t>
            </a:r>
            <a:endParaRPr/>
          </a:p>
        </p:txBody>
      </p:sp>
      <p:sp>
        <p:nvSpPr>
          <p:cNvPr id="244" name="Google Shape;244;p24"/>
          <p:cNvSpPr txBox="1"/>
          <p:nvPr>
            <p:ph idx="2" type="body"/>
          </p:nvPr>
        </p:nvSpPr>
        <p:spPr>
          <a:xfrm>
            <a:off x="6858000" y="355600"/>
            <a:ext cx="1981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245" name="Google Shape;245;p24"/>
          <p:cNvSpPr txBox="1"/>
          <p:nvPr>
            <p:ph idx="3" type="body"/>
          </p:nvPr>
        </p:nvSpPr>
        <p:spPr>
          <a:xfrm>
            <a:off x="342900" y="1028700"/>
            <a:ext cx="844550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Life table: events in intervals</a:t>
            </a:r>
            <a:endParaRPr/>
          </a:p>
          <a:p>
            <a:pPr indent="-285750" lvl="1" marL="742950" rtl="0" algn="l">
              <a:spcBef>
                <a:spcPts val="16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used to calculate “life expectancy” 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Kaplan-Meier estimator: exact event time </a:t>
            </a:r>
            <a:endParaRPr/>
          </a:p>
          <a:p>
            <a:pPr indent="-285750" lvl="1" marL="742950" rtl="0" algn="l">
              <a:spcBef>
                <a:spcPts val="16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Log rank test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Visualization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Cox proportional hazard model: exact time </a:t>
            </a:r>
            <a:endParaRPr/>
          </a:p>
          <a:p>
            <a:pPr indent="-285750" lvl="1" marL="742950" rtl="0" algn="l">
              <a:spcBef>
                <a:spcPts val="16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Regression approach  </a:t>
            </a:r>
            <a:endParaRPr/>
          </a:p>
        </p:txBody>
      </p:sp>
      <p:sp>
        <p:nvSpPr>
          <p:cNvPr id="246" name="Google Shape;246;p24"/>
          <p:cNvSpPr txBox="1"/>
          <p:nvPr>
            <p:ph idx="12" type="sldNum"/>
          </p:nvPr>
        </p:nvSpPr>
        <p:spPr>
          <a:xfrm>
            <a:off x="8394700" y="624522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7" name="Google Shape;247;p24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Stata Session 3, 2019|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"/>
          <p:cNvSpPr txBox="1"/>
          <p:nvPr>
            <p:ph idx="1" type="body"/>
          </p:nvPr>
        </p:nvSpPr>
        <p:spPr>
          <a:xfrm>
            <a:off x="342900" y="342900"/>
            <a:ext cx="69723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B0021"/>
              </a:buClr>
              <a:buSzPts val="2400"/>
              <a:buNone/>
            </a:pPr>
            <a:r>
              <a:rPr lang="en-US"/>
              <a:t>Kaplan-Meier Survival Curve </a:t>
            </a:r>
            <a:endParaRPr/>
          </a:p>
        </p:txBody>
      </p:sp>
      <p:sp>
        <p:nvSpPr>
          <p:cNvPr id="254" name="Google Shape;254;p25"/>
          <p:cNvSpPr txBox="1"/>
          <p:nvPr>
            <p:ph idx="2" type="body"/>
          </p:nvPr>
        </p:nvSpPr>
        <p:spPr>
          <a:xfrm>
            <a:off x="6858000" y="355600"/>
            <a:ext cx="1981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255" name="Google Shape;255;p25"/>
          <p:cNvSpPr txBox="1"/>
          <p:nvPr>
            <p:ph idx="3" type="body"/>
          </p:nvPr>
        </p:nvSpPr>
        <p:spPr>
          <a:xfrm>
            <a:off x="342900" y="1028700"/>
            <a:ext cx="844550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Estimates the probability that one survive past specific time.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Estimates the probability that one survive past specific time. 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Display survival (</a:t>
            </a:r>
            <a:r>
              <a:rPr lang="en-US" sz="2800" u="sng">
                <a:highlight>
                  <a:srgbClr val="FFFF00"/>
                </a:highlight>
              </a:rPr>
              <a:t>or any other outcome</a:t>
            </a:r>
            <a:r>
              <a:rPr lang="en-US" sz="2800"/>
              <a:t>) over time, while sensibly taking into account censoring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 </a:t>
            </a:r>
            <a:endParaRPr/>
          </a:p>
        </p:txBody>
      </p:sp>
      <p:sp>
        <p:nvSpPr>
          <p:cNvPr id="256" name="Google Shape;256;p25"/>
          <p:cNvSpPr txBox="1"/>
          <p:nvPr>
            <p:ph idx="12" type="sldNum"/>
          </p:nvPr>
        </p:nvSpPr>
        <p:spPr>
          <a:xfrm>
            <a:off x="8394700" y="624522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7" name="Google Shape;257;p2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Stata Session 3, 2019|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6"/>
          <p:cNvSpPr txBox="1"/>
          <p:nvPr>
            <p:ph idx="1" type="body"/>
          </p:nvPr>
        </p:nvSpPr>
        <p:spPr>
          <a:xfrm>
            <a:off x="342900" y="342900"/>
            <a:ext cx="69723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B0021"/>
              </a:buClr>
              <a:buSzPts val="3200"/>
              <a:buNone/>
            </a:pPr>
            <a:r>
              <a:rPr lang="en-US" sz="3200"/>
              <a:t>Survival Analysis: Kaplan-Meier Graphs</a:t>
            </a:r>
            <a:endParaRPr/>
          </a:p>
        </p:txBody>
      </p:sp>
      <p:sp>
        <p:nvSpPr>
          <p:cNvPr id="263" name="Google Shape;263;p26"/>
          <p:cNvSpPr txBox="1"/>
          <p:nvPr>
            <p:ph idx="3" type="body"/>
          </p:nvPr>
        </p:nvSpPr>
        <p:spPr>
          <a:xfrm>
            <a:off x="342900" y="1143000"/>
            <a:ext cx="8445500" cy="4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Diagrams that display survival (or any other outcome) over time, while sensibly taking into account for censoring</a:t>
            </a:r>
            <a:endParaRPr/>
          </a:p>
          <a:p>
            <a:pPr indent="-215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/>
              <a:t>Two – Steps: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Step 1: </a:t>
            </a:r>
            <a:r>
              <a:rPr b="1" lang="en-US" sz="2000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	stset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[timeVar]</a:t>
            </a:r>
            <a:r>
              <a:rPr b="1" lang="en-US" sz="2000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, failure(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[failureIndicator]</a:t>
            </a:r>
            <a:r>
              <a:rPr b="1" lang="en-US" sz="2000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>
              <a:solidFill>
                <a:srgbClr val="974806"/>
              </a:solidFill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timeVar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is the amount of time that passes from the beginning of the study until the event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failureIndicator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is a variable that equals 1 if the event happened, and 0 if it did not.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Luckily Framingham is already set up with time and event variables in the correct format</a:t>
            </a:r>
            <a:endParaRPr/>
          </a:p>
          <a:p>
            <a:pPr indent="-215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Step 2: </a:t>
            </a:r>
            <a:r>
              <a:rPr b="1" lang="en-US" sz="2000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	sts graph, by(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[exposureCat]</a:t>
            </a:r>
            <a:r>
              <a:rPr b="1" lang="en-US" sz="2000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-215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264" name="Google Shape;264;p26"/>
          <p:cNvSpPr txBox="1"/>
          <p:nvPr>
            <p:ph idx="12" type="sldNum"/>
          </p:nvPr>
        </p:nvSpPr>
        <p:spPr>
          <a:xfrm>
            <a:off x="8394700" y="624522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5" name="Google Shape;265;p26"/>
          <p:cNvSpPr txBox="1"/>
          <p:nvPr>
            <p:ph idx="11" type="ftr"/>
          </p:nvPr>
        </p:nvSpPr>
        <p:spPr>
          <a:xfrm>
            <a:off x="5651500" y="624522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"/>
          <p:cNvSpPr txBox="1"/>
          <p:nvPr>
            <p:ph idx="1" type="body"/>
          </p:nvPr>
        </p:nvSpPr>
        <p:spPr>
          <a:xfrm>
            <a:off x="342900" y="342900"/>
            <a:ext cx="69723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B0021"/>
              </a:buClr>
              <a:buSzPts val="3200"/>
              <a:buNone/>
            </a:pPr>
            <a:r>
              <a:rPr lang="en-US" sz="3200"/>
              <a:t>Code: stset time, failure(death)</a:t>
            </a:r>
            <a:endParaRPr/>
          </a:p>
        </p:txBody>
      </p:sp>
      <p:sp>
        <p:nvSpPr>
          <p:cNvPr id="271" name="Google Shape;271;p27"/>
          <p:cNvSpPr txBox="1"/>
          <p:nvPr>
            <p:ph idx="2" type="body"/>
          </p:nvPr>
        </p:nvSpPr>
        <p:spPr>
          <a:xfrm>
            <a:off x="6858000" y="355600"/>
            <a:ext cx="1981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272" name="Google Shape;272;p27"/>
          <p:cNvSpPr txBox="1"/>
          <p:nvPr>
            <p:ph idx="12" type="sldNum"/>
          </p:nvPr>
        </p:nvSpPr>
        <p:spPr>
          <a:xfrm>
            <a:off x="8394700" y="624522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3" name="Google Shape;27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447800"/>
            <a:ext cx="8305801" cy="3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7"/>
          <p:cNvSpPr txBox="1"/>
          <p:nvPr>
            <p:ph idx="11" type="ftr"/>
          </p:nvPr>
        </p:nvSpPr>
        <p:spPr>
          <a:xfrm>
            <a:off x="5651500" y="624522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"/>
          <p:cNvSpPr txBox="1"/>
          <p:nvPr>
            <p:ph idx="1" type="body"/>
          </p:nvPr>
        </p:nvSpPr>
        <p:spPr>
          <a:xfrm>
            <a:off x="342900" y="342900"/>
            <a:ext cx="69723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B0021"/>
              </a:buClr>
              <a:buSzPts val="2400"/>
              <a:buNone/>
            </a:pPr>
            <a:r>
              <a:rPr lang="en-US"/>
              <a:t>Stroke as outcome </a:t>
            </a:r>
            <a:endParaRPr/>
          </a:p>
        </p:txBody>
      </p:sp>
      <p:sp>
        <p:nvSpPr>
          <p:cNvPr id="280" name="Google Shape;280;p28"/>
          <p:cNvSpPr txBox="1"/>
          <p:nvPr>
            <p:ph idx="2" type="body"/>
          </p:nvPr>
        </p:nvSpPr>
        <p:spPr>
          <a:xfrm>
            <a:off x="6858000" y="355600"/>
            <a:ext cx="1981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281" name="Google Shape;281;p28"/>
          <p:cNvSpPr txBox="1"/>
          <p:nvPr>
            <p:ph idx="12" type="sldNum"/>
          </p:nvPr>
        </p:nvSpPr>
        <p:spPr>
          <a:xfrm>
            <a:off x="8394700" y="624522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2" name="Google Shape;282;p28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Stata Session 3, 2019|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ext&#10;&#10;Description automatically generated" id="283" name="Google Shape;28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4200" y="1447800"/>
            <a:ext cx="7975600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"/>
          <p:cNvSpPr txBox="1"/>
          <p:nvPr>
            <p:ph idx="1" type="body"/>
          </p:nvPr>
        </p:nvSpPr>
        <p:spPr>
          <a:xfrm>
            <a:off x="342900" y="342900"/>
            <a:ext cx="69723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B0021"/>
              </a:buClr>
              <a:buSzPts val="3200"/>
              <a:buNone/>
            </a:pPr>
            <a:r>
              <a:rPr b="1" lang="en-US" sz="3200"/>
              <a:t>Kaplan-Meier Graphs</a:t>
            </a:r>
            <a:endParaRPr/>
          </a:p>
        </p:txBody>
      </p:sp>
      <p:sp>
        <p:nvSpPr>
          <p:cNvPr id="289" name="Google Shape;289;p29"/>
          <p:cNvSpPr txBox="1"/>
          <p:nvPr>
            <p:ph idx="3" type="body"/>
          </p:nvPr>
        </p:nvSpPr>
        <p:spPr>
          <a:xfrm>
            <a:off x="342900" y="1066800"/>
            <a:ext cx="8445500" cy="4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What does stset actually do?</a:t>
            </a:r>
            <a:endParaRPr/>
          </a:p>
          <a:p>
            <a:pPr indent="-285750" lvl="1" marL="74295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Tells Stata that you have survival data, by creating a few new variables to make calculations easier</a:t>
            </a:r>
            <a:endParaRPr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290" name="Google Shape;290;p29"/>
          <p:cNvSpPr txBox="1"/>
          <p:nvPr>
            <p:ph idx="12" type="sldNum"/>
          </p:nvPr>
        </p:nvSpPr>
        <p:spPr>
          <a:xfrm>
            <a:off x="8394700" y="624522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1" name="Google Shape;29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402555"/>
            <a:ext cx="3657600" cy="356644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9"/>
          <p:cNvSpPr txBox="1"/>
          <p:nvPr>
            <p:ph idx="11" type="ftr"/>
          </p:nvPr>
        </p:nvSpPr>
        <p:spPr>
          <a:xfrm>
            <a:off x="5651500" y="624522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ext&#10;&#10;Description automatically generated" id="293" name="Google Shape;293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43400" y="4637109"/>
            <a:ext cx="4051300" cy="955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/>
          <p:nvPr>
            <p:ph idx="1" type="body"/>
          </p:nvPr>
        </p:nvSpPr>
        <p:spPr>
          <a:xfrm>
            <a:off x="342900" y="342900"/>
            <a:ext cx="69723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B0021"/>
              </a:buClr>
              <a:buSzPts val="2400"/>
              <a:buNone/>
            </a:pPr>
            <a:r>
              <a:rPr b="1" lang="en-US"/>
              <a:t>Review – from last Stata Session</a:t>
            </a:r>
            <a:endParaRPr/>
          </a:p>
        </p:txBody>
      </p:sp>
      <p:sp>
        <p:nvSpPr>
          <p:cNvPr id="63" name="Google Shape;63;p3"/>
          <p:cNvSpPr txBox="1"/>
          <p:nvPr>
            <p:ph idx="3" type="body"/>
          </p:nvPr>
        </p:nvSpPr>
        <p:spPr>
          <a:xfrm>
            <a:off x="342900" y="1028700"/>
            <a:ext cx="844550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We have looked at commands to </a:t>
            </a:r>
            <a:endParaRPr/>
          </a:p>
          <a:p>
            <a:pPr indent="-285750" lvl="1" marL="742950" rtl="0" algn="l"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analyze cohort study data (</a:t>
            </a:r>
            <a:r>
              <a:rPr b="1" lang="en-US" sz="1800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cs</a:t>
            </a:r>
            <a:r>
              <a:rPr lang="en-US" sz="180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lang="en-US" sz="1800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ir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, for cumulative incidence and incidence rate, respectively)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analyze case-control data (</a:t>
            </a:r>
            <a:r>
              <a:rPr b="1" lang="en-US" sz="1800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cc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, for generating odds ratios)</a:t>
            </a:r>
            <a:endParaRPr/>
          </a:p>
          <a:p>
            <a:pPr indent="0" lvl="1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The syntax for each command is:</a:t>
            </a:r>
            <a:endParaRPr/>
          </a:p>
          <a:p>
            <a:pPr indent="0" lvl="3" marL="942975" rtl="0" algn="l">
              <a:spcBef>
                <a:spcPts val="1560"/>
              </a:spcBef>
              <a:spcAft>
                <a:spcPts val="0"/>
              </a:spcAft>
              <a:buClr>
                <a:srgbClr val="974806"/>
              </a:buClr>
              <a:buSzPts val="1800"/>
              <a:buNone/>
            </a:pPr>
            <a:r>
              <a:rPr b="1" lang="en-US" sz="1800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cs 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[outcomeVar][exposureVar]</a:t>
            </a:r>
            <a:endParaRPr/>
          </a:p>
          <a:p>
            <a:pPr indent="0" lvl="3" marL="9429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3" marL="942975" rtl="0" algn="l">
              <a:spcBef>
                <a:spcPts val="360"/>
              </a:spcBef>
              <a:spcAft>
                <a:spcPts val="0"/>
              </a:spcAft>
              <a:buClr>
                <a:srgbClr val="974806"/>
              </a:buClr>
              <a:buSzPts val="1800"/>
              <a:buNone/>
            </a:pPr>
            <a:r>
              <a:rPr b="1" lang="en-US" sz="1800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ir 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[outcomeVar][exposureVar][timeVar]</a:t>
            </a:r>
            <a:endParaRPr/>
          </a:p>
          <a:p>
            <a:pPr indent="0" lvl="3" marL="942975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3" marL="942975" rtl="0" algn="l">
              <a:spcBef>
                <a:spcPts val="360"/>
              </a:spcBef>
              <a:spcAft>
                <a:spcPts val="0"/>
              </a:spcAft>
              <a:buClr>
                <a:srgbClr val="974806"/>
              </a:buClr>
              <a:buSzPts val="1800"/>
              <a:buNone/>
            </a:pPr>
            <a:r>
              <a:rPr b="1" lang="en-US" sz="1800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cc 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[outcomeVar][exposureVar]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228600" lvl="0" marL="342900" rtl="0" algn="l"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64" name="Google Shape;64;p3"/>
          <p:cNvSpPr txBox="1"/>
          <p:nvPr>
            <p:ph idx="12" type="sldNum"/>
          </p:nvPr>
        </p:nvSpPr>
        <p:spPr>
          <a:xfrm>
            <a:off x="8394700" y="624522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3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0"/>
          <p:cNvSpPr txBox="1"/>
          <p:nvPr>
            <p:ph idx="1" type="body"/>
          </p:nvPr>
        </p:nvSpPr>
        <p:spPr>
          <a:xfrm>
            <a:off x="342900" y="342900"/>
            <a:ext cx="69723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B0021"/>
              </a:buClr>
              <a:buSzPts val="2400"/>
              <a:buNone/>
            </a:pPr>
            <a:r>
              <a:rPr lang="en-US"/>
              <a:t>Kaplan-Meier Graphs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8B002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99" name="Google Shape;299;p30"/>
          <p:cNvSpPr txBox="1"/>
          <p:nvPr>
            <p:ph idx="3" type="body"/>
          </p:nvPr>
        </p:nvSpPr>
        <p:spPr>
          <a:xfrm>
            <a:off x="342900" y="1028700"/>
            <a:ext cx="844550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000"/>
              <a:buNone/>
            </a:pPr>
            <a:r>
              <a:rPr b="1" lang="en-US" sz="2000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	 sts graph, by(sex)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>
              <a:solidFill>
                <a:srgbClr val="97480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>
              <a:solidFill>
                <a:srgbClr val="97480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>
              <a:solidFill>
                <a:srgbClr val="97480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>
              <a:solidFill>
                <a:srgbClr val="97480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>
              <a:solidFill>
                <a:srgbClr val="97480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>
              <a:solidFill>
                <a:srgbClr val="97480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>
              <a:solidFill>
                <a:srgbClr val="97480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/>
              <a:t>Note: The </a:t>
            </a:r>
            <a:r>
              <a:rPr b="1" lang="en-US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stset</a:t>
            </a:r>
            <a:r>
              <a:rPr lang="en-US">
                <a:solidFill>
                  <a:srgbClr val="974806"/>
                </a:solidFill>
              </a:rPr>
              <a:t> </a:t>
            </a:r>
            <a:r>
              <a:rPr lang="en-US"/>
              <a:t>command prepped the data. Now, if you want to create a Kaplan-Meier graph, you do not need to repeat information about the outcome or the time-to-outcome</a:t>
            </a:r>
            <a:endParaRPr/>
          </a:p>
          <a:p>
            <a:pPr indent="0" lvl="0" marL="0" rtl="0" algn="l"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300" name="Google Shape;300;p30"/>
          <p:cNvSpPr txBox="1"/>
          <p:nvPr>
            <p:ph idx="12" type="sldNum"/>
          </p:nvPr>
        </p:nvSpPr>
        <p:spPr>
          <a:xfrm>
            <a:off x="8394700" y="624522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1" name="Google Shape;30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0" y="1425287"/>
            <a:ext cx="5029200" cy="366712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0"/>
          <p:cNvSpPr txBox="1"/>
          <p:nvPr>
            <p:ph idx="11" type="ftr"/>
          </p:nvPr>
        </p:nvSpPr>
        <p:spPr>
          <a:xfrm>
            <a:off x="5651500" y="624522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1"/>
          <p:cNvSpPr txBox="1"/>
          <p:nvPr>
            <p:ph idx="1" type="body"/>
          </p:nvPr>
        </p:nvSpPr>
        <p:spPr>
          <a:xfrm>
            <a:off x="342900" y="342900"/>
            <a:ext cx="69723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B0021"/>
              </a:buClr>
              <a:buSzPts val="3200"/>
              <a:buNone/>
            </a:pPr>
            <a:r>
              <a:rPr b="1" lang="en-US" sz="3200"/>
              <a:t>Kaplan-Meier Graphs</a:t>
            </a:r>
            <a:endParaRPr/>
          </a:p>
        </p:txBody>
      </p:sp>
      <p:sp>
        <p:nvSpPr>
          <p:cNvPr id="308" name="Google Shape;308;p31"/>
          <p:cNvSpPr txBox="1"/>
          <p:nvPr>
            <p:ph idx="3" type="body"/>
          </p:nvPr>
        </p:nvSpPr>
        <p:spPr>
          <a:xfrm>
            <a:off x="342900" y="1828800"/>
            <a:ext cx="8445500" cy="39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Should note that you can add many, many options to 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sts graph</a:t>
            </a:r>
            <a:endParaRPr/>
          </a:p>
          <a:p>
            <a:pPr indent="-342900" lvl="0" marL="3429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See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help sts graph </a:t>
            </a:r>
            <a:r>
              <a:rPr lang="en-US" sz="2000"/>
              <a:t>for more information</a:t>
            </a:r>
            <a:endParaRPr/>
          </a:p>
          <a:p>
            <a:pPr indent="-342900" lvl="0" marL="3429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If you want to get tricky, go for it. Try adding tick-marks on the axes, or adding a title</a:t>
            </a:r>
            <a:endParaRPr/>
          </a:p>
        </p:txBody>
      </p:sp>
      <p:sp>
        <p:nvSpPr>
          <p:cNvPr id="309" name="Google Shape;309;p31"/>
          <p:cNvSpPr txBox="1"/>
          <p:nvPr>
            <p:ph idx="12" type="sldNum"/>
          </p:nvPr>
        </p:nvSpPr>
        <p:spPr>
          <a:xfrm>
            <a:off x="8394700" y="624522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0" name="Google Shape;310;p31"/>
          <p:cNvSpPr txBox="1"/>
          <p:nvPr>
            <p:ph idx="11" type="ftr"/>
          </p:nvPr>
        </p:nvSpPr>
        <p:spPr>
          <a:xfrm>
            <a:off x="5651500" y="624522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2"/>
          <p:cNvSpPr txBox="1"/>
          <p:nvPr>
            <p:ph idx="1" type="body"/>
          </p:nvPr>
        </p:nvSpPr>
        <p:spPr>
          <a:xfrm>
            <a:off x="342900" y="342900"/>
            <a:ext cx="69723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B0021"/>
              </a:buClr>
              <a:buSzPts val="3200"/>
              <a:buNone/>
            </a:pPr>
            <a:r>
              <a:rPr b="1" lang="en-US" sz="3200"/>
              <a:t>Tests with Kaplan-Meier Graphs</a:t>
            </a:r>
            <a:endParaRPr/>
          </a:p>
        </p:txBody>
      </p:sp>
      <p:sp>
        <p:nvSpPr>
          <p:cNvPr id="317" name="Google Shape;317;p32"/>
          <p:cNvSpPr txBox="1"/>
          <p:nvPr>
            <p:ph idx="3" type="body"/>
          </p:nvPr>
        </p:nvSpPr>
        <p:spPr>
          <a:xfrm>
            <a:off x="342900" y="1371600"/>
            <a:ext cx="8445500" cy="4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So far, we obtained p-values to test hypotheses for whether two means are different across categories, and whether the distribution of a categorical variable is different across categories</a:t>
            </a:r>
            <a:endParaRPr/>
          </a:p>
          <a:p>
            <a:pPr indent="-342900" lvl="0" marL="3429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Now we will get a p-value to test (in some situations) whether the survival experience of two groups differs over time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974806"/>
              </a:buClr>
              <a:buSzPts val="2000"/>
              <a:buNone/>
            </a:pPr>
            <a:r>
              <a:rPr b="1" lang="en-US" sz="2000">
                <a:solidFill>
                  <a:srgbClr val="974806"/>
                </a:solidFill>
              </a:rPr>
              <a:t>		</a:t>
            </a:r>
            <a:r>
              <a:rPr b="1" lang="en-US" sz="2000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sts test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[exposureCat]</a:t>
            </a:r>
            <a:endParaRPr/>
          </a:p>
          <a:p>
            <a:pPr indent="-342900" lvl="0" marL="3429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exposureCat </a:t>
            </a:r>
            <a:r>
              <a:rPr lang="en-US" sz="2000"/>
              <a:t>is a variable that contains different levels of exposure</a:t>
            </a:r>
            <a:endParaRPr/>
          </a:p>
          <a:p>
            <a:pPr indent="-342900" lvl="0" marL="3429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Tests the </a:t>
            </a:r>
            <a:r>
              <a:rPr b="1" lang="en-US" sz="2000"/>
              <a:t>null hypothesis </a:t>
            </a:r>
            <a:r>
              <a:rPr lang="en-US" sz="2000"/>
              <a:t>that ‘</a:t>
            </a:r>
            <a:r>
              <a:rPr b="1" i="1" lang="en-US" sz="2000"/>
              <a:t>the survival experience for study participants in each category is the same’</a:t>
            </a:r>
            <a:endParaRPr/>
          </a:p>
          <a:p>
            <a:pPr indent="-241300" lvl="0" marL="342900" rtl="0" algn="l"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18" name="Google Shape;318;p32"/>
          <p:cNvSpPr txBox="1"/>
          <p:nvPr>
            <p:ph idx="12" type="sldNum"/>
          </p:nvPr>
        </p:nvSpPr>
        <p:spPr>
          <a:xfrm>
            <a:off x="8394700" y="624522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3"/>
          <p:cNvSpPr txBox="1"/>
          <p:nvPr>
            <p:ph idx="1" type="body"/>
          </p:nvPr>
        </p:nvSpPr>
        <p:spPr>
          <a:xfrm>
            <a:off x="342900" y="270741"/>
            <a:ext cx="69723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B0021"/>
              </a:buClr>
              <a:buSzPts val="3200"/>
              <a:buNone/>
            </a:pPr>
            <a:r>
              <a:rPr lang="en-US" sz="3200"/>
              <a:t>Don’t Forget</a:t>
            </a:r>
            <a:endParaRPr/>
          </a:p>
        </p:txBody>
      </p:sp>
      <p:sp>
        <p:nvSpPr>
          <p:cNvPr id="324" name="Google Shape;324;p33"/>
          <p:cNvSpPr txBox="1"/>
          <p:nvPr>
            <p:ph idx="3" type="body"/>
          </p:nvPr>
        </p:nvSpPr>
        <p:spPr>
          <a:xfrm>
            <a:off x="342900" y="914400"/>
            <a:ext cx="8445500" cy="48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Before running 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sts graph </a:t>
            </a:r>
            <a:r>
              <a:rPr lang="en-US" sz="1800"/>
              <a:t>or 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sts test </a:t>
            </a:r>
            <a:r>
              <a:rPr lang="en-US" sz="1800"/>
              <a:t>(or any 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sts</a:t>
            </a:r>
            <a:r>
              <a:rPr lang="en-US" sz="1800"/>
              <a:t> command), you need to first run 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stset</a:t>
            </a:r>
            <a:r>
              <a:rPr lang="en-US" sz="1800"/>
              <a:t>, to tell Stata that you are doing survival analysis</a:t>
            </a:r>
            <a:endParaRPr/>
          </a:p>
          <a:p>
            <a:pPr indent="-342900" lvl="0" marL="342900" rtl="0" algn="l"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“survival” more broadly means “time to event,” and can be time to any event (cancer relapse, foster care reunification, baseball World Series victories)</a:t>
            </a:r>
            <a:endParaRPr/>
          </a:p>
          <a:p>
            <a:pPr indent="-241300" lvl="0" marL="342900" rtl="0" algn="l"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25" name="Google Shape;325;p33"/>
          <p:cNvSpPr txBox="1"/>
          <p:nvPr>
            <p:ph idx="12" type="sldNum"/>
          </p:nvPr>
        </p:nvSpPr>
        <p:spPr>
          <a:xfrm>
            <a:off x="8394700" y="624522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6" name="Google Shape;326;p33"/>
          <p:cNvSpPr/>
          <p:nvPr/>
        </p:nvSpPr>
        <p:spPr>
          <a:xfrm>
            <a:off x="2438400" y="2436497"/>
            <a:ext cx="4876800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 sts test (sex)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failure _d:  death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analysis time _t:  timedth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Log-rank test for equality of survivor functions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|   Events         Events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sex   |  observed       expected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------+-------------------------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  |      1919        1449.83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    |      1608        2077.17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------+-------------------------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Total |      3527        3527.00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chi2(1) =     258.06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Pr&gt;chi2 =     0.0000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idx="12" type="sldNum"/>
          </p:nvPr>
        </p:nvSpPr>
        <p:spPr>
          <a:xfrm>
            <a:off x="8394700" y="624522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1832708" y="1625216"/>
            <a:ext cx="264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for </a:t>
            </a:r>
            <a:r>
              <a:rPr b="1" i="0" lang="en-US" sz="1800" u="none" cap="none" strike="noStrike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cs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command:</a:t>
            </a:r>
            <a:endParaRPr/>
          </a:p>
        </p:txBody>
      </p:sp>
      <p:sp>
        <p:nvSpPr>
          <p:cNvPr id="73" name="Google Shape;73;p4"/>
          <p:cNvSpPr txBox="1"/>
          <p:nvPr>
            <p:ph idx="1" type="body"/>
          </p:nvPr>
        </p:nvSpPr>
        <p:spPr>
          <a:xfrm>
            <a:off x="302895" y="1114425"/>
            <a:ext cx="5229225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B0021"/>
              </a:buClr>
              <a:buSzPct val="100000"/>
              <a:buNone/>
            </a:pPr>
            <a:r>
              <a:rPr lang="en-US"/>
              <a:t>Review – from last Stata Session</a:t>
            </a:r>
            <a:endParaRPr/>
          </a:p>
        </p:txBody>
      </p:sp>
      <p:pic>
        <p:nvPicPr>
          <p:cNvPr id="74" name="Google Shape;7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5531" y="1993906"/>
            <a:ext cx="4738409" cy="3431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idx="1" type="body"/>
          </p:nvPr>
        </p:nvSpPr>
        <p:spPr>
          <a:xfrm>
            <a:off x="342900" y="342900"/>
            <a:ext cx="69723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B0021"/>
              </a:buClr>
              <a:buSzPts val="2400"/>
              <a:buNone/>
            </a:pPr>
            <a:r>
              <a:rPr b="1" lang="en-US"/>
              <a:t>Review – from lecture</a:t>
            </a:r>
            <a:endParaRPr/>
          </a:p>
        </p:txBody>
      </p:sp>
      <p:sp>
        <p:nvSpPr>
          <p:cNvPr id="80" name="Google Shape;80;p5"/>
          <p:cNvSpPr txBox="1"/>
          <p:nvPr>
            <p:ph idx="3" type="body"/>
          </p:nvPr>
        </p:nvSpPr>
        <p:spPr>
          <a:xfrm>
            <a:off x="342900" y="1028700"/>
            <a:ext cx="844550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/>
              <a:t>Confounding: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Three criteria for a confounder</a:t>
            </a:r>
            <a:endParaRPr/>
          </a:p>
          <a:p>
            <a:pPr indent="-342900" lvl="2" marL="985838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 confounder must be an extraneous risk factor for the disease</a:t>
            </a:r>
            <a:endParaRPr/>
          </a:p>
          <a:p>
            <a:pPr indent="-342900" lvl="3" marL="1328738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 cause of the disease or a surrogate of cause of the disease</a:t>
            </a:r>
            <a:endParaRPr/>
          </a:p>
          <a:p>
            <a:pPr indent="-342900" lvl="2" marL="985838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 confounder must be associated with the exposure under study in the source population </a:t>
            </a:r>
            <a:endParaRPr/>
          </a:p>
          <a:p>
            <a:pPr indent="-228600" lvl="3" marL="1600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It precedes and is associated with the exposure in the source population. </a:t>
            </a:r>
            <a:endParaRPr/>
          </a:p>
          <a:p>
            <a:pPr indent="-342900" lvl="2" marL="985838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 confounder must not be affected by the exposure or the disease, not in an intermediate step in the causal pathway</a:t>
            </a:r>
            <a:endParaRPr/>
          </a:p>
          <a:p>
            <a:pPr indent="0" lvl="1" marL="3429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81" name="Google Shape;81;p5"/>
          <p:cNvSpPr txBox="1"/>
          <p:nvPr>
            <p:ph idx="12" type="sldNum"/>
          </p:nvPr>
        </p:nvSpPr>
        <p:spPr>
          <a:xfrm>
            <a:off x="8394700" y="624522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5"/>
          <p:cNvSpPr txBox="1"/>
          <p:nvPr/>
        </p:nvSpPr>
        <p:spPr>
          <a:xfrm>
            <a:off x="1600200" y="4514851"/>
            <a:ext cx="5943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It is important to have a conceptual model for potential confounding before starting analysis!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 txBox="1"/>
          <p:nvPr>
            <p:ph idx="1" type="body"/>
          </p:nvPr>
        </p:nvSpPr>
        <p:spPr>
          <a:xfrm>
            <a:off x="342900" y="342900"/>
            <a:ext cx="69723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B0021"/>
              </a:buClr>
              <a:buSzPts val="2400"/>
              <a:buNone/>
            </a:pPr>
            <a:r>
              <a:rPr lang="en-US"/>
              <a:t>Identifying confounding in data analysis</a:t>
            </a:r>
            <a:endParaRPr/>
          </a:p>
        </p:txBody>
      </p:sp>
      <p:sp>
        <p:nvSpPr>
          <p:cNvPr id="89" name="Google Shape;89;p6"/>
          <p:cNvSpPr txBox="1"/>
          <p:nvPr>
            <p:ph idx="3" type="body"/>
          </p:nvPr>
        </p:nvSpPr>
        <p:spPr>
          <a:xfrm>
            <a:off x="414338" y="1914525"/>
            <a:ext cx="8374063" cy="329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Is the potential confounder a risk factor for the disease?</a:t>
            </a:r>
            <a:endParaRPr/>
          </a:p>
          <a:p>
            <a:pPr indent="-342900" lvl="0" marL="342900" rtl="0" algn="l"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Is the potential confounder associated with the exposure?</a:t>
            </a:r>
            <a:endParaRPr/>
          </a:p>
        </p:txBody>
      </p:sp>
      <p:sp>
        <p:nvSpPr>
          <p:cNvPr id="90" name="Google Shape;90;p6"/>
          <p:cNvSpPr txBox="1"/>
          <p:nvPr>
            <p:ph idx="12" type="sldNum"/>
          </p:nvPr>
        </p:nvSpPr>
        <p:spPr>
          <a:xfrm>
            <a:off x="8394700" y="624522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91" name="Google Shape;91;p6"/>
          <p:cNvGrpSpPr/>
          <p:nvPr/>
        </p:nvGrpSpPr>
        <p:grpSpPr>
          <a:xfrm>
            <a:off x="2971801" y="2971802"/>
            <a:ext cx="3450431" cy="1848768"/>
            <a:chOff x="3428998" y="3978424"/>
            <a:chExt cx="3977439" cy="1830670"/>
          </a:xfrm>
        </p:grpSpPr>
        <p:grpSp>
          <p:nvGrpSpPr>
            <p:cNvPr id="92" name="Google Shape;92;p6"/>
            <p:cNvGrpSpPr/>
            <p:nvPr/>
          </p:nvGrpSpPr>
          <p:grpSpPr>
            <a:xfrm>
              <a:off x="3428998" y="3978424"/>
              <a:ext cx="3977439" cy="1830670"/>
              <a:chOff x="1903750" y="1960637"/>
              <a:chExt cx="2477750" cy="1830670"/>
            </a:xfrm>
          </p:grpSpPr>
          <p:cxnSp>
            <p:nvCxnSpPr>
              <p:cNvPr id="93" name="Google Shape;93;p6"/>
              <p:cNvCxnSpPr/>
              <p:nvPr/>
            </p:nvCxnSpPr>
            <p:spPr>
              <a:xfrm flipH="1">
                <a:off x="2426846" y="2347615"/>
                <a:ext cx="604603" cy="587598"/>
              </a:xfrm>
              <a:prstGeom prst="straightConnector1">
                <a:avLst/>
              </a:prstGeom>
              <a:noFill/>
              <a:ln cap="flat" cmpd="sng" w="41275">
                <a:solidFill>
                  <a:srgbClr val="002060"/>
                </a:solidFill>
                <a:prstDash val="solid"/>
                <a:round/>
                <a:headEnd len="med" w="med" type="triangle"/>
                <a:tailEnd len="med" w="med" type="triangle"/>
              </a:ln>
            </p:spPr>
          </p:cxnSp>
          <p:sp>
            <p:nvSpPr>
              <p:cNvPr id="94" name="Google Shape;94;p6"/>
              <p:cNvSpPr txBox="1"/>
              <p:nvPr/>
            </p:nvSpPr>
            <p:spPr>
              <a:xfrm>
                <a:off x="2995535" y="1960637"/>
                <a:ext cx="1385965" cy="2971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X: Smoking</a:t>
                </a:r>
                <a:endParaRPr/>
              </a:p>
            </p:txBody>
          </p:sp>
          <p:cxnSp>
            <p:nvCxnSpPr>
              <p:cNvPr id="95" name="Google Shape;95;p6"/>
              <p:cNvCxnSpPr/>
              <p:nvPr/>
            </p:nvCxnSpPr>
            <p:spPr>
              <a:xfrm>
                <a:off x="3375285" y="2494037"/>
                <a:ext cx="1" cy="979562"/>
              </a:xfrm>
              <a:prstGeom prst="straightConnector1">
                <a:avLst/>
              </a:prstGeom>
              <a:noFill/>
              <a:ln cap="flat" cmpd="sng" w="41275">
                <a:solidFill>
                  <a:srgbClr val="953734"/>
                </a:solidFill>
                <a:prstDash val="dash"/>
                <a:round/>
                <a:headEnd len="sm" w="sm" type="none"/>
                <a:tailEnd len="med" w="med" type="stealth"/>
              </a:ln>
            </p:spPr>
          </p:cxnSp>
          <p:sp>
            <p:nvSpPr>
              <p:cNvPr id="96" name="Google Shape;96;p6"/>
              <p:cNvSpPr txBox="1"/>
              <p:nvPr/>
            </p:nvSpPr>
            <p:spPr>
              <a:xfrm>
                <a:off x="2923550" y="3494162"/>
                <a:ext cx="1410950" cy="2971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Y: CVD</a:t>
                </a:r>
                <a:endParaRPr/>
              </a:p>
            </p:txBody>
          </p:sp>
          <p:sp>
            <p:nvSpPr>
              <p:cNvPr id="97" name="Google Shape;97;p6"/>
              <p:cNvSpPr txBox="1"/>
              <p:nvPr/>
            </p:nvSpPr>
            <p:spPr>
              <a:xfrm>
                <a:off x="1903750" y="2935213"/>
                <a:ext cx="861311" cy="297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Sex(Female)</a:t>
                </a:r>
                <a:endParaRPr/>
              </a:p>
            </p:txBody>
          </p:sp>
        </p:grpSp>
        <p:cxnSp>
          <p:nvCxnSpPr>
            <p:cNvPr id="98" name="Google Shape;98;p6"/>
            <p:cNvCxnSpPr/>
            <p:nvPr/>
          </p:nvCxnSpPr>
          <p:spPr>
            <a:xfrm>
              <a:off x="4063163" y="5414665"/>
              <a:ext cx="990600" cy="328116"/>
            </a:xfrm>
            <a:prstGeom prst="straightConnector1">
              <a:avLst/>
            </a:prstGeom>
            <a:noFill/>
            <a:ln cap="flat" cmpd="sng" w="41275">
              <a:solidFill>
                <a:srgbClr val="00206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99" name="Google Shape;99;p6"/>
          <p:cNvSpPr txBox="1"/>
          <p:nvPr>
            <p:ph idx="11" type="ftr"/>
          </p:nvPr>
        </p:nvSpPr>
        <p:spPr>
          <a:xfrm>
            <a:off x="5651500" y="5541170"/>
            <a:ext cx="2895600" cy="97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"/>
          <p:cNvSpPr txBox="1"/>
          <p:nvPr>
            <p:ph idx="1" type="body"/>
          </p:nvPr>
        </p:nvSpPr>
        <p:spPr>
          <a:xfrm>
            <a:off x="342900" y="342900"/>
            <a:ext cx="69723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B0021"/>
              </a:buClr>
              <a:buSzPts val="2400"/>
              <a:buNone/>
            </a:pPr>
            <a:r>
              <a:rPr lang="en-US"/>
              <a:t>Ways to adjust for confounders (from lecture)</a:t>
            </a:r>
            <a:endParaRPr/>
          </a:p>
        </p:txBody>
      </p:sp>
      <p:sp>
        <p:nvSpPr>
          <p:cNvPr id="105" name="Google Shape;105;p7"/>
          <p:cNvSpPr txBox="1"/>
          <p:nvPr>
            <p:ph idx="3" type="body"/>
          </p:nvPr>
        </p:nvSpPr>
        <p:spPr>
          <a:xfrm>
            <a:off x="342900" y="1447800"/>
            <a:ext cx="8445500" cy="4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At the design phase </a:t>
            </a:r>
            <a:endParaRPr/>
          </a:p>
          <a:p>
            <a:pPr indent="-285750" lvl="1" marL="74295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Matching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Randomization </a:t>
            </a:r>
            <a:endParaRPr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At analysis phase </a:t>
            </a:r>
            <a:endParaRPr/>
          </a:p>
          <a:p>
            <a:pPr indent="-285750" lvl="1" marL="74295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highlight>
                  <a:srgbClr val="FFFF00"/>
                </a:highlight>
              </a:rPr>
              <a:t>Stratification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highlight>
                  <a:srgbClr val="FFFF00"/>
                </a:highlight>
              </a:rPr>
              <a:t>Adjustment through regression </a:t>
            </a:r>
            <a:endParaRPr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6" name="Google Shape;106;p7"/>
          <p:cNvSpPr txBox="1"/>
          <p:nvPr>
            <p:ph idx="12" type="sldNum"/>
          </p:nvPr>
        </p:nvSpPr>
        <p:spPr>
          <a:xfrm>
            <a:off x="8394700" y="624522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"/>
          <p:cNvSpPr txBox="1"/>
          <p:nvPr>
            <p:ph idx="1" type="body"/>
          </p:nvPr>
        </p:nvSpPr>
        <p:spPr>
          <a:xfrm>
            <a:off x="342900" y="342900"/>
            <a:ext cx="69723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B0021"/>
              </a:buClr>
              <a:buSzPts val="2400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Stratified analysis (MH Combined RR), using cs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8"/>
          <p:cNvSpPr txBox="1"/>
          <p:nvPr>
            <p:ph idx="3" type="body"/>
          </p:nvPr>
        </p:nvSpPr>
        <p:spPr>
          <a:xfrm>
            <a:off x="342900" y="1028700"/>
            <a:ext cx="844550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/>
              <a:t>To evaluate confounding, we can compare a crude measure of association to an adjusted measure of association – one such adjusted measure is a Mantel-Haenszel adjusted RR</a:t>
            </a:r>
            <a:endParaRPr/>
          </a:p>
          <a:p>
            <a:pPr indent="0" lvl="3" marL="0" rtl="0" algn="l">
              <a:spcBef>
                <a:spcPts val="1500"/>
              </a:spcBef>
              <a:spcAft>
                <a:spcPts val="0"/>
              </a:spcAft>
              <a:buClr>
                <a:srgbClr val="974806"/>
              </a:buClr>
              <a:buSzPts val="1500"/>
              <a:buNone/>
            </a:pPr>
            <a:r>
              <a:rPr b="1" lang="en-US" sz="1500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cs </a:t>
            </a: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[outcomeVar][exposureVar], by [confoundVar]</a:t>
            </a:r>
            <a:endParaRPr/>
          </a:p>
          <a:p>
            <a:pPr indent="0" lvl="3" marL="0" rtl="0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3" marL="0" rtl="0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13" name="Google Shape;113;p8"/>
          <p:cNvSpPr txBox="1"/>
          <p:nvPr>
            <p:ph idx="12" type="sldNum"/>
          </p:nvPr>
        </p:nvSpPr>
        <p:spPr>
          <a:xfrm>
            <a:off x="8394700" y="624522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8"/>
          <p:cNvSpPr txBox="1"/>
          <p:nvPr/>
        </p:nvSpPr>
        <p:spPr>
          <a:xfrm>
            <a:off x="1600200" y="4698870"/>
            <a:ext cx="3521869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Is there evidence of confounding?</a:t>
            </a:r>
            <a:endParaRPr/>
          </a:p>
        </p:txBody>
      </p:sp>
      <p:pic>
        <p:nvPicPr>
          <p:cNvPr id="115" name="Google Shape;11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7856" y="2549621"/>
            <a:ext cx="4662488" cy="200781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8"/>
          <p:cNvSpPr txBox="1"/>
          <p:nvPr>
            <p:ph idx="11" type="ftr"/>
          </p:nvPr>
        </p:nvSpPr>
        <p:spPr>
          <a:xfrm>
            <a:off x="5651500" y="5541170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"/>
          <p:cNvSpPr txBox="1"/>
          <p:nvPr>
            <p:ph idx="1" type="body"/>
          </p:nvPr>
        </p:nvSpPr>
        <p:spPr>
          <a:xfrm>
            <a:off x="342900" y="342900"/>
            <a:ext cx="69723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B0021"/>
              </a:buClr>
              <a:buSzPts val="2400"/>
              <a:buNone/>
            </a:pPr>
            <a:r>
              <a:rPr b="1" lang="en-US"/>
              <a:t>Is BMI a confounder?</a:t>
            </a:r>
            <a:endParaRPr/>
          </a:p>
        </p:txBody>
      </p:sp>
      <p:sp>
        <p:nvSpPr>
          <p:cNvPr id="122" name="Google Shape;122;p9"/>
          <p:cNvSpPr txBox="1"/>
          <p:nvPr>
            <p:ph idx="12" type="sldNum"/>
          </p:nvPr>
        </p:nvSpPr>
        <p:spPr>
          <a:xfrm>
            <a:off x="8394700" y="624522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9"/>
          <p:cNvSpPr txBox="1"/>
          <p:nvPr/>
        </p:nvSpPr>
        <p:spPr>
          <a:xfrm>
            <a:off x="1600200" y="4698869"/>
            <a:ext cx="2628900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Is there evidence of confounding?</a:t>
            </a:r>
            <a:endParaRPr/>
          </a:p>
        </p:txBody>
      </p:sp>
      <p:sp>
        <p:nvSpPr>
          <p:cNvPr id="124" name="Google Shape;124;p9"/>
          <p:cNvSpPr txBox="1"/>
          <p:nvPr/>
        </p:nvSpPr>
        <p:spPr>
          <a:xfrm>
            <a:off x="4590436" y="4702222"/>
            <a:ext cx="3181964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Should we include it in the model anyway?</a:t>
            </a:r>
            <a:endParaRPr/>
          </a:p>
        </p:txBody>
      </p:sp>
      <p:pic>
        <p:nvPicPr>
          <p:cNvPr id="125" name="Google Shape;12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1675" y="1868170"/>
            <a:ext cx="520065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2012-06-13T19:03:55Z</dcterms:created>
  <dc:creator>Scannell, Molly [BSD] - HSD</dc:creator>
</cp:coreProperties>
</file>