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370" r:id="rId2"/>
    <p:sldId id="256" r:id="rId3"/>
    <p:sldId id="298" r:id="rId4"/>
    <p:sldId id="333" r:id="rId5"/>
    <p:sldId id="334" r:id="rId6"/>
    <p:sldId id="282" r:id="rId7"/>
    <p:sldId id="301" r:id="rId8"/>
    <p:sldId id="300" r:id="rId9"/>
    <p:sldId id="302" r:id="rId10"/>
    <p:sldId id="303" r:id="rId11"/>
    <p:sldId id="327" r:id="rId12"/>
    <p:sldId id="328" r:id="rId13"/>
    <p:sldId id="304" r:id="rId14"/>
    <p:sldId id="306" r:id="rId15"/>
    <p:sldId id="332" r:id="rId16"/>
    <p:sldId id="307" r:id="rId17"/>
    <p:sldId id="308" r:id="rId18"/>
    <p:sldId id="330" r:id="rId19"/>
    <p:sldId id="331" r:id="rId20"/>
    <p:sldId id="309" r:id="rId21"/>
    <p:sldId id="310" r:id="rId22"/>
    <p:sldId id="311" r:id="rId23"/>
    <p:sldId id="329" r:id="rId24"/>
    <p:sldId id="314" r:id="rId25"/>
    <p:sldId id="315" r:id="rId26"/>
    <p:sldId id="316" r:id="rId27"/>
    <p:sldId id="317" r:id="rId28"/>
    <p:sldId id="318" r:id="rId29"/>
    <p:sldId id="319" r:id="rId30"/>
    <p:sldId id="320" r:id="rId31"/>
  </p:sldIdLst>
  <p:sldSz cx="9144000" cy="6858000" type="screen4x3"/>
  <p:notesSz cx="9309100" cy="70231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7"/>
    <p:restoredTop sz="85170" autoAdjust="0"/>
  </p:normalViewPr>
  <p:slideViewPr>
    <p:cSldViewPr>
      <p:cViewPr varScale="1">
        <p:scale>
          <a:sx n="100" d="100"/>
          <a:sy n="100" d="100"/>
        </p:scale>
        <p:origin x="16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555E604F-A05A-1B44-949E-66DE9FB1F56D}" type="datetimeFigureOut">
              <a:rPr lang="en-US" smtClean="0"/>
              <a:t>1/18/2024</a:t>
            </a:fld>
            <a:endParaRPr lang="en-US" dirty="0"/>
          </a:p>
        </p:txBody>
      </p:sp>
      <p:sp>
        <p:nvSpPr>
          <p:cNvPr id="4" name="Footer Placeholder 3"/>
          <p:cNvSpPr>
            <a:spLocks noGrp="1"/>
          </p:cNvSpPr>
          <p:nvPr>
            <p:ph type="ftr" sz="quarter" idx="2"/>
          </p:nvPr>
        </p:nvSpPr>
        <p:spPr>
          <a:xfrm>
            <a:off x="1" y="6670726"/>
            <a:ext cx="4033943" cy="3511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3004" y="6670726"/>
            <a:ext cx="4033943" cy="351155"/>
          </a:xfrm>
          <a:prstGeom prst="rect">
            <a:avLst/>
          </a:prstGeom>
        </p:spPr>
        <p:txBody>
          <a:bodyPr vert="horz" lIns="93324" tIns="46662" rIns="93324" bIns="46662" rtlCol="0" anchor="b"/>
          <a:lstStyle>
            <a:lvl1pPr algn="r">
              <a:defRPr sz="1200"/>
            </a:lvl1pPr>
          </a:lstStyle>
          <a:p>
            <a:fld id="{F0AAFA66-9C46-EE42-90A0-198D60E733CD}" type="slidenum">
              <a:rPr lang="en-US" smtClean="0"/>
              <a:t>‹#›</a:t>
            </a:fld>
            <a:endParaRPr lang="en-US" dirty="0"/>
          </a:p>
        </p:txBody>
      </p:sp>
    </p:spTree>
    <p:extLst>
      <p:ext uri="{BB962C8B-B14F-4D97-AF65-F5344CB8AC3E}">
        <p14:creationId xmlns:p14="http://schemas.microsoft.com/office/powerpoint/2010/main" val="3188688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4033943" cy="3511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5275158" y="0"/>
            <a:ext cx="4033943" cy="3511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2898775" y="527050"/>
            <a:ext cx="3511550" cy="2633663"/>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1241215" y="3335973"/>
            <a:ext cx="6826673" cy="316039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1" y="6671945"/>
            <a:ext cx="4033943" cy="3511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5275158" y="6671945"/>
            <a:ext cx="4033943" cy="3511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8B6B794E-F320-1145-925D-5352F16C87F4}" type="slidenum">
              <a:rPr lang="en-US"/>
              <a:pPr>
                <a:defRPr/>
              </a:pPr>
              <a:t>‹#›</a:t>
            </a:fld>
            <a:endParaRPr lang="en-US" dirty="0"/>
          </a:p>
        </p:txBody>
      </p:sp>
    </p:spTree>
    <p:extLst>
      <p:ext uri="{BB962C8B-B14F-4D97-AF65-F5344CB8AC3E}">
        <p14:creationId xmlns:p14="http://schemas.microsoft.com/office/powerpoint/2010/main" val="3676798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B557162E-4B8F-1047-AD5E-8028A3E04B4A}" type="slidenum">
              <a:rPr lang="en-US"/>
              <a:pPr/>
              <a:t>2</a:t>
            </a:fld>
            <a:endParaRPr lang="en-US"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29</a:t>
            </a:fld>
            <a:endParaRPr lang="en-US" dirty="0"/>
          </a:p>
        </p:txBody>
      </p:sp>
    </p:spTree>
    <p:extLst>
      <p:ext uri="{BB962C8B-B14F-4D97-AF65-F5344CB8AC3E}">
        <p14:creationId xmlns:p14="http://schemas.microsoft.com/office/powerpoint/2010/main" val="279205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30</a:t>
            </a:fld>
            <a:endParaRPr lang="en-US" dirty="0"/>
          </a:p>
        </p:txBody>
      </p:sp>
    </p:spTree>
    <p:extLst>
      <p:ext uri="{BB962C8B-B14F-4D97-AF65-F5344CB8AC3E}">
        <p14:creationId xmlns:p14="http://schemas.microsoft.com/office/powerpoint/2010/main" val="279205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3</a:t>
            </a:fld>
            <a:endParaRPr lang="en-US" dirty="0"/>
          </a:p>
        </p:txBody>
      </p:sp>
    </p:spTree>
    <p:extLst>
      <p:ext uri="{BB962C8B-B14F-4D97-AF65-F5344CB8AC3E}">
        <p14:creationId xmlns:p14="http://schemas.microsoft.com/office/powerpoint/2010/main" val="282797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7</a:t>
            </a:fld>
            <a:endParaRPr lang="en-US" dirty="0"/>
          </a:p>
        </p:txBody>
      </p:sp>
    </p:spTree>
    <p:extLst>
      <p:ext uri="{BB962C8B-B14F-4D97-AF65-F5344CB8AC3E}">
        <p14:creationId xmlns:p14="http://schemas.microsoft.com/office/powerpoint/2010/main" val="198913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8</a:t>
            </a:fld>
            <a:endParaRPr lang="en-US" dirty="0"/>
          </a:p>
        </p:txBody>
      </p:sp>
    </p:spTree>
    <p:extLst>
      <p:ext uri="{BB962C8B-B14F-4D97-AF65-F5344CB8AC3E}">
        <p14:creationId xmlns:p14="http://schemas.microsoft.com/office/powerpoint/2010/main" val="271802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Beta 1: Log incidence ratio of nasal cancer mortality of the high exposure group compared to the lowest exposure group </a:t>
            </a:r>
          </a:p>
        </p:txBody>
      </p:sp>
      <p:sp>
        <p:nvSpPr>
          <p:cNvPr id="4" name="Slide Number Placeholder 3"/>
          <p:cNvSpPr>
            <a:spLocks noGrp="1"/>
          </p:cNvSpPr>
          <p:nvPr>
            <p:ph type="sldNum" sz="quarter" idx="5"/>
          </p:nvPr>
        </p:nvSpPr>
        <p:spPr/>
        <p:txBody>
          <a:bodyPr/>
          <a:lstStyle/>
          <a:p>
            <a:pPr>
              <a:defRPr/>
            </a:pPr>
            <a:fld id="{8B6B794E-F320-1145-925D-5352F16C87F4}" type="slidenum">
              <a:rPr lang="en-US" smtClean="0"/>
              <a:pPr>
                <a:defRPr/>
              </a:pPr>
              <a:t>21</a:t>
            </a:fld>
            <a:endParaRPr lang="en-US" dirty="0"/>
          </a:p>
        </p:txBody>
      </p:sp>
    </p:spTree>
    <p:extLst>
      <p:ext uri="{BB962C8B-B14F-4D97-AF65-F5344CB8AC3E}">
        <p14:creationId xmlns:p14="http://schemas.microsoft.com/office/powerpoint/2010/main" val="158518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22</a:t>
            </a:fld>
            <a:endParaRPr lang="en-US" dirty="0"/>
          </a:p>
        </p:txBody>
      </p:sp>
    </p:spTree>
    <p:extLst>
      <p:ext uri="{BB962C8B-B14F-4D97-AF65-F5344CB8AC3E}">
        <p14:creationId xmlns:p14="http://schemas.microsoft.com/office/powerpoint/2010/main" val="364241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23</a:t>
            </a:fld>
            <a:endParaRPr lang="en-US" dirty="0"/>
          </a:p>
        </p:txBody>
      </p:sp>
    </p:spTree>
    <p:extLst>
      <p:ext uri="{BB962C8B-B14F-4D97-AF65-F5344CB8AC3E}">
        <p14:creationId xmlns:p14="http://schemas.microsoft.com/office/powerpoint/2010/main" val="3642414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25</a:t>
            </a:fld>
            <a:endParaRPr lang="en-US" dirty="0"/>
          </a:p>
        </p:txBody>
      </p:sp>
    </p:spTree>
    <p:extLst>
      <p:ext uri="{BB962C8B-B14F-4D97-AF65-F5344CB8AC3E}">
        <p14:creationId xmlns:p14="http://schemas.microsoft.com/office/powerpoint/2010/main" val="2792053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 is necessary</a:t>
            </a:r>
          </a:p>
        </p:txBody>
      </p:sp>
      <p:sp>
        <p:nvSpPr>
          <p:cNvPr id="4" name="Slide Number Placeholder 3"/>
          <p:cNvSpPr>
            <a:spLocks noGrp="1"/>
          </p:cNvSpPr>
          <p:nvPr>
            <p:ph type="sldNum" sz="quarter" idx="10"/>
          </p:nvPr>
        </p:nvSpPr>
        <p:spPr/>
        <p:txBody>
          <a:bodyPr/>
          <a:lstStyle/>
          <a:p>
            <a:pPr>
              <a:defRPr/>
            </a:pPr>
            <a:fld id="{8B6B794E-F320-1145-925D-5352F16C87F4}" type="slidenum">
              <a:rPr lang="en-US" smtClean="0"/>
              <a:pPr>
                <a:defRPr/>
              </a:pPr>
              <a:t>28</a:t>
            </a:fld>
            <a:endParaRPr lang="en-US" dirty="0"/>
          </a:p>
        </p:txBody>
      </p:sp>
    </p:spTree>
    <p:extLst>
      <p:ext uri="{BB962C8B-B14F-4D97-AF65-F5344CB8AC3E}">
        <p14:creationId xmlns:p14="http://schemas.microsoft.com/office/powerpoint/2010/main" val="279205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1626E00-ECBE-2346-B3DC-737E9EB4572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BDB55A2-96DF-3C4A-AE59-92CD2EA42B9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01A952B-7C32-FB45-A635-F9640DE8C3EE}"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2" descr="Title Slide Blank.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userDrawn="1"/>
        </p:nvSpPr>
        <p:spPr bwMode="auto">
          <a:xfrm>
            <a:off x="0" y="6019800"/>
            <a:ext cx="9144000" cy="838200"/>
          </a:xfrm>
          <a:prstGeom prst="rect">
            <a:avLst/>
          </a:prstGeom>
          <a:solidFill>
            <a:srgbClr val="8B002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457200">
              <a:defRPr/>
            </a:pPr>
            <a:endParaRPr lang="en-US" dirty="0">
              <a:solidFill>
                <a:srgbClr val="98083A"/>
              </a:solidFill>
              <a:ea typeface="ヒラギノ角ゴ Pro W3" pitchFamily="127" charset="-128"/>
            </a:endParaRPr>
          </a:p>
        </p:txBody>
      </p:sp>
      <p:pic>
        <p:nvPicPr>
          <p:cNvPr id="7" name="Picture 4" descr="UC_BS_2C_RGB.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7525" y="533400"/>
            <a:ext cx="2835275"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0"/>
          </p:nvPr>
        </p:nvSpPr>
        <p:spPr>
          <a:xfrm>
            <a:off x="2057400" y="2362200"/>
            <a:ext cx="6400800" cy="1066800"/>
          </a:xfrm>
          <a:prstGeom prst="rect">
            <a:avLst/>
          </a:prstGeom>
        </p:spPr>
        <p:txBody>
          <a:bodyPr vert="horz" anchor="b"/>
          <a:lstStyle>
            <a:lvl1pPr marL="0" indent="0">
              <a:lnSpc>
                <a:spcPct val="90000"/>
              </a:lnSpc>
              <a:buNone/>
              <a:defRPr sz="4000" baseline="0">
                <a:solidFill>
                  <a:srgbClr val="8B0021"/>
                </a:solidFill>
                <a:latin typeface="Times"/>
                <a:cs typeface="Times"/>
              </a:defRPr>
            </a:lvl1pPr>
          </a:lstStyle>
          <a:p>
            <a:pPr lvl="0"/>
            <a:r>
              <a:rPr lang="en-US"/>
              <a:t>Click to edit Master text styles</a:t>
            </a:r>
          </a:p>
        </p:txBody>
      </p:sp>
      <p:sp>
        <p:nvSpPr>
          <p:cNvPr id="12" name="Text Placeholder 11"/>
          <p:cNvSpPr>
            <a:spLocks noGrp="1"/>
          </p:cNvSpPr>
          <p:nvPr>
            <p:ph type="body" sz="quarter" idx="11"/>
          </p:nvPr>
        </p:nvSpPr>
        <p:spPr>
          <a:xfrm>
            <a:off x="2057400" y="3505200"/>
            <a:ext cx="6400800" cy="1752600"/>
          </a:xfrm>
          <a:prstGeom prst="rect">
            <a:avLst/>
          </a:prstGeom>
        </p:spPr>
        <p:txBody>
          <a:bodyPr vert="horz"/>
          <a:lstStyle>
            <a:lvl1pPr marL="0" indent="0" algn="l">
              <a:lnSpc>
                <a:spcPct val="100000"/>
              </a:lnSpc>
              <a:buNone/>
              <a:defRPr sz="2400" b="0" i="0" baseline="0">
                <a:latin typeface="Calibri" panose="020F0502020204030204" pitchFamily="34" charset="0"/>
                <a:cs typeface="Calibri" panose="020F0502020204030204" pitchFamily="34"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p:cNvSpPr>
            <a:spLocks noGrp="1"/>
          </p:cNvSpPr>
          <p:nvPr>
            <p:ph type="body" sz="quarter" idx="12"/>
          </p:nvPr>
        </p:nvSpPr>
        <p:spPr>
          <a:xfrm>
            <a:off x="2057400" y="5416550"/>
            <a:ext cx="3810000" cy="298450"/>
          </a:xfrm>
          <a:prstGeom prst="rect">
            <a:avLst/>
          </a:prstGeom>
        </p:spPr>
        <p:txBody>
          <a:bodyPr vert="horz"/>
          <a:lstStyle>
            <a:lvl1pPr marL="0" indent="0">
              <a:buNone/>
              <a:defRPr sz="1800" b="0" i="0">
                <a:latin typeface="Calibri" panose="020F0502020204030204" pitchFamily="34" charset="0"/>
                <a:cs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9655491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ACC93241-E33D-164A-936A-7536558056B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0350377-2DAF-3343-8B7C-DEC4EC94DF6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C0EC81A-9615-274D-B548-E707016A1A7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514187B9-8171-8A4B-890F-D93CB3446FB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6397F6D-D894-6A4F-8891-00AF807B82C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360EFC3F-8A7E-F545-8418-CFCE48EF111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77378B5-B01B-FD43-9B78-D7EE13E8EC7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3C3C8B-1C99-A14E-957F-AB154578C90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7B63430C-9C72-D549-820C-CE8C911C9B2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0" fontAlgn="base" hangingPunct="0">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0" fontAlgn="base" hangingPunct="0">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0" fontAlgn="base" hangingPunct="0">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fontAlgn="base">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fontAlgn="base">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fontAlgn="base">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fontAlgn="base">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Placeholder 1"/>
          <p:cNvSpPr>
            <a:spLocks noGrp="1"/>
          </p:cNvSpPr>
          <p:nvPr>
            <p:ph type="body" sz="quarter" idx="10"/>
          </p:nvPr>
        </p:nvSpPr>
        <p:spPr bwMode="auto">
          <a:xfrm>
            <a:off x="1371600" y="2705100"/>
            <a:ext cx="6400800" cy="144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algn="ctr" eaLnBrk="1" hangingPunct="1"/>
            <a:r>
              <a:rPr lang="en-US" sz="2400" dirty="0">
                <a:latin typeface="Arial" panose="020B0604020202020204" pitchFamily="34" charset="0"/>
                <a:cs typeface="Arial" panose="020B0604020202020204" pitchFamily="34" charset="0"/>
              </a:rPr>
              <a:t>PBHS 31001: Epidemiologic Methods 2024</a:t>
            </a:r>
            <a:br>
              <a:rPr lang="en-US" sz="2400" dirty="0">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algn="ctr" eaLnBrk="1" hangingPunct="1"/>
            <a:r>
              <a:rPr lang="en-US" sz="2400" dirty="0">
                <a:latin typeface="Arial" panose="020B0604020202020204" pitchFamily="34" charset="0"/>
                <a:cs typeface="Arial" panose="020B0604020202020204" pitchFamily="34" charset="0"/>
              </a:rPr>
              <a:t>Stata Session 5</a:t>
            </a:r>
          </a:p>
          <a:p>
            <a:pPr algn="ctr"/>
            <a:r>
              <a:rPr lang="en-US" sz="1800" dirty="0">
                <a:latin typeface="Arial" panose="020B0604020202020204" pitchFamily="34" charset="0"/>
                <a:cs typeface="Arial" panose="020B0604020202020204" pitchFamily="34" charset="0"/>
              </a:rPr>
              <a:t>(Slides are adopted from previous TA’s)</a:t>
            </a:r>
          </a:p>
        </p:txBody>
      </p:sp>
    </p:spTree>
    <p:extLst>
      <p:ext uri="{BB962C8B-B14F-4D97-AF65-F5344CB8AC3E}">
        <p14:creationId xmlns:p14="http://schemas.microsoft.com/office/powerpoint/2010/main" val="289398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762000"/>
          </a:xfrm>
        </p:spPr>
        <p:txBody>
          <a:bodyPr/>
          <a:lstStyle/>
          <a:p>
            <a:r>
              <a:rPr lang="en-US" sz="3300" dirty="0"/>
              <a:t>Descriptive analysis (</a:t>
            </a:r>
            <a:r>
              <a:rPr lang="en-US" sz="3300" dirty="0">
                <a:solidFill>
                  <a:srgbClr val="FF0000"/>
                </a:solidFill>
              </a:rPr>
              <a:t>grouped data</a:t>
            </a:r>
            <a:r>
              <a:rPr lang="en-US" sz="3300" dirty="0"/>
              <a:t>)</a:t>
            </a:r>
          </a:p>
        </p:txBody>
      </p:sp>
      <p:sp>
        <p:nvSpPr>
          <p:cNvPr id="3" name="Content Placeholder 2"/>
          <p:cNvSpPr>
            <a:spLocks noGrp="1"/>
          </p:cNvSpPr>
          <p:nvPr>
            <p:ph idx="1"/>
          </p:nvPr>
        </p:nvSpPr>
        <p:spPr>
          <a:xfrm>
            <a:off x="457200" y="1600200"/>
            <a:ext cx="8229600" cy="4876800"/>
          </a:xfrm>
        </p:spPr>
        <p:txBody>
          <a:bodyPr/>
          <a:lstStyle/>
          <a:p>
            <a:pPr marL="0" indent="0">
              <a:buNone/>
            </a:pPr>
            <a:r>
              <a:rPr lang="en-US" sz="1200" dirty="0">
                <a:latin typeface="Courier New" pitchFamily="49" charset="0"/>
                <a:cs typeface="Courier New" pitchFamily="49" charset="0"/>
              </a:rPr>
              <a:t>. use "U:\Teaching\EpiMethod2_2021\Lecture13\Nickel_grouped.dta", clear</a:t>
            </a:r>
          </a:p>
          <a:p>
            <a:pPr marL="0" indent="0">
              <a:buNone/>
            </a:pPr>
            <a:r>
              <a:rPr lang="en-US" sz="1200" dirty="0">
                <a:latin typeface="Courier New" pitchFamily="49" charset="0"/>
                <a:cs typeface="Courier New" pitchFamily="49" charset="0"/>
              </a:rPr>
              <a:t>. des </a:t>
            </a:r>
          </a:p>
          <a:p>
            <a:pPr marL="0" indent="0">
              <a:buNone/>
            </a:pPr>
            <a:r>
              <a:rPr lang="en-US" sz="1200" dirty="0">
                <a:latin typeface="Courier New" pitchFamily="49" charset="0"/>
                <a:cs typeface="Courier New" pitchFamily="49" charset="0"/>
              </a:rPr>
              <a:t>Contains data from U:\Teaching\EpiMethod2_2021\Lecture13\Nickel_grouped.dta</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242                          </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vars</a:t>
            </a:r>
            <a:r>
              <a:rPr lang="en-US" sz="1200" dirty="0">
                <a:latin typeface="Courier New" pitchFamily="49" charset="0"/>
                <a:cs typeface="Courier New" pitchFamily="49" charset="0"/>
              </a:rPr>
              <a:t>:            12                          3 Mar 2013 17:11</a:t>
            </a:r>
          </a:p>
          <a:p>
            <a:pPr marL="0" indent="0">
              <a:buNone/>
            </a:pPr>
            <a:r>
              <a:rPr lang="en-US" sz="1200" dirty="0">
                <a:latin typeface="Courier New" pitchFamily="49" charset="0"/>
                <a:cs typeface="Courier New" pitchFamily="49" charset="0"/>
              </a:rPr>
              <a:t>----------------------------------------------------------------------------------              storage   display    value</a:t>
            </a:r>
          </a:p>
          <a:p>
            <a:pPr marL="0" indent="0">
              <a:buNone/>
            </a:pPr>
            <a:r>
              <a:rPr lang="en-US" sz="1200" dirty="0">
                <a:latin typeface="Courier New" pitchFamily="49" charset="0"/>
                <a:cs typeface="Courier New" pitchFamily="49" charset="0"/>
              </a:rPr>
              <a:t>variable name   type    format     label      variable label</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AFE             float   %9.0g      AFE        age first employed</a:t>
            </a:r>
          </a:p>
          <a:p>
            <a:pPr marL="0" indent="0">
              <a:buNone/>
            </a:pPr>
            <a:r>
              <a:rPr lang="en-US" sz="1200" dirty="0">
                <a:latin typeface="Courier New" pitchFamily="49" charset="0"/>
                <a:cs typeface="Courier New" pitchFamily="49" charset="0"/>
              </a:rPr>
              <a:t>YFE             float   %13.0g     YFE        year first employed</a:t>
            </a:r>
          </a:p>
          <a:p>
            <a:pPr marL="0" indent="0">
              <a:buNone/>
            </a:pPr>
            <a:r>
              <a:rPr lang="en-US" sz="1200" dirty="0">
                <a:latin typeface="Courier New" pitchFamily="49" charset="0"/>
                <a:cs typeface="Courier New" pitchFamily="49" charset="0"/>
              </a:rPr>
              <a:t>EXP             float   %9.0g      EXP        exposure category</a:t>
            </a:r>
          </a:p>
          <a:p>
            <a:pPr marL="0" indent="0">
              <a:buNone/>
            </a:pPr>
            <a:r>
              <a:rPr lang="en-US" sz="1200" dirty="0">
                <a:latin typeface="Courier New" pitchFamily="49" charset="0"/>
                <a:cs typeface="Courier New" pitchFamily="49" charset="0"/>
              </a:rPr>
              <a:t>TFE             float   %9.0g      TFE        time since first employed</a:t>
            </a:r>
          </a:p>
          <a:p>
            <a:pPr marL="0" indent="0">
              <a:buNone/>
            </a:pPr>
            <a:r>
              <a:rPr lang="en-US" sz="1200" dirty="0" err="1">
                <a:latin typeface="Courier New" pitchFamily="49" charset="0"/>
                <a:cs typeface="Courier New" pitchFamily="49" charset="0"/>
              </a:rPr>
              <a:t>N_person</a:t>
            </a:r>
            <a:r>
              <a:rPr lang="en-US" sz="1200" dirty="0">
                <a:latin typeface="Courier New" pitchFamily="49" charset="0"/>
                <a:cs typeface="Courier New" pitchFamily="49" charset="0"/>
              </a:rPr>
              <a:t>        float   %9.0g                 Total persons</a:t>
            </a:r>
          </a:p>
          <a:p>
            <a:pPr marL="0" indent="0">
              <a:buNone/>
            </a:pPr>
            <a:r>
              <a:rPr lang="en-US" sz="1200" dirty="0" err="1">
                <a:latin typeface="Courier New" pitchFamily="49" charset="0"/>
                <a:cs typeface="Courier New" pitchFamily="49" charset="0"/>
              </a:rPr>
              <a:t>LungCa</a:t>
            </a:r>
            <a:r>
              <a:rPr lang="en-US" sz="1200" dirty="0">
                <a:latin typeface="Courier New" pitchFamily="49" charset="0"/>
                <a:cs typeface="Courier New" pitchFamily="49" charset="0"/>
              </a:rPr>
              <a:t>          float   %9.0g                 Lung cancer deaths</a:t>
            </a:r>
          </a:p>
          <a:p>
            <a:pPr marL="0" indent="0">
              <a:buNone/>
            </a:pP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float   %9.0g                 Nasal cancer deaths</a:t>
            </a:r>
          </a:p>
          <a:p>
            <a:pPr marL="0" indent="0">
              <a:buNone/>
            </a:pPr>
            <a:r>
              <a:rPr lang="en-US" sz="1200" dirty="0">
                <a:latin typeface="Courier New" pitchFamily="49" charset="0"/>
                <a:cs typeface="Courier New" pitchFamily="49" charset="0"/>
              </a:rPr>
              <a:t>Deaths          float   %9.0g                 Total deaths</a:t>
            </a:r>
          </a:p>
          <a:p>
            <a:pPr marL="0" indent="0">
              <a:buNone/>
            </a:pPr>
            <a:r>
              <a:rPr lang="en-US" sz="1200" dirty="0">
                <a:latin typeface="Courier New" pitchFamily="49" charset="0"/>
                <a:cs typeface="Courier New" pitchFamily="49" charset="0"/>
              </a:rPr>
              <a:t>PY              float   %9.0g                 Person years</a:t>
            </a:r>
          </a:p>
          <a:p>
            <a:pPr marL="0" indent="0">
              <a:buNone/>
            </a:pPr>
            <a:r>
              <a:rPr lang="en-US" sz="1200" dirty="0" err="1">
                <a:latin typeface="Courier New" pitchFamily="49" charset="0"/>
                <a:cs typeface="Courier New" pitchFamily="49" charset="0"/>
              </a:rPr>
              <a:t>eLungCa</a:t>
            </a:r>
            <a:r>
              <a:rPr lang="en-US" sz="1200" dirty="0">
                <a:latin typeface="Courier New" pitchFamily="49" charset="0"/>
                <a:cs typeface="Courier New" pitchFamily="49" charset="0"/>
              </a:rPr>
              <a:t>         float   %9.0g                 Expected lung cancer deaths per 1000</a:t>
            </a:r>
          </a:p>
          <a:p>
            <a:pPr marL="0" indent="0">
              <a:buNone/>
            </a:pPr>
            <a:r>
              <a:rPr lang="en-US" sz="1200" dirty="0" err="1">
                <a:latin typeface="Courier New" pitchFamily="49" charset="0"/>
                <a:cs typeface="Courier New" pitchFamily="49" charset="0"/>
              </a:rPr>
              <a:t>eNasalCa</a:t>
            </a:r>
            <a:r>
              <a:rPr lang="en-US" sz="1200" dirty="0">
                <a:latin typeface="Courier New" pitchFamily="49" charset="0"/>
                <a:cs typeface="Courier New" pitchFamily="49" charset="0"/>
              </a:rPr>
              <a:t>        float   %9.0g                 Expected nasal cancer deaths per 1000</a:t>
            </a:r>
          </a:p>
          <a:p>
            <a:pPr marL="0" indent="0">
              <a:buNone/>
            </a:pPr>
            <a:r>
              <a:rPr lang="en-US" sz="1200" dirty="0" err="1">
                <a:latin typeface="Courier New" pitchFamily="49" charset="0"/>
                <a:cs typeface="Courier New" pitchFamily="49" charset="0"/>
              </a:rPr>
              <a:t>eDeaths</a:t>
            </a:r>
            <a:r>
              <a:rPr lang="en-US" sz="1200" dirty="0">
                <a:latin typeface="Courier New" pitchFamily="49" charset="0"/>
                <a:cs typeface="Courier New" pitchFamily="49" charset="0"/>
              </a:rPr>
              <a:t>         float   %9.0g                 Expected deaths per 1000</a:t>
            </a:r>
          </a:p>
          <a:p>
            <a:pPr marL="0" indent="0">
              <a:buNone/>
            </a:pPr>
            <a:r>
              <a:rPr lang="en-US" sz="1200" dirty="0">
                <a:latin typeface="Courier New" pitchFamily="49" charset="0"/>
                <a:cs typeface="Courier New" pitchFamily="49" charset="0"/>
              </a:rPr>
              <a:t>----------------------------------------------------------------------------------</a:t>
            </a:r>
          </a:p>
        </p:txBody>
      </p:sp>
    </p:spTree>
    <p:extLst>
      <p:ext uri="{BB962C8B-B14F-4D97-AF65-F5344CB8AC3E}">
        <p14:creationId xmlns:p14="http://schemas.microsoft.com/office/powerpoint/2010/main" val="25209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a:t>Descriptive analysis (</a:t>
            </a:r>
            <a:r>
              <a:rPr lang="en-US" sz="3300" dirty="0">
                <a:solidFill>
                  <a:srgbClr val="FF0000"/>
                </a:solidFill>
              </a:rPr>
              <a:t>grouped data</a:t>
            </a:r>
            <a:r>
              <a:rPr lang="en-US" sz="3300" dirty="0"/>
              <a:t>)</a:t>
            </a:r>
          </a:p>
        </p:txBody>
      </p:sp>
      <p:sp>
        <p:nvSpPr>
          <p:cNvPr id="3" name="Content Placeholder 2"/>
          <p:cNvSpPr>
            <a:spLocks noGrp="1"/>
          </p:cNvSpPr>
          <p:nvPr>
            <p:ph idx="1"/>
          </p:nvPr>
        </p:nvSpPr>
        <p:spPr>
          <a:xfrm>
            <a:off x="685800" y="1752600"/>
            <a:ext cx="8534400" cy="4114800"/>
          </a:xfrm>
        </p:spPr>
        <p:txBody>
          <a:bodyPr/>
          <a:lstStyle/>
          <a:p>
            <a:pPr marL="0" indent="0">
              <a:buNone/>
            </a:pPr>
            <a:r>
              <a:rPr lang="en-US" sz="1100" dirty="0">
                <a:latin typeface="Courier New" pitchFamily="49" charset="0"/>
                <a:cs typeface="Courier New" pitchFamily="49" charset="0"/>
              </a:rPr>
              <a:t>. list AFE YFE EXP TFE </a:t>
            </a:r>
            <a:r>
              <a:rPr lang="en-US" sz="1100" dirty="0" err="1">
                <a:latin typeface="Courier New" pitchFamily="49" charset="0"/>
                <a:cs typeface="Courier New" pitchFamily="49" charset="0"/>
              </a:rPr>
              <a:t>N_person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LungCa</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NasalCa</a:t>
            </a:r>
            <a:r>
              <a:rPr lang="en-US" sz="1100" dirty="0">
                <a:latin typeface="Courier New" pitchFamily="49" charset="0"/>
                <a:cs typeface="Courier New" pitchFamily="49" charset="0"/>
              </a:rPr>
              <a:t> PY in 30/39</a:t>
            </a:r>
          </a:p>
          <a:p>
            <a:pPr marL="0" indent="0">
              <a:buNone/>
            </a:pPr>
            <a:endParaRPr lang="en-US" sz="1100" dirty="0">
              <a:latin typeface="Courier New" pitchFamily="49" charset="0"/>
              <a:cs typeface="Courier New" pitchFamily="49" charset="0"/>
            </a:endParaRPr>
          </a:p>
          <a:p>
            <a:pPr marL="0" indent="0">
              <a:buNone/>
            </a:pP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    AFE             YFE        EXP         TFE   </a:t>
            </a:r>
            <a:r>
              <a:rPr lang="en-US" sz="1100" dirty="0" err="1">
                <a:latin typeface="Courier New" pitchFamily="49" charset="0"/>
                <a:cs typeface="Courier New" pitchFamily="49" charset="0"/>
              </a:rPr>
              <a:t>N_person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LungCa</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NasalCa</a:t>
            </a:r>
            <a:r>
              <a:rPr lang="en-US" sz="1100" dirty="0">
                <a:latin typeface="Courier New" pitchFamily="49" charset="0"/>
                <a:cs typeface="Courier New" pitchFamily="49" charset="0"/>
              </a:rPr>
              <a:t>         PY |</a:t>
            </a:r>
          </a:p>
          <a:p>
            <a:pPr marL="0" indent="0">
              <a:buNone/>
            </a:pP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30. | &lt; 20.0   1910.0-1914.9    4.5-8.0       50.0+          2        1         0   14.89441 |</a:t>
            </a:r>
          </a:p>
          <a:p>
            <a:pPr marL="0" indent="0">
              <a:buNone/>
            </a:pPr>
            <a:r>
              <a:rPr lang="en-US" sz="1100" dirty="0">
                <a:latin typeface="Courier New" pitchFamily="49" charset="0"/>
                <a:cs typeface="Courier New" pitchFamily="49" charset="0"/>
              </a:rPr>
              <a:t> 31. | &lt; 20.0   1910.0-1914.9   8.5-12.0    0.0-19.9          1        0         0    .035645 |</a:t>
            </a:r>
          </a:p>
          <a:p>
            <a:pPr marL="0" indent="0">
              <a:buNone/>
            </a:pPr>
            <a:r>
              <a:rPr lang="en-US" sz="1100" dirty="0">
                <a:latin typeface="Courier New" pitchFamily="49" charset="0"/>
                <a:cs typeface="Courier New" pitchFamily="49" charset="0"/>
              </a:rPr>
              <a:t> 32. | &lt; 20.0   1910.0-1914.9   8.5-12.0   20.0-29.9          1        0         0         10 |</a:t>
            </a:r>
          </a:p>
          <a:p>
            <a:pPr marL="0" indent="0">
              <a:buNone/>
            </a:pPr>
            <a:r>
              <a:rPr lang="en-US" sz="1100" dirty="0">
                <a:latin typeface="Courier New" pitchFamily="49" charset="0"/>
                <a:cs typeface="Courier New" pitchFamily="49" charset="0"/>
              </a:rPr>
              <a:t> 33. | &lt; 20.0   1910.0-1914.9   8.5-12.0   30.0-39.9          1        0         0         10 |</a:t>
            </a:r>
          </a:p>
          <a:p>
            <a:pPr marL="0" indent="0">
              <a:buNone/>
            </a:pPr>
            <a:r>
              <a:rPr lang="en-US" sz="1100" dirty="0">
                <a:latin typeface="Courier New" pitchFamily="49" charset="0"/>
                <a:cs typeface="Courier New" pitchFamily="49" charset="0"/>
              </a:rPr>
              <a:t> 34. | &lt; 20.0   1910.0-1914.9   8.5-12.0   40.0-49.9          1        0         0   2.769897 |</a:t>
            </a:r>
          </a:p>
          <a:p>
            <a:pPr marL="0" indent="0">
              <a:buNone/>
            </a:pPr>
            <a:r>
              <a:rPr lang="en-US" sz="1100" dirty="0">
                <a:latin typeface="Courier New" pitchFamily="49" charset="0"/>
                <a:cs typeface="Courier New" pitchFamily="49" charset="0"/>
              </a:rPr>
              <a:t>     |----------------------------------------------------------------------------------------|</a:t>
            </a:r>
          </a:p>
          <a:p>
            <a:pPr marL="0" indent="0">
              <a:buNone/>
            </a:pPr>
            <a:r>
              <a:rPr lang="en-US" sz="1100" dirty="0">
                <a:latin typeface="Courier New" pitchFamily="49" charset="0"/>
                <a:cs typeface="Courier New" pitchFamily="49" charset="0"/>
              </a:rPr>
              <a:t> 35. | &lt; 20.0   1915.0-1919.9        0.0    0.0-19.9         17        0         0   50.15186 |</a:t>
            </a:r>
          </a:p>
          <a:p>
            <a:pPr marL="0" indent="0">
              <a:buNone/>
            </a:pPr>
            <a:r>
              <a:rPr lang="en-US" sz="1100" dirty="0">
                <a:latin typeface="Courier New" pitchFamily="49" charset="0"/>
                <a:cs typeface="Courier New" pitchFamily="49" charset="0"/>
              </a:rPr>
              <a:t> 36. | &lt; 20.0   1915.0-1919.9        0.0   20.0-29.9         20        0         0   181.0278 |</a:t>
            </a:r>
          </a:p>
          <a:p>
            <a:pPr marL="0" indent="0">
              <a:buNone/>
            </a:pPr>
            <a:r>
              <a:rPr lang="en-US" sz="1100" dirty="0">
                <a:latin typeface="Courier New" pitchFamily="49" charset="0"/>
                <a:cs typeface="Courier New" pitchFamily="49" charset="0"/>
              </a:rPr>
              <a:t> 37. | &lt; 20.0   1915.0-1919.9        0.0   30.0-39.9         21        1         0   190.5669 |</a:t>
            </a:r>
          </a:p>
          <a:p>
            <a:pPr marL="0" indent="0">
              <a:buNone/>
            </a:pPr>
            <a:r>
              <a:rPr lang="en-US" sz="1100" dirty="0">
                <a:latin typeface="Courier New" pitchFamily="49" charset="0"/>
                <a:cs typeface="Courier New" pitchFamily="49" charset="0"/>
              </a:rPr>
              <a:t> 38. | &lt; 20.0   1915.0-1919.9        0.0   40.0-49.9         17        1         0    146.863 |</a:t>
            </a:r>
          </a:p>
          <a:p>
            <a:pPr marL="0" indent="0">
              <a:buNone/>
            </a:pPr>
            <a:r>
              <a:rPr lang="en-US" sz="1100" dirty="0">
                <a:latin typeface="Courier New" pitchFamily="49" charset="0"/>
                <a:cs typeface="Courier New" pitchFamily="49" charset="0"/>
              </a:rPr>
              <a:t> 39. | &lt; 20.0   1915.0-1919.9        0.0       50.0+         11        0         0   107.9049 |</a:t>
            </a:r>
          </a:p>
          <a:p>
            <a:pPr marL="0" indent="0">
              <a:buNone/>
            </a:pPr>
            <a:r>
              <a:rPr lang="en-US" sz="1100" dirty="0">
                <a:latin typeface="Courier New" pitchFamily="49" charset="0"/>
                <a:cs typeface="Courier New" pitchFamily="49" charset="0"/>
              </a:rPr>
              <a:t>     +----------------------------------------------------------------------------------------+ </a:t>
            </a:r>
          </a:p>
          <a:p>
            <a:pPr marL="0" indent="0">
              <a:buNone/>
            </a:pPr>
            <a:endParaRPr lang="en-US" sz="1100" dirty="0">
              <a:latin typeface="Courier New" pitchFamily="49" charset="0"/>
              <a:cs typeface="Courier New" pitchFamily="49" charset="0"/>
            </a:endParaRPr>
          </a:p>
        </p:txBody>
      </p:sp>
    </p:spTree>
    <p:extLst>
      <p:ext uri="{BB962C8B-B14F-4D97-AF65-F5344CB8AC3E}">
        <p14:creationId xmlns:p14="http://schemas.microsoft.com/office/powerpoint/2010/main" val="400237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a:t>Descriptive analysis (grouped data)</a:t>
            </a:r>
          </a:p>
        </p:txBody>
      </p:sp>
      <p:sp>
        <p:nvSpPr>
          <p:cNvPr id="3" name="Content Placeholder 2"/>
          <p:cNvSpPr>
            <a:spLocks noGrp="1"/>
          </p:cNvSpPr>
          <p:nvPr>
            <p:ph idx="1"/>
          </p:nvPr>
        </p:nvSpPr>
        <p:spPr>
          <a:xfrm>
            <a:off x="685800" y="1447800"/>
            <a:ext cx="7772400" cy="4114800"/>
          </a:xfrm>
        </p:spPr>
        <p:txBody>
          <a:bodyPr/>
          <a:lstStyle/>
          <a:p>
            <a:pPr marL="0" indent="0">
              <a:buNone/>
            </a:pPr>
            <a:r>
              <a:rPr lang="en-US" sz="1200" dirty="0">
                <a:latin typeface="Courier New" pitchFamily="49" charset="0"/>
                <a:cs typeface="Courier New" pitchFamily="49" charset="0"/>
              </a:rPr>
              <a:t>. label list</a:t>
            </a:r>
          </a:p>
          <a:p>
            <a:pPr marL="0" indent="0">
              <a:buNone/>
            </a:pPr>
            <a:r>
              <a:rPr lang="en-US" sz="1200" dirty="0">
                <a:latin typeface="Courier New" pitchFamily="49" charset="0"/>
                <a:cs typeface="Courier New" pitchFamily="49" charset="0"/>
              </a:rPr>
              <a:t>AFE:</a:t>
            </a:r>
          </a:p>
          <a:p>
            <a:pPr marL="0" indent="0">
              <a:buNone/>
            </a:pPr>
            <a:r>
              <a:rPr lang="en-US" sz="1200" dirty="0">
                <a:latin typeface="Courier New" pitchFamily="49" charset="0"/>
                <a:cs typeface="Courier New" pitchFamily="49" charset="0"/>
              </a:rPr>
              <a:t>           1 &lt; 20.0</a:t>
            </a:r>
          </a:p>
          <a:p>
            <a:pPr marL="0" indent="0">
              <a:buNone/>
            </a:pPr>
            <a:r>
              <a:rPr lang="en-US" sz="1200" dirty="0">
                <a:latin typeface="Courier New" pitchFamily="49" charset="0"/>
                <a:cs typeface="Courier New" pitchFamily="49" charset="0"/>
              </a:rPr>
              <a:t>           2 20.0-27.5</a:t>
            </a:r>
          </a:p>
          <a:p>
            <a:pPr marL="0" indent="0">
              <a:buNone/>
            </a:pPr>
            <a:r>
              <a:rPr lang="en-US" sz="1200" dirty="0">
                <a:latin typeface="Courier New" pitchFamily="49" charset="0"/>
                <a:cs typeface="Courier New" pitchFamily="49" charset="0"/>
              </a:rPr>
              <a:t>           3 27.5-35.0</a:t>
            </a:r>
          </a:p>
          <a:p>
            <a:pPr marL="0" indent="0">
              <a:buNone/>
            </a:pPr>
            <a:r>
              <a:rPr lang="en-US" sz="1200" dirty="0">
                <a:latin typeface="Courier New" pitchFamily="49" charset="0"/>
                <a:cs typeface="Courier New" pitchFamily="49" charset="0"/>
              </a:rPr>
              <a:t>           4 35.0-85.0</a:t>
            </a:r>
          </a:p>
          <a:p>
            <a:pPr marL="0" indent="0">
              <a:buNone/>
            </a:pPr>
            <a:r>
              <a:rPr lang="en-US" sz="1200" dirty="0">
                <a:latin typeface="Courier New" pitchFamily="49" charset="0"/>
                <a:cs typeface="Courier New" pitchFamily="49" charset="0"/>
              </a:rPr>
              <a:t>YFE:</a:t>
            </a:r>
          </a:p>
          <a:p>
            <a:pPr marL="0" indent="0">
              <a:buNone/>
            </a:pPr>
            <a:r>
              <a:rPr lang="en-US" sz="1200" dirty="0">
                <a:latin typeface="Courier New" pitchFamily="49" charset="0"/>
                <a:cs typeface="Courier New" pitchFamily="49" charset="0"/>
              </a:rPr>
              <a:t>           1 &lt;1910.0</a:t>
            </a:r>
          </a:p>
          <a:p>
            <a:pPr marL="0" indent="0">
              <a:buNone/>
            </a:pPr>
            <a:r>
              <a:rPr lang="en-US" sz="1200" dirty="0">
                <a:latin typeface="Courier New" pitchFamily="49" charset="0"/>
                <a:cs typeface="Courier New" pitchFamily="49" charset="0"/>
              </a:rPr>
              <a:t>           2 1910.0-1914.9</a:t>
            </a:r>
          </a:p>
          <a:p>
            <a:pPr marL="0" indent="0">
              <a:buNone/>
            </a:pPr>
            <a:r>
              <a:rPr lang="en-US" sz="1200" dirty="0">
                <a:latin typeface="Courier New" pitchFamily="49" charset="0"/>
                <a:cs typeface="Courier New" pitchFamily="49" charset="0"/>
              </a:rPr>
              <a:t>           3 1915.0-1919.9</a:t>
            </a:r>
          </a:p>
          <a:p>
            <a:pPr marL="0" indent="0">
              <a:buNone/>
            </a:pPr>
            <a:r>
              <a:rPr lang="en-US" sz="1200" dirty="0">
                <a:latin typeface="Courier New" pitchFamily="49" charset="0"/>
                <a:cs typeface="Courier New" pitchFamily="49" charset="0"/>
              </a:rPr>
              <a:t>           4 1920.0-1924.9</a:t>
            </a:r>
          </a:p>
          <a:p>
            <a:pPr marL="0" indent="0">
              <a:buNone/>
            </a:pPr>
            <a:r>
              <a:rPr lang="en-US" sz="1200" dirty="0">
                <a:latin typeface="Courier New" pitchFamily="49" charset="0"/>
                <a:cs typeface="Courier New" pitchFamily="49" charset="0"/>
              </a:rPr>
              <a:t>EXP:</a:t>
            </a:r>
          </a:p>
          <a:p>
            <a:pPr marL="0" indent="0">
              <a:buNone/>
            </a:pPr>
            <a:r>
              <a:rPr lang="en-US" sz="1200" dirty="0">
                <a:latin typeface="Courier New" pitchFamily="49" charset="0"/>
                <a:cs typeface="Courier New" pitchFamily="49" charset="0"/>
              </a:rPr>
              <a:t>           1 0.0</a:t>
            </a:r>
          </a:p>
          <a:p>
            <a:pPr marL="0" indent="0">
              <a:buNone/>
            </a:pPr>
            <a:r>
              <a:rPr lang="en-US" sz="1200" dirty="0">
                <a:latin typeface="Courier New" pitchFamily="49" charset="0"/>
                <a:cs typeface="Courier New" pitchFamily="49" charset="0"/>
              </a:rPr>
              <a:t>           2 0.5-4.0</a:t>
            </a:r>
          </a:p>
          <a:p>
            <a:pPr marL="0" indent="0">
              <a:buNone/>
            </a:pPr>
            <a:r>
              <a:rPr lang="en-US" sz="1200" dirty="0">
                <a:latin typeface="Courier New" pitchFamily="49" charset="0"/>
                <a:cs typeface="Courier New" pitchFamily="49" charset="0"/>
              </a:rPr>
              <a:t>           3 4.5-8.0</a:t>
            </a:r>
          </a:p>
          <a:p>
            <a:pPr marL="0" indent="0">
              <a:buNone/>
            </a:pPr>
            <a:r>
              <a:rPr lang="en-US" sz="1200" dirty="0">
                <a:latin typeface="Courier New" pitchFamily="49" charset="0"/>
                <a:cs typeface="Courier New" pitchFamily="49" charset="0"/>
              </a:rPr>
              <a:t>           4 8.5-12.0</a:t>
            </a:r>
          </a:p>
          <a:p>
            <a:pPr marL="0" indent="0">
              <a:buNone/>
            </a:pPr>
            <a:r>
              <a:rPr lang="en-US" sz="1200" dirty="0">
                <a:latin typeface="Courier New" pitchFamily="49" charset="0"/>
                <a:cs typeface="Courier New" pitchFamily="49" charset="0"/>
              </a:rPr>
              <a:t>           5 12.5+</a:t>
            </a:r>
          </a:p>
          <a:p>
            <a:pPr marL="0" indent="0">
              <a:buNone/>
            </a:pPr>
            <a:r>
              <a:rPr lang="en-US" sz="1200" dirty="0">
                <a:latin typeface="Courier New" pitchFamily="49" charset="0"/>
                <a:cs typeface="Courier New" pitchFamily="49" charset="0"/>
              </a:rPr>
              <a:t>TFE:</a:t>
            </a:r>
          </a:p>
          <a:p>
            <a:pPr marL="0" indent="0">
              <a:buNone/>
            </a:pPr>
            <a:r>
              <a:rPr lang="en-US" sz="1200" dirty="0">
                <a:latin typeface="Courier New" pitchFamily="49" charset="0"/>
                <a:cs typeface="Courier New" pitchFamily="49" charset="0"/>
              </a:rPr>
              <a:t>           1 0.0-19.9</a:t>
            </a:r>
          </a:p>
          <a:p>
            <a:pPr marL="0" indent="0">
              <a:buNone/>
            </a:pPr>
            <a:r>
              <a:rPr lang="en-US" sz="1200" dirty="0">
                <a:latin typeface="Courier New" pitchFamily="49" charset="0"/>
                <a:cs typeface="Courier New" pitchFamily="49" charset="0"/>
              </a:rPr>
              <a:t>           2 20.0-29.9</a:t>
            </a:r>
          </a:p>
          <a:p>
            <a:pPr marL="0" indent="0">
              <a:buNone/>
            </a:pPr>
            <a:r>
              <a:rPr lang="en-US" sz="1200" dirty="0">
                <a:latin typeface="Courier New" pitchFamily="49" charset="0"/>
                <a:cs typeface="Courier New" pitchFamily="49" charset="0"/>
              </a:rPr>
              <a:t>           3 30.0-39.9</a:t>
            </a:r>
          </a:p>
          <a:p>
            <a:pPr marL="0" indent="0">
              <a:buNone/>
            </a:pPr>
            <a:r>
              <a:rPr lang="en-US" sz="1200" dirty="0">
                <a:latin typeface="Courier New" pitchFamily="49" charset="0"/>
                <a:cs typeface="Courier New" pitchFamily="49" charset="0"/>
              </a:rPr>
              <a:t>           4 40.0-49.9</a:t>
            </a:r>
          </a:p>
          <a:p>
            <a:pPr marL="0" indent="0">
              <a:buNone/>
            </a:pPr>
            <a:r>
              <a:rPr lang="en-US" sz="1200" dirty="0">
                <a:latin typeface="Courier New" pitchFamily="49" charset="0"/>
                <a:cs typeface="Courier New" pitchFamily="49" charset="0"/>
              </a:rPr>
              <a:t>           5 50.0+</a:t>
            </a:r>
          </a:p>
          <a:p>
            <a:pPr marL="0" indent="0">
              <a:buNone/>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93908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z="3300" dirty="0"/>
              <a:t>Descriptive analysis (</a:t>
            </a:r>
            <a:r>
              <a:rPr lang="en-US" sz="3300" dirty="0">
                <a:solidFill>
                  <a:srgbClr val="FF0000"/>
                </a:solidFill>
              </a:rPr>
              <a:t>grouped data</a:t>
            </a:r>
            <a:r>
              <a:rPr lang="en-US" sz="3300" dirty="0"/>
              <a:t>)</a:t>
            </a:r>
          </a:p>
        </p:txBody>
      </p:sp>
      <p:sp>
        <p:nvSpPr>
          <p:cNvPr id="3" name="Content Placeholder 2"/>
          <p:cNvSpPr>
            <a:spLocks noGrp="1"/>
          </p:cNvSpPr>
          <p:nvPr>
            <p:ph idx="1"/>
          </p:nvPr>
        </p:nvSpPr>
        <p:spPr>
          <a:xfrm>
            <a:off x="228600" y="990600"/>
            <a:ext cx="4724400" cy="5715000"/>
          </a:xfrm>
        </p:spPr>
        <p:txBody>
          <a:bodyPr/>
          <a:lstStyle/>
          <a:p>
            <a:pPr marL="0" indent="0">
              <a:buNone/>
            </a:pPr>
            <a:r>
              <a:rPr lang="en-US" sz="1200" dirty="0">
                <a:latin typeface="Courier New" pitchFamily="49" charset="0"/>
                <a:cs typeface="Courier New" pitchFamily="49" charset="0"/>
              </a:rPr>
              <a:t>. tab1 AFE YFE   EXP TFE [</a:t>
            </a:r>
            <a:r>
              <a:rPr lang="en-US" sz="1200" b="1" dirty="0" err="1">
                <a:solidFill>
                  <a:srgbClr val="FF0000"/>
                </a:solidFill>
                <a:latin typeface="Courier New" pitchFamily="49" charset="0"/>
                <a:cs typeface="Courier New" pitchFamily="49" charset="0"/>
              </a:rPr>
              <a:t>freq</a:t>
            </a:r>
            <a:r>
              <a:rPr lang="en-US" sz="1200" b="1" dirty="0">
                <a:solidFill>
                  <a:srgbClr val="FF0000"/>
                </a:solidFill>
                <a:latin typeface="Courier New" pitchFamily="49" charset="0"/>
                <a:cs typeface="Courier New" pitchFamily="49" charset="0"/>
              </a:rPr>
              <a:t>=</a:t>
            </a:r>
            <a:r>
              <a:rPr lang="en-US" sz="1200" b="1" dirty="0" err="1">
                <a:solidFill>
                  <a:srgbClr val="FF0000"/>
                </a:solidFill>
                <a:latin typeface="Courier New" pitchFamily="49" charset="0"/>
                <a:cs typeface="Courier New" pitchFamily="49" charset="0"/>
              </a:rPr>
              <a:t>N_person</a:t>
            </a:r>
            <a:r>
              <a:rPr lang="en-US" sz="12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-&gt; tabulation of AFE  </a:t>
            </a:r>
          </a:p>
          <a:p>
            <a:pPr marL="0" indent="0">
              <a:buNone/>
            </a:pPr>
            <a:r>
              <a:rPr lang="en-US" sz="900" dirty="0">
                <a:latin typeface="Courier New" pitchFamily="49" charset="0"/>
                <a:cs typeface="Courier New" pitchFamily="49" charset="0"/>
              </a:rPr>
              <a:t>  age first |</a:t>
            </a:r>
          </a:p>
          <a:p>
            <a:pPr marL="0" indent="0">
              <a:buNone/>
            </a:pPr>
            <a:r>
              <a:rPr lang="en-US" sz="900" dirty="0">
                <a:latin typeface="Courier New" pitchFamily="49" charset="0"/>
                <a:cs typeface="Courier New" pitchFamily="49" charset="0"/>
              </a:rPr>
              <a:t>   employed |      Freq.     Percent        Cum.</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&lt; 20.0 |        378       18.16       18.16</a:t>
            </a:r>
          </a:p>
          <a:p>
            <a:pPr marL="0" indent="0">
              <a:buNone/>
            </a:pPr>
            <a:r>
              <a:rPr lang="en-US" sz="900" dirty="0">
                <a:latin typeface="Courier New" pitchFamily="49" charset="0"/>
                <a:cs typeface="Courier New" pitchFamily="49" charset="0"/>
              </a:rPr>
              <a:t>  20.0-27.5 |        950       45.63       63.78</a:t>
            </a:r>
          </a:p>
          <a:p>
            <a:pPr marL="0" indent="0">
              <a:buNone/>
            </a:pPr>
            <a:r>
              <a:rPr lang="en-US" sz="900" dirty="0">
                <a:latin typeface="Courier New" pitchFamily="49" charset="0"/>
                <a:cs typeface="Courier New" pitchFamily="49" charset="0"/>
              </a:rPr>
              <a:t>  27.5-35.0 |        532       25.55       89.34</a:t>
            </a:r>
          </a:p>
          <a:p>
            <a:pPr marL="0" indent="0">
              <a:buNone/>
            </a:pPr>
            <a:r>
              <a:rPr lang="en-US" sz="900" dirty="0">
                <a:latin typeface="Courier New" pitchFamily="49" charset="0"/>
                <a:cs typeface="Courier New" pitchFamily="49" charset="0"/>
              </a:rPr>
              <a:t>  35.0-85.0 |        222       10.66      100.00</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Total |      2,082      100.00</a:t>
            </a:r>
          </a:p>
          <a:p>
            <a:pPr marL="0" indent="0">
              <a:buNone/>
            </a:pPr>
            <a:endParaRPr lang="en-US" sz="900" dirty="0">
              <a:latin typeface="Courier New" pitchFamily="49" charset="0"/>
              <a:cs typeface="Courier New" pitchFamily="49" charset="0"/>
            </a:endParaRPr>
          </a:p>
          <a:p>
            <a:pPr marL="0" indent="0">
              <a:buNone/>
            </a:pPr>
            <a:r>
              <a:rPr lang="en-US" sz="900" dirty="0">
                <a:latin typeface="Courier New" pitchFamily="49" charset="0"/>
                <a:cs typeface="Courier New" pitchFamily="49" charset="0"/>
              </a:rPr>
              <a:t>-&gt; tabulation of YFE  </a:t>
            </a:r>
          </a:p>
          <a:p>
            <a:pPr marL="0" indent="0">
              <a:buNone/>
            </a:pPr>
            <a:r>
              <a:rPr lang="en-US" sz="900" dirty="0">
                <a:latin typeface="Courier New" pitchFamily="49" charset="0"/>
                <a:cs typeface="Courier New" pitchFamily="49" charset="0"/>
              </a:rPr>
              <a:t>   year first |</a:t>
            </a:r>
          </a:p>
          <a:p>
            <a:pPr marL="0" indent="0">
              <a:buNone/>
            </a:pPr>
            <a:r>
              <a:rPr lang="en-US" sz="900" dirty="0">
                <a:latin typeface="Courier New" pitchFamily="49" charset="0"/>
                <a:cs typeface="Courier New" pitchFamily="49" charset="0"/>
              </a:rPr>
              <a:t>     employed |      Freq.     Percent        Cum.</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&lt;1910.0 |        330       15.85       15.85</a:t>
            </a:r>
          </a:p>
          <a:p>
            <a:pPr marL="0" indent="0">
              <a:buNone/>
            </a:pPr>
            <a:r>
              <a:rPr lang="en-US" sz="900" dirty="0">
                <a:latin typeface="Courier New" pitchFamily="49" charset="0"/>
                <a:cs typeface="Courier New" pitchFamily="49" charset="0"/>
              </a:rPr>
              <a:t>1910.0-1914.9 |        429       20.61       36.46</a:t>
            </a:r>
          </a:p>
          <a:p>
            <a:pPr marL="0" indent="0">
              <a:buNone/>
            </a:pPr>
            <a:r>
              <a:rPr lang="en-US" sz="900" dirty="0">
                <a:latin typeface="Courier New" pitchFamily="49" charset="0"/>
                <a:cs typeface="Courier New" pitchFamily="49" charset="0"/>
              </a:rPr>
              <a:t>1915.0-1919.9 |        338       16.23       52.69</a:t>
            </a:r>
          </a:p>
          <a:p>
            <a:pPr marL="0" indent="0">
              <a:buNone/>
            </a:pPr>
            <a:r>
              <a:rPr lang="en-US" sz="900" dirty="0">
                <a:latin typeface="Courier New" pitchFamily="49" charset="0"/>
                <a:cs typeface="Courier New" pitchFamily="49" charset="0"/>
              </a:rPr>
              <a:t>1920.0-1924.9 |        985       47.31      100.00</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Total |      2,082      100.00</a:t>
            </a:r>
          </a:p>
          <a:p>
            <a:pPr marL="0" indent="0">
              <a:buNone/>
            </a:pPr>
            <a:endParaRPr lang="en-US" sz="900" dirty="0">
              <a:latin typeface="Courier New" pitchFamily="49" charset="0"/>
              <a:cs typeface="Courier New" pitchFamily="49" charset="0"/>
            </a:endParaRPr>
          </a:p>
          <a:p>
            <a:pPr marL="0" indent="0">
              <a:buNone/>
            </a:pPr>
            <a:r>
              <a:rPr lang="en-US" sz="900" dirty="0">
                <a:latin typeface="Courier New" pitchFamily="49" charset="0"/>
                <a:cs typeface="Courier New" pitchFamily="49" charset="0"/>
              </a:rPr>
              <a:t>-&gt; tabulation of EXP  </a:t>
            </a:r>
          </a:p>
          <a:p>
            <a:pPr marL="0" indent="0">
              <a:buNone/>
            </a:pPr>
            <a:r>
              <a:rPr lang="en-US" sz="900" dirty="0">
                <a:latin typeface="Courier New" pitchFamily="49" charset="0"/>
                <a:cs typeface="Courier New" pitchFamily="49" charset="0"/>
              </a:rPr>
              <a:t>   exposure |</a:t>
            </a:r>
          </a:p>
          <a:p>
            <a:pPr marL="0" indent="0">
              <a:buNone/>
            </a:pPr>
            <a:r>
              <a:rPr lang="en-US" sz="900" dirty="0">
                <a:latin typeface="Courier New" pitchFamily="49" charset="0"/>
                <a:cs typeface="Courier New" pitchFamily="49" charset="0"/>
              </a:rPr>
              <a:t>   category |      Freq.     Percent        Cum.</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0.0 |        992       47.65       47.65</a:t>
            </a:r>
          </a:p>
          <a:p>
            <a:pPr marL="0" indent="0">
              <a:buNone/>
            </a:pPr>
            <a:r>
              <a:rPr lang="en-US" sz="900" dirty="0">
                <a:latin typeface="Courier New" pitchFamily="49" charset="0"/>
                <a:cs typeface="Courier New" pitchFamily="49" charset="0"/>
              </a:rPr>
              <a:t>    0.5-4.0 |        668       32.08       79.73</a:t>
            </a:r>
          </a:p>
          <a:p>
            <a:pPr marL="0" indent="0">
              <a:buNone/>
            </a:pPr>
            <a:r>
              <a:rPr lang="en-US" sz="900" dirty="0">
                <a:latin typeface="Courier New" pitchFamily="49" charset="0"/>
                <a:cs typeface="Courier New" pitchFamily="49" charset="0"/>
              </a:rPr>
              <a:t>    4.5-8.0 |        272       13.06       92.80</a:t>
            </a:r>
          </a:p>
          <a:p>
            <a:pPr marL="0" indent="0">
              <a:buNone/>
            </a:pPr>
            <a:r>
              <a:rPr lang="en-US" sz="900" dirty="0">
                <a:latin typeface="Courier New" pitchFamily="49" charset="0"/>
                <a:cs typeface="Courier New" pitchFamily="49" charset="0"/>
              </a:rPr>
              <a:t>   8.5-12.0 |        102        4.90       97.69</a:t>
            </a:r>
          </a:p>
          <a:p>
            <a:pPr marL="0" indent="0">
              <a:buNone/>
            </a:pPr>
            <a:r>
              <a:rPr lang="en-US" sz="900" dirty="0">
                <a:latin typeface="Courier New" pitchFamily="49" charset="0"/>
                <a:cs typeface="Courier New" pitchFamily="49" charset="0"/>
              </a:rPr>
              <a:t>      12.5+ |         48        2.31      100.00</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Total |      2,082      100.00</a:t>
            </a:r>
          </a:p>
          <a:p>
            <a:pPr marL="0" indent="0">
              <a:buNone/>
            </a:pPr>
            <a:endParaRPr lang="en-US" sz="9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p:txBody>
      </p:sp>
      <p:sp>
        <p:nvSpPr>
          <p:cNvPr id="4" name="Content Placeholder 2"/>
          <p:cNvSpPr txBox="1">
            <a:spLocks/>
          </p:cNvSpPr>
          <p:nvPr/>
        </p:nvSpPr>
        <p:spPr bwMode="auto">
          <a:xfrm>
            <a:off x="5029200" y="1752600"/>
            <a:ext cx="37338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900" dirty="0">
                <a:latin typeface="Courier New" pitchFamily="49" charset="0"/>
                <a:cs typeface="Courier New" pitchFamily="49" charset="0"/>
              </a:rPr>
              <a:t>-&gt; tabulation of TFE  </a:t>
            </a:r>
          </a:p>
          <a:p>
            <a:pPr marL="0" indent="0">
              <a:buNone/>
            </a:pPr>
            <a:endParaRPr lang="en-US" sz="900" dirty="0">
              <a:latin typeface="Courier New" pitchFamily="49" charset="0"/>
              <a:cs typeface="Courier New" pitchFamily="49" charset="0"/>
            </a:endParaRPr>
          </a:p>
          <a:p>
            <a:pPr marL="0" indent="0">
              <a:buNone/>
            </a:pPr>
            <a:r>
              <a:rPr lang="en-US" sz="900" dirty="0">
                <a:latin typeface="Courier New" pitchFamily="49" charset="0"/>
                <a:cs typeface="Courier New" pitchFamily="49" charset="0"/>
              </a:rPr>
              <a:t> time since |</a:t>
            </a:r>
          </a:p>
          <a:p>
            <a:pPr marL="0" indent="0">
              <a:buNone/>
            </a:pPr>
            <a:r>
              <a:rPr lang="en-US" sz="900" dirty="0">
                <a:latin typeface="Courier New" pitchFamily="49" charset="0"/>
                <a:cs typeface="Courier New" pitchFamily="49" charset="0"/>
              </a:rPr>
              <a:t>      first |</a:t>
            </a:r>
          </a:p>
          <a:p>
            <a:pPr marL="0" indent="0">
              <a:buNone/>
            </a:pPr>
            <a:r>
              <a:rPr lang="en-US" sz="900" dirty="0">
                <a:latin typeface="Courier New" pitchFamily="49" charset="0"/>
                <a:cs typeface="Courier New" pitchFamily="49" charset="0"/>
              </a:rPr>
              <a:t>   employed |      Freq.     Percent        Cum.</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0.0-19.9 |        409       19.64       19.64</a:t>
            </a:r>
          </a:p>
          <a:p>
            <a:pPr marL="0" indent="0">
              <a:buNone/>
            </a:pPr>
            <a:r>
              <a:rPr lang="en-US" sz="900" dirty="0">
                <a:latin typeface="Courier New" pitchFamily="49" charset="0"/>
                <a:cs typeface="Courier New" pitchFamily="49" charset="0"/>
              </a:rPr>
              <a:t>  20.0-29.9 |        631       30.31       49.95</a:t>
            </a:r>
          </a:p>
          <a:p>
            <a:pPr marL="0" indent="0">
              <a:buNone/>
            </a:pPr>
            <a:r>
              <a:rPr lang="en-US" sz="900" dirty="0">
                <a:latin typeface="Courier New" pitchFamily="49" charset="0"/>
                <a:cs typeface="Courier New" pitchFamily="49" charset="0"/>
              </a:rPr>
              <a:t>  30.0-39.9 |        534       25.65       75.60</a:t>
            </a:r>
          </a:p>
          <a:p>
            <a:pPr marL="0" indent="0">
              <a:buNone/>
            </a:pPr>
            <a:r>
              <a:rPr lang="en-US" sz="900" dirty="0">
                <a:latin typeface="Courier New" pitchFamily="49" charset="0"/>
                <a:cs typeface="Courier New" pitchFamily="49" charset="0"/>
              </a:rPr>
              <a:t>  40.0-49.9 |        339       16.28       91.88</a:t>
            </a:r>
          </a:p>
          <a:p>
            <a:pPr marL="0" indent="0">
              <a:buNone/>
            </a:pPr>
            <a:r>
              <a:rPr lang="en-US" sz="900" dirty="0">
                <a:latin typeface="Courier New" pitchFamily="49" charset="0"/>
                <a:cs typeface="Courier New" pitchFamily="49" charset="0"/>
              </a:rPr>
              <a:t>      50.0+ |        169        8.12      100.00</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Total |      2,082      100.00</a:t>
            </a:r>
          </a:p>
          <a:p>
            <a:pPr marL="0" indent="0">
              <a:buNone/>
            </a:pPr>
            <a:endParaRPr lang="en-US" sz="900" dirty="0">
              <a:latin typeface="Courier New" pitchFamily="49" charset="0"/>
              <a:cs typeface="Courier New" pitchFamily="49" charset="0"/>
            </a:endParaRPr>
          </a:p>
          <a:p>
            <a:pPr marL="0" indent="0">
              <a:buNone/>
            </a:pP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tabstat</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LungCa</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NasalCa</a:t>
            </a:r>
            <a:r>
              <a:rPr lang="en-US" sz="900" dirty="0">
                <a:latin typeface="Courier New" pitchFamily="49" charset="0"/>
                <a:cs typeface="Courier New" pitchFamily="49" charset="0"/>
              </a:rPr>
              <a:t> Deaths PY, s(n min max sum)</a:t>
            </a:r>
          </a:p>
          <a:p>
            <a:pPr marL="0" indent="0">
              <a:buNone/>
            </a:pPr>
            <a:endParaRPr lang="en-US" sz="900" dirty="0">
              <a:latin typeface="Courier New" pitchFamily="49" charset="0"/>
              <a:cs typeface="Courier New" pitchFamily="49" charset="0"/>
            </a:endParaRPr>
          </a:p>
          <a:p>
            <a:pPr marL="0" indent="0">
              <a:buNone/>
            </a:pPr>
            <a:r>
              <a:rPr lang="en-US" sz="900" dirty="0">
                <a:latin typeface="Courier New" pitchFamily="49" charset="0"/>
                <a:cs typeface="Courier New" pitchFamily="49" charset="0"/>
              </a:rPr>
              <a:t>   stats |    </a:t>
            </a:r>
            <a:r>
              <a:rPr lang="en-US" sz="900" dirty="0" err="1">
                <a:latin typeface="Courier New" pitchFamily="49" charset="0"/>
                <a:cs typeface="Courier New" pitchFamily="49" charset="0"/>
              </a:rPr>
              <a:t>LungCa</a:t>
            </a:r>
            <a:r>
              <a:rPr lang="en-US" sz="900" dirty="0">
                <a:latin typeface="Courier New" pitchFamily="49" charset="0"/>
                <a:cs typeface="Courier New" pitchFamily="49" charset="0"/>
              </a:rPr>
              <a:t>   </a:t>
            </a:r>
            <a:r>
              <a:rPr lang="en-US" sz="900" dirty="0" err="1">
                <a:latin typeface="Courier New" pitchFamily="49" charset="0"/>
                <a:cs typeface="Courier New" pitchFamily="49" charset="0"/>
              </a:rPr>
              <a:t>NasalCa</a:t>
            </a:r>
            <a:r>
              <a:rPr lang="en-US" sz="900" dirty="0">
                <a:latin typeface="Courier New" pitchFamily="49" charset="0"/>
                <a:cs typeface="Courier New" pitchFamily="49" charset="0"/>
              </a:rPr>
              <a:t>    Deaths        PY</a:t>
            </a:r>
          </a:p>
          <a:p>
            <a:pPr marL="0" indent="0">
              <a:buNone/>
            </a:pPr>
            <a:r>
              <a:rPr lang="en-US" sz="900" dirty="0">
                <a:latin typeface="Courier New" pitchFamily="49" charset="0"/>
                <a:cs typeface="Courier New" pitchFamily="49" charset="0"/>
              </a:rPr>
              <a:t>---------+----------------------------------------</a:t>
            </a:r>
          </a:p>
          <a:p>
            <a:pPr marL="0" indent="0">
              <a:buNone/>
            </a:pPr>
            <a:r>
              <a:rPr lang="en-US" sz="900" dirty="0">
                <a:latin typeface="Courier New" pitchFamily="49" charset="0"/>
                <a:cs typeface="Courier New" pitchFamily="49" charset="0"/>
              </a:rPr>
              <a:t>       N |       242       242       242       242</a:t>
            </a:r>
          </a:p>
          <a:p>
            <a:pPr marL="0" indent="0">
              <a:buNone/>
            </a:pPr>
            <a:r>
              <a:rPr lang="en-US" sz="900" dirty="0">
                <a:latin typeface="Courier New" pitchFamily="49" charset="0"/>
                <a:cs typeface="Courier New" pitchFamily="49" charset="0"/>
              </a:rPr>
              <a:t>     min |         0         0         0   .035645</a:t>
            </a:r>
          </a:p>
          <a:p>
            <a:pPr marL="0" indent="0">
              <a:buNone/>
            </a:pPr>
            <a:r>
              <a:rPr lang="en-US" sz="900" dirty="0">
                <a:latin typeface="Courier New" pitchFamily="49" charset="0"/>
                <a:cs typeface="Courier New" pitchFamily="49" charset="0"/>
              </a:rPr>
              <a:t>     max |         8         2        21  677.4666</a:t>
            </a:r>
          </a:p>
          <a:p>
            <a:pPr marL="0" indent="0">
              <a:buNone/>
            </a:pPr>
            <a:r>
              <a:rPr lang="en-US" sz="900" dirty="0">
                <a:latin typeface="Courier New" pitchFamily="49" charset="0"/>
                <a:cs typeface="Courier New" pitchFamily="49" charset="0"/>
              </a:rPr>
              <a:t>     sum |       </a:t>
            </a:r>
            <a:r>
              <a:rPr lang="en-US" sz="900" b="1" dirty="0">
                <a:latin typeface="Courier New" pitchFamily="49" charset="0"/>
                <a:cs typeface="Courier New" pitchFamily="49" charset="0"/>
              </a:rPr>
              <a:t>137        56       603  15230.78</a:t>
            </a:r>
          </a:p>
          <a:p>
            <a:pPr marL="0" indent="0">
              <a:buNone/>
            </a:pPr>
            <a:r>
              <a:rPr lang="en-US" sz="900" dirty="0">
                <a:latin typeface="Courier New" pitchFamily="49" charset="0"/>
                <a:cs typeface="Courier New" pitchFamily="49" charset="0"/>
              </a:rPr>
              <a:t>--------------------------------------------------</a:t>
            </a:r>
          </a:p>
          <a:p>
            <a:pPr marL="0" indent="0">
              <a:buFontTx/>
              <a:buNone/>
            </a:pPr>
            <a:endParaRPr lang="en-US" sz="900" kern="0" dirty="0">
              <a:latin typeface="Courier New" pitchFamily="49" charset="0"/>
              <a:cs typeface="Courier New" pitchFamily="49" charset="0"/>
            </a:endParaRPr>
          </a:p>
        </p:txBody>
      </p:sp>
    </p:spTree>
    <p:extLst>
      <p:ext uri="{BB962C8B-B14F-4D97-AF65-F5344CB8AC3E}">
        <p14:creationId xmlns:p14="http://schemas.microsoft.com/office/powerpoint/2010/main" val="146715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157163"/>
            <a:ext cx="9067800" cy="654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5744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sz="3300" dirty="0"/>
              <a:t>Descriptive analysis (grouped data)</a:t>
            </a:r>
          </a:p>
        </p:txBody>
      </p:sp>
      <p:sp>
        <p:nvSpPr>
          <p:cNvPr id="3" name="Content Placeholder 2"/>
          <p:cNvSpPr>
            <a:spLocks noGrp="1"/>
          </p:cNvSpPr>
          <p:nvPr>
            <p:ph idx="1"/>
          </p:nvPr>
        </p:nvSpPr>
        <p:spPr>
          <a:xfrm>
            <a:off x="762000" y="990600"/>
            <a:ext cx="7239000" cy="4114800"/>
          </a:xfrm>
        </p:spPr>
        <p:txBody>
          <a:bodyPr/>
          <a:lstStyle/>
          <a:p>
            <a:pPr marL="0" indent="0">
              <a:buNone/>
            </a:pPr>
            <a:endParaRPr lang="en-US" sz="9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p:txBody>
      </p:sp>
      <p:sp>
        <p:nvSpPr>
          <p:cNvPr id="5" name="Rectangle 4"/>
          <p:cNvSpPr/>
          <p:nvPr/>
        </p:nvSpPr>
        <p:spPr>
          <a:xfrm>
            <a:off x="1295400" y="1616839"/>
            <a:ext cx="7315200" cy="2862322"/>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tabstat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N_person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LungCa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NasalCa</a:t>
            </a:r>
            <a:r>
              <a:rPr lang="en-US" sz="1200" dirty="0">
                <a:latin typeface="Courier New" panose="02070309020205020404" pitchFamily="49" charset="0"/>
                <a:cs typeface="Courier New" panose="02070309020205020404" pitchFamily="49" charset="0"/>
              </a:rPr>
              <a:t> Deaths PY, by(EXP) s(sum)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Summary statistics: sum</a:t>
            </a:r>
          </a:p>
          <a:p>
            <a:r>
              <a:rPr lang="en-US" sz="1200" dirty="0">
                <a:latin typeface="Courier New" panose="02070309020205020404" pitchFamily="49" charset="0"/>
                <a:cs typeface="Courier New" panose="02070309020205020404" pitchFamily="49" charset="0"/>
              </a:rPr>
              <a:t>  by categories of: EXP (exposure category)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EXP |  </a:t>
            </a:r>
            <a:r>
              <a:rPr lang="en-US" sz="1200" dirty="0" err="1">
                <a:latin typeface="Courier New" panose="02070309020205020404" pitchFamily="49" charset="0"/>
                <a:cs typeface="Courier New" panose="02070309020205020404" pitchFamily="49" charset="0"/>
              </a:rPr>
              <a:t>N_person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LungCa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NasalCa</a:t>
            </a:r>
            <a:r>
              <a:rPr lang="en-US" sz="1200" dirty="0">
                <a:latin typeface="Courier New" panose="02070309020205020404" pitchFamily="49" charset="0"/>
                <a:cs typeface="Courier New" panose="02070309020205020404" pitchFamily="49" charset="0"/>
              </a:rPr>
              <a:t>    Deaths        PY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0.0 |       992        42        10       242  7738.755</a:t>
            </a:r>
          </a:p>
          <a:p>
            <a:r>
              <a:rPr lang="en-US" sz="1200" dirty="0">
                <a:latin typeface="Courier New" panose="02070309020205020404" pitchFamily="49" charset="0"/>
                <a:cs typeface="Courier New" panose="02070309020205020404" pitchFamily="49" charset="0"/>
              </a:rPr>
              <a:t> 0.5-4.0 |       668        50        17       205  4905.054</a:t>
            </a:r>
          </a:p>
          <a:p>
            <a:r>
              <a:rPr lang="en-US" sz="1200" dirty="0">
                <a:latin typeface="Courier New" panose="02070309020205020404" pitchFamily="49" charset="0"/>
                <a:cs typeface="Courier New" panose="02070309020205020404" pitchFamily="49" charset="0"/>
              </a:rPr>
              <a:t> 4.5-8.0 |       272        27        12        97  1716.924</a:t>
            </a:r>
          </a:p>
          <a:p>
            <a:r>
              <a:rPr lang="en-US" sz="1200" dirty="0">
                <a:latin typeface="Courier New" panose="02070309020205020404" pitchFamily="49" charset="0"/>
                <a:cs typeface="Courier New" panose="02070309020205020404" pitchFamily="49" charset="0"/>
              </a:rPr>
              <a:t>8.5-12.0 |       102        12        10        40  601.1505</a:t>
            </a:r>
          </a:p>
          <a:p>
            <a:r>
              <a:rPr lang="en-US" sz="1200" dirty="0">
                <a:latin typeface="Courier New" panose="02070309020205020404" pitchFamily="49" charset="0"/>
                <a:cs typeface="Courier New" panose="02070309020205020404" pitchFamily="49" charset="0"/>
              </a:rPr>
              <a:t>   12.5+ |        48         6         7        19   268.896</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Total |      2082       137        56       603  15230.78</a:t>
            </a:r>
          </a:p>
          <a:p>
            <a:r>
              <a:rPr lang="en-US" sz="1200" dirty="0">
                <a:latin typeface="Courier New" panose="02070309020205020404" pitchFamily="49" charset="0"/>
                <a:cs typeface="Courier New" panose="02070309020205020404" pitchFamily="49" charset="0"/>
              </a:rPr>
              <a:t>------------------------------------------------------------</a:t>
            </a:r>
          </a:p>
        </p:txBody>
      </p:sp>
      <p:sp>
        <p:nvSpPr>
          <p:cNvPr id="6" name="TextBox 5"/>
          <p:cNvSpPr txBox="1"/>
          <p:nvPr/>
        </p:nvSpPr>
        <p:spPr>
          <a:xfrm>
            <a:off x="1676400" y="4343400"/>
            <a:ext cx="5791200" cy="338554"/>
          </a:xfrm>
          <a:prstGeom prst="rect">
            <a:avLst/>
          </a:prstGeom>
          <a:noFill/>
        </p:spPr>
        <p:txBody>
          <a:bodyPr wrap="square" rtlCol="0">
            <a:spAutoFit/>
          </a:bodyPr>
          <a:lstStyle/>
          <a:p>
            <a:r>
              <a:rPr lang="en-US" sz="1600" b="1" i="1" dirty="0">
                <a:latin typeface="Courier New" panose="02070309020205020404" pitchFamily="49" charset="0"/>
                <a:cs typeface="Courier New" panose="02070309020205020404" pitchFamily="49" charset="0"/>
              </a:rPr>
              <a:t>K</a:t>
            </a:r>
            <a:r>
              <a:rPr lang="en-US" sz="1600"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N</a:t>
            </a:r>
            <a:r>
              <a:rPr lang="en-US" sz="1600" b="1" i="1" baseline="-25000" dirty="0" err="1">
                <a:latin typeface="Courier New" panose="02070309020205020404" pitchFamily="49" charset="0"/>
                <a:cs typeface="Courier New" panose="02070309020205020404" pitchFamily="49" charset="0"/>
              </a:rPr>
              <a:t>k</a:t>
            </a:r>
            <a:r>
              <a:rPr lang="en-US" sz="1600" b="1"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A</a:t>
            </a:r>
            <a:r>
              <a:rPr lang="en-US" sz="1600" b="1" i="1" baseline="-25000" dirty="0" err="1">
                <a:latin typeface="Courier New" panose="02070309020205020404" pitchFamily="49" charset="0"/>
                <a:cs typeface="Courier New" panose="02070309020205020404" pitchFamily="49" charset="0"/>
              </a:rPr>
              <a:t>k</a:t>
            </a:r>
            <a:r>
              <a:rPr lang="en-US" sz="1600" b="1" i="1" dirty="0">
                <a:latin typeface="Courier New" panose="02070309020205020404" pitchFamily="49" charset="0"/>
                <a:cs typeface="Courier New" panose="02070309020205020404" pitchFamily="49" charset="0"/>
              </a:rPr>
              <a:t>           </a:t>
            </a:r>
            <a:r>
              <a:rPr lang="en-US" sz="1600" b="1" i="1" dirty="0" err="1">
                <a:latin typeface="Courier New" panose="02070309020205020404" pitchFamily="49" charset="0"/>
                <a:cs typeface="Courier New" panose="02070309020205020404" pitchFamily="49" charset="0"/>
              </a:rPr>
              <a:t>T</a:t>
            </a:r>
            <a:r>
              <a:rPr lang="en-US" sz="1600" b="1" i="1" baseline="-25000" dirty="0" err="1">
                <a:latin typeface="Courier New" panose="02070309020205020404" pitchFamily="49" charset="0"/>
                <a:cs typeface="Courier New" panose="02070309020205020404" pitchFamily="49" charset="0"/>
              </a:rPr>
              <a:t>k</a:t>
            </a:r>
            <a:endParaRPr lang="en-US" sz="1600" b="1" i="1"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330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90575"/>
            <a:ext cx="8524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997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533400"/>
            <a:ext cx="741997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667000"/>
            <a:ext cx="61722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3733800"/>
            <a:ext cx="7286625"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8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51688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99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315200" cy="479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14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85800" y="2286000"/>
            <a:ext cx="7772400" cy="2209800"/>
          </a:xfrm>
        </p:spPr>
        <p:txBody>
          <a:bodyPr/>
          <a:lstStyle/>
          <a:p>
            <a:pPr eaLnBrk="1" hangingPunct="1"/>
            <a:r>
              <a:rPr lang="en-US" dirty="0"/>
              <a:t>Poisson Regression </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Poisson regression: nasal cancer and two level exposure</a:t>
            </a:r>
          </a:p>
        </p:txBody>
      </p:sp>
      <p:sp>
        <p:nvSpPr>
          <p:cNvPr id="3" name="Content Placeholder 2"/>
          <p:cNvSpPr>
            <a:spLocks noGrp="1"/>
          </p:cNvSpPr>
          <p:nvPr>
            <p:ph idx="1"/>
          </p:nvPr>
        </p:nvSpPr>
        <p:spPr/>
        <p:txBody>
          <a:bodyPr/>
          <a:lstStyle/>
          <a:p>
            <a:pPr marL="0" indent="0">
              <a:buNone/>
            </a:pPr>
            <a:r>
              <a:rPr lang="en-US" sz="1200" dirty="0">
                <a:latin typeface="Courier New" pitchFamily="49" charset="0"/>
                <a:cs typeface="Courier New" pitchFamily="49" charset="0"/>
              </a:rPr>
              <a:t>. gen </a:t>
            </a:r>
            <a:r>
              <a:rPr lang="en-US" sz="1200" dirty="0" err="1">
                <a:latin typeface="Courier New" pitchFamily="49" charset="0"/>
                <a:cs typeface="Courier New" pitchFamily="49" charset="0"/>
              </a:rPr>
              <a:t>expmax</a:t>
            </a:r>
            <a:r>
              <a:rPr lang="en-US" sz="1200" dirty="0">
                <a:latin typeface="Courier New" pitchFamily="49" charset="0"/>
                <a:cs typeface="Courier New" pitchFamily="49" charset="0"/>
              </a:rPr>
              <a:t> = 0 if EXP==1 </a:t>
            </a:r>
          </a:p>
          <a:p>
            <a:pPr marL="0" indent="0">
              <a:buNone/>
            </a:pPr>
            <a:r>
              <a:rPr lang="en-US" sz="1200" dirty="0">
                <a:latin typeface="Courier New" pitchFamily="49" charset="0"/>
                <a:cs typeface="Courier New" pitchFamily="49" charset="0"/>
              </a:rPr>
              <a:t>(177 missing values generated)</a:t>
            </a:r>
          </a:p>
          <a:p>
            <a:pPr marL="0" indent="0">
              <a:buNone/>
            </a:pPr>
            <a:r>
              <a:rPr lang="en-US" sz="1200" dirty="0">
                <a:latin typeface="Courier New" pitchFamily="49" charset="0"/>
                <a:cs typeface="Courier New" pitchFamily="49" charset="0"/>
              </a:rPr>
              <a:t>. replace </a:t>
            </a:r>
            <a:r>
              <a:rPr lang="en-US" sz="1200" dirty="0" err="1">
                <a:latin typeface="Courier New" pitchFamily="49" charset="0"/>
                <a:cs typeface="Courier New" pitchFamily="49" charset="0"/>
              </a:rPr>
              <a:t>expmax</a:t>
            </a:r>
            <a:r>
              <a:rPr lang="en-US" sz="1200" dirty="0">
                <a:latin typeface="Courier New" pitchFamily="49" charset="0"/>
                <a:cs typeface="Courier New" pitchFamily="49" charset="0"/>
              </a:rPr>
              <a:t> = 1 if EXP==5</a:t>
            </a:r>
          </a:p>
          <a:p>
            <a:pPr marL="0" indent="0">
              <a:buNone/>
            </a:pPr>
            <a:r>
              <a:rPr lang="en-US" sz="1200" dirty="0">
                <a:latin typeface="Courier New" pitchFamily="49" charset="0"/>
                <a:cs typeface="Courier New" pitchFamily="49" charset="0"/>
              </a:rPr>
              <a:t>(18 real changes made)</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b="1" dirty="0" err="1">
                <a:latin typeface="Courier New" pitchFamily="49" charset="0"/>
                <a:cs typeface="Courier New" pitchFamily="49" charset="0"/>
              </a:rPr>
              <a:t>poisson</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expmax</a:t>
            </a:r>
            <a:r>
              <a:rPr lang="en-US" sz="1200" dirty="0">
                <a:latin typeface="Courier New" pitchFamily="49" charset="0"/>
                <a:cs typeface="Courier New" pitchFamily="49" charset="0"/>
              </a:rPr>
              <a:t>, </a:t>
            </a:r>
            <a:r>
              <a:rPr lang="en-US" sz="1200" b="1" dirty="0">
                <a:solidFill>
                  <a:srgbClr val="FF0000"/>
                </a:solidFill>
                <a:latin typeface="Courier New" pitchFamily="49" charset="0"/>
                <a:cs typeface="Courier New" pitchFamily="49" charset="0"/>
              </a:rPr>
              <a:t>exposure(PY)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nolog</a:t>
            </a: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Poisson regression                                Number of </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         83</a:t>
            </a:r>
          </a:p>
          <a:p>
            <a:pPr marL="0" indent="0">
              <a:buNone/>
            </a:pPr>
            <a:r>
              <a:rPr lang="en-US" sz="1200" dirty="0">
                <a:latin typeface="Courier New" pitchFamily="49" charset="0"/>
                <a:cs typeface="Courier New" pitchFamily="49" charset="0"/>
              </a:rPr>
              <a:t>                                                  LR chi2(1)      =      25.16</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Prob</a:t>
            </a:r>
            <a:r>
              <a:rPr lang="en-US" sz="1200" dirty="0">
                <a:latin typeface="Courier New" pitchFamily="49" charset="0"/>
                <a:cs typeface="Courier New" pitchFamily="49" charset="0"/>
              </a:rPr>
              <a:t> &gt; chi2     =     0.0000</a:t>
            </a:r>
          </a:p>
          <a:p>
            <a:pPr marL="0" indent="0">
              <a:buNone/>
            </a:pPr>
            <a:r>
              <a:rPr lang="en-US" sz="1200" dirty="0">
                <a:latin typeface="Courier New" pitchFamily="49" charset="0"/>
                <a:cs typeface="Courier New" pitchFamily="49" charset="0"/>
              </a:rPr>
              <a:t>Log likelihood = -54.021808                       Pseudo R2       =     0.1889</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Coef</a:t>
            </a:r>
            <a:r>
              <a:rPr lang="en-US" sz="1200" dirty="0">
                <a:latin typeface="Courier New" pitchFamily="49" charset="0"/>
                <a:cs typeface="Courier New" pitchFamily="49" charset="0"/>
              </a:rPr>
              <a:t>.   Std. Err.      z    P&gt;|z|     [95% Conf. Interval]</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expmax</a:t>
            </a:r>
            <a:r>
              <a:rPr lang="en-US" sz="1200" dirty="0">
                <a:latin typeface="Courier New" pitchFamily="49" charset="0"/>
                <a:cs typeface="Courier New" pitchFamily="49" charset="0"/>
              </a:rPr>
              <a:t> |   3.002996   .4928054     6.09   0.000     2.037116    3.968877</a:t>
            </a:r>
          </a:p>
          <a:p>
            <a:pPr marL="0" indent="0">
              <a:buNone/>
            </a:pPr>
            <a:r>
              <a:rPr lang="en-US" sz="1200" dirty="0">
                <a:latin typeface="Courier New" pitchFamily="49" charset="0"/>
                <a:cs typeface="Courier New" pitchFamily="49" charset="0"/>
              </a:rPr>
              <a:t>       _cons |  -6.651411   .3162278   -21.03   0.000    -7.271206   -6.031616</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ln</a:t>
            </a:r>
            <a:r>
              <a:rPr lang="en-US" sz="1200" dirty="0">
                <a:latin typeface="Courier New" pitchFamily="49" charset="0"/>
                <a:cs typeface="Courier New" pitchFamily="49" charset="0"/>
              </a:rPr>
              <a:t>(PY) |          1  (exposure)</a:t>
            </a:r>
          </a:p>
          <a:p>
            <a:pPr marL="0" indent="0">
              <a:buNone/>
            </a:pPr>
            <a:r>
              <a:rPr lang="en-US" sz="1200" dirty="0">
                <a:latin typeface="Courier New" pitchFamily="49" charset="0"/>
                <a:cs typeface="Courier New" pitchFamily="49" charset="0"/>
              </a:rPr>
              <a:t>------------------------------------------------------------------------------</a:t>
            </a:r>
          </a:p>
          <a:p>
            <a:pPr marL="0" indent="0">
              <a:buNone/>
            </a:pPr>
            <a:r>
              <a:rPr lang="en-US" sz="1600" dirty="0">
                <a:solidFill>
                  <a:srgbClr val="FF0000"/>
                </a:solidFill>
                <a:latin typeface="Courier New" pitchFamily="49" charset="0"/>
                <a:cs typeface="Courier New" pitchFamily="49" charset="0"/>
              </a:rPr>
              <a:t>What is the sample size?</a:t>
            </a:r>
          </a:p>
        </p:txBody>
      </p:sp>
    </p:spTree>
    <p:extLst>
      <p:ext uri="{BB962C8B-B14F-4D97-AF65-F5344CB8AC3E}">
        <p14:creationId xmlns:p14="http://schemas.microsoft.com/office/powerpoint/2010/main" val="289682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Poisson regression: nasal cancer and two level exposure</a:t>
            </a:r>
          </a:p>
        </p:txBody>
      </p:sp>
      <p:sp>
        <p:nvSpPr>
          <p:cNvPr id="3" name="Content Placeholder 2"/>
          <p:cNvSpPr>
            <a:spLocks noGrp="1"/>
          </p:cNvSpPr>
          <p:nvPr>
            <p:ph idx="1"/>
          </p:nvPr>
        </p:nvSpPr>
        <p:spPr>
          <a:xfrm>
            <a:off x="685800" y="1752600"/>
            <a:ext cx="7772400" cy="4114800"/>
          </a:xfrm>
        </p:spPr>
        <p:txBody>
          <a:bodyPr/>
          <a:lstStyle/>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poisson</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irr</a:t>
            </a: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Poisson regression                                Number of </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         83</a:t>
            </a:r>
          </a:p>
          <a:p>
            <a:pPr marL="0" indent="0">
              <a:buNone/>
            </a:pPr>
            <a:r>
              <a:rPr lang="en-US" sz="1200" dirty="0">
                <a:latin typeface="Courier New" pitchFamily="49" charset="0"/>
                <a:cs typeface="Courier New" pitchFamily="49" charset="0"/>
              </a:rPr>
              <a:t>                                                  LR chi2(1)      =      25.16</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Prob</a:t>
            </a:r>
            <a:r>
              <a:rPr lang="en-US" sz="1200" dirty="0">
                <a:latin typeface="Courier New" pitchFamily="49" charset="0"/>
                <a:cs typeface="Courier New" pitchFamily="49" charset="0"/>
              </a:rPr>
              <a:t> &gt; chi2     =     0.0000</a:t>
            </a:r>
          </a:p>
          <a:p>
            <a:pPr marL="0" indent="0">
              <a:buNone/>
            </a:pPr>
            <a:r>
              <a:rPr lang="en-US" sz="1200" dirty="0">
                <a:latin typeface="Courier New" pitchFamily="49" charset="0"/>
                <a:cs typeface="Courier New" pitchFamily="49" charset="0"/>
              </a:rPr>
              <a:t>Log likelihood = -54.021808                       Pseudo R2       =     0.1889</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        IRR   Std. Err.      z    P&gt;|z|     [95% Conf. Interval]</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expmax</a:t>
            </a:r>
            <a:r>
              <a:rPr lang="en-US" sz="1200" dirty="0">
                <a:latin typeface="Courier New" pitchFamily="49" charset="0"/>
                <a:cs typeface="Courier New" pitchFamily="49" charset="0"/>
              </a:rPr>
              <a:t> |   </a:t>
            </a:r>
            <a:r>
              <a:rPr lang="en-US" sz="1200" b="1" dirty="0">
                <a:latin typeface="Courier New" pitchFamily="49" charset="0"/>
                <a:cs typeface="Courier New" pitchFamily="49" charset="0"/>
              </a:rPr>
              <a:t>20.14581   9.927965     6.09   0.000     7.668459    52.92508</a:t>
            </a:r>
          </a:p>
          <a:p>
            <a:pPr marL="0" indent="0">
              <a:buNone/>
            </a:pPr>
            <a:r>
              <a:rPr lang="en-US" sz="1200" dirty="0">
                <a:latin typeface="Courier New" pitchFamily="49" charset="0"/>
                <a:cs typeface="Courier New" pitchFamily="49" charset="0"/>
              </a:rPr>
              <a:t>       _cons |   .0012922   .0004086   -21.03   0.000     .0006953    .0024016</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ln</a:t>
            </a:r>
            <a:r>
              <a:rPr lang="en-US" sz="1200" dirty="0">
                <a:latin typeface="Courier New" pitchFamily="49" charset="0"/>
                <a:cs typeface="Courier New" pitchFamily="49" charset="0"/>
              </a:rPr>
              <a:t>(PY) |          1  (exposure)</a:t>
            </a:r>
          </a:p>
          <a:p>
            <a:pPr marL="0" indent="0">
              <a:buNone/>
            </a:pP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a:t>
            </a:r>
          </a:p>
          <a:p>
            <a:pPr marL="0" indent="0">
              <a:buNone/>
            </a:pPr>
            <a:endParaRPr lang="en-US" sz="1200" dirty="0">
              <a:latin typeface="Courier New" pitchFamily="49" charset="0"/>
              <a:cs typeface="Courier New"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5181600"/>
            <a:ext cx="7772400" cy="7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934075"/>
            <a:ext cx="10191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57375" y="5942040"/>
            <a:ext cx="657225" cy="400110"/>
          </a:xfrm>
          <a:prstGeom prst="rect">
            <a:avLst/>
          </a:prstGeom>
          <a:noFill/>
        </p:spPr>
        <p:txBody>
          <a:bodyPr wrap="square" rtlCol="0">
            <a:spAutoFit/>
          </a:bodyPr>
          <a:lstStyle/>
          <a:p>
            <a:r>
              <a:rPr lang="en-US" sz="2000" dirty="0"/>
              <a:t>?</a:t>
            </a:r>
          </a:p>
        </p:txBody>
      </p:sp>
    </p:spTree>
    <p:extLst>
      <p:ext uri="{BB962C8B-B14F-4D97-AF65-F5344CB8AC3E}">
        <p14:creationId xmlns:p14="http://schemas.microsoft.com/office/powerpoint/2010/main" val="190980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000" dirty="0"/>
              <a:t>Incidence rate of nasal cancer and two level exposure</a:t>
            </a:r>
          </a:p>
        </p:txBody>
      </p:sp>
      <p:sp>
        <p:nvSpPr>
          <p:cNvPr id="3" name="Content Placeholder 2"/>
          <p:cNvSpPr>
            <a:spLocks noGrp="1"/>
          </p:cNvSpPr>
          <p:nvPr>
            <p:ph idx="1"/>
          </p:nvPr>
        </p:nvSpPr>
        <p:spPr>
          <a:xfrm>
            <a:off x="685800" y="1524000"/>
            <a:ext cx="7772400" cy="4114800"/>
          </a:xfrm>
        </p:spPr>
        <p:txBody>
          <a:bodyPr/>
          <a:lstStyle/>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expmax</a:t>
            </a:r>
            <a:r>
              <a:rPr lang="en-US" sz="1200" dirty="0">
                <a:latin typeface="Courier New" pitchFamily="49" charset="0"/>
                <a:cs typeface="Courier New" pitchFamily="49" charset="0"/>
              </a:rPr>
              <a:t> PY</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                 | </a:t>
            </a:r>
            <a:r>
              <a:rPr lang="en-US" sz="1200" dirty="0" err="1">
                <a:latin typeface="Courier New" pitchFamily="49" charset="0"/>
                <a:cs typeface="Courier New" pitchFamily="49" charset="0"/>
              </a:rPr>
              <a:t>expmax</a:t>
            </a: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   Exposed   Unexposed  |      Total</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Nasal cancer </a:t>
            </a:r>
            <a:r>
              <a:rPr lang="en-US" sz="1200" dirty="0" err="1">
                <a:latin typeface="Courier New" pitchFamily="49" charset="0"/>
                <a:cs typeface="Courier New" pitchFamily="49" charset="0"/>
              </a:rPr>
              <a:t>dea</a:t>
            </a:r>
            <a:r>
              <a:rPr lang="en-US" sz="1200" dirty="0">
                <a:latin typeface="Courier New" pitchFamily="49" charset="0"/>
                <a:cs typeface="Courier New" pitchFamily="49" charset="0"/>
              </a:rPr>
              <a:t> |         7          10  |         17</a:t>
            </a:r>
          </a:p>
          <a:p>
            <a:pPr marL="0" indent="0">
              <a:buNone/>
            </a:pPr>
            <a:r>
              <a:rPr lang="en-US" sz="1200" dirty="0">
                <a:latin typeface="Courier New" pitchFamily="49" charset="0"/>
                <a:cs typeface="Courier New" pitchFamily="49" charset="0"/>
              </a:rPr>
              <a:t>    Person years |   268.896    7738.755  |   8007.651</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                        |</a:t>
            </a:r>
          </a:p>
          <a:p>
            <a:pPr marL="0" indent="0">
              <a:buNone/>
            </a:pPr>
            <a:r>
              <a:rPr lang="en-US" sz="1200" dirty="0">
                <a:latin typeface="Courier New" pitchFamily="49" charset="0"/>
                <a:cs typeface="Courier New" pitchFamily="49" charset="0"/>
              </a:rPr>
              <a:t>  Incidence rate |  .0260324    .0012922  |    .002123</a:t>
            </a:r>
          </a:p>
          <a:p>
            <a:pPr marL="0" indent="0">
              <a:buNone/>
            </a:pPr>
            <a:r>
              <a:rPr lang="en-US" sz="1200" dirty="0">
                <a:latin typeface="Courier New" pitchFamily="49" charset="0"/>
                <a:cs typeface="Courier New" pitchFamily="49" charset="0"/>
              </a:rPr>
              <a:t>                 |                        |</a:t>
            </a:r>
          </a:p>
          <a:p>
            <a:pPr marL="0" indent="0">
              <a:buNone/>
            </a:pPr>
            <a:r>
              <a:rPr lang="en-US" sz="1200" dirty="0">
                <a:latin typeface="Courier New" pitchFamily="49" charset="0"/>
                <a:cs typeface="Courier New" pitchFamily="49" charset="0"/>
              </a:rPr>
              <a:t>                 |      Point estimate    |    [95% Conf. Interval]</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Inc. rate diff. |         .0247402       |    .0054389    .0440415 </a:t>
            </a:r>
          </a:p>
          <a:p>
            <a:pPr marL="0" indent="0">
              <a:buNone/>
            </a:pPr>
            <a:r>
              <a:rPr lang="en-US" sz="1200" dirty="0">
                <a:latin typeface="Courier New" pitchFamily="49" charset="0"/>
                <a:cs typeface="Courier New" pitchFamily="49" charset="0"/>
              </a:rPr>
              <a:t> Inc. rate ratio |         </a:t>
            </a:r>
            <a:r>
              <a:rPr lang="en-US" sz="1200" b="1" dirty="0">
                <a:latin typeface="Courier New" pitchFamily="49" charset="0"/>
                <a:cs typeface="Courier New" pitchFamily="49" charset="0"/>
              </a:rPr>
              <a:t>20.14581       |    6.508444    58.63099 </a:t>
            </a:r>
            <a:r>
              <a:rPr lang="en-US" sz="1200" dirty="0">
                <a:latin typeface="Courier New" pitchFamily="49" charset="0"/>
                <a:cs typeface="Courier New" pitchFamily="49" charset="0"/>
              </a:rPr>
              <a:t>(exact)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Attr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frac</a:t>
            </a:r>
            <a:r>
              <a:rPr lang="en-US" sz="1200" dirty="0">
                <a:latin typeface="Courier New" pitchFamily="49" charset="0"/>
                <a:cs typeface="Courier New" pitchFamily="49" charset="0"/>
              </a:rPr>
              <a:t>. ex. |         .9503619       |    .8463535    .9829442 (exact)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Attr</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frac</a:t>
            </a:r>
            <a:r>
              <a:rPr lang="en-US" sz="1200" dirty="0">
                <a:latin typeface="Courier New" pitchFamily="49" charset="0"/>
                <a:cs typeface="Courier New" pitchFamily="49" charset="0"/>
              </a:rPr>
              <a:t>. pop |         .3913255       |</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midp</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a:t>
            </a:r>
            <a:r>
              <a:rPr lang="en-US" sz="1200" dirty="0">
                <a:latin typeface="Courier New" pitchFamily="49" charset="0"/>
                <a:cs typeface="Courier New" pitchFamily="49" charset="0"/>
              </a:rPr>
              <a:t>(k&gt;=7) =                     0.0000 (exact)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midp</a:t>
            </a:r>
            <a:r>
              <a:rPr lang="en-US" sz="1200" dirty="0">
                <a:latin typeface="Courier New" pitchFamily="49" charset="0"/>
                <a:cs typeface="Courier New" pitchFamily="49" charset="0"/>
              </a:rPr>
              <a:t>) 2*</a:t>
            </a:r>
            <a:r>
              <a:rPr lang="en-US" sz="1200" dirty="0" err="1">
                <a:latin typeface="Courier New" pitchFamily="49" charset="0"/>
                <a:cs typeface="Courier New" pitchFamily="49" charset="0"/>
              </a:rPr>
              <a:t>Pr</a:t>
            </a:r>
            <a:r>
              <a:rPr lang="en-US" sz="1200" dirty="0">
                <a:latin typeface="Courier New" pitchFamily="49" charset="0"/>
                <a:cs typeface="Courier New" pitchFamily="49" charset="0"/>
              </a:rPr>
              <a:t>(k&gt;=7) =                     0.0000 (exact)</a:t>
            </a:r>
          </a:p>
          <a:p>
            <a:pPr marL="0" indent="0">
              <a:buNone/>
            </a:pPr>
            <a:endParaRPr lang="en-US" sz="1200" dirty="0">
              <a:latin typeface="Courier New" pitchFamily="49" charset="0"/>
              <a:cs typeface="Courier New" pitchFamily="49" charset="0"/>
            </a:endParaRPr>
          </a:p>
          <a:p>
            <a:pPr marL="0" indent="0">
              <a:buNone/>
            </a:pPr>
            <a:r>
              <a:rPr lang="en-US" sz="2000" dirty="0">
                <a:latin typeface="Times New Roman" panose="02020603050405020304" pitchFamily="18" charset="0"/>
                <a:cs typeface="Times New Roman" panose="02020603050405020304" pitchFamily="18" charset="0"/>
              </a:rPr>
              <a:t>Assume the occurrence of nasal cancer follows a Poisson distribution</a:t>
            </a:r>
          </a:p>
          <a:p>
            <a:pPr marL="0" indent="0">
              <a:buNone/>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3728716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z="3000" dirty="0"/>
              <a:t>Sample size from the group dataset</a:t>
            </a:r>
          </a:p>
        </p:txBody>
      </p:sp>
      <p:sp>
        <p:nvSpPr>
          <p:cNvPr id="3" name="Content Placeholder 2"/>
          <p:cNvSpPr>
            <a:spLocks noGrp="1"/>
          </p:cNvSpPr>
          <p:nvPr>
            <p:ph idx="1"/>
          </p:nvPr>
        </p:nvSpPr>
        <p:spPr>
          <a:xfrm>
            <a:off x="685800" y="1524000"/>
            <a:ext cx="7772400" cy="4114800"/>
          </a:xfrm>
        </p:spPr>
        <p:txBody>
          <a:bodyPr/>
          <a:lstStyle/>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tabstat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N_person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NasalCa</a:t>
            </a:r>
            <a:r>
              <a:rPr lang="en-US" sz="1600" dirty="0">
                <a:latin typeface="Courier New" pitchFamily="49" charset="0"/>
                <a:cs typeface="Courier New" pitchFamily="49" charset="0"/>
              </a:rPr>
              <a:t> PY, by(</a:t>
            </a:r>
            <a:r>
              <a:rPr lang="en-US" sz="1600" dirty="0" err="1">
                <a:latin typeface="Courier New" pitchFamily="49" charset="0"/>
                <a:cs typeface="Courier New" pitchFamily="49" charset="0"/>
              </a:rPr>
              <a:t>expmax</a:t>
            </a:r>
            <a:r>
              <a:rPr lang="en-US" sz="1600" dirty="0">
                <a:latin typeface="Courier New" pitchFamily="49" charset="0"/>
                <a:cs typeface="Courier New" pitchFamily="49" charset="0"/>
              </a:rPr>
              <a:t>) s(n sum)  </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Summary statistics: N, sum</a:t>
            </a:r>
          </a:p>
          <a:p>
            <a:pPr marL="0" indent="0">
              <a:buNone/>
            </a:pPr>
            <a:r>
              <a:rPr lang="en-US" sz="1600" dirty="0">
                <a:latin typeface="Courier New" pitchFamily="49" charset="0"/>
                <a:cs typeface="Courier New" pitchFamily="49" charset="0"/>
              </a:rPr>
              <a:t>  by categories of: </a:t>
            </a:r>
            <a:r>
              <a:rPr lang="en-US" sz="1600" dirty="0" err="1">
                <a:latin typeface="Courier New" pitchFamily="49" charset="0"/>
                <a:cs typeface="Courier New" pitchFamily="49" charset="0"/>
              </a:rPr>
              <a:t>expmax</a:t>
            </a:r>
            <a:r>
              <a:rPr lang="en-US" sz="1600" dirty="0">
                <a:latin typeface="Courier New" pitchFamily="49" charset="0"/>
                <a:cs typeface="Courier New" pitchFamily="49" charset="0"/>
              </a:rPr>
              <a:t> </a:t>
            </a:r>
          </a:p>
          <a:p>
            <a:pPr marL="0" indent="0">
              <a:buNone/>
            </a:pP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expmax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N_person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NasalCa</a:t>
            </a:r>
            <a:r>
              <a:rPr lang="en-US" sz="1600" dirty="0">
                <a:latin typeface="Courier New" pitchFamily="49" charset="0"/>
                <a:cs typeface="Courier New" pitchFamily="49" charset="0"/>
              </a:rPr>
              <a:t>        PY</a:t>
            </a: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0 |        65        65        65</a:t>
            </a:r>
          </a:p>
          <a:p>
            <a:pPr marL="0" indent="0">
              <a:buNone/>
            </a:pPr>
            <a:r>
              <a:rPr lang="en-US" sz="1600" dirty="0">
                <a:latin typeface="Courier New" pitchFamily="49" charset="0"/>
                <a:cs typeface="Courier New" pitchFamily="49" charset="0"/>
              </a:rPr>
              <a:t>         |       992        10  7738.755</a:t>
            </a: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1 |        18        18        18</a:t>
            </a:r>
          </a:p>
          <a:p>
            <a:pPr marL="0" indent="0">
              <a:buNone/>
            </a:pPr>
            <a:r>
              <a:rPr lang="en-US" sz="1600" dirty="0">
                <a:latin typeface="Courier New" pitchFamily="49" charset="0"/>
                <a:cs typeface="Courier New" pitchFamily="49" charset="0"/>
              </a:rPr>
              <a:t>         |        48         7   268.896</a:t>
            </a:r>
          </a:p>
          <a:p>
            <a:pPr marL="0" indent="0">
              <a:buNone/>
            </a:pP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Total |        83        83        83</a:t>
            </a:r>
          </a:p>
          <a:p>
            <a:pPr marL="0" indent="0">
              <a:buNone/>
            </a:pPr>
            <a:r>
              <a:rPr lang="en-US" sz="1600" dirty="0">
                <a:latin typeface="Courier New" pitchFamily="49" charset="0"/>
                <a:cs typeface="Courier New" pitchFamily="49" charset="0"/>
              </a:rPr>
              <a:t>         |      1040        17  8007.651</a:t>
            </a:r>
          </a:p>
          <a:p>
            <a:pPr marL="0" indent="0">
              <a:buNone/>
            </a:pPr>
            <a:r>
              <a:rPr lang="en-US" sz="1600" dirty="0">
                <a:latin typeface="Courier New" pitchFamily="49" charset="0"/>
                <a:cs typeface="Courier New" pitchFamily="49" charset="0"/>
              </a:rPr>
              <a:t>----------------------------------------</a:t>
            </a:r>
          </a:p>
          <a:p>
            <a:pPr marL="0" indent="0">
              <a:buNone/>
            </a:pPr>
            <a:endParaRPr lang="en-US" sz="1600" dirty="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62808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7346"/>
            <a:ext cx="6400800" cy="4635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67200"/>
            <a:ext cx="6400800" cy="1860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65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772400" cy="4114800"/>
          </a:xfrm>
        </p:spPr>
        <p:txBody>
          <a:bodyPr/>
          <a:lstStyle/>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poisson</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a:t>
            </a:r>
            <a:r>
              <a:rPr lang="en-US" sz="1200" b="1" dirty="0" err="1">
                <a:latin typeface="Courier New" pitchFamily="49" charset="0"/>
                <a:cs typeface="Courier New" pitchFamily="49" charset="0"/>
              </a:rPr>
              <a:t>i.YFE</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i.EXP</a:t>
            </a:r>
            <a:r>
              <a:rPr lang="en-US" sz="1200" b="1" dirty="0">
                <a:latin typeface="Courier New" pitchFamily="49" charset="0"/>
                <a:cs typeface="Courier New" pitchFamily="49" charset="0"/>
              </a:rPr>
              <a:t> </a:t>
            </a:r>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exposure(PY)</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nolog</a:t>
            </a: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Poisson regression                                Number of </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        242</a:t>
            </a:r>
          </a:p>
          <a:p>
            <a:pPr marL="0" indent="0">
              <a:buNone/>
            </a:pPr>
            <a:r>
              <a:rPr lang="en-US" sz="1200" dirty="0">
                <a:latin typeface="Courier New" pitchFamily="49" charset="0"/>
                <a:cs typeface="Courier New" pitchFamily="49" charset="0"/>
              </a:rPr>
              <a:t>                                                  LR chi2(7)      =      62.32</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Prob</a:t>
            </a:r>
            <a:r>
              <a:rPr lang="en-US" sz="1200" dirty="0">
                <a:latin typeface="Courier New" pitchFamily="49" charset="0"/>
                <a:cs typeface="Courier New" pitchFamily="49" charset="0"/>
              </a:rPr>
              <a:t> &gt; chi2     =     0.0000</a:t>
            </a:r>
          </a:p>
          <a:p>
            <a:pPr marL="0" indent="0">
              <a:buNone/>
            </a:pPr>
            <a:r>
              <a:rPr lang="en-US" sz="1200" dirty="0">
                <a:latin typeface="Courier New" pitchFamily="49" charset="0"/>
                <a:cs typeface="Courier New" pitchFamily="49" charset="0"/>
              </a:rPr>
              <a:t>Log likelihood = -146.91435                       Pseudo R2       =     0.1750</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      </a:t>
            </a:r>
            <a:r>
              <a:rPr lang="en-US" sz="1200" b="1" dirty="0" err="1">
                <a:solidFill>
                  <a:srgbClr val="FF0000"/>
                </a:solidFill>
                <a:latin typeface="Courier New" pitchFamily="49" charset="0"/>
                <a:cs typeface="Courier New" pitchFamily="49" charset="0"/>
              </a:rPr>
              <a:t>Coef</a:t>
            </a:r>
            <a:r>
              <a:rPr lang="en-US" sz="1200" b="1" dirty="0">
                <a:solidFill>
                  <a:srgbClr val="FF0000"/>
                </a:solidFill>
                <a:latin typeface="Courier New" pitchFamily="49" charset="0"/>
                <a:cs typeface="Courier New" pitchFamily="49" charset="0"/>
              </a:rPr>
              <a:t>.</a:t>
            </a:r>
            <a:r>
              <a:rPr lang="en-US" sz="1200" dirty="0">
                <a:latin typeface="Courier New" pitchFamily="49" charset="0"/>
                <a:cs typeface="Courier New" pitchFamily="49" charset="0"/>
              </a:rPr>
              <a:t>   Std. Err.      z    P&gt;|z|     [95% Conf. Interval]</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YFE |</a:t>
            </a:r>
          </a:p>
          <a:p>
            <a:pPr marL="0" indent="0">
              <a:buNone/>
            </a:pPr>
            <a:r>
              <a:rPr lang="en-US" sz="1200" dirty="0">
                <a:latin typeface="Courier New" pitchFamily="49" charset="0"/>
                <a:cs typeface="Courier New" pitchFamily="49" charset="0"/>
              </a:rPr>
              <a:t>          2  |   .7662945   .3701047     2.07   0.038     .0409026    1.491686</a:t>
            </a:r>
          </a:p>
          <a:p>
            <a:pPr marL="0" indent="0">
              <a:buNone/>
            </a:pPr>
            <a:r>
              <a:rPr lang="en-US" sz="1200" dirty="0">
                <a:latin typeface="Courier New" pitchFamily="49" charset="0"/>
                <a:cs typeface="Courier New" pitchFamily="49" charset="0"/>
              </a:rPr>
              <a:t>          3  |   .5244684   .5013795     1.05   0.296    -.4582173    1.507154</a:t>
            </a:r>
          </a:p>
          <a:p>
            <a:pPr marL="0" indent="0">
              <a:buNone/>
            </a:pPr>
            <a:r>
              <a:rPr lang="en-US" sz="1200" dirty="0">
                <a:latin typeface="Courier New" pitchFamily="49" charset="0"/>
                <a:cs typeface="Courier New" pitchFamily="49" charset="0"/>
              </a:rPr>
              <a:t>          4  |  -.4813688    .512387    -0.94   0.347    -1.485629    .5228913</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EXP |</a:t>
            </a:r>
          </a:p>
          <a:p>
            <a:pPr marL="0" indent="0">
              <a:buNone/>
            </a:pPr>
            <a:r>
              <a:rPr lang="en-US" sz="1200" dirty="0">
                <a:latin typeface="Courier New" pitchFamily="49" charset="0"/>
                <a:cs typeface="Courier New" pitchFamily="49" charset="0"/>
              </a:rPr>
              <a:t>          2  |   .8527949   .4024174     2.12   0.034     .0640714    1.641518</a:t>
            </a:r>
          </a:p>
          <a:p>
            <a:pPr marL="0" indent="0">
              <a:buNone/>
            </a:pPr>
            <a:r>
              <a:rPr lang="en-US" sz="1200" dirty="0">
                <a:latin typeface="Courier New" pitchFamily="49" charset="0"/>
                <a:cs typeface="Courier New" pitchFamily="49" charset="0"/>
              </a:rPr>
              <a:t>          3  |   1.209269   .4660264     2.59   0.009     .2958739    2.122664</a:t>
            </a:r>
          </a:p>
          <a:p>
            <a:pPr marL="0" indent="0">
              <a:buNone/>
            </a:pPr>
            <a:r>
              <a:rPr lang="en-US" sz="1200" dirty="0">
                <a:latin typeface="Courier New" pitchFamily="49" charset="0"/>
                <a:cs typeface="Courier New" pitchFamily="49" charset="0"/>
              </a:rPr>
              <a:t>          4  |   2.115508   .5062347     4.18   0.000     1.123306     3.10771</a:t>
            </a:r>
          </a:p>
          <a:p>
            <a:pPr marL="0" indent="0">
              <a:buNone/>
            </a:pPr>
            <a:r>
              <a:rPr lang="en-US" sz="1200" dirty="0">
                <a:latin typeface="Courier New" pitchFamily="49" charset="0"/>
                <a:cs typeface="Courier New" pitchFamily="49" charset="0"/>
              </a:rPr>
              <a:t>          5  |    2.64968   .5574622     4.75   0.000     1.557074    3.742286</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_cons |  -6.630379   .4930839   -13.45   0.000    -7.596806   -5.663952</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ln</a:t>
            </a:r>
            <a:r>
              <a:rPr lang="en-US" sz="1200" dirty="0">
                <a:latin typeface="Courier New" pitchFamily="49" charset="0"/>
                <a:cs typeface="Courier New" pitchFamily="49" charset="0"/>
              </a:rPr>
              <a:t>(PY) |          1  (exposure)</a:t>
            </a:r>
          </a:p>
          <a:p>
            <a:pPr marL="0" indent="0">
              <a:buNone/>
            </a:pPr>
            <a:r>
              <a:rPr lang="en-US" sz="1200" dirty="0">
                <a:latin typeface="Courier New" pitchFamily="49" charset="0"/>
                <a:cs typeface="Courier New" pitchFamily="49" charset="0"/>
              </a:rPr>
              <a:t>------------------------------------------------------------------------------</a:t>
            </a:r>
          </a:p>
          <a:p>
            <a:pPr marL="0" indent="0">
              <a:buNone/>
            </a:pP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2322182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81000"/>
            <a:ext cx="7772400" cy="5867400"/>
          </a:xfrm>
        </p:spPr>
        <p:txBody>
          <a:bodyPr/>
          <a:lstStyle/>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poisson</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i.YFE</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i.EXP</a:t>
            </a:r>
            <a:r>
              <a:rPr lang="en-US" sz="1200" dirty="0">
                <a:latin typeface="Courier New" pitchFamily="49" charset="0"/>
                <a:cs typeface="Courier New" pitchFamily="49" charset="0"/>
              </a:rPr>
              <a:t> , exposure(PY) </a:t>
            </a:r>
            <a:r>
              <a:rPr lang="en-US" sz="1200" dirty="0" err="1">
                <a:latin typeface="Courier New" pitchFamily="49" charset="0"/>
                <a:cs typeface="Courier New" pitchFamily="49" charset="0"/>
              </a:rPr>
              <a:t>nolog</a:t>
            </a:r>
            <a:r>
              <a:rPr lang="en-US" sz="1200" dirty="0">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irr</a:t>
            </a:r>
            <a:r>
              <a:rPr lang="en-US" sz="1200" b="1" dirty="0">
                <a:solidFill>
                  <a:srgbClr val="FF0000"/>
                </a:solidFill>
                <a:latin typeface="Courier New" pitchFamily="49" charset="0"/>
                <a:cs typeface="Courier New" pitchFamily="49" charset="0"/>
              </a:rPr>
              <a:t>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Poisson regression                                Number of </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        242</a:t>
            </a:r>
          </a:p>
          <a:p>
            <a:pPr marL="0" indent="0">
              <a:buNone/>
            </a:pPr>
            <a:r>
              <a:rPr lang="en-US" sz="1200" dirty="0">
                <a:latin typeface="Courier New" pitchFamily="49" charset="0"/>
                <a:cs typeface="Courier New" pitchFamily="49" charset="0"/>
              </a:rPr>
              <a:t>                                                  LR chi2(7)      =      62.32</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Prob</a:t>
            </a:r>
            <a:r>
              <a:rPr lang="en-US" sz="1200" dirty="0">
                <a:latin typeface="Courier New" pitchFamily="49" charset="0"/>
                <a:cs typeface="Courier New" pitchFamily="49" charset="0"/>
              </a:rPr>
              <a:t> &gt; chi2     =     0.0000</a:t>
            </a:r>
          </a:p>
          <a:p>
            <a:pPr marL="0" indent="0">
              <a:buNone/>
            </a:pPr>
            <a:r>
              <a:rPr lang="en-US" sz="1200" dirty="0">
                <a:latin typeface="Courier New" pitchFamily="49" charset="0"/>
                <a:cs typeface="Courier New" pitchFamily="49" charset="0"/>
              </a:rPr>
              <a:t>Log likelihood = -146.91435                       Pseudo R2       =     0.1750</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        </a:t>
            </a:r>
            <a:r>
              <a:rPr lang="en-US" sz="1200" b="1" dirty="0">
                <a:solidFill>
                  <a:srgbClr val="FF0000"/>
                </a:solidFill>
                <a:latin typeface="Courier New" pitchFamily="49" charset="0"/>
                <a:cs typeface="Courier New" pitchFamily="49" charset="0"/>
              </a:rPr>
              <a:t>IRR  </a:t>
            </a:r>
            <a:r>
              <a:rPr lang="en-US" sz="1200" dirty="0">
                <a:latin typeface="Courier New" pitchFamily="49" charset="0"/>
                <a:cs typeface="Courier New" pitchFamily="49" charset="0"/>
              </a:rPr>
              <a:t> Std. Err.      z    P&gt;|z|     [95% Conf. Interval]</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YFE |</a:t>
            </a:r>
          </a:p>
          <a:p>
            <a:pPr marL="0" indent="0">
              <a:buNone/>
            </a:pPr>
            <a:r>
              <a:rPr lang="en-US" sz="1200" dirty="0">
                <a:latin typeface="Courier New" pitchFamily="49" charset="0"/>
                <a:cs typeface="Courier New" pitchFamily="49" charset="0"/>
              </a:rPr>
              <a:t>          2  |   2.151778   .7963831     2.07   0.038     1.041751    4.444584</a:t>
            </a:r>
          </a:p>
          <a:p>
            <a:pPr marL="0" indent="0">
              <a:buNone/>
            </a:pPr>
            <a:r>
              <a:rPr lang="en-US" sz="1200" dirty="0">
                <a:latin typeface="Courier New" pitchFamily="49" charset="0"/>
                <a:cs typeface="Courier New" pitchFamily="49" charset="0"/>
              </a:rPr>
              <a:t>          3  |    1.68956   .8471109     1.05   0.296       .63241    4.513866</a:t>
            </a:r>
          </a:p>
          <a:p>
            <a:pPr marL="0" indent="0">
              <a:buNone/>
            </a:pPr>
            <a:r>
              <a:rPr lang="en-US" sz="1200" dirty="0">
                <a:latin typeface="Courier New" pitchFamily="49" charset="0"/>
                <a:cs typeface="Courier New" pitchFamily="49" charset="0"/>
              </a:rPr>
              <a:t>          4  |    .617937   .3166229    -0.94   0.347     .2263599    1.686898</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EXP |</a:t>
            </a:r>
          </a:p>
          <a:p>
            <a:pPr marL="0" indent="0">
              <a:buNone/>
            </a:pPr>
            <a:r>
              <a:rPr lang="en-US" sz="1200" dirty="0">
                <a:latin typeface="Courier New" pitchFamily="49" charset="0"/>
                <a:cs typeface="Courier New" pitchFamily="49" charset="0"/>
              </a:rPr>
              <a:t>          2  |   2.346195   .9441496     2.12   0.034     1.066168    5.163003</a:t>
            </a:r>
          </a:p>
          <a:p>
            <a:pPr marL="0" indent="0">
              <a:buNone/>
            </a:pPr>
            <a:r>
              <a:rPr lang="en-US" sz="1200" dirty="0">
                <a:latin typeface="Courier New" pitchFamily="49" charset="0"/>
                <a:cs typeface="Courier New" pitchFamily="49" charset="0"/>
              </a:rPr>
              <a:t>          3  |   3.351033    1.56167     2.59   0.009     1.344301    8.353359</a:t>
            </a:r>
          </a:p>
          <a:p>
            <a:pPr marL="0" indent="0">
              <a:buNone/>
            </a:pPr>
            <a:r>
              <a:rPr lang="en-US" sz="1200" dirty="0">
                <a:latin typeface="Courier New" pitchFamily="49" charset="0"/>
                <a:cs typeface="Courier New" pitchFamily="49" charset="0"/>
              </a:rPr>
              <a:t>          4  |   8.293798   4.198608     4.18   0.000     3.075004    22.36975</a:t>
            </a:r>
          </a:p>
          <a:p>
            <a:pPr marL="0" indent="0">
              <a:buNone/>
            </a:pPr>
            <a:r>
              <a:rPr lang="en-US" sz="1200" dirty="0">
                <a:latin typeface="Courier New" pitchFamily="49" charset="0"/>
                <a:cs typeface="Courier New" pitchFamily="49" charset="0"/>
              </a:rPr>
              <a:t>          5  |   14.14951   7.887819     4.75   0.000     4.744919    42.19434</a:t>
            </a:r>
          </a:p>
          <a:p>
            <a:pPr marL="0" indent="0">
              <a:buNone/>
            </a:pPr>
            <a:r>
              <a:rPr lang="en-US" sz="1200" dirty="0">
                <a:latin typeface="Courier New" pitchFamily="49" charset="0"/>
                <a:cs typeface="Courier New" pitchFamily="49" charset="0"/>
              </a:rPr>
              <a:t>             |</a:t>
            </a:r>
          </a:p>
          <a:p>
            <a:pPr marL="0" indent="0">
              <a:buNone/>
            </a:pPr>
            <a:r>
              <a:rPr lang="en-US" sz="1200" dirty="0">
                <a:latin typeface="Courier New" pitchFamily="49" charset="0"/>
                <a:cs typeface="Courier New" pitchFamily="49" charset="0"/>
              </a:rPr>
              <a:t>       _cons |   .0013197   .0006507   -13.45   0.000     .0005021    .0034688</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ln</a:t>
            </a:r>
            <a:r>
              <a:rPr lang="en-US" sz="1200" dirty="0">
                <a:latin typeface="Courier New" pitchFamily="49" charset="0"/>
                <a:cs typeface="Courier New" pitchFamily="49" charset="0"/>
              </a:rPr>
              <a:t>(PY) |          1  (exposure)</a:t>
            </a:r>
          </a:p>
          <a:p>
            <a:pPr marL="0" indent="0">
              <a:buNone/>
            </a:pPr>
            <a:r>
              <a:rPr lang="en-US" sz="1200" dirty="0">
                <a:latin typeface="Courier New" pitchFamily="49" charset="0"/>
                <a:cs typeface="Courier New" pitchFamily="49" charset="0"/>
              </a:rPr>
              <a:t>------------------------------------------------------------------------------</a:t>
            </a:r>
          </a:p>
          <a:p>
            <a:pPr marL="0" indent="0">
              <a:buNone/>
            </a:pPr>
            <a:r>
              <a:rPr lang="en-US" sz="1200" b="1" dirty="0" err="1">
                <a:latin typeface="Courier New" pitchFamily="49" charset="0"/>
                <a:cs typeface="Courier New" pitchFamily="49" charset="0"/>
              </a:rPr>
              <a:t>est</a:t>
            </a:r>
            <a:r>
              <a:rPr lang="en-US" sz="1200" b="1" dirty="0">
                <a:latin typeface="Courier New" pitchFamily="49" charset="0"/>
                <a:cs typeface="Courier New" pitchFamily="49" charset="0"/>
              </a:rPr>
              <a:t> store A</a:t>
            </a:r>
          </a:p>
          <a:p>
            <a:pPr marL="0" indent="0">
              <a:buNone/>
            </a:pP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1304607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315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343401"/>
            <a:ext cx="6858000" cy="23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bwMode="auto">
          <a:xfrm>
            <a:off x="5715000" y="1905000"/>
            <a:ext cx="914400"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6489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4114800"/>
          </a:xfrm>
        </p:spPr>
        <p:txBody>
          <a:bodyPr/>
          <a:lstStyle/>
          <a:p>
            <a:pPr marL="0" indent="0">
              <a:buNone/>
            </a:pPr>
            <a:r>
              <a:rPr lang="en-US" sz="1400" dirty="0">
                <a:latin typeface="Courier New" pitchFamily="49" charset="0"/>
                <a:cs typeface="Courier New" pitchFamily="49" charset="0"/>
              </a:rPr>
              <a:t>. quietly </a:t>
            </a:r>
            <a:r>
              <a:rPr lang="en-US" sz="1400" dirty="0" err="1">
                <a:latin typeface="Courier New" pitchFamily="49" charset="0"/>
                <a:cs typeface="Courier New" pitchFamily="49" charset="0"/>
              </a:rPr>
              <a:t>poisson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NasalCa</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i.YFE</a:t>
            </a:r>
            <a:r>
              <a:rPr lang="en-US" sz="1400" dirty="0">
                <a:latin typeface="Courier New" pitchFamily="49" charset="0"/>
                <a:cs typeface="Courier New" pitchFamily="49" charset="0"/>
              </a:rPr>
              <a:t>, exposure(PY) </a:t>
            </a:r>
            <a:r>
              <a:rPr lang="en-US" sz="1400" dirty="0" err="1">
                <a:latin typeface="Courier New" pitchFamily="49" charset="0"/>
                <a:cs typeface="Courier New" pitchFamily="49" charset="0"/>
              </a:rPr>
              <a:t>nolog</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irr</a:t>
            </a:r>
            <a:r>
              <a:rPr lang="en-US" sz="1400" dirty="0">
                <a:latin typeface="Courier New" pitchFamily="49" charset="0"/>
                <a:cs typeface="Courier New" pitchFamily="49" charset="0"/>
              </a:rPr>
              <a:t>   </a:t>
            </a:r>
          </a:p>
          <a:p>
            <a:pPr marL="0" indent="0">
              <a:buNone/>
            </a:pPr>
            <a:endParaRPr lang="en-US" sz="1400" dirty="0">
              <a:latin typeface="Courier New" pitchFamily="49" charset="0"/>
              <a:cs typeface="Courier New" pitchFamily="49" charset="0"/>
            </a:endParaRPr>
          </a:p>
          <a:p>
            <a:pPr marL="0" indent="0">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est</a:t>
            </a:r>
            <a:r>
              <a:rPr lang="en-US" sz="1400" b="1" dirty="0">
                <a:latin typeface="Courier New" pitchFamily="49" charset="0"/>
                <a:cs typeface="Courier New" pitchFamily="49" charset="0"/>
              </a:rPr>
              <a:t> store B</a:t>
            </a:r>
          </a:p>
          <a:p>
            <a:pPr marL="0" indent="0">
              <a:buNone/>
            </a:pPr>
            <a:endParaRPr lang="en-US" sz="1400" dirty="0">
              <a:latin typeface="Courier New" pitchFamily="49" charset="0"/>
              <a:cs typeface="Courier New" pitchFamily="49" charset="0"/>
            </a:endParaRPr>
          </a:p>
          <a:p>
            <a:pPr marL="0" indent="0">
              <a:buNone/>
            </a:pPr>
            <a:r>
              <a:rPr lang="en-US" sz="1400" b="1" dirty="0">
                <a:solidFill>
                  <a:srgbClr val="FF0000"/>
                </a:solidFill>
                <a:latin typeface="Courier New" pitchFamily="49" charset="0"/>
                <a:cs typeface="Courier New" pitchFamily="49" charset="0"/>
              </a:rPr>
              <a:t>. </a:t>
            </a:r>
            <a:r>
              <a:rPr lang="en-US" sz="1400" b="1" dirty="0" err="1">
                <a:solidFill>
                  <a:srgbClr val="FF0000"/>
                </a:solidFill>
                <a:latin typeface="Courier New" pitchFamily="49" charset="0"/>
                <a:cs typeface="Courier New" pitchFamily="49" charset="0"/>
              </a:rPr>
              <a:t>lrtest</a:t>
            </a:r>
            <a:r>
              <a:rPr lang="en-US" sz="1400" b="1" dirty="0">
                <a:solidFill>
                  <a:srgbClr val="FF0000"/>
                </a:solidFill>
                <a:latin typeface="Courier New" pitchFamily="49" charset="0"/>
                <a:cs typeface="Courier New" pitchFamily="49" charset="0"/>
              </a:rPr>
              <a:t> A B, stats</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Likelihood-ratio test                                 LR chi2(4)  =     27.26</a:t>
            </a:r>
          </a:p>
          <a:p>
            <a:pPr marL="0" indent="0">
              <a:buNone/>
            </a:pPr>
            <a:r>
              <a:rPr lang="en-US" sz="1400" dirty="0">
                <a:latin typeface="Courier New" pitchFamily="49" charset="0"/>
                <a:cs typeface="Courier New" pitchFamily="49" charset="0"/>
              </a:rPr>
              <a:t>(Assumption: B nested in A)                           </a:t>
            </a:r>
            <a:r>
              <a:rPr lang="en-US" sz="1400" dirty="0" err="1">
                <a:latin typeface="Courier New" pitchFamily="49" charset="0"/>
                <a:cs typeface="Courier New" pitchFamily="49" charset="0"/>
              </a:rPr>
              <a:t>Prob</a:t>
            </a:r>
            <a:r>
              <a:rPr lang="en-US" sz="1400" dirty="0">
                <a:latin typeface="Courier New" pitchFamily="49" charset="0"/>
                <a:cs typeface="Courier New" pitchFamily="49" charset="0"/>
              </a:rPr>
              <a:t> &gt; chi2 =    0.0000</a:t>
            </a:r>
          </a:p>
          <a:p>
            <a:pPr marL="0" indent="0">
              <a:buNone/>
            </a:pP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Model |    </a:t>
            </a:r>
            <a:r>
              <a:rPr lang="en-US" sz="1400" dirty="0" err="1">
                <a:latin typeface="Courier New" pitchFamily="49" charset="0"/>
                <a:cs typeface="Courier New" pitchFamily="49" charset="0"/>
              </a:rPr>
              <a:t>Obs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ll</a:t>
            </a:r>
            <a:r>
              <a:rPr lang="en-US" sz="1400" dirty="0">
                <a:latin typeface="Courier New" pitchFamily="49" charset="0"/>
                <a:cs typeface="Courier New" pitchFamily="49" charset="0"/>
              </a:rPr>
              <a:t>(null)   </a:t>
            </a:r>
            <a:r>
              <a:rPr lang="en-US" sz="1400" dirty="0" err="1">
                <a:latin typeface="Courier New" pitchFamily="49" charset="0"/>
                <a:cs typeface="Courier New" pitchFamily="49" charset="0"/>
              </a:rPr>
              <a:t>ll</a:t>
            </a:r>
            <a:r>
              <a:rPr lang="en-US" sz="1400" dirty="0">
                <a:latin typeface="Courier New" pitchFamily="49" charset="0"/>
                <a:cs typeface="Courier New" pitchFamily="49" charset="0"/>
              </a:rPr>
              <a:t>(model)     </a:t>
            </a:r>
            <a:r>
              <a:rPr lang="en-US" sz="1400" dirty="0" err="1">
                <a:latin typeface="Courier New" pitchFamily="49" charset="0"/>
                <a:cs typeface="Courier New" pitchFamily="49" charset="0"/>
              </a:rPr>
              <a:t>df</a:t>
            </a:r>
            <a:r>
              <a:rPr lang="en-US" sz="1400" dirty="0">
                <a:latin typeface="Courier New" pitchFamily="49" charset="0"/>
                <a:cs typeface="Courier New" pitchFamily="49" charset="0"/>
              </a:rPr>
              <a:t>          AIC         BIC</a:t>
            </a:r>
          </a:p>
          <a:p>
            <a:pPr marL="0" indent="0">
              <a:buNone/>
            </a:pP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B |    242   -178.0753   -160.5437      4     329.0874    343.0431</a:t>
            </a:r>
          </a:p>
          <a:p>
            <a:pPr marL="0" indent="0">
              <a:buNone/>
            </a:pPr>
            <a:r>
              <a:rPr lang="en-US" sz="1400" dirty="0">
                <a:latin typeface="Courier New" pitchFamily="49" charset="0"/>
                <a:cs typeface="Courier New" pitchFamily="49" charset="0"/>
              </a:rPr>
              <a:t>           A |    242   -178.0753   -146.9143      8     309.8287    337.7402</a:t>
            </a:r>
          </a:p>
          <a:p>
            <a:pPr marL="0" indent="0">
              <a:buNone/>
            </a:pP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Note:  N=</a:t>
            </a:r>
            <a:r>
              <a:rPr lang="en-US" sz="1400" dirty="0" err="1">
                <a:latin typeface="Courier New" pitchFamily="49" charset="0"/>
                <a:cs typeface="Courier New" pitchFamily="49" charset="0"/>
              </a:rPr>
              <a:t>Obs</a:t>
            </a:r>
            <a:r>
              <a:rPr lang="en-US" sz="1400" dirty="0">
                <a:latin typeface="Courier New" pitchFamily="49" charset="0"/>
                <a:cs typeface="Courier New" pitchFamily="49" charset="0"/>
              </a:rPr>
              <a:t> used in calculating BIC; see [R] BIC note</a:t>
            </a:r>
          </a:p>
          <a:p>
            <a:pPr marL="0" indent="0">
              <a:buNone/>
            </a:pPr>
            <a:endParaRPr lang="en-US" sz="1400" dirty="0">
              <a:latin typeface="Courier New" pitchFamily="49" charset="0"/>
              <a:cs typeface="Courier New" pitchFamily="49" charset="0"/>
            </a:endParaRPr>
          </a:p>
          <a:p>
            <a:pPr marL="0" indent="0">
              <a:buNone/>
            </a:pP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78221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0"/>
            <a:ext cx="7772400" cy="4114800"/>
          </a:xfrm>
        </p:spPr>
        <p:txBody>
          <a:bodyPr/>
          <a:lstStyle/>
          <a:p>
            <a:pPr marL="0" indent="0">
              <a:buNone/>
            </a:pPr>
            <a:r>
              <a:rPr lang="en-US" sz="1200" dirty="0">
                <a:latin typeface="Courier New" pitchFamily="49" charset="0"/>
                <a:cs typeface="Courier New" pitchFamily="49" charset="0"/>
              </a:rPr>
              <a:t>. ** trend test:  </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poisson</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i.YFE</a:t>
            </a:r>
            <a:r>
              <a:rPr lang="en-US" sz="1200" dirty="0">
                <a:latin typeface="Courier New" pitchFamily="49" charset="0"/>
                <a:cs typeface="Courier New" pitchFamily="49" charset="0"/>
              </a:rPr>
              <a:t> EXP , exposure(PY) </a:t>
            </a:r>
            <a:r>
              <a:rPr lang="en-US" sz="1200" dirty="0" err="1">
                <a:latin typeface="Courier New" pitchFamily="49" charset="0"/>
                <a:cs typeface="Courier New" pitchFamily="49" charset="0"/>
              </a:rPr>
              <a:t>nolog</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irr</a:t>
            </a:r>
            <a:r>
              <a:rPr lang="en-US" sz="1200" dirty="0">
                <a:latin typeface="Courier New" pitchFamily="49" charset="0"/>
                <a:cs typeface="Courier New" pitchFamily="49" charset="0"/>
              </a:rPr>
              <a:t>        </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Poisson regression                                Number of </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        242</a:t>
            </a:r>
          </a:p>
          <a:p>
            <a:pPr marL="0" indent="0">
              <a:buNone/>
            </a:pPr>
            <a:r>
              <a:rPr lang="en-US" sz="1200" dirty="0">
                <a:latin typeface="Courier New" pitchFamily="49" charset="0"/>
                <a:cs typeface="Courier New" pitchFamily="49" charset="0"/>
              </a:rPr>
              <a:t>                                                  LR chi2(4)      =      61.58</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Prob</a:t>
            </a:r>
            <a:r>
              <a:rPr lang="en-US" sz="1200" dirty="0">
                <a:latin typeface="Courier New" pitchFamily="49" charset="0"/>
                <a:cs typeface="Courier New" pitchFamily="49" charset="0"/>
              </a:rPr>
              <a:t> &gt; chi2     =     0.0000</a:t>
            </a:r>
          </a:p>
          <a:p>
            <a:pPr marL="0" indent="0">
              <a:buNone/>
            </a:pPr>
            <a:r>
              <a:rPr lang="en-US" sz="1200" dirty="0">
                <a:latin typeface="Courier New" pitchFamily="49" charset="0"/>
                <a:cs typeface="Courier New" pitchFamily="49" charset="0"/>
              </a:rPr>
              <a:t>Log likelihood = -147.28696                       Pseudo R2       =     0.1729</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NasalCa</a:t>
            </a:r>
            <a:r>
              <a:rPr lang="en-US" sz="1200" dirty="0">
                <a:latin typeface="Courier New" pitchFamily="49" charset="0"/>
                <a:cs typeface="Courier New" pitchFamily="49" charset="0"/>
              </a:rPr>
              <a:t> |        IRR   Std. Err.      z    P&gt;|z|     [95% Conf. Interval]</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YFE |</a:t>
            </a:r>
          </a:p>
          <a:p>
            <a:pPr marL="0" indent="0">
              <a:buNone/>
            </a:pPr>
            <a:r>
              <a:rPr lang="en-US" sz="1200" dirty="0">
                <a:latin typeface="Courier New" pitchFamily="49" charset="0"/>
                <a:cs typeface="Courier New" pitchFamily="49" charset="0"/>
              </a:rPr>
              <a:t>          2  |   2.142474   .7855349     2.08   0.038     1.044296    4.395491</a:t>
            </a:r>
          </a:p>
          <a:p>
            <a:pPr marL="0" indent="0">
              <a:buNone/>
            </a:pPr>
            <a:r>
              <a:rPr lang="en-US" sz="1200" dirty="0">
                <a:latin typeface="Courier New" pitchFamily="49" charset="0"/>
                <a:cs typeface="Courier New" pitchFamily="49" charset="0"/>
              </a:rPr>
              <a:t>          3  |   1.713785   .8542752     1.08   0.280     .6451427    4.552576</a:t>
            </a:r>
          </a:p>
          <a:p>
            <a:pPr marL="0" indent="0">
              <a:buNone/>
            </a:pPr>
            <a:r>
              <a:rPr lang="en-US" sz="1200" dirty="0">
                <a:latin typeface="Courier New" pitchFamily="49" charset="0"/>
                <a:cs typeface="Courier New" pitchFamily="49" charset="0"/>
              </a:rPr>
              <a:t>          4  |   .6420139   .3269913    -0.87   0.384     .2365971    1.742126</a:t>
            </a:r>
          </a:p>
          <a:p>
            <a:pPr marL="0" indent="0">
              <a:buNone/>
            </a:pPr>
            <a:r>
              <a:rPr lang="en-US" sz="1200" dirty="0">
                <a:latin typeface="Courier New" pitchFamily="49" charset="0"/>
                <a:cs typeface="Courier New" pitchFamily="49" charset="0"/>
              </a:rPr>
              <a:t>             |</a:t>
            </a:r>
          </a:p>
          <a:p>
            <a:pPr marL="0" indent="0">
              <a:buNone/>
            </a:pPr>
            <a:r>
              <a:rPr lang="en-US" sz="1200" b="1" dirty="0">
                <a:latin typeface="Courier New" pitchFamily="49" charset="0"/>
                <a:cs typeface="Courier New" pitchFamily="49" charset="0"/>
              </a:rPr>
              <a:t>         EXP |    </a:t>
            </a:r>
            <a:r>
              <a:rPr lang="en-US" sz="1200" b="1" dirty="0">
                <a:solidFill>
                  <a:srgbClr val="FF0000"/>
                </a:solidFill>
                <a:latin typeface="Courier New" pitchFamily="49" charset="0"/>
                <a:cs typeface="Courier New" pitchFamily="49" charset="0"/>
              </a:rPr>
              <a:t>1.92699</a:t>
            </a:r>
            <a:r>
              <a:rPr lang="en-US" sz="1200" b="1" dirty="0">
                <a:latin typeface="Courier New" pitchFamily="49" charset="0"/>
                <a:cs typeface="Courier New" pitchFamily="49" charset="0"/>
              </a:rPr>
              <a:t>   .2452079     5.15   0.000     1.501636    2.472829</a:t>
            </a:r>
          </a:p>
          <a:p>
            <a:pPr marL="0" indent="0">
              <a:buNone/>
            </a:pPr>
            <a:r>
              <a:rPr lang="en-US" sz="1200" dirty="0">
                <a:latin typeface="Courier New" pitchFamily="49" charset="0"/>
                <a:cs typeface="Courier New" pitchFamily="49" charset="0"/>
              </a:rPr>
              <a:t>       _cons |   .0007225   .0004014   -13.02   0.000     .0002432    .0021466</a:t>
            </a:r>
          </a:p>
          <a:p>
            <a:pPr marL="0" indent="0">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ln</a:t>
            </a:r>
            <a:r>
              <a:rPr lang="en-US" sz="1200" dirty="0">
                <a:latin typeface="Courier New" pitchFamily="49" charset="0"/>
                <a:cs typeface="Courier New" pitchFamily="49" charset="0"/>
              </a:rPr>
              <a:t>(PY) |          1  (exposure)</a:t>
            </a:r>
          </a:p>
          <a:p>
            <a:pPr marL="0" indent="0">
              <a:buNone/>
            </a:pPr>
            <a:r>
              <a:rPr lang="en-US" sz="1200" dirty="0">
                <a:latin typeface="Courier New" pitchFamily="49" charset="0"/>
                <a:cs typeface="Courier New" pitchFamily="49" charset="0"/>
              </a:rPr>
              <a:t>------------------------------------------------------------------------------</a:t>
            </a:r>
          </a:p>
          <a:p>
            <a:pPr marL="0" indent="0">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est</a:t>
            </a:r>
            <a:r>
              <a:rPr lang="en-US" sz="1200" b="1" dirty="0">
                <a:latin typeface="Courier New" pitchFamily="49" charset="0"/>
                <a:cs typeface="Courier New" pitchFamily="49" charset="0"/>
              </a:rPr>
              <a:t> store C</a:t>
            </a:r>
          </a:p>
          <a:p>
            <a:pPr marL="0" indent="0">
              <a:buNone/>
            </a:pP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361950"/>
            <a:ext cx="65246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52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1143000"/>
          </a:xfrm>
        </p:spPr>
        <p:txBody>
          <a:bodyPr/>
          <a:lstStyle/>
          <a:p>
            <a:r>
              <a:rPr lang="en-US" sz="3600" dirty="0"/>
              <a:t>When to use Poisson Regression</a:t>
            </a:r>
          </a:p>
        </p:txBody>
      </p:sp>
      <p:sp>
        <p:nvSpPr>
          <p:cNvPr id="3075" name="Rectangle 3"/>
          <p:cNvSpPr>
            <a:spLocks noGrp="1" noChangeArrowheads="1"/>
          </p:cNvSpPr>
          <p:nvPr>
            <p:ph type="body" idx="1"/>
          </p:nvPr>
        </p:nvSpPr>
        <p:spPr>
          <a:xfrm>
            <a:off x="685800" y="1524000"/>
            <a:ext cx="8229600" cy="4114800"/>
          </a:xfrm>
        </p:spPr>
        <p:txBody>
          <a:bodyPr/>
          <a:lstStyle/>
          <a:p>
            <a:r>
              <a:rPr lang="en-US" dirty="0"/>
              <a:t>Rate data (such as </a:t>
            </a:r>
            <a:r>
              <a:rPr lang="en-US" u="sng" dirty="0"/>
              <a:t>incidence rate</a:t>
            </a:r>
            <a:r>
              <a:rPr lang="en-US" dirty="0"/>
              <a:t>): count of events occurring during a specified period of time for a cohort/specific region of space/distance…</a:t>
            </a:r>
          </a:p>
        </p:txBody>
      </p:sp>
    </p:spTree>
    <p:extLst>
      <p:ext uri="{BB962C8B-B14F-4D97-AF65-F5344CB8AC3E}">
        <p14:creationId xmlns:p14="http://schemas.microsoft.com/office/powerpoint/2010/main" val="94084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772400" cy="4114800"/>
          </a:xfrm>
        </p:spPr>
        <p:txBody>
          <a:bodyPr/>
          <a:lstStyle/>
          <a:p>
            <a:pPr marL="0" indent="0">
              <a:buNone/>
            </a:pPr>
            <a:endParaRPr lang="en-US" sz="1200" dirty="0">
              <a:latin typeface="Courier New" pitchFamily="49" charset="0"/>
              <a:cs typeface="Courier New" pitchFamily="49" charset="0"/>
            </a:endParaRPr>
          </a:p>
          <a:p>
            <a:pPr marL="0" indent="0">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lrtest</a:t>
            </a:r>
            <a:r>
              <a:rPr lang="en-US" sz="1200" b="1" dirty="0">
                <a:latin typeface="Courier New" pitchFamily="49" charset="0"/>
                <a:cs typeface="Courier New" pitchFamily="49" charset="0"/>
              </a:rPr>
              <a:t> A C, stats</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Likelihood-ratio test                                 LR chi2(3)  =      0.75</a:t>
            </a:r>
          </a:p>
          <a:p>
            <a:pPr marL="0" indent="0">
              <a:buNone/>
            </a:pPr>
            <a:r>
              <a:rPr lang="en-US" sz="1200" dirty="0">
                <a:latin typeface="Courier New" pitchFamily="49" charset="0"/>
                <a:cs typeface="Courier New" pitchFamily="49" charset="0"/>
              </a:rPr>
              <a:t>(Assumption: C nested in A)                           </a:t>
            </a:r>
            <a:r>
              <a:rPr lang="en-US" sz="1200" dirty="0" err="1">
                <a:latin typeface="Courier New" pitchFamily="49" charset="0"/>
                <a:cs typeface="Courier New" pitchFamily="49" charset="0"/>
              </a:rPr>
              <a:t>Prob</a:t>
            </a:r>
            <a:r>
              <a:rPr lang="en-US" sz="1200" dirty="0">
                <a:latin typeface="Courier New" pitchFamily="49" charset="0"/>
                <a:cs typeface="Courier New" pitchFamily="49" charset="0"/>
              </a:rPr>
              <a:t> &gt; chi2 =    0.8625</a:t>
            </a:r>
          </a:p>
          <a:p>
            <a:pPr marL="0" indent="0">
              <a:buNone/>
            </a:pPr>
            <a:endParaRPr lang="en-US" sz="1200" dirty="0">
              <a:latin typeface="Courier New" pitchFamily="49" charset="0"/>
              <a:cs typeface="Courier New" pitchFamily="49" charset="0"/>
            </a:endParaRP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Model |    </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ll</a:t>
            </a:r>
            <a:r>
              <a:rPr lang="en-US" sz="1200" dirty="0">
                <a:latin typeface="Courier New" pitchFamily="49" charset="0"/>
                <a:cs typeface="Courier New" pitchFamily="49" charset="0"/>
              </a:rPr>
              <a:t>(null)   </a:t>
            </a:r>
            <a:r>
              <a:rPr lang="en-US" sz="1200" dirty="0" err="1">
                <a:latin typeface="Courier New" pitchFamily="49" charset="0"/>
                <a:cs typeface="Courier New" pitchFamily="49" charset="0"/>
              </a:rPr>
              <a:t>ll</a:t>
            </a:r>
            <a:r>
              <a:rPr lang="en-US" sz="1200" dirty="0">
                <a:latin typeface="Courier New" pitchFamily="49" charset="0"/>
                <a:cs typeface="Courier New" pitchFamily="49" charset="0"/>
              </a:rPr>
              <a:t>(model)     </a:t>
            </a:r>
            <a:r>
              <a:rPr lang="en-US" sz="1200" dirty="0" err="1">
                <a:latin typeface="Courier New" pitchFamily="49" charset="0"/>
                <a:cs typeface="Courier New" pitchFamily="49" charset="0"/>
              </a:rPr>
              <a:t>df</a:t>
            </a:r>
            <a:r>
              <a:rPr lang="en-US" sz="1200" dirty="0">
                <a:latin typeface="Courier New" pitchFamily="49" charset="0"/>
                <a:cs typeface="Courier New" pitchFamily="49" charset="0"/>
              </a:rPr>
              <a:t>          AIC         BIC</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C |    242   -178.0753    -147.287      5     304.5739    322.0186</a:t>
            </a:r>
          </a:p>
          <a:p>
            <a:pPr marL="0" indent="0">
              <a:buNone/>
            </a:pPr>
            <a:r>
              <a:rPr lang="en-US" sz="1200" dirty="0">
                <a:latin typeface="Courier New" pitchFamily="49" charset="0"/>
                <a:cs typeface="Courier New" pitchFamily="49" charset="0"/>
              </a:rPr>
              <a:t>           A |    242   -178.0753   -146.9143      8     309.8287    337.7402</a:t>
            </a:r>
          </a:p>
          <a:p>
            <a:pPr marL="0" indent="0">
              <a:buNone/>
            </a:pPr>
            <a:r>
              <a:rPr lang="en-US" sz="1200" dirty="0">
                <a:latin typeface="Courier New" pitchFamily="49" charset="0"/>
                <a:cs typeface="Courier New" pitchFamily="49" charset="0"/>
              </a:rPr>
              <a:t>-----------------------------------------------------------------------------</a:t>
            </a:r>
          </a:p>
          <a:p>
            <a:pPr marL="0" indent="0">
              <a:buNone/>
            </a:pPr>
            <a:r>
              <a:rPr lang="en-US" sz="1200" dirty="0">
                <a:latin typeface="Courier New" pitchFamily="49" charset="0"/>
                <a:cs typeface="Courier New" pitchFamily="49" charset="0"/>
              </a:rPr>
              <a:t>               Note:  N=</a:t>
            </a:r>
            <a:r>
              <a:rPr lang="en-US" sz="1200" dirty="0" err="1">
                <a:latin typeface="Courier New" pitchFamily="49" charset="0"/>
                <a:cs typeface="Courier New" pitchFamily="49" charset="0"/>
              </a:rPr>
              <a:t>Obs</a:t>
            </a:r>
            <a:r>
              <a:rPr lang="en-US" sz="1200" dirty="0">
                <a:latin typeface="Courier New" pitchFamily="49" charset="0"/>
                <a:cs typeface="Courier New" pitchFamily="49" charset="0"/>
              </a:rPr>
              <a:t> used in calculating BIC; see [R] BIC note</a:t>
            </a:r>
          </a:p>
          <a:p>
            <a:pPr marL="0" indent="0">
              <a:buNone/>
            </a:pPr>
            <a:endParaRPr lang="en-US" sz="1200" dirty="0">
              <a:latin typeface="Courier New" pitchFamily="49" charset="0"/>
              <a:cs typeface="Courier New" pitchFamily="49" charset="0"/>
            </a:endParaRPr>
          </a:p>
          <a:p>
            <a:pPr marL="0" indent="0">
              <a:buNone/>
            </a:pPr>
            <a:endParaRPr lang="en-US" sz="1200" dirty="0">
              <a:latin typeface="Courier New" pitchFamily="49" charset="0"/>
              <a:cs typeface="Courier New" pitchFamily="49"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4191000"/>
            <a:ext cx="65341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3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DEAB-A469-A444-BB97-C32F73E4B373}"/>
              </a:ext>
            </a:extLst>
          </p:cNvPr>
          <p:cNvSpPr>
            <a:spLocks noGrp="1"/>
          </p:cNvSpPr>
          <p:nvPr>
            <p:ph type="title"/>
          </p:nvPr>
        </p:nvSpPr>
        <p:spPr/>
        <p:txBody>
          <a:bodyPr/>
          <a:lstStyle/>
          <a:p>
            <a:r>
              <a:rPr lang="en-US" sz="4000" dirty="0"/>
              <a:t>Why we use Poisson Regression</a:t>
            </a:r>
          </a:p>
        </p:txBody>
      </p:sp>
      <p:sp>
        <p:nvSpPr>
          <p:cNvPr id="3" name="Content Placeholder 2">
            <a:extLst>
              <a:ext uri="{FF2B5EF4-FFF2-40B4-BE49-F238E27FC236}">
                <a16:creationId xmlns:a16="http://schemas.microsoft.com/office/drawing/2014/main" id="{8C30A274-68F8-D44D-8221-054A818AD28D}"/>
              </a:ext>
            </a:extLst>
          </p:cNvPr>
          <p:cNvSpPr>
            <a:spLocks noGrp="1"/>
          </p:cNvSpPr>
          <p:nvPr>
            <p:ph idx="1"/>
          </p:nvPr>
        </p:nvSpPr>
        <p:spPr/>
        <p:txBody>
          <a:bodyPr/>
          <a:lstStyle/>
          <a:p>
            <a:r>
              <a:rPr lang="en-US" sz="2400" dirty="0"/>
              <a:t>Why can’t we just use count variables as continuous variable?</a:t>
            </a:r>
          </a:p>
          <a:p>
            <a:pPr lvl="1"/>
            <a:r>
              <a:rPr lang="en-US" sz="2000" dirty="0"/>
              <a:t>Count distribution is too skewed to satisfy normality </a:t>
            </a:r>
          </a:p>
          <a:p>
            <a:pPr lvl="1"/>
            <a:r>
              <a:rPr lang="en-US" sz="2000" dirty="0"/>
              <a:t>Normal models does not necessarily prevent negative estimated counts</a:t>
            </a:r>
          </a:p>
          <a:p>
            <a:pPr marL="457200" lvl="1" indent="0">
              <a:buNone/>
            </a:pPr>
            <a:endParaRPr lang="en-US" sz="2000" dirty="0"/>
          </a:p>
          <a:p>
            <a:r>
              <a:rPr lang="en-US" sz="2400" dirty="0"/>
              <a:t>Why can’t dichotomize count into 0 vs. 1 and use logistic regression? </a:t>
            </a:r>
          </a:p>
          <a:p>
            <a:pPr lvl="1"/>
            <a:r>
              <a:rPr lang="en-US" sz="2000" dirty="0"/>
              <a:t>Loss of information resulting in under-powered tests </a:t>
            </a:r>
          </a:p>
          <a:p>
            <a:pPr lvl="1"/>
            <a:r>
              <a:rPr lang="en-US" sz="2000" dirty="0"/>
              <a:t>1 event = 100 events?  </a:t>
            </a:r>
          </a:p>
        </p:txBody>
      </p:sp>
    </p:spTree>
    <p:extLst>
      <p:ext uri="{BB962C8B-B14F-4D97-AF65-F5344CB8AC3E}">
        <p14:creationId xmlns:p14="http://schemas.microsoft.com/office/powerpoint/2010/main" val="192085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FAD8-40C4-FA43-8D20-4BAE9AC61890}"/>
              </a:ext>
            </a:extLst>
          </p:cNvPr>
          <p:cNvSpPr>
            <a:spLocks noGrp="1"/>
          </p:cNvSpPr>
          <p:nvPr>
            <p:ph type="title"/>
          </p:nvPr>
        </p:nvSpPr>
        <p:spPr>
          <a:xfrm>
            <a:off x="685800" y="609600"/>
            <a:ext cx="7772400" cy="609600"/>
          </a:xfrm>
        </p:spPr>
        <p:txBody>
          <a:bodyPr/>
          <a:lstStyle/>
          <a:p>
            <a:r>
              <a:rPr lang="en-US" dirty="0"/>
              <a:t>Review measures of incidence</a:t>
            </a:r>
          </a:p>
        </p:txBody>
      </p:sp>
      <p:sp>
        <p:nvSpPr>
          <p:cNvPr id="3" name="Content Placeholder 2">
            <a:extLst>
              <a:ext uri="{FF2B5EF4-FFF2-40B4-BE49-F238E27FC236}">
                <a16:creationId xmlns:a16="http://schemas.microsoft.com/office/drawing/2014/main" id="{2B9C3606-BF7D-5540-A46E-B55138BB0C16}"/>
              </a:ext>
            </a:extLst>
          </p:cNvPr>
          <p:cNvSpPr>
            <a:spLocks noGrp="1"/>
          </p:cNvSpPr>
          <p:nvPr>
            <p:ph idx="1"/>
          </p:nvPr>
        </p:nvSpPr>
        <p:spPr>
          <a:xfrm>
            <a:off x="685800" y="1600200"/>
            <a:ext cx="7772400" cy="4495800"/>
          </a:xfrm>
        </p:spPr>
        <p:txBody>
          <a:bodyPr/>
          <a:lstStyle/>
          <a:p>
            <a:r>
              <a:rPr lang="en-US" sz="2800" dirty="0"/>
              <a:t>Cumulative incidence: </a:t>
            </a:r>
          </a:p>
          <a:p>
            <a:pPr lvl="1"/>
            <a:r>
              <a:rPr lang="en-US" sz="2400" dirty="0"/>
              <a:t># of person of first event during time period / # persons at risk same time period (%)</a:t>
            </a:r>
          </a:p>
          <a:p>
            <a:pPr lvl="1"/>
            <a:endParaRPr lang="en-US" sz="2400" dirty="0"/>
          </a:p>
          <a:p>
            <a:r>
              <a:rPr lang="en-US" sz="2800" dirty="0"/>
              <a:t>Incidence (density) rate: </a:t>
            </a:r>
          </a:p>
          <a:p>
            <a:pPr lvl="1"/>
            <a:r>
              <a:rPr lang="en-US" sz="2400" dirty="0"/>
              <a:t># of new cases of diseases / # of person-time observed  </a:t>
            </a:r>
          </a:p>
          <a:p>
            <a:pPr lvl="1"/>
            <a:endParaRPr lang="en-US" sz="2400" dirty="0"/>
          </a:p>
          <a:p>
            <a:r>
              <a:rPr lang="en-US" sz="2800" dirty="0"/>
              <a:t>Incidence rate ratio: </a:t>
            </a:r>
          </a:p>
          <a:p>
            <a:pPr lvl="1"/>
            <a:r>
              <a:rPr lang="en-US" sz="2400" dirty="0"/>
              <a:t>incidence rate in exposure group / incidence rate in unexposed group</a:t>
            </a:r>
          </a:p>
          <a:p>
            <a:endParaRPr lang="en-US" sz="2800" dirty="0"/>
          </a:p>
        </p:txBody>
      </p:sp>
    </p:spTree>
    <p:extLst>
      <p:ext uri="{BB962C8B-B14F-4D97-AF65-F5344CB8AC3E}">
        <p14:creationId xmlns:p14="http://schemas.microsoft.com/office/powerpoint/2010/main" val="167883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1143000"/>
          </a:xfrm>
        </p:spPr>
        <p:txBody>
          <a:bodyPr/>
          <a:lstStyle/>
          <a:p>
            <a:pPr eaLnBrk="1" hangingPunct="1"/>
            <a:r>
              <a:rPr lang="en-US" sz="3600" dirty="0"/>
              <a:t>Analysis of cohort studies with the Poisson regression model</a:t>
            </a:r>
          </a:p>
        </p:txBody>
      </p:sp>
      <p:sp>
        <p:nvSpPr>
          <p:cNvPr id="18435" name="Rectangle 3"/>
          <p:cNvSpPr>
            <a:spLocks noGrp="1" noChangeArrowheads="1"/>
          </p:cNvSpPr>
          <p:nvPr>
            <p:ph type="body" idx="1"/>
          </p:nvPr>
        </p:nvSpPr>
        <p:spPr>
          <a:xfrm>
            <a:off x="685800" y="1600200"/>
            <a:ext cx="7772400" cy="5105400"/>
          </a:xfrm>
        </p:spPr>
        <p:txBody>
          <a:bodyPr/>
          <a:lstStyle/>
          <a:p>
            <a:pPr eaLnBrk="1" hangingPunct="1">
              <a:lnSpc>
                <a:spcPct val="90000"/>
              </a:lnSpc>
              <a:buFont typeface="Arial"/>
              <a:buChar char="•"/>
            </a:pPr>
            <a:r>
              <a:rPr lang="en-US" sz="2400" dirty="0"/>
              <a:t>Poisson regression models </a:t>
            </a:r>
            <a:r>
              <a:rPr lang="en-US" sz="2400" b="1" dirty="0"/>
              <a:t>the log incidence rate</a:t>
            </a:r>
            <a:r>
              <a:rPr lang="en-US" sz="2400" dirty="0"/>
              <a:t> by group of subjects, with each group defined by a set of covariates</a:t>
            </a:r>
          </a:p>
          <a:p>
            <a:pPr eaLnBrk="1" hangingPunct="1">
              <a:lnSpc>
                <a:spcPct val="90000"/>
              </a:lnSpc>
              <a:buFont typeface="Arial"/>
              <a:buChar char="•"/>
            </a:pPr>
            <a:endParaRPr lang="en-US" sz="2400" dirty="0"/>
          </a:p>
          <a:p>
            <a:pPr eaLnBrk="1" hangingPunct="1">
              <a:lnSpc>
                <a:spcPct val="90000"/>
              </a:lnSpc>
              <a:buFont typeface="Arial"/>
              <a:buChar char="•"/>
            </a:pPr>
            <a:r>
              <a:rPr lang="en-US" sz="2400" dirty="0"/>
              <a:t>The groups are then compared by the incidence rate ratio</a:t>
            </a:r>
          </a:p>
          <a:p>
            <a:pPr eaLnBrk="1" hangingPunct="1">
              <a:lnSpc>
                <a:spcPct val="90000"/>
              </a:lnSpc>
              <a:buFont typeface="Arial"/>
              <a:buChar char="•"/>
            </a:pPr>
            <a:endParaRPr lang="en-US" sz="2400" dirty="0"/>
          </a:p>
          <a:p>
            <a:pPr marL="0" indent="0" eaLnBrk="1" hangingPunct="1">
              <a:lnSpc>
                <a:spcPct val="90000"/>
              </a:lnSpc>
              <a:buNone/>
            </a:pPr>
            <a:r>
              <a:rPr lang="en-US" sz="2400" b="1" dirty="0"/>
              <a:t>Key assumption:</a:t>
            </a:r>
          </a:p>
          <a:p>
            <a:pPr eaLnBrk="1" hangingPunct="1">
              <a:lnSpc>
                <a:spcPct val="90000"/>
              </a:lnSpc>
              <a:buFont typeface="Arial"/>
              <a:buChar char="•"/>
            </a:pPr>
            <a:r>
              <a:rPr lang="en-US" sz="2400" dirty="0"/>
              <a:t>the incidence rate is constant over time for each group</a:t>
            </a:r>
          </a:p>
          <a:p>
            <a:pPr eaLnBrk="1" hangingPunct="1">
              <a:lnSpc>
                <a:spcPct val="90000"/>
              </a:lnSpc>
              <a:buFont typeface="Arial"/>
              <a:buChar char="•"/>
            </a:pPr>
            <a:r>
              <a:rPr lang="en-US" sz="2400" dirty="0"/>
              <a:t>Assume occurrence of events follows a Poisson distribution, in which </a:t>
            </a:r>
            <a:r>
              <a:rPr lang="en-US" sz="2400" i="1" dirty="0"/>
              <a:t>mean</a:t>
            </a:r>
            <a:r>
              <a:rPr lang="en-US" sz="2400" dirty="0"/>
              <a:t> = </a:t>
            </a:r>
            <a:r>
              <a:rPr lang="en-US" sz="2400" i="1" dirty="0"/>
              <a:t>variance </a:t>
            </a:r>
          </a:p>
          <a:p>
            <a:pPr eaLnBrk="1" hangingPunct="1">
              <a:lnSpc>
                <a:spcPct val="90000"/>
              </a:lnSpc>
              <a:buFont typeface="Arial"/>
              <a:buChar char="•"/>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534400" cy="762000"/>
          </a:xfrm>
        </p:spPr>
        <p:txBody>
          <a:bodyPr/>
          <a:lstStyle/>
          <a:p>
            <a:r>
              <a:rPr lang="en-US" sz="2800" b="1" dirty="0"/>
              <a:t>CANCER IN NICKEL WORKERS </a:t>
            </a:r>
            <a:r>
              <a:rPr lang="en-US" sz="2800" dirty="0"/>
              <a:t>- </a:t>
            </a:r>
            <a:r>
              <a:rPr lang="en-US" sz="2800" b="1" dirty="0"/>
              <a:t>THE SOUTH WALES COHORT</a:t>
            </a:r>
            <a:endParaRPr lang="en-US" sz="2800" dirty="0"/>
          </a:p>
        </p:txBody>
      </p:sp>
      <p:sp>
        <p:nvSpPr>
          <p:cNvPr id="3" name="Content Placeholder 2"/>
          <p:cNvSpPr>
            <a:spLocks noGrp="1"/>
          </p:cNvSpPr>
          <p:nvPr>
            <p:ph idx="1"/>
          </p:nvPr>
        </p:nvSpPr>
        <p:spPr>
          <a:xfrm>
            <a:off x="381000" y="1295400"/>
            <a:ext cx="8534400" cy="5334000"/>
          </a:xfrm>
        </p:spPr>
        <p:txBody>
          <a:bodyPr/>
          <a:lstStyle/>
          <a:p>
            <a:r>
              <a:rPr lang="en-US" sz="1800" dirty="0"/>
              <a:t>Men employed in a nickel refinery in South Wales were investigated to determine whether the risk of developing carcinoma of the bronchi and nasal sinuses, which had been associated with the refining of nickel, are still present.</a:t>
            </a:r>
          </a:p>
          <a:p>
            <a:endParaRPr lang="en-US" sz="1800" dirty="0"/>
          </a:p>
          <a:p>
            <a:r>
              <a:rPr lang="en-US" sz="1800" dirty="0"/>
              <a:t>The cohort was identified using the weekly </a:t>
            </a:r>
            <a:r>
              <a:rPr lang="en-US" sz="1800" dirty="0" err="1"/>
              <a:t>paysheets</a:t>
            </a:r>
            <a:r>
              <a:rPr lang="en-US" sz="1800" dirty="0"/>
              <a:t> of the company, on which all men receiving an hourly wage were listed by name and works' reference number. Initially, </a:t>
            </a:r>
            <a:r>
              <a:rPr lang="en-US" sz="1800" dirty="0" err="1"/>
              <a:t>paysheets</a:t>
            </a:r>
            <a:r>
              <a:rPr lang="en-US" sz="1800" dirty="0"/>
              <a:t> were inspected for the first week in April of the years (1929), 1934, 1939, 1944 and 1949, and all men were included whose names and numbers were recorded on any two of the sheets, unless they were noted on one of the two sheets as having been in the Armed Forces or transferred elsewhere for war work. By this means, the population was limited to men who were likely to have been employed for at least five years, and follow-up was facilitated. </a:t>
            </a:r>
          </a:p>
          <a:p>
            <a:endParaRPr lang="en-US" sz="1800" dirty="0"/>
          </a:p>
          <a:p>
            <a:r>
              <a:rPr lang="en-US" sz="1800" dirty="0"/>
              <a:t>Copies of the death certificates were obtained for all who were known to have died, and the cause of death was classified according to the Seventh Revision of the International Classification of Diseases (World Health Organization, 1957).</a:t>
            </a:r>
          </a:p>
          <a:p>
            <a:pPr marL="0" indent="0">
              <a:buNone/>
            </a:pPr>
            <a:endParaRPr lang="en-US" sz="1800" dirty="0"/>
          </a:p>
        </p:txBody>
      </p:sp>
    </p:spTree>
    <p:extLst>
      <p:ext uri="{BB962C8B-B14F-4D97-AF65-F5344CB8AC3E}">
        <p14:creationId xmlns:p14="http://schemas.microsoft.com/office/powerpoint/2010/main" val="28326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25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685800"/>
            <a:ext cx="8686800" cy="511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30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63" y="609600"/>
            <a:ext cx="8259337"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212246"/>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4981</TotalTime>
  <Words>2473</Words>
  <Application>Microsoft Office PowerPoint</Application>
  <PresentationFormat>On-screen Show (4:3)</PresentationFormat>
  <Paragraphs>368</Paragraphs>
  <Slides>30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Times</vt:lpstr>
      <vt:lpstr>Times New Roman</vt:lpstr>
      <vt:lpstr>Blank Presentation</vt:lpstr>
      <vt:lpstr>PowerPoint Presentation</vt:lpstr>
      <vt:lpstr>Poisson Regression  </vt:lpstr>
      <vt:lpstr>When to use Poisson Regression</vt:lpstr>
      <vt:lpstr>Why we use Poisson Regression</vt:lpstr>
      <vt:lpstr>Review measures of incidence</vt:lpstr>
      <vt:lpstr>Analysis of cohort studies with the Poisson regression model</vt:lpstr>
      <vt:lpstr>CANCER IN NICKEL WORKERS - THE SOUTH WALES COHORT</vt:lpstr>
      <vt:lpstr>PowerPoint Presentation</vt:lpstr>
      <vt:lpstr>PowerPoint Presentation</vt:lpstr>
      <vt:lpstr>Descriptive analysis (grouped data)</vt:lpstr>
      <vt:lpstr>Descriptive analysis (grouped data)</vt:lpstr>
      <vt:lpstr>Descriptive analysis (grouped data)</vt:lpstr>
      <vt:lpstr>Descriptive analysis (grouped data)</vt:lpstr>
      <vt:lpstr>PowerPoint Presentation</vt:lpstr>
      <vt:lpstr>Descriptive analysis (grouped data)</vt:lpstr>
      <vt:lpstr>PowerPoint Presentation</vt:lpstr>
      <vt:lpstr>PowerPoint Presentation</vt:lpstr>
      <vt:lpstr>PowerPoint Presentation</vt:lpstr>
      <vt:lpstr>PowerPoint Presentation</vt:lpstr>
      <vt:lpstr>Poisson regression: nasal cancer and two level exposure</vt:lpstr>
      <vt:lpstr>Poisson regression: nasal cancer and two level exposure</vt:lpstr>
      <vt:lpstr>Incidence rate of nasal cancer and two level exposure</vt:lpstr>
      <vt:lpstr>Sample size from the group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Diane Lauderdale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creator>Diane Lauderdale</dc:creator>
  <cp:lastModifiedBy>Jason Cheung</cp:lastModifiedBy>
  <cp:revision>270</cp:revision>
  <cp:lastPrinted>2013-03-05T04:54:55Z</cp:lastPrinted>
  <dcterms:created xsi:type="dcterms:W3CDTF">2012-02-22T19:53:12Z</dcterms:created>
  <dcterms:modified xsi:type="dcterms:W3CDTF">2024-01-18T15:53:15Z</dcterms:modified>
</cp:coreProperties>
</file>