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2D200454-40CA-4A62-9FC3-DE9A4176ACB9}">
      <p15:notesGuideLst>
        <p15:guide id="1" orient="horz" pos="2880">
          <p15:clr>
            <a:srgbClr val="A4A3A4"/>
          </p15:clr>
        </p15:guide>
        <p15:guide id="2" pos="2160">
          <p15:clr>
            <a:srgbClr val="A4A3A4"/>
          </p15:clr>
        </p15:guide>
      </p15:notesGuideLst>
    </p:ext>
    <p:ext uri="GoogleSlidesCustomDataVersion2">
      <go:slidesCustomData xmlns:go="http://customooxmlschemas.google.com/" r:id="rId21" roundtripDataSignature="AMtx7mh3p6zgrRJnRIZYV84B/enhTrhxH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10" Type="http://schemas.openxmlformats.org/officeDocument/2006/relationships/slide" Target="slides/slide5.xml"/><Relationship Id="rId21"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 name="Google Shape;50;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8" name="Google Shape;11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Note: when see curve like this, test if quadratic term makes it better </a:t>
            </a:r>
            <a:endParaRPr/>
          </a:p>
        </p:txBody>
      </p:sp>
      <p:sp>
        <p:nvSpPr>
          <p:cNvPr id="119" name="Google Shape;119;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Mhodds assumes monotone increasing</a:t>
            </a:r>
            <a:endParaRPr/>
          </a:p>
        </p:txBody>
      </p:sp>
      <p:sp>
        <p:nvSpPr>
          <p:cNvPr id="147" name="Google Shape;147;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 name="Google Shape;5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 name="Google Shape;5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3" name="Google Shape;63;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0" name="Google Shape;7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7" name="Google Shape;77;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pic>
        <p:nvPicPr>
          <p:cNvPr descr="Title Slide Blank.jpg" id="12" name="Google Shape;12;p17"/>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3" name="Google Shape;13;p17"/>
          <p:cNvSpPr/>
          <p:nvPr/>
        </p:nvSpPr>
        <p:spPr>
          <a:xfrm>
            <a:off x="0" y="6019800"/>
            <a:ext cx="12192000" cy="838200"/>
          </a:xfrm>
          <a:prstGeom prst="rect">
            <a:avLst/>
          </a:prstGeom>
          <a:solidFill>
            <a:srgbClr val="8B0021"/>
          </a:solidFill>
          <a:ln>
            <a:noFill/>
          </a:ln>
          <a:effectLst>
            <a:outerShdw blurRad="40000" rotWithShape="0" dir="5400000" dist="23000">
              <a:srgbClr val="80808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rgbClr val="98083A"/>
              </a:solidFill>
              <a:latin typeface="Calibri"/>
              <a:ea typeface="Calibri"/>
              <a:cs typeface="Calibri"/>
              <a:sym typeface="Calibri"/>
            </a:endParaRPr>
          </a:p>
        </p:txBody>
      </p:sp>
      <p:pic>
        <p:nvPicPr>
          <p:cNvPr descr="UC_BS_2C_RGB.png" id="14" name="Google Shape;14;p17"/>
          <p:cNvPicPr preferRelativeResize="0"/>
          <p:nvPr/>
        </p:nvPicPr>
        <p:blipFill rotWithShape="1">
          <a:blip r:embed="rId3">
            <a:alphaModFix/>
          </a:blip>
          <a:srcRect b="0" l="0" r="0" t="0"/>
          <a:stretch/>
        </p:blipFill>
        <p:spPr>
          <a:xfrm>
            <a:off x="690034" y="533401"/>
            <a:ext cx="3780367" cy="1179513"/>
          </a:xfrm>
          <a:prstGeom prst="rect">
            <a:avLst/>
          </a:prstGeom>
          <a:noFill/>
          <a:ln>
            <a:noFill/>
          </a:ln>
        </p:spPr>
      </p:pic>
      <p:sp>
        <p:nvSpPr>
          <p:cNvPr id="15" name="Google Shape;15;p17"/>
          <p:cNvSpPr txBox="1"/>
          <p:nvPr>
            <p:ph idx="1" type="body"/>
          </p:nvPr>
        </p:nvSpPr>
        <p:spPr>
          <a:xfrm>
            <a:off x="2743200" y="2362200"/>
            <a:ext cx="8534400" cy="1066800"/>
          </a:xfrm>
          <a:prstGeom prst="rect">
            <a:avLst/>
          </a:prstGeom>
          <a:noFill/>
          <a:ln>
            <a:noFill/>
          </a:ln>
        </p:spPr>
        <p:txBody>
          <a:bodyPr anchorCtr="0" anchor="b" bIns="45700" lIns="91425" spcFirstLastPara="1" rIns="91425" wrap="square" tIns="45700">
            <a:noAutofit/>
          </a:bodyPr>
          <a:lstStyle>
            <a:lvl1pPr indent="-228600" lvl="0" marL="457200" marR="0" rtl="0" algn="l">
              <a:lnSpc>
                <a:spcPct val="90000"/>
              </a:lnSpc>
              <a:spcBef>
                <a:spcPts val="800"/>
              </a:spcBef>
              <a:spcAft>
                <a:spcPts val="0"/>
              </a:spcAft>
              <a:buClr>
                <a:srgbClr val="8B0021"/>
              </a:buClr>
              <a:buSzPts val="4000"/>
              <a:buFont typeface="Arial"/>
              <a:buNone/>
              <a:defRPr b="0" i="0" sz="4000" u="none" cap="none" strike="noStrike">
                <a:solidFill>
                  <a:srgbClr val="8B002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6" name="Google Shape;16;p17"/>
          <p:cNvSpPr txBox="1"/>
          <p:nvPr>
            <p:ph idx="2" type="body"/>
          </p:nvPr>
        </p:nvSpPr>
        <p:spPr>
          <a:xfrm>
            <a:off x="2743200" y="3505200"/>
            <a:ext cx="8534400" cy="17526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48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7" name="Google Shape;17;p17"/>
          <p:cNvSpPr txBox="1"/>
          <p:nvPr>
            <p:ph idx="3" type="body"/>
          </p:nvPr>
        </p:nvSpPr>
        <p:spPr>
          <a:xfrm>
            <a:off x="2743200" y="5416550"/>
            <a:ext cx="5080000" cy="298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Slide">
  <p:cSld name="Text Slide">
    <p:spTree>
      <p:nvGrpSpPr>
        <p:cNvPr id="18" name="Shape 18"/>
        <p:cNvGrpSpPr/>
        <p:nvPr/>
      </p:nvGrpSpPr>
      <p:grpSpPr>
        <a:xfrm>
          <a:off x="0" y="0"/>
          <a:ext cx="0" cy="0"/>
          <a:chOff x="0" y="0"/>
          <a:chExt cx="0" cy="0"/>
        </a:xfrm>
      </p:grpSpPr>
      <p:sp>
        <p:nvSpPr>
          <p:cNvPr descr="UC_MED&amp;BS_Horiz_2C_CMYK.jpg" id="19" name="Google Shape;19;p18"/>
          <p:cNvSpPr/>
          <p:nvPr/>
        </p:nvSpPr>
        <p:spPr>
          <a:xfrm>
            <a:off x="338667" y="6072188"/>
            <a:ext cx="3352800" cy="658812"/>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2400" u="none" cap="none" strike="noStrike">
              <a:solidFill>
                <a:srgbClr val="000000"/>
              </a:solidFill>
              <a:latin typeface="Calibri"/>
              <a:ea typeface="Calibri"/>
              <a:cs typeface="Calibri"/>
              <a:sym typeface="Calibri"/>
            </a:endParaRPr>
          </a:p>
        </p:txBody>
      </p:sp>
      <p:pic>
        <p:nvPicPr>
          <p:cNvPr descr="UC_BS_Horiz_2C_CMYK.eps" id="20" name="Google Shape;20;p18"/>
          <p:cNvPicPr preferRelativeResize="0"/>
          <p:nvPr/>
        </p:nvPicPr>
        <p:blipFill rotWithShape="1">
          <a:blip r:embed="rId2">
            <a:alphaModFix/>
          </a:blip>
          <a:srcRect b="0" l="0" r="0" t="0"/>
          <a:stretch/>
        </p:blipFill>
        <p:spPr>
          <a:xfrm>
            <a:off x="476251" y="6219826"/>
            <a:ext cx="4252383" cy="296863"/>
          </a:xfrm>
          <a:prstGeom prst="rect">
            <a:avLst/>
          </a:prstGeom>
          <a:noFill/>
          <a:ln>
            <a:noFill/>
          </a:ln>
        </p:spPr>
      </p:pic>
      <p:sp>
        <p:nvSpPr>
          <p:cNvPr id="21" name="Google Shape;21;p18"/>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rgbClr val="8B0021"/>
              </a:buClr>
              <a:buSzPts val="2400"/>
              <a:buFont typeface="Arial"/>
              <a:buNone/>
              <a:defRPr b="0" i="0" sz="2400" u="none" cap="none" strike="noStrike">
                <a:solidFill>
                  <a:srgbClr val="8B002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2" name="Google Shape;22;p18"/>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lvl1pPr indent="-228600" lvl="0" marL="457200" marR="0" rtl="0" algn="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3" name="Google Shape;23;p18"/>
          <p:cNvSpPr txBox="1"/>
          <p:nvPr>
            <p:ph idx="3" type="body"/>
          </p:nvPr>
        </p:nvSpPr>
        <p:spPr>
          <a:xfrm>
            <a:off x="457200" y="1028700"/>
            <a:ext cx="11260667" cy="4775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30200" lvl="1" marL="914400" marR="0" rtl="0" algn="l">
              <a:spcBef>
                <a:spcPts val="12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4" name="Google Shape;24;p18"/>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5" name="Google Shape;25;p18"/>
          <p:cNvSpPr txBox="1"/>
          <p:nvPr>
            <p:ph idx="11" type="ftr"/>
          </p:nvPr>
        </p:nvSpPr>
        <p:spPr>
          <a:xfrm>
            <a:off x="7535333" y="6245226"/>
            <a:ext cx="3860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8B002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Slide">
  <p:cSld name="Picture Slide">
    <p:spTree>
      <p:nvGrpSpPr>
        <p:cNvPr id="26" name="Shape 26"/>
        <p:cNvGrpSpPr/>
        <p:nvPr/>
      </p:nvGrpSpPr>
      <p:grpSpPr>
        <a:xfrm>
          <a:off x="0" y="0"/>
          <a:ext cx="0" cy="0"/>
          <a:chOff x="0" y="0"/>
          <a:chExt cx="0" cy="0"/>
        </a:xfrm>
      </p:grpSpPr>
      <p:pic>
        <p:nvPicPr>
          <p:cNvPr descr="UC_BS_Horiz_2C_CMYK.eps" id="27" name="Google Shape;27;p19"/>
          <p:cNvPicPr preferRelativeResize="0"/>
          <p:nvPr/>
        </p:nvPicPr>
        <p:blipFill rotWithShape="1">
          <a:blip r:embed="rId2">
            <a:alphaModFix/>
          </a:blip>
          <a:srcRect b="0" l="0" r="0" t="0"/>
          <a:stretch/>
        </p:blipFill>
        <p:spPr>
          <a:xfrm>
            <a:off x="476251" y="6219826"/>
            <a:ext cx="4252383" cy="296863"/>
          </a:xfrm>
          <a:prstGeom prst="rect">
            <a:avLst/>
          </a:prstGeom>
          <a:noFill/>
          <a:ln>
            <a:noFill/>
          </a:ln>
        </p:spPr>
      </p:pic>
      <p:sp>
        <p:nvSpPr>
          <p:cNvPr id="28" name="Google Shape;28;p19"/>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rgbClr val="8B0021"/>
              </a:buClr>
              <a:buSzPts val="2400"/>
              <a:buFont typeface="Arial"/>
              <a:buNone/>
              <a:defRPr b="0" i="0" sz="2400" u="none" cap="none" strike="noStrike">
                <a:solidFill>
                  <a:srgbClr val="8B002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29" name="Google Shape;29;p19"/>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lvl1pPr indent="-228600" lvl="0" marL="457200" marR="0" rtl="0" algn="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0" name="Google Shape;30;p19"/>
          <p:cNvSpPr/>
          <p:nvPr>
            <p:ph idx="3" type="pic"/>
          </p:nvPr>
        </p:nvSpPr>
        <p:spPr>
          <a:xfrm>
            <a:off x="457200" y="1028701"/>
            <a:ext cx="11260667" cy="4775199"/>
          </a:xfrm>
          <a:prstGeom prst="rect">
            <a:avLst/>
          </a:prstGeom>
          <a:noFill/>
          <a:ln>
            <a:noFill/>
          </a:ln>
        </p:spPr>
      </p:sp>
      <p:sp>
        <p:nvSpPr>
          <p:cNvPr id="31" name="Google Shape;31;p19"/>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2" name="Google Shape;32;p19"/>
          <p:cNvSpPr txBox="1"/>
          <p:nvPr>
            <p:ph idx="11" type="ftr"/>
          </p:nvPr>
        </p:nvSpPr>
        <p:spPr>
          <a:xfrm>
            <a:off x="7535333" y="6245226"/>
            <a:ext cx="3860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8B002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hart or Graph Slide">
  <p:cSld name="Chart or Graph Slide">
    <p:spTree>
      <p:nvGrpSpPr>
        <p:cNvPr id="33" name="Shape 33"/>
        <p:cNvGrpSpPr/>
        <p:nvPr/>
      </p:nvGrpSpPr>
      <p:grpSpPr>
        <a:xfrm>
          <a:off x="0" y="0"/>
          <a:ext cx="0" cy="0"/>
          <a:chOff x="0" y="0"/>
          <a:chExt cx="0" cy="0"/>
        </a:xfrm>
      </p:grpSpPr>
      <p:pic>
        <p:nvPicPr>
          <p:cNvPr descr="UC_BS_Horiz_2C_CMYK.eps" id="34" name="Google Shape;34;p20"/>
          <p:cNvPicPr preferRelativeResize="0"/>
          <p:nvPr/>
        </p:nvPicPr>
        <p:blipFill rotWithShape="1">
          <a:blip r:embed="rId2">
            <a:alphaModFix/>
          </a:blip>
          <a:srcRect b="0" l="0" r="0" t="0"/>
          <a:stretch/>
        </p:blipFill>
        <p:spPr>
          <a:xfrm>
            <a:off x="476251" y="6219826"/>
            <a:ext cx="4252383" cy="296863"/>
          </a:xfrm>
          <a:prstGeom prst="rect">
            <a:avLst/>
          </a:prstGeom>
          <a:noFill/>
          <a:ln>
            <a:noFill/>
          </a:ln>
        </p:spPr>
      </p:pic>
      <p:sp>
        <p:nvSpPr>
          <p:cNvPr id="35" name="Google Shape;35;p20"/>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rgbClr val="8B0021"/>
              </a:buClr>
              <a:buSzPts val="2400"/>
              <a:buFont typeface="Arial"/>
              <a:buNone/>
              <a:defRPr b="0" i="0" sz="2400" u="none" cap="none" strike="noStrike">
                <a:solidFill>
                  <a:srgbClr val="8B002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6" name="Google Shape;36;p20"/>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lvl1pPr indent="-228600" lvl="0" marL="457200" marR="0" rtl="0" algn="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7" name="Google Shape;37;p20"/>
          <p:cNvSpPr txBox="1"/>
          <p:nvPr>
            <p:ph idx="3" type="body"/>
          </p:nvPr>
        </p:nvSpPr>
        <p:spPr>
          <a:xfrm>
            <a:off x="457200" y="1028700"/>
            <a:ext cx="11260667" cy="4775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38" name="Google Shape;38;p20"/>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9" name="Google Shape;39;p20"/>
          <p:cNvSpPr txBox="1"/>
          <p:nvPr>
            <p:ph idx="11" type="ftr"/>
          </p:nvPr>
        </p:nvSpPr>
        <p:spPr>
          <a:xfrm>
            <a:off x="7535333" y="6245226"/>
            <a:ext cx="3860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8B002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de by Side Slide">
  <p:cSld name="Side by Side Slide">
    <p:spTree>
      <p:nvGrpSpPr>
        <p:cNvPr id="40" name="Shape 40"/>
        <p:cNvGrpSpPr/>
        <p:nvPr/>
      </p:nvGrpSpPr>
      <p:grpSpPr>
        <a:xfrm>
          <a:off x="0" y="0"/>
          <a:ext cx="0" cy="0"/>
          <a:chOff x="0" y="0"/>
          <a:chExt cx="0" cy="0"/>
        </a:xfrm>
      </p:grpSpPr>
      <p:pic>
        <p:nvPicPr>
          <p:cNvPr descr="UC_BS_Horiz_2C_CMYK.eps" id="41" name="Google Shape;41;p21"/>
          <p:cNvPicPr preferRelativeResize="0"/>
          <p:nvPr/>
        </p:nvPicPr>
        <p:blipFill rotWithShape="1">
          <a:blip r:embed="rId2">
            <a:alphaModFix/>
          </a:blip>
          <a:srcRect b="0" l="0" r="0" t="0"/>
          <a:stretch/>
        </p:blipFill>
        <p:spPr>
          <a:xfrm>
            <a:off x="476251" y="6219826"/>
            <a:ext cx="4252383" cy="296863"/>
          </a:xfrm>
          <a:prstGeom prst="rect">
            <a:avLst/>
          </a:prstGeom>
          <a:noFill/>
          <a:ln>
            <a:noFill/>
          </a:ln>
        </p:spPr>
      </p:pic>
      <p:sp>
        <p:nvSpPr>
          <p:cNvPr id="42" name="Google Shape;42;p21"/>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480"/>
              </a:spcBef>
              <a:spcAft>
                <a:spcPts val="0"/>
              </a:spcAft>
              <a:buClr>
                <a:srgbClr val="8B0021"/>
              </a:buClr>
              <a:buSzPts val="2400"/>
              <a:buFont typeface="Arial"/>
              <a:buNone/>
              <a:defRPr b="0" i="0" sz="2400" u="none" cap="none" strike="noStrike">
                <a:solidFill>
                  <a:srgbClr val="8B002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3" name="Google Shape;43;p21"/>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lvl1pPr indent="-228600" lvl="0" marL="457200" marR="0" rtl="0" algn="r">
              <a:spcBef>
                <a:spcPts val="240"/>
              </a:spcBef>
              <a:spcAft>
                <a:spcPts val="0"/>
              </a:spcAft>
              <a:buClr>
                <a:schemeClr val="dk1"/>
              </a:buClr>
              <a:buSzPts val="1200"/>
              <a:buFont typeface="Arial"/>
              <a:buNone/>
              <a:defRPr b="0" i="0" sz="1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4" name="Google Shape;44;p21"/>
          <p:cNvSpPr txBox="1"/>
          <p:nvPr>
            <p:ph idx="3" type="body"/>
          </p:nvPr>
        </p:nvSpPr>
        <p:spPr>
          <a:xfrm>
            <a:off x="457200" y="1028700"/>
            <a:ext cx="5513917" cy="4775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5" name="Google Shape;45;p21"/>
          <p:cNvSpPr txBox="1"/>
          <p:nvPr>
            <p:ph idx="4" type="body"/>
          </p:nvPr>
        </p:nvSpPr>
        <p:spPr>
          <a:xfrm>
            <a:off x="6223000" y="1028700"/>
            <a:ext cx="5477933" cy="4775200"/>
          </a:xfrm>
          <a:prstGeom prst="rect">
            <a:avLst/>
          </a:prstGeom>
          <a:noFill/>
          <a:ln>
            <a:noFill/>
          </a:ln>
        </p:spPr>
        <p:txBody>
          <a:bodyPr anchorCtr="0" anchor="t" bIns="45700" lIns="91425" spcFirstLastPara="1" rIns="91425" wrap="square" tIns="45700">
            <a:noAutofit/>
          </a:bodyPr>
          <a:lstStyle>
            <a:lvl1pPr indent="-330200" lvl="0" marL="457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406400" lvl="1" marL="914400" marR="0" rtl="0" algn="l">
              <a:spcBef>
                <a:spcPts val="12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46" name="Google Shape;46;p21"/>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98989"/>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98989"/>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98989"/>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98989"/>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98989"/>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98989"/>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98989"/>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98989"/>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98989"/>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7" name="Google Shape;47;p21"/>
          <p:cNvSpPr txBox="1"/>
          <p:nvPr>
            <p:ph idx="11" type="ftr"/>
          </p:nvPr>
        </p:nvSpPr>
        <p:spPr>
          <a:xfrm>
            <a:off x="7535333" y="6245226"/>
            <a:ext cx="3860800"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1200" u="none" cap="none" strike="noStrike">
                <a:solidFill>
                  <a:srgbClr val="8B002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6"/>
          <p:cNvSpPr/>
          <p:nvPr/>
        </p:nvSpPr>
        <p:spPr>
          <a:xfrm>
            <a:off x="474134" y="5946776"/>
            <a:ext cx="11243733" cy="73025"/>
          </a:xfrm>
          <a:prstGeom prst="rect">
            <a:avLst/>
          </a:prstGeom>
          <a:solidFill>
            <a:srgbClr val="C0C0C0"/>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rgbClr val="000000"/>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 Id="rId4" Type="http://schemas.openxmlformats.org/officeDocument/2006/relationships/image" Target="../media/image4.png"/><Relationship Id="rId5"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s://www.stata.com/manuals13/stepitab.pdf"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sp>
        <p:nvSpPr>
          <p:cNvPr id="52" name="Google Shape;52;p1"/>
          <p:cNvSpPr txBox="1"/>
          <p:nvPr>
            <p:ph idx="1" type="body"/>
          </p:nvPr>
        </p:nvSpPr>
        <p:spPr>
          <a:xfrm>
            <a:off x="2895600" y="2705100"/>
            <a:ext cx="6400800" cy="14478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8B0021"/>
              </a:buClr>
              <a:buSzPts val="2400"/>
              <a:buNone/>
            </a:pPr>
            <a:r>
              <a:rPr lang="en-US" sz="2400">
                <a:latin typeface="Arial"/>
                <a:ea typeface="Arial"/>
                <a:cs typeface="Arial"/>
                <a:sym typeface="Arial"/>
              </a:rPr>
              <a:t>PBHS 31001: Epidemiologic Methods 2024</a:t>
            </a:r>
            <a:endParaRPr/>
          </a:p>
          <a:p>
            <a:pPr indent="0" lvl="0" marL="0" rtl="0" algn="ctr">
              <a:lnSpc>
                <a:spcPct val="90000"/>
              </a:lnSpc>
              <a:spcBef>
                <a:spcPts val="400"/>
              </a:spcBef>
              <a:spcAft>
                <a:spcPts val="0"/>
              </a:spcAft>
              <a:buClr>
                <a:srgbClr val="8B0021"/>
              </a:buClr>
              <a:buSzPts val="2000"/>
              <a:buNone/>
            </a:pPr>
            <a:r>
              <a:t/>
            </a:r>
            <a:endParaRPr sz="2000">
              <a:solidFill>
                <a:schemeClr val="dk1"/>
              </a:solidFill>
              <a:latin typeface="Arial"/>
              <a:ea typeface="Arial"/>
              <a:cs typeface="Arial"/>
              <a:sym typeface="Arial"/>
            </a:endParaRPr>
          </a:p>
          <a:p>
            <a:pPr indent="0" lvl="0" marL="0" rtl="0" algn="ctr">
              <a:lnSpc>
                <a:spcPct val="90000"/>
              </a:lnSpc>
              <a:spcBef>
                <a:spcPts val="480"/>
              </a:spcBef>
              <a:spcAft>
                <a:spcPts val="0"/>
              </a:spcAft>
              <a:buClr>
                <a:srgbClr val="8B0021"/>
              </a:buClr>
              <a:buSzPts val="2400"/>
              <a:buNone/>
            </a:pPr>
            <a:r>
              <a:rPr lang="en-US" sz="2400">
                <a:latin typeface="Arial"/>
                <a:ea typeface="Arial"/>
                <a:cs typeface="Arial"/>
                <a:sym typeface="Arial"/>
              </a:rPr>
              <a:t>Stata Session 6 (Logistic regression)</a:t>
            </a:r>
            <a:endParaRPr/>
          </a:p>
          <a:p>
            <a:pPr indent="0" lvl="0" marL="0" rtl="0" algn="ctr">
              <a:lnSpc>
                <a:spcPct val="90000"/>
              </a:lnSpc>
              <a:spcBef>
                <a:spcPts val="360"/>
              </a:spcBef>
              <a:spcAft>
                <a:spcPts val="0"/>
              </a:spcAft>
              <a:buClr>
                <a:srgbClr val="8B0021"/>
              </a:buClr>
              <a:buSzPts val="1800"/>
              <a:buNone/>
            </a:pPr>
            <a:r>
              <a:rPr lang="en-US" sz="1800">
                <a:latin typeface="Arial"/>
                <a:ea typeface="Arial"/>
                <a:cs typeface="Arial"/>
                <a:sym typeface="Arial"/>
              </a:rPr>
              <a:t>(Slides are adopted from previous TA’s)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0"/>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B0021"/>
              </a:buClr>
              <a:buSzPts val="2400"/>
              <a:buNone/>
            </a:pPr>
            <a:r>
              <a:rPr lang="en-US"/>
              <a:t>How you categorize your variable matters </a:t>
            </a:r>
            <a:endParaRPr/>
          </a:p>
          <a:p>
            <a:pPr indent="-342900" lvl="0" marL="342900" rtl="0" algn="l">
              <a:spcBef>
                <a:spcPts val="480"/>
              </a:spcBef>
              <a:spcAft>
                <a:spcPts val="0"/>
              </a:spcAft>
              <a:buClr>
                <a:srgbClr val="8B0021"/>
              </a:buClr>
              <a:buSzPts val="2400"/>
              <a:buNone/>
            </a:pPr>
            <a:r>
              <a:t/>
            </a:r>
            <a:endParaRPr/>
          </a:p>
        </p:txBody>
      </p:sp>
      <p:sp>
        <p:nvSpPr>
          <p:cNvPr id="122" name="Google Shape;122;p10"/>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grpSp>
        <p:nvGrpSpPr>
          <p:cNvPr id="123" name="Google Shape;123;p10"/>
          <p:cNvGrpSpPr/>
          <p:nvPr/>
        </p:nvGrpSpPr>
        <p:grpSpPr>
          <a:xfrm>
            <a:off x="234087" y="1676400"/>
            <a:ext cx="11706891" cy="3418522"/>
            <a:chOff x="0" y="0"/>
            <a:chExt cx="5786131" cy="1350645"/>
          </a:xfrm>
        </p:grpSpPr>
        <p:pic>
          <p:nvPicPr>
            <p:cNvPr id="124" name="Google Shape;124;p10"/>
            <p:cNvPicPr preferRelativeResize="0"/>
            <p:nvPr/>
          </p:nvPicPr>
          <p:blipFill rotWithShape="1">
            <a:blip r:embed="rId3">
              <a:alphaModFix/>
            </a:blip>
            <a:srcRect b="0" l="0" r="0" t="0"/>
            <a:stretch/>
          </p:blipFill>
          <p:spPr>
            <a:xfrm>
              <a:off x="1982549" y="0"/>
              <a:ext cx="1856740" cy="1350645"/>
            </a:xfrm>
            <a:prstGeom prst="rect">
              <a:avLst/>
            </a:prstGeom>
            <a:noFill/>
            <a:ln>
              <a:noFill/>
            </a:ln>
          </p:spPr>
        </p:pic>
        <p:pic>
          <p:nvPicPr>
            <p:cNvPr id="125" name="Google Shape;125;p10"/>
            <p:cNvPicPr preferRelativeResize="0"/>
            <p:nvPr/>
          </p:nvPicPr>
          <p:blipFill rotWithShape="1">
            <a:blip r:embed="rId4">
              <a:alphaModFix/>
            </a:blip>
            <a:srcRect b="0" l="0" r="0" t="0"/>
            <a:stretch/>
          </p:blipFill>
          <p:spPr>
            <a:xfrm>
              <a:off x="0" y="0"/>
              <a:ext cx="1845945" cy="1342390"/>
            </a:xfrm>
            <a:prstGeom prst="rect">
              <a:avLst/>
            </a:prstGeom>
            <a:noFill/>
            <a:ln>
              <a:noFill/>
            </a:ln>
          </p:spPr>
        </p:pic>
        <p:pic>
          <p:nvPicPr>
            <p:cNvPr id="126" name="Google Shape;126;p10"/>
            <p:cNvPicPr preferRelativeResize="0"/>
            <p:nvPr/>
          </p:nvPicPr>
          <p:blipFill rotWithShape="1">
            <a:blip r:embed="rId5">
              <a:alphaModFix/>
            </a:blip>
            <a:srcRect b="0" l="0" r="0" t="0"/>
            <a:stretch/>
          </p:blipFill>
          <p:spPr>
            <a:xfrm>
              <a:off x="3940821" y="0"/>
              <a:ext cx="1845310" cy="1342390"/>
            </a:xfrm>
            <a:prstGeom prst="rect">
              <a:avLst/>
            </a:prstGeom>
            <a:noFill/>
            <a:ln>
              <a:noFill/>
            </a:ln>
          </p:spPr>
        </p:pic>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1"/>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B0021"/>
              </a:buClr>
              <a:buSzPts val="3200"/>
              <a:buNone/>
            </a:pPr>
            <a:r>
              <a:rPr b="1" lang="en-US" sz="3200"/>
              <a:t>Review: Testing for trend – with adjustment</a:t>
            </a:r>
            <a:endParaRPr/>
          </a:p>
        </p:txBody>
      </p:sp>
      <p:sp>
        <p:nvSpPr>
          <p:cNvPr id="132" name="Google Shape;132;p11"/>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p>
            <a:pPr indent="-342900" lvl="0" marL="342900" rtl="0" algn="r">
              <a:spcBef>
                <a:spcPts val="0"/>
              </a:spcBef>
              <a:spcAft>
                <a:spcPts val="0"/>
              </a:spcAft>
              <a:buClr>
                <a:schemeClr val="dk1"/>
              </a:buClr>
              <a:buSzPts val="1200"/>
              <a:buNone/>
            </a:pPr>
            <a:r>
              <a:rPr lang="en-US"/>
              <a:t>Stata</a:t>
            </a:r>
            <a:endParaRPr/>
          </a:p>
        </p:txBody>
      </p:sp>
      <p:sp>
        <p:nvSpPr>
          <p:cNvPr id="133" name="Google Shape;133;p11"/>
          <p:cNvSpPr txBox="1"/>
          <p:nvPr>
            <p:ph idx="3" type="body"/>
          </p:nvPr>
        </p:nvSpPr>
        <p:spPr>
          <a:xfrm>
            <a:off x="457200" y="1028700"/>
            <a:ext cx="11260667" cy="477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974806"/>
              </a:buClr>
              <a:buSzPts val="2000"/>
              <a:buNone/>
            </a:pPr>
            <a:r>
              <a:rPr b="1" lang="en-US" sz="2000">
                <a:solidFill>
                  <a:srgbClr val="974806"/>
                </a:solidFill>
              </a:rPr>
              <a:t>	</a:t>
            </a:r>
            <a:r>
              <a:rPr b="1" lang="en-US" sz="2000">
                <a:solidFill>
                  <a:srgbClr val="974806"/>
                </a:solidFill>
                <a:latin typeface="Courier New"/>
                <a:ea typeface="Courier New"/>
                <a:cs typeface="Courier New"/>
                <a:sym typeface="Courier New"/>
              </a:rPr>
              <a:t>tabodds </a:t>
            </a:r>
            <a:r>
              <a:rPr b="1" lang="en-US" sz="2000">
                <a:latin typeface="Courier New"/>
                <a:ea typeface="Courier New"/>
                <a:cs typeface="Courier New"/>
                <a:sym typeface="Courier New"/>
              </a:rPr>
              <a:t>[outcomeIndicator] [exposureVar]</a:t>
            </a:r>
            <a:r>
              <a:rPr b="1" lang="en-US" sz="2000">
                <a:solidFill>
                  <a:srgbClr val="974806"/>
                </a:solidFill>
                <a:latin typeface="Courier New"/>
                <a:ea typeface="Courier New"/>
                <a:cs typeface="Courier New"/>
                <a:sym typeface="Courier New"/>
              </a:rPr>
              <a:t>, or adj </a:t>
            </a:r>
            <a:r>
              <a:rPr b="1" lang="en-US" sz="2000">
                <a:latin typeface="Courier New"/>
                <a:ea typeface="Courier New"/>
                <a:cs typeface="Courier New"/>
                <a:sym typeface="Courier New"/>
              </a:rPr>
              <a:t>[confVar]</a:t>
            </a:r>
            <a:endParaRPr/>
          </a:p>
          <a:p>
            <a:pPr indent="0" lvl="0" marL="0" rtl="0" algn="l">
              <a:spcBef>
                <a:spcPts val="1600"/>
              </a:spcBef>
              <a:spcAft>
                <a:spcPts val="0"/>
              </a:spcAft>
              <a:buClr>
                <a:schemeClr val="dk1"/>
              </a:buClr>
              <a:buSzPts val="2000"/>
              <a:buNone/>
            </a:pPr>
            <a:r>
              <a:rPr lang="en-US" sz="2000"/>
              <a:t>	Gives odds ratios, adjusts for potential </a:t>
            </a:r>
            <a:r>
              <a:rPr b="1" lang="en-US" sz="2000"/>
              <a:t>confounding</a:t>
            </a:r>
            <a:r>
              <a:rPr lang="en-US" sz="2000"/>
              <a:t> variable	</a:t>
            </a:r>
            <a:endParaRPr/>
          </a:p>
          <a:p>
            <a:pPr indent="0" lvl="0" marL="0" rtl="0" algn="l">
              <a:spcBef>
                <a:spcPts val="1600"/>
              </a:spcBef>
              <a:spcAft>
                <a:spcPts val="0"/>
              </a:spcAft>
              <a:buClr>
                <a:schemeClr val="dk1"/>
              </a:buClr>
              <a:buSzPts val="2000"/>
              <a:buNone/>
            </a:pPr>
            <a:r>
              <a:t/>
            </a:r>
            <a:endParaRPr sz="2000"/>
          </a:p>
          <a:p>
            <a:pPr indent="0" lvl="0" marL="0" rtl="0" algn="l">
              <a:spcBef>
                <a:spcPts val="1600"/>
              </a:spcBef>
              <a:spcAft>
                <a:spcPts val="0"/>
              </a:spcAft>
              <a:buClr>
                <a:schemeClr val="dk1"/>
              </a:buClr>
              <a:buSzPts val="2000"/>
              <a:buNone/>
            </a:pPr>
            <a:r>
              <a:t/>
            </a:r>
            <a:endParaRPr sz="2000"/>
          </a:p>
        </p:txBody>
      </p:sp>
      <p:sp>
        <p:nvSpPr>
          <p:cNvPr id="134" name="Google Shape;134;p11"/>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35" name="Google Shape;135;p11"/>
          <p:cNvPicPr preferRelativeResize="0"/>
          <p:nvPr/>
        </p:nvPicPr>
        <p:blipFill rotWithShape="1">
          <a:blip r:embed="rId3">
            <a:alphaModFix/>
          </a:blip>
          <a:srcRect b="0" l="0" r="0" t="0"/>
          <a:stretch/>
        </p:blipFill>
        <p:spPr>
          <a:xfrm>
            <a:off x="1371600" y="2228850"/>
            <a:ext cx="11934439" cy="36004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2"/>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B0021"/>
              </a:buClr>
              <a:buSzPts val="3200"/>
              <a:buNone/>
            </a:pPr>
            <a:r>
              <a:rPr b="1" lang="en-US" sz="3200"/>
              <a:t>mhodds Command</a:t>
            </a:r>
            <a:endParaRPr/>
          </a:p>
        </p:txBody>
      </p:sp>
      <p:sp>
        <p:nvSpPr>
          <p:cNvPr id="141" name="Google Shape;141;p12"/>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p>
            <a:pPr indent="-342900" lvl="0" marL="342900" rtl="0" algn="r">
              <a:spcBef>
                <a:spcPts val="0"/>
              </a:spcBef>
              <a:spcAft>
                <a:spcPts val="0"/>
              </a:spcAft>
              <a:buClr>
                <a:schemeClr val="dk1"/>
              </a:buClr>
              <a:buSzPts val="1200"/>
              <a:buNone/>
            </a:pPr>
            <a:r>
              <a:t/>
            </a:r>
            <a:endParaRPr/>
          </a:p>
        </p:txBody>
      </p:sp>
      <p:sp>
        <p:nvSpPr>
          <p:cNvPr id="142" name="Google Shape;142;p12"/>
          <p:cNvSpPr txBox="1"/>
          <p:nvPr>
            <p:ph idx="3" type="body"/>
          </p:nvPr>
        </p:nvSpPr>
        <p:spPr>
          <a:xfrm>
            <a:off x="457200" y="1143003"/>
            <a:ext cx="11260667" cy="4775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Similar to </a:t>
            </a:r>
            <a:r>
              <a:rPr b="1" lang="en-US" sz="2400">
                <a:solidFill>
                  <a:srgbClr val="974806"/>
                </a:solidFill>
                <a:latin typeface="Courier New"/>
                <a:ea typeface="Courier New"/>
                <a:cs typeface="Courier New"/>
                <a:sym typeface="Courier New"/>
              </a:rPr>
              <a:t>tabodds</a:t>
            </a:r>
            <a:r>
              <a:rPr lang="en-US" sz="2400"/>
              <a:t>, but</a:t>
            </a:r>
            <a:endParaRPr/>
          </a:p>
          <a:p>
            <a:pPr indent="-285750" lvl="1" marL="742950" rtl="0" algn="l">
              <a:spcBef>
                <a:spcPts val="1680"/>
              </a:spcBef>
              <a:spcAft>
                <a:spcPts val="0"/>
              </a:spcAft>
              <a:buClr>
                <a:schemeClr val="dk1"/>
              </a:buClr>
              <a:buSzPts val="2400"/>
              <a:buChar char="–"/>
            </a:pPr>
            <a:r>
              <a:rPr lang="en-US" sz="2400">
                <a:latin typeface="Calibri"/>
                <a:ea typeface="Calibri"/>
                <a:cs typeface="Calibri"/>
                <a:sym typeface="Calibri"/>
              </a:rPr>
              <a:t>Will calculate test for trend based on </a:t>
            </a:r>
            <a:r>
              <a:rPr b="1" lang="en-US" sz="2400">
                <a:latin typeface="Calibri"/>
                <a:ea typeface="Calibri"/>
                <a:cs typeface="Calibri"/>
                <a:sym typeface="Calibri"/>
              </a:rPr>
              <a:t>one-unit increase in your exposure</a:t>
            </a:r>
            <a:endParaRPr b="1"/>
          </a:p>
          <a:p>
            <a:pPr indent="-228600" lvl="2" marL="1143000" rtl="0" algn="l">
              <a:spcBef>
                <a:spcPts val="480"/>
              </a:spcBef>
              <a:spcAft>
                <a:spcPts val="0"/>
              </a:spcAft>
              <a:buClr>
                <a:schemeClr val="dk1"/>
              </a:buClr>
              <a:buSzPts val="2400"/>
              <a:buChar char="•"/>
            </a:pPr>
            <a:r>
              <a:rPr lang="en-US" sz="2400">
                <a:latin typeface="Calibri"/>
                <a:ea typeface="Calibri"/>
                <a:cs typeface="Calibri"/>
                <a:sym typeface="Calibri"/>
              </a:rPr>
              <a:t>ie: both magnitude AND order matter</a:t>
            </a:r>
            <a:endParaRPr/>
          </a:p>
          <a:p>
            <a:pPr indent="-285750" lvl="1" marL="742950" rtl="0" algn="l">
              <a:spcBef>
                <a:spcPts val="480"/>
              </a:spcBef>
              <a:spcAft>
                <a:spcPts val="0"/>
              </a:spcAft>
              <a:buClr>
                <a:schemeClr val="dk1"/>
              </a:buClr>
              <a:buSzPts val="2400"/>
              <a:buChar char="–"/>
            </a:pPr>
            <a:r>
              <a:rPr lang="en-US" sz="2400">
                <a:latin typeface="Calibri"/>
                <a:ea typeface="Calibri"/>
                <a:cs typeface="Calibri"/>
                <a:sym typeface="Calibri"/>
              </a:rPr>
              <a:t>Allows you to stratify based on possible confounders</a:t>
            </a:r>
            <a:endParaRPr/>
          </a:p>
          <a:p>
            <a:pPr indent="-342900" lvl="0" marL="342900" rtl="0" algn="l">
              <a:spcBef>
                <a:spcPts val="480"/>
              </a:spcBef>
              <a:spcAft>
                <a:spcPts val="0"/>
              </a:spcAft>
              <a:buClr>
                <a:schemeClr val="dk1"/>
              </a:buClr>
              <a:buSzPts val="2400"/>
              <a:buFont typeface="Arial"/>
              <a:buChar char="•"/>
            </a:pPr>
            <a:r>
              <a:rPr b="1" lang="en-US" sz="2400">
                <a:latin typeface="Courier"/>
                <a:ea typeface="Courier"/>
                <a:cs typeface="Courier"/>
                <a:sym typeface="Courier"/>
              </a:rPr>
              <a:t>tabodds</a:t>
            </a:r>
            <a:r>
              <a:rPr b="1" lang="en-US" sz="2400"/>
              <a:t> </a:t>
            </a:r>
            <a:r>
              <a:rPr lang="en-US" sz="2400"/>
              <a:t>answers two questions:</a:t>
            </a:r>
            <a:endParaRPr/>
          </a:p>
          <a:p>
            <a:pPr indent="-285750" lvl="1" marL="742950" rtl="0" algn="l">
              <a:spcBef>
                <a:spcPts val="1680"/>
              </a:spcBef>
              <a:spcAft>
                <a:spcPts val="0"/>
              </a:spcAft>
              <a:buClr>
                <a:schemeClr val="dk1"/>
              </a:buClr>
              <a:buSzPts val="2400"/>
              <a:buChar char="–"/>
            </a:pPr>
            <a:r>
              <a:rPr lang="en-US" sz="2400">
                <a:latin typeface="Calibri"/>
                <a:ea typeface="Calibri"/>
                <a:cs typeface="Calibri"/>
                <a:sym typeface="Calibri"/>
              </a:rPr>
              <a:t>Are the </a:t>
            </a:r>
            <a:r>
              <a:rPr b="1" lang="en-US" sz="2400">
                <a:latin typeface="Calibri"/>
                <a:ea typeface="Calibri"/>
                <a:cs typeface="Calibri"/>
                <a:sym typeface="Calibri"/>
              </a:rPr>
              <a:t>odds</a:t>
            </a:r>
            <a:r>
              <a:rPr lang="en-US" sz="2400">
                <a:latin typeface="Calibri"/>
                <a:ea typeface="Calibri"/>
                <a:cs typeface="Calibri"/>
                <a:sym typeface="Calibri"/>
              </a:rPr>
              <a:t> same for all exposure levels?</a:t>
            </a:r>
            <a:endParaRPr/>
          </a:p>
          <a:p>
            <a:pPr indent="-285750" lvl="1" marL="742950" rtl="0" algn="l">
              <a:spcBef>
                <a:spcPts val="480"/>
              </a:spcBef>
              <a:spcAft>
                <a:spcPts val="0"/>
              </a:spcAft>
              <a:buClr>
                <a:schemeClr val="dk1"/>
              </a:buClr>
              <a:buSzPts val="2400"/>
              <a:buChar char="–"/>
            </a:pPr>
            <a:r>
              <a:rPr lang="en-US" sz="2400">
                <a:latin typeface="Calibri"/>
                <a:ea typeface="Calibri"/>
                <a:cs typeface="Calibri"/>
                <a:sym typeface="Calibri"/>
              </a:rPr>
              <a:t>If they are not the same, do they follow a linear trend?</a:t>
            </a:r>
            <a:endParaRPr/>
          </a:p>
          <a:p>
            <a:pPr indent="-342900" lvl="0" marL="342900" rtl="0" algn="l">
              <a:spcBef>
                <a:spcPts val="480"/>
              </a:spcBef>
              <a:spcAft>
                <a:spcPts val="0"/>
              </a:spcAft>
              <a:buClr>
                <a:schemeClr val="dk1"/>
              </a:buClr>
              <a:buSzPts val="2400"/>
              <a:buFont typeface="Arial"/>
              <a:buChar char="•"/>
            </a:pPr>
            <a:r>
              <a:rPr b="1" lang="en-US" sz="2400">
                <a:latin typeface="Courier"/>
                <a:ea typeface="Courier"/>
                <a:cs typeface="Courier"/>
                <a:sym typeface="Courier"/>
              </a:rPr>
              <a:t>mhodds</a:t>
            </a:r>
            <a:r>
              <a:rPr lang="en-US" sz="2400"/>
              <a:t> answers two questions</a:t>
            </a:r>
            <a:endParaRPr/>
          </a:p>
          <a:p>
            <a:pPr indent="-285750" lvl="1" marL="742950" rtl="0" algn="l">
              <a:spcBef>
                <a:spcPts val="1680"/>
              </a:spcBef>
              <a:spcAft>
                <a:spcPts val="0"/>
              </a:spcAft>
              <a:buClr>
                <a:schemeClr val="dk1"/>
              </a:buClr>
              <a:buSzPts val="2400"/>
              <a:buChar char="–"/>
            </a:pPr>
            <a:r>
              <a:rPr lang="en-US" sz="2400">
                <a:latin typeface="Calibri"/>
                <a:ea typeface="Calibri"/>
                <a:cs typeface="Calibri"/>
                <a:sym typeface="Calibri"/>
              </a:rPr>
              <a:t>Is there a </a:t>
            </a:r>
            <a:r>
              <a:rPr b="1" lang="en-US" sz="2400">
                <a:latin typeface="Calibri"/>
                <a:ea typeface="Calibri"/>
                <a:cs typeface="Calibri"/>
                <a:sym typeface="Calibri"/>
              </a:rPr>
              <a:t>linear</a:t>
            </a:r>
            <a:r>
              <a:rPr lang="en-US" sz="2400">
                <a:latin typeface="Calibri"/>
                <a:ea typeface="Calibri"/>
                <a:cs typeface="Calibri"/>
                <a:sym typeface="Calibri"/>
              </a:rPr>
              <a:t> trend?</a:t>
            </a:r>
            <a:endParaRPr/>
          </a:p>
          <a:p>
            <a:pPr indent="-285750" lvl="1" marL="742950" rtl="0" algn="l">
              <a:spcBef>
                <a:spcPts val="480"/>
              </a:spcBef>
              <a:spcAft>
                <a:spcPts val="0"/>
              </a:spcAft>
              <a:buClr>
                <a:schemeClr val="dk1"/>
              </a:buClr>
              <a:buSzPts val="2400"/>
              <a:buChar char="–"/>
            </a:pPr>
            <a:r>
              <a:rPr lang="en-US" sz="2400">
                <a:latin typeface="Calibri"/>
                <a:ea typeface="Calibri"/>
                <a:cs typeface="Calibri"/>
                <a:sym typeface="Calibri"/>
              </a:rPr>
              <a:t>What is the </a:t>
            </a:r>
            <a:r>
              <a:rPr b="1" lang="en-US" sz="2400">
                <a:latin typeface="Calibri"/>
                <a:ea typeface="Calibri"/>
                <a:cs typeface="Calibri"/>
                <a:sym typeface="Calibri"/>
              </a:rPr>
              <a:t>OR comparing exposures that have a 1-unit difference</a:t>
            </a:r>
            <a:r>
              <a:rPr lang="en-US" sz="2400">
                <a:latin typeface="Calibri"/>
                <a:ea typeface="Calibri"/>
                <a:cs typeface="Calibri"/>
                <a:sym typeface="Calibri"/>
              </a:rPr>
              <a:t> between them</a:t>
            </a:r>
            <a:endParaRPr/>
          </a:p>
          <a:p>
            <a:pPr indent="0" lvl="0" marL="0" rtl="0" algn="l">
              <a:spcBef>
                <a:spcPts val="480"/>
              </a:spcBef>
              <a:spcAft>
                <a:spcPts val="0"/>
              </a:spcAft>
              <a:buClr>
                <a:schemeClr val="dk1"/>
              </a:buClr>
              <a:buSzPts val="2400"/>
              <a:buNone/>
            </a:pPr>
            <a:r>
              <a:t/>
            </a:r>
            <a:endParaRPr sz="2400"/>
          </a:p>
        </p:txBody>
      </p:sp>
      <p:sp>
        <p:nvSpPr>
          <p:cNvPr id="143" name="Google Shape;143;p12"/>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3"/>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B0021"/>
              </a:buClr>
              <a:buSzPts val="2400"/>
              <a:buNone/>
            </a:pPr>
            <a:r>
              <a:rPr lang="en-US"/>
              <a:t>From Stata manual: tabodds vs. mhodds</a:t>
            </a:r>
            <a:endParaRPr/>
          </a:p>
        </p:txBody>
      </p:sp>
      <p:sp>
        <p:nvSpPr>
          <p:cNvPr id="150" name="Google Shape;150;p13"/>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p>
            <a:pPr indent="-342900" lvl="0" marL="342900" rtl="0" algn="r">
              <a:spcBef>
                <a:spcPts val="0"/>
              </a:spcBef>
              <a:spcAft>
                <a:spcPts val="0"/>
              </a:spcAft>
              <a:buClr>
                <a:schemeClr val="dk1"/>
              </a:buClr>
              <a:buSzPts val="1200"/>
              <a:buNone/>
            </a:pPr>
            <a:r>
              <a:t/>
            </a:r>
            <a:endParaRPr/>
          </a:p>
        </p:txBody>
      </p:sp>
      <p:sp>
        <p:nvSpPr>
          <p:cNvPr id="151" name="Google Shape;151;p13"/>
          <p:cNvSpPr txBox="1"/>
          <p:nvPr>
            <p:ph idx="3" type="body"/>
          </p:nvPr>
        </p:nvSpPr>
        <p:spPr>
          <a:xfrm>
            <a:off x="457200" y="1028700"/>
            <a:ext cx="11260667" cy="477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800"/>
              <a:buNone/>
            </a:pPr>
            <a:r>
              <a:rPr lang="en-US" sz="1800" u="sng">
                <a:solidFill>
                  <a:schemeClr val="hlink"/>
                </a:solidFill>
                <a:hlinkClick r:id="rId3"/>
              </a:rPr>
              <a:t>https://www.stata.com/manuals13/stepitab.pdf</a:t>
            </a:r>
            <a:endParaRPr sz="1800"/>
          </a:p>
          <a:p>
            <a:pPr indent="0" lvl="0" marL="0" rtl="0" algn="l">
              <a:spcBef>
                <a:spcPts val="1560"/>
              </a:spcBef>
              <a:spcAft>
                <a:spcPts val="0"/>
              </a:spcAft>
              <a:buClr>
                <a:schemeClr val="dk1"/>
              </a:buClr>
              <a:buSzPts val="1800"/>
              <a:buNone/>
            </a:pPr>
            <a:r>
              <a:rPr lang="en-US" sz="1800"/>
              <a:t>tabodds is used with case –control and cross-sectional data. It tabulates the odds of failure against a categorical explanatory variable expvar. If expvar is specified, tabodds performs an approximate χ 2 test of homogeneity of odds and a test for linear trend of the log odds against the numerical code used for the categories of expvar. Both tests are based on the score statistic and its variance; see Methods and formulas. When expvar is absent, the overall odds are reported. The variable varcase is coded 0/1 for individual and simple frequency records and equals the number of cases for binomial frequency records.</a:t>
            </a:r>
            <a:endParaRPr/>
          </a:p>
          <a:p>
            <a:pPr indent="0" lvl="0" marL="0" rtl="0" algn="l">
              <a:spcBef>
                <a:spcPts val="1560"/>
              </a:spcBef>
              <a:spcAft>
                <a:spcPts val="0"/>
              </a:spcAft>
              <a:buClr>
                <a:schemeClr val="dk1"/>
              </a:buClr>
              <a:buSzPts val="1800"/>
              <a:buNone/>
            </a:pPr>
            <a:r>
              <a:t/>
            </a:r>
            <a:endParaRPr sz="1800"/>
          </a:p>
          <a:p>
            <a:pPr indent="0" lvl="0" marL="0" rtl="0" algn="l">
              <a:spcBef>
                <a:spcPts val="1560"/>
              </a:spcBef>
              <a:spcAft>
                <a:spcPts val="0"/>
              </a:spcAft>
              <a:buClr>
                <a:schemeClr val="dk1"/>
              </a:buClr>
              <a:buSzPts val="1800"/>
              <a:buNone/>
            </a:pPr>
            <a:r>
              <a:rPr lang="en-US" sz="1800"/>
              <a:t>mhodds is used with case –control and cross-sectional data. It estimates the ratio of the odds of failure for two categories of expvar, controlled for specified confounding variables, varsadjust, and tests whether this odds ratio is equal to one. When expvar has more than two categories but none are specified with the compare() option, mhodds assumes that expvar is a quantitative variable and calculates a 1-degree-of-freedom test for trend. It also calculates an approximate estimate of the log odds-ratio for a one-unit increase in expvar. This is a one-step Newton–Raphson approximation to the maximum likelihood estimate calculated as the ratio of the score statistic, U, to its variance, V (Clayton and Hills 1993, 103).</a:t>
            </a:r>
            <a:endParaRPr/>
          </a:p>
          <a:p>
            <a:pPr indent="0" lvl="0" marL="0" rtl="0" algn="l">
              <a:spcBef>
                <a:spcPts val="1520"/>
              </a:spcBef>
              <a:spcAft>
                <a:spcPts val="0"/>
              </a:spcAft>
              <a:buClr>
                <a:schemeClr val="dk1"/>
              </a:buClr>
              <a:buSzPts val="1600"/>
              <a:buNone/>
            </a:pPr>
            <a:r>
              <a:t/>
            </a:r>
            <a:endParaRPr/>
          </a:p>
          <a:p>
            <a:pPr indent="0" lvl="0" marL="0" rtl="0" algn="l">
              <a:spcBef>
                <a:spcPts val="1520"/>
              </a:spcBef>
              <a:spcAft>
                <a:spcPts val="0"/>
              </a:spcAft>
              <a:buClr>
                <a:schemeClr val="dk1"/>
              </a:buClr>
              <a:buSzPts val="1600"/>
              <a:buNone/>
            </a:pPr>
            <a:r>
              <a:t/>
            </a:r>
            <a:endParaRPr/>
          </a:p>
        </p:txBody>
      </p:sp>
      <p:sp>
        <p:nvSpPr>
          <p:cNvPr id="152" name="Google Shape;152;p13"/>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4"/>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B0021"/>
              </a:buClr>
              <a:buSzPts val="3200"/>
              <a:buNone/>
            </a:pPr>
            <a:r>
              <a:rPr b="1" lang="en-US" sz="3200"/>
              <a:t>mhodds Command </a:t>
            </a:r>
            <a:endParaRPr/>
          </a:p>
        </p:txBody>
      </p:sp>
      <p:sp>
        <p:nvSpPr>
          <p:cNvPr id="158" name="Google Shape;158;p14"/>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p>
            <a:pPr indent="-342900" lvl="0" marL="342900" rtl="0" algn="r">
              <a:spcBef>
                <a:spcPts val="0"/>
              </a:spcBef>
              <a:spcAft>
                <a:spcPts val="0"/>
              </a:spcAft>
              <a:buClr>
                <a:schemeClr val="dk1"/>
              </a:buClr>
              <a:buSzPts val="1200"/>
              <a:buNone/>
            </a:pPr>
            <a:r>
              <a:rPr lang="en-US"/>
              <a:t>Stata</a:t>
            </a:r>
            <a:endParaRPr/>
          </a:p>
        </p:txBody>
      </p:sp>
      <p:sp>
        <p:nvSpPr>
          <p:cNvPr id="159" name="Google Shape;159;p14"/>
          <p:cNvSpPr txBox="1"/>
          <p:nvPr>
            <p:ph idx="3" type="body"/>
          </p:nvPr>
        </p:nvSpPr>
        <p:spPr>
          <a:xfrm>
            <a:off x="457200" y="1404256"/>
            <a:ext cx="11260667" cy="439964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Clr>
                <a:srgbClr val="974806"/>
              </a:buClr>
              <a:buSzPts val="2400"/>
              <a:buNone/>
            </a:pPr>
            <a:r>
              <a:rPr b="1" lang="en-US" sz="2400">
                <a:solidFill>
                  <a:srgbClr val="974806"/>
                </a:solidFill>
                <a:latin typeface="Courier New"/>
                <a:ea typeface="Courier New"/>
                <a:cs typeface="Courier New"/>
                <a:sym typeface="Courier New"/>
              </a:rPr>
              <a:t>mhodds </a:t>
            </a:r>
            <a:r>
              <a:rPr lang="en-US" sz="2400">
                <a:latin typeface="Courier New"/>
                <a:ea typeface="Courier New"/>
                <a:cs typeface="Courier New"/>
                <a:sym typeface="Courier New"/>
              </a:rPr>
              <a:t>[outcomeInd] [exposureCat]</a:t>
            </a:r>
            <a:endParaRPr/>
          </a:p>
          <a:p>
            <a:pPr indent="0" lvl="0" marL="0" rtl="0" algn="l">
              <a:spcBef>
                <a:spcPts val="1680"/>
              </a:spcBef>
              <a:spcAft>
                <a:spcPts val="0"/>
              </a:spcAft>
              <a:buClr>
                <a:schemeClr val="dk1"/>
              </a:buClr>
              <a:buSzPts val="2400"/>
              <a:buNone/>
            </a:pPr>
            <a:r>
              <a:t/>
            </a:r>
            <a:endParaRPr b="1" sz="2400">
              <a:solidFill>
                <a:srgbClr val="974806"/>
              </a:solidFill>
              <a:latin typeface="Courier New"/>
              <a:ea typeface="Courier New"/>
              <a:cs typeface="Courier New"/>
              <a:sym typeface="Courier New"/>
            </a:endParaRPr>
          </a:p>
          <a:p>
            <a:pPr indent="0" lvl="0" marL="0" rtl="0" algn="l">
              <a:spcBef>
                <a:spcPts val="1680"/>
              </a:spcBef>
              <a:spcAft>
                <a:spcPts val="0"/>
              </a:spcAft>
              <a:buClr>
                <a:schemeClr val="dk1"/>
              </a:buClr>
              <a:buSzPts val="2400"/>
              <a:buNone/>
            </a:pPr>
            <a:r>
              <a:t/>
            </a:r>
            <a:endParaRPr b="1" sz="2400">
              <a:solidFill>
                <a:srgbClr val="974806"/>
              </a:solidFill>
              <a:latin typeface="Courier New"/>
              <a:ea typeface="Courier New"/>
              <a:cs typeface="Courier New"/>
              <a:sym typeface="Courier New"/>
            </a:endParaRPr>
          </a:p>
          <a:p>
            <a:pPr indent="0" lvl="0" marL="0" rtl="0" algn="l">
              <a:spcBef>
                <a:spcPts val="1680"/>
              </a:spcBef>
              <a:spcAft>
                <a:spcPts val="0"/>
              </a:spcAft>
              <a:buClr>
                <a:schemeClr val="dk1"/>
              </a:buClr>
              <a:buSzPts val="2400"/>
              <a:buNone/>
            </a:pPr>
            <a:r>
              <a:t/>
            </a:r>
            <a:endParaRPr b="1" sz="2400">
              <a:solidFill>
                <a:srgbClr val="974806"/>
              </a:solidFill>
              <a:latin typeface="Courier New"/>
              <a:ea typeface="Courier New"/>
              <a:cs typeface="Courier New"/>
              <a:sym typeface="Courier New"/>
            </a:endParaRPr>
          </a:p>
          <a:p>
            <a:pPr indent="0" lvl="0" marL="0" rtl="0" algn="l">
              <a:spcBef>
                <a:spcPts val="1680"/>
              </a:spcBef>
              <a:spcAft>
                <a:spcPts val="0"/>
              </a:spcAft>
              <a:buClr>
                <a:schemeClr val="dk1"/>
              </a:buClr>
              <a:buSzPts val="2400"/>
              <a:buNone/>
            </a:pPr>
            <a:r>
              <a:t/>
            </a:r>
            <a:endParaRPr b="1" sz="2400">
              <a:solidFill>
                <a:srgbClr val="974806"/>
              </a:solidFill>
              <a:latin typeface="Courier New"/>
              <a:ea typeface="Courier New"/>
              <a:cs typeface="Courier New"/>
              <a:sym typeface="Courier New"/>
            </a:endParaRPr>
          </a:p>
          <a:p>
            <a:pPr indent="0" lvl="0" marL="0" rtl="0" algn="l">
              <a:spcBef>
                <a:spcPts val="1680"/>
              </a:spcBef>
              <a:spcAft>
                <a:spcPts val="0"/>
              </a:spcAft>
              <a:buClr>
                <a:schemeClr val="dk1"/>
              </a:buClr>
              <a:buSzPts val="2400"/>
              <a:buNone/>
            </a:pPr>
            <a:r>
              <a:t/>
            </a:r>
            <a:endParaRPr b="1" sz="2400">
              <a:solidFill>
                <a:srgbClr val="974806"/>
              </a:solidFill>
              <a:latin typeface="Courier New"/>
              <a:ea typeface="Courier New"/>
              <a:cs typeface="Courier New"/>
              <a:sym typeface="Courier New"/>
            </a:endParaRPr>
          </a:p>
          <a:p>
            <a:pPr indent="0" lvl="0" marL="0" rtl="0" algn="l">
              <a:spcBef>
                <a:spcPts val="1680"/>
              </a:spcBef>
              <a:spcAft>
                <a:spcPts val="0"/>
              </a:spcAft>
              <a:buClr>
                <a:schemeClr val="dk1"/>
              </a:buClr>
              <a:buSzPts val="2400"/>
              <a:buNone/>
            </a:pPr>
            <a:r>
              <a:t/>
            </a:r>
            <a:endParaRPr b="1" sz="2400">
              <a:solidFill>
                <a:srgbClr val="974806"/>
              </a:solidFill>
              <a:latin typeface="Courier New"/>
              <a:ea typeface="Courier New"/>
              <a:cs typeface="Courier New"/>
              <a:sym typeface="Courier New"/>
            </a:endParaRPr>
          </a:p>
          <a:p>
            <a:pPr indent="0" lvl="0" marL="0" rtl="0" algn="l">
              <a:spcBef>
                <a:spcPts val="1680"/>
              </a:spcBef>
              <a:spcAft>
                <a:spcPts val="0"/>
              </a:spcAft>
              <a:buClr>
                <a:schemeClr val="dk1"/>
              </a:buClr>
              <a:buSzPts val="2400"/>
              <a:buNone/>
            </a:pPr>
            <a:r>
              <a:t/>
            </a:r>
            <a:endParaRPr b="1" sz="2400">
              <a:solidFill>
                <a:srgbClr val="974806"/>
              </a:solidFill>
              <a:latin typeface="Courier New"/>
              <a:ea typeface="Courier New"/>
              <a:cs typeface="Courier New"/>
              <a:sym typeface="Courier New"/>
            </a:endParaRPr>
          </a:p>
          <a:p>
            <a:pPr indent="0" lvl="0" marL="0" rtl="0" algn="l">
              <a:spcBef>
                <a:spcPts val="1680"/>
              </a:spcBef>
              <a:spcAft>
                <a:spcPts val="0"/>
              </a:spcAft>
              <a:buClr>
                <a:schemeClr val="dk1"/>
              </a:buClr>
              <a:buSzPts val="2400"/>
              <a:buNone/>
            </a:pPr>
            <a:r>
              <a:t/>
            </a:r>
            <a:endParaRPr sz="2400"/>
          </a:p>
        </p:txBody>
      </p:sp>
      <p:sp>
        <p:nvSpPr>
          <p:cNvPr id="160" name="Google Shape;160;p14"/>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1" name="Google Shape;161;p14"/>
          <p:cNvPicPr preferRelativeResize="0"/>
          <p:nvPr/>
        </p:nvPicPr>
        <p:blipFill rotWithShape="1">
          <a:blip r:embed="rId3">
            <a:alphaModFix/>
          </a:blip>
          <a:srcRect b="0" l="0" r="0" t="0"/>
          <a:stretch/>
        </p:blipFill>
        <p:spPr>
          <a:xfrm>
            <a:off x="2302329" y="2095701"/>
            <a:ext cx="8118239" cy="38315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15"/>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B0021"/>
              </a:buClr>
              <a:buSzPts val="3200"/>
              <a:buNone/>
            </a:pPr>
            <a:r>
              <a:rPr b="1" lang="en-US" sz="3200"/>
              <a:t>Effect Modification - Review</a:t>
            </a:r>
            <a:endParaRPr/>
          </a:p>
        </p:txBody>
      </p:sp>
      <p:sp>
        <p:nvSpPr>
          <p:cNvPr id="167" name="Google Shape;167;p15"/>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p>
            <a:pPr indent="-342900" lvl="0" marL="342900" rtl="0" algn="r">
              <a:spcBef>
                <a:spcPts val="0"/>
              </a:spcBef>
              <a:spcAft>
                <a:spcPts val="0"/>
              </a:spcAft>
              <a:buClr>
                <a:schemeClr val="dk1"/>
              </a:buClr>
              <a:buSzPts val="1200"/>
              <a:buNone/>
            </a:pPr>
            <a:r>
              <a:t/>
            </a:r>
            <a:endParaRPr/>
          </a:p>
        </p:txBody>
      </p:sp>
      <p:sp>
        <p:nvSpPr>
          <p:cNvPr id="168" name="Google Shape;168;p15"/>
          <p:cNvSpPr txBox="1"/>
          <p:nvPr>
            <p:ph idx="3" type="body"/>
          </p:nvPr>
        </p:nvSpPr>
        <p:spPr>
          <a:xfrm>
            <a:off x="457200" y="1028700"/>
            <a:ext cx="11260667" cy="4775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b="1" lang="en-US" sz="2000"/>
              <a:t>Confounding: </a:t>
            </a:r>
            <a:endParaRPr/>
          </a:p>
          <a:p>
            <a:pPr indent="-285750" lvl="1" marL="742950" rtl="0" algn="l">
              <a:spcBef>
                <a:spcPts val="1600"/>
              </a:spcBef>
              <a:spcAft>
                <a:spcPts val="0"/>
              </a:spcAft>
              <a:buClr>
                <a:schemeClr val="dk1"/>
              </a:buClr>
              <a:buSzPts val="2000"/>
              <a:buChar char="–"/>
            </a:pPr>
            <a:r>
              <a:rPr lang="en-US" sz="2000">
                <a:latin typeface="Calibri"/>
                <a:ea typeface="Calibri"/>
                <a:cs typeface="Calibri"/>
                <a:sym typeface="Calibri"/>
              </a:rPr>
              <a:t>When a third variable is associated with both the outcome and exposure of interest.</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a nuisance effect, obscuring a true relationship; it may be contextual</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threat to causal inference</a:t>
            </a:r>
            <a:endParaRPr/>
          </a:p>
          <a:p>
            <a:pPr indent="-158750" lvl="1" marL="742950" rtl="0" algn="l">
              <a:spcBef>
                <a:spcPts val="400"/>
              </a:spcBef>
              <a:spcAft>
                <a:spcPts val="0"/>
              </a:spcAft>
              <a:buClr>
                <a:schemeClr val="dk1"/>
              </a:buClr>
              <a:buSzPts val="2000"/>
              <a:buNone/>
            </a:pPr>
            <a:r>
              <a:t/>
            </a:r>
            <a:endParaRPr sz="2000">
              <a:latin typeface="Calibri"/>
              <a:ea typeface="Calibri"/>
              <a:cs typeface="Calibri"/>
              <a:sym typeface="Calibri"/>
            </a:endParaRPr>
          </a:p>
          <a:p>
            <a:pPr indent="-342900" lvl="0" marL="342900" rtl="0" algn="l">
              <a:spcBef>
                <a:spcPts val="400"/>
              </a:spcBef>
              <a:spcAft>
                <a:spcPts val="0"/>
              </a:spcAft>
              <a:buClr>
                <a:schemeClr val="dk1"/>
              </a:buClr>
              <a:buSzPts val="2000"/>
              <a:buFont typeface="Arial"/>
              <a:buChar char="•"/>
            </a:pPr>
            <a:r>
              <a:rPr b="1" lang="en-US" sz="2000"/>
              <a:t>Interaction/Effect Modification:</a:t>
            </a:r>
            <a:endParaRPr/>
          </a:p>
          <a:p>
            <a:pPr indent="-285750" lvl="1" marL="742950" rtl="0" algn="l">
              <a:spcBef>
                <a:spcPts val="1600"/>
              </a:spcBef>
              <a:spcAft>
                <a:spcPts val="0"/>
              </a:spcAft>
              <a:buClr>
                <a:schemeClr val="dk1"/>
              </a:buClr>
              <a:buSzPts val="2000"/>
              <a:buChar char="–"/>
            </a:pPr>
            <a:r>
              <a:rPr lang="en-US" sz="2000">
                <a:latin typeface="Calibri"/>
                <a:ea typeface="Calibri"/>
                <a:cs typeface="Calibri"/>
                <a:sym typeface="Calibri"/>
              </a:rPr>
              <a:t>When the relationship between the outcome and exposure of interest is different for different values of a third variable</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a characteristic that exists independently of study design or sample; it is a real effect of interest</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not a threat to causal inference</a:t>
            </a:r>
            <a:endParaRPr/>
          </a:p>
          <a:p>
            <a:pPr indent="-158750" lvl="1" marL="742950" rtl="0" algn="l">
              <a:spcBef>
                <a:spcPts val="400"/>
              </a:spcBef>
              <a:spcAft>
                <a:spcPts val="0"/>
              </a:spcAft>
              <a:buClr>
                <a:schemeClr val="dk1"/>
              </a:buClr>
              <a:buSzPts val="2000"/>
              <a:buNone/>
            </a:pPr>
            <a:r>
              <a:t/>
            </a:r>
            <a:endParaRPr sz="2000">
              <a:latin typeface="Calibri"/>
              <a:ea typeface="Calibri"/>
              <a:cs typeface="Calibri"/>
              <a:sym typeface="Calibri"/>
            </a:endParaRPr>
          </a:p>
          <a:p>
            <a:pPr indent="-342900" lvl="0" marL="342900" rtl="0" algn="l">
              <a:spcBef>
                <a:spcPts val="400"/>
              </a:spcBef>
              <a:spcAft>
                <a:spcPts val="0"/>
              </a:spcAft>
              <a:buClr>
                <a:schemeClr val="dk1"/>
              </a:buClr>
              <a:buSzPts val="2000"/>
              <a:buChar char="•"/>
            </a:pPr>
            <a:r>
              <a:rPr b="1" lang="en-US" sz="2000"/>
              <a:t>The purpose of data analysis is to </a:t>
            </a:r>
            <a:r>
              <a:rPr b="1" i="1" lang="en-US" sz="2000" u="sng"/>
              <a:t>remove</a:t>
            </a:r>
            <a:r>
              <a:rPr b="1" lang="en-US" sz="2000" u="sng"/>
              <a:t> confounding and </a:t>
            </a:r>
            <a:r>
              <a:rPr b="1" i="1" lang="en-US" sz="2000" u="sng"/>
              <a:t>detect</a:t>
            </a:r>
            <a:r>
              <a:rPr b="1" lang="en-US" sz="2000" u="sng"/>
              <a:t> interaction.</a:t>
            </a:r>
            <a:endParaRPr u="sng"/>
          </a:p>
          <a:p>
            <a:pPr indent="-215900" lvl="0" marL="342900" rtl="0" algn="l">
              <a:spcBef>
                <a:spcPts val="1600"/>
              </a:spcBef>
              <a:spcAft>
                <a:spcPts val="0"/>
              </a:spcAft>
              <a:buClr>
                <a:schemeClr val="dk1"/>
              </a:buClr>
              <a:buSzPts val="2000"/>
              <a:buFont typeface="Arial"/>
              <a:buNone/>
            </a:pPr>
            <a:r>
              <a:t/>
            </a:r>
            <a:endParaRPr sz="2000"/>
          </a:p>
        </p:txBody>
      </p:sp>
      <p:sp>
        <p:nvSpPr>
          <p:cNvPr id="169" name="Google Shape;169;p15"/>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ph idx="3" type="body"/>
          </p:nvPr>
        </p:nvSpPr>
        <p:spPr>
          <a:xfrm>
            <a:off x="457200" y="1028700"/>
            <a:ext cx="11260667" cy="477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"U:\TA\Epi Methods W17\Homeworks\PS and Keys\frmgham2.dta“</a:t>
            </a:r>
            <a:endParaRPr/>
          </a:p>
          <a:p>
            <a:pPr indent="0" lvl="0" marL="0" rtl="0" algn="l">
              <a:spcBef>
                <a:spcPts val="1680"/>
              </a:spcBef>
              <a:spcAft>
                <a:spcPts val="0"/>
              </a:spcAft>
              <a:buClr>
                <a:schemeClr val="dk1"/>
              </a:buClr>
              <a:buSzPts val="2400"/>
              <a:buNone/>
            </a:pPr>
            <a:r>
              <a:t/>
            </a:r>
            <a:endParaRPr sz="2400"/>
          </a:p>
          <a:p>
            <a:pPr indent="0" lvl="0" marL="0" rtl="0" algn="l">
              <a:spcBef>
                <a:spcPts val="1680"/>
              </a:spcBef>
              <a:spcAft>
                <a:spcPts val="0"/>
              </a:spcAft>
              <a:buClr>
                <a:schemeClr val="dk1"/>
              </a:buClr>
              <a:buSzPts val="2400"/>
              <a:buNone/>
            </a:pPr>
            <a:r>
              <a:rPr lang="en-US" sz="2400"/>
              <a:t>We will be doing analysis on baseline characteristics (keep if period == 1) and prevalent or incident disease, so we can either reshape as wide or use only period 1 observations (via an “if” statement or dropping variables)</a:t>
            </a:r>
            <a:endParaRPr/>
          </a:p>
        </p:txBody>
      </p:sp>
      <p:sp>
        <p:nvSpPr>
          <p:cNvPr id="59" name="Google Shape;59;p2"/>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60" name="Google Shape;60;p2"/>
          <p:cNvSpPr txBox="1"/>
          <p:nvPr/>
        </p:nvSpPr>
        <p:spPr>
          <a:xfrm>
            <a:off x="1752600" y="307975"/>
            <a:ext cx="9296400" cy="558800"/>
          </a:xfrm>
          <a:prstGeom prst="rect">
            <a:avLst/>
          </a:prstGeom>
          <a:noFill/>
          <a:ln>
            <a:noFill/>
          </a:ln>
        </p:spPr>
        <p:txBody>
          <a:bodyPr anchorCtr="0" anchor="t" bIns="45700" lIns="91425" spcFirstLastPara="1" rIns="91425" wrap="square" tIns="45700">
            <a:normAutofit lnSpcReduction="10000"/>
          </a:bodyPr>
          <a:lstStyle/>
          <a:p>
            <a:pPr indent="-342900" lvl="0" marL="342900" marR="0" rtl="0" algn="l">
              <a:spcBef>
                <a:spcPts val="0"/>
              </a:spcBef>
              <a:spcAft>
                <a:spcPts val="0"/>
              </a:spcAft>
              <a:buClr>
                <a:srgbClr val="8B0021"/>
              </a:buClr>
              <a:buSzPts val="3200"/>
              <a:buFont typeface="Arial"/>
              <a:buNone/>
            </a:pPr>
            <a:r>
              <a:rPr b="1" i="0" lang="en-US" sz="3200" u="none" cap="none" strike="noStrike">
                <a:solidFill>
                  <a:srgbClr val="8B0021"/>
                </a:solidFill>
                <a:latin typeface="Calibri"/>
                <a:ea typeface="Calibri"/>
                <a:cs typeface="Calibri"/>
                <a:sym typeface="Calibri"/>
              </a:rPr>
              <a:t>Will Use Framingham Data for this Review Session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B0021"/>
              </a:buClr>
              <a:buSzPts val="3200"/>
              <a:buNone/>
            </a:pPr>
            <a:r>
              <a:rPr b="1" lang="en-US" sz="3200"/>
              <a:t>Review – from previous Stata Sessions</a:t>
            </a:r>
            <a:endParaRPr sz="3200"/>
          </a:p>
        </p:txBody>
      </p:sp>
      <p:sp>
        <p:nvSpPr>
          <p:cNvPr id="66" name="Google Shape;66;p3"/>
          <p:cNvSpPr txBox="1"/>
          <p:nvPr>
            <p:ph idx="3" type="body"/>
          </p:nvPr>
        </p:nvSpPr>
        <p:spPr>
          <a:xfrm>
            <a:off x="457200" y="1028700"/>
            <a:ext cx="11260667" cy="4775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400"/>
              <a:buFont typeface="Arial"/>
              <a:buChar char="•"/>
            </a:pPr>
            <a:r>
              <a:rPr lang="en-US" sz="2400"/>
              <a:t>We have looked at commands to </a:t>
            </a:r>
            <a:endParaRPr/>
          </a:p>
          <a:p>
            <a:pPr indent="-285750" lvl="1" marL="742950" rtl="0" algn="l">
              <a:spcBef>
                <a:spcPts val="1680"/>
              </a:spcBef>
              <a:spcAft>
                <a:spcPts val="0"/>
              </a:spcAft>
              <a:buClr>
                <a:schemeClr val="dk1"/>
              </a:buClr>
              <a:buSzPts val="2400"/>
              <a:buChar char="–"/>
            </a:pPr>
            <a:r>
              <a:rPr lang="en-US" sz="2400">
                <a:latin typeface="Calibri"/>
                <a:ea typeface="Calibri"/>
                <a:cs typeface="Calibri"/>
                <a:sym typeface="Calibri"/>
              </a:rPr>
              <a:t>Analyze confounding (in context of cohort study)</a:t>
            </a:r>
            <a:endParaRPr/>
          </a:p>
          <a:p>
            <a:pPr indent="-285750" lvl="1" marL="742950" rtl="0" algn="l">
              <a:spcBef>
                <a:spcPts val="480"/>
              </a:spcBef>
              <a:spcAft>
                <a:spcPts val="0"/>
              </a:spcAft>
              <a:buClr>
                <a:schemeClr val="dk1"/>
              </a:buClr>
              <a:buSzPts val="2400"/>
              <a:buChar char="–"/>
            </a:pPr>
            <a:r>
              <a:rPr lang="en-US" sz="2400">
                <a:latin typeface="Calibri"/>
                <a:ea typeface="Calibri"/>
                <a:cs typeface="Calibri"/>
                <a:sym typeface="Calibri"/>
              </a:rPr>
              <a:t>Poisson regression</a:t>
            </a:r>
            <a:endParaRPr/>
          </a:p>
          <a:p>
            <a:pPr indent="0" lvl="1" marL="457200" rtl="0" algn="l">
              <a:spcBef>
                <a:spcPts val="480"/>
              </a:spcBef>
              <a:spcAft>
                <a:spcPts val="0"/>
              </a:spcAft>
              <a:buClr>
                <a:schemeClr val="dk1"/>
              </a:buClr>
              <a:buSzPts val="2400"/>
              <a:buNone/>
            </a:pPr>
            <a:r>
              <a:t/>
            </a:r>
            <a:endParaRPr sz="2400">
              <a:latin typeface="Calibri"/>
              <a:ea typeface="Calibri"/>
              <a:cs typeface="Calibri"/>
              <a:sym typeface="Calibri"/>
            </a:endParaRPr>
          </a:p>
          <a:p>
            <a:pPr indent="-342900" lvl="0" marL="400050" rtl="0" algn="l">
              <a:spcBef>
                <a:spcPts val="480"/>
              </a:spcBef>
              <a:spcAft>
                <a:spcPts val="0"/>
              </a:spcAft>
              <a:buClr>
                <a:schemeClr val="dk1"/>
              </a:buClr>
              <a:buSzPts val="2400"/>
              <a:buChar char="•"/>
            </a:pPr>
            <a:r>
              <a:rPr lang="en-US" sz="2400"/>
              <a:t>Today: </a:t>
            </a:r>
            <a:endParaRPr sz="2400">
              <a:latin typeface="Calibri"/>
              <a:ea typeface="Calibri"/>
              <a:cs typeface="Calibri"/>
              <a:sym typeface="Calibri"/>
            </a:endParaRPr>
          </a:p>
          <a:p>
            <a:pPr indent="-285750" lvl="1" marL="742950" rtl="0" algn="l">
              <a:spcBef>
                <a:spcPts val="1680"/>
              </a:spcBef>
              <a:spcAft>
                <a:spcPts val="0"/>
              </a:spcAft>
              <a:buClr>
                <a:schemeClr val="dk1"/>
              </a:buClr>
              <a:buSzPts val="2400"/>
              <a:buChar char="–"/>
            </a:pPr>
            <a:r>
              <a:rPr lang="en-US" sz="2400">
                <a:latin typeface="Calibri"/>
                <a:ea typeface="Calibri"/>
                <a:cs typeface="Calibri"/>
                <a:sym typeface="Calibri"/>
              </a:rPr>
              <a:t>Review </a:t>
            </a:r>
            <a:r>
              <a:rPr b="1" lang="en-US" sz="2400">
                <a:latin typeface="Calibri"/>
                <a:ea typeface="Calibri"/>
                <a:cs typeface="Calibri"/>
                <a:sym typeface="Calibri"/>
              </a:rPr>
              <a:t>binary</a:t>
            </a:r>
            <a:r>
              <a:rPr lang="en-US" sz="2400">
                <a:latin typeface="Calibri"/>
                <a:ea typeface="Calibri"/>
                <a:cs typeface="Calibri"/>
                <a:sym typeface="Calibri"/>
              </a:rPr>
              <a:t> outcomes and </a:t>
            </a:r>
            <a:r>
              <a:rPr b="1" lang="en-US" sz="2400">
                <a:latin typeface="Calibri"/>
                <a:ea typeface="Calibri"/>
                <a:cs typeface="Calibri"/>
                <a:sym typeface="Calibri"/>
              </a:rPr>
              <a:t>logistic</a:t>
            </a:r>
            <a:r>
              <a:rPr lang="en-US" sz="2400">
                <a:latin typeface="Calibri"/>
                <a:ea typeface="Calibri"/>
                <a:cs typeface="Calibri"/>
                <a:sym typeface="Calibri"/>
              </a:rPr>
              <a:t> regression </a:t>
            </a:r>
            <a:endParaRPr/>
          </a:p>
          <a:p>
            <a:pPr indent="-285750" lvl="1" marL="742950" rtl="0" algn="l">
              <a:spcBef>
                <a:spcPts val="480"/>
              </a:spcBef>
              <a:spcAft>
                <a:spcPts val="0"/>
              </a:spcAft>
              <a:buClr>
                <a:schemeClr val="dk1"/>
              </a:buClr>
              <a:buSzPts val="2400"/>
              <a:buChar char="–"/>
            </a:pPr>
            <a:r>
              <a:rPr lang="en-US" sz="2400">
                <a:latin typeface="Calibri"/>
                <a:ea typeface="Calibri"/>
                <a:cs typeface="Calibri"/>
                <a:sym typeface="Calibri"/>
              </a:rPr>
              <a:t>Adjusting for </a:t>
            </a:r>
            <a:r>
              <a:rPr b="1" lang="en-US" sz="2400">
                <a:latin typeface="Calibri"/>
                <a:ea typeface="Calibri"/>
                <a:cs typeface="Calibri"/>
                <a:sym typeface="Calibri"/>
              </a:rPr>
              <a:t>confounding</a:t>
            </a:r>
            <a:r>
              <a:rPr lang="en-US" sz="2400">
                <a:latin typeface="Calibri"/>
                <a:ea typeface="Calibri"/>
                <a:cs typeface="Calibri"/>
                <a:sym typeface="Calibri"/>
              </a:rPr>
              <a:t> using </a:t>
            </a:r>
            <a:r>
              <a:rPr b="1" lang="en-US" sz="2400">
                <a:latin typeface="Calibri"/>
                <a:ea typeface="Calibri"/>
                <a:cs typeface="Calibri"/>
                <a:sym typeface="Calibri"/>
              </a:rPr>
              <a:t>‘tabodds’</a:t>
            </a:r>
            <a:r>
              <a:rPr lang="en-US" sz="2400">
                <a:latin typeface="Calibri"/>
                <a:ea typeface="Calibri"/>
                <a:cs typeface="Calibri"/>
                <a:sym typeface="Calibri"/>
              </a:rPr>
              <a:t> &amp; </a:t>
            </a:r>
            <a:r>
              <a:rPr b="1" lang="en-US" sz="2400">
                <a:latin typeface="Calibri"/>
                <a:ea typeface="Calibri"/>
                <a:cs typeface="Calibri"/>
                <a:sym typeface="Calibri"/>
              </a:rPr>
              <a:t>‘mhodds’</a:t>
            </a:r>
            <a:r>
              <a:rPr lang="en-US" sz="2400">
                <a:latin typeface="Calibri"/>
                <a:ea typeface="Calibri"/>
                <a:cs typeface="Calibri"/>
                <a:sym typeface="Calibri"/>
              </a:rPr>
              <a:t> command</a:t>
            </a:r>
            <a:endParaRPr/>
          </a:p>
          <a:p>
            <a:pPr indent="-285750" lvl="1" marL="742950" rtl="0" algn="l">
              <a:spcBef>
                <a:spcPts val="480"/>
              </a:spcBef>
              <a:spcAft>
                <a:spcPts val="0"/>
              </a:spcAft>
              <a:buClr>
                <a:schemeClr val="dk1"/>
              </a:buClr>
              <a:buSzPts val="2400"/>
              <a:buChar char="–"/>
            </a:pPr>
            <a:r>
              <a:rPr lang="en-US" sz="2400">
                <a:latin typeface="Calibri"/>
                <a:ea typeface="Calibri"/>
                <a:cs typeface="Calibri"/>
                <a:sym typeface="Calibri"/>
              </a:rPr>
              <a:t>Testing for </a:t>
            </a:r>
            <a:r>
              <a:rPr b="1" lang="en-US" sz="2400">
                <a:latin typeface="Calibri"/>
                <a:ea typeface="Calibri"/>
                <a:cs typeface="Calibri"/>
                <a:sym typeface="Calibri"/>
              </a:rPr>
              <a:t>trend</a:t>
            </a:r>
            <a:r>
              <a:rPr lang="en-US" sz="2400">
                <a:latin typeface="Calibri"/>
                <a:ea typeface="Calibri"/>
                <a:cs typeface="Calibri"/>
                <a:sym typeface="Calibri"/>
              </a:rPr>
              <a:t> – </a:t>
            </a:r>
            <a:r>
              <a:rPr b="1" lang="en-US" sz="2400">
                <a:latin typeface="Calibri"/>
                <a:ea typeface="Calibri"/>
                <a:cs typeface="Calibri"/>
                <a:sym typeface="Calibri"/>
              </a:rPr>
              <a:t>categorical</a:t>
            </a:r>
            <a:r>
              <a:rPr lang="en-US" sz="2400">
                <a:latin typeface="Calibri"/>
                <a:ea typeface="Calibri"/>
                <a:cs typeface="Calibri"/>
                <a:sym typeface="Calibri"/>
              </a:rPr>
              <a:t> variables</a:t>
            </a:r>
            <a:endParaRPr/>
          </a:p>
          <a:p>
            <a:pPr indent="0" lvl="1" marL="457200" rtl="0" algn="l">
              <a:spcBef>
                <a:spcPts val="480"/>
              </a:spcBef>
              <a:spcAft>
                <a:spcPts val="0"/>
              </a:spcAft>
              <a:buClr>
                <a:schemeClr val="dk1"/>
              </a:buClr>
              <a:buSzPts val="2400"/>
              <a:buNone/>
            </a:pPr>
            <a:r>
              <a:t/>
            </a:r>
            <a:endParaRPr sz="2400">
              <a:latin typeface="Calibri"/>
              <a:ea typeface="Calibri"/>
              <a:cs typeface="Calibri"/>
              <a:sym typeface="Calibri"/>
            </a:endParaRPr>
          </a:p>
          <a:p>
            <a:pPr indent="-215900" lvl="0" marL="342900" rtl="0" algn="l">
              <a:spcBef>
                <a:spcPts val="400"/>
              </a:spcBef>
              <a:spcAft>
                <a:spcPts val="0"/>
              </a:spcAft>
              <a:buClr>
                <a:schemeClr val="dk1"/>
              </a:buClr>
              <a:buSzPts val="2000"/>
              <a:buFont typeface="Arial"/>
              <a:buNone/>
            </a:pPr>
            <a:r>
              <a:t/>
            </a:r>
            <a:endParaRPr b="1" sz="2000">
              <a:latin typeface="Courier New"/>
              <a:ea typeface="Courier New"/>
              <a:cs typeface="Courier New"/>
              <a:sym typeface="Courier New"/>
            </a:endParaRPr>
          </a:p>
        </p:txBody>
      </p:sp>
      <p:sp>
        <p:nvSpPr>
          <p:cNvPr id="67" name="Google Shape;67;p3"/>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4"/>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B0021"/>
              </a:buClr>
              <a:buSzPts val="3200"/>
              <a:buNone/>
            </a:pPr>
            <a:r>
              <a:rPr b="1" lang="en-US" sz="3200"/>
              <a:t>Logistic regression in Stata</a:t>
            </a:r>
            <a:endParaRPr/>
          </a:p>
        </p:txBody>
      </p:sp>
      <p:sp>
        <p:nvSpPr>
          <p:cNvPr id="73" name="Google Shape;73;p4"/>
          <p:cNvSpPr txBox="1"/>
          <p:nvPr>
            <p:ph idx="3" type="body"/>
          </p:nvPr>
        </p:nvSpPr>
        <p:spPr>
          <a:xfrm>
            <a:off x="457200" y="1524000"/>
            <a:ext cx="11260667" cy="350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lang="en-US" sz="2400"/>
              <a:t>Main command: </a:t>
            </a:r>
            <a:endParaRPr/>
          </a:p>
          <a:p>
            <a:pPr indent="-342900" lvl="0" marL="342900" rtl="0" algn="l">
              <a:spcBef>
                <a:spcPts val="1680"/>
              </a:spcBef>
              <a:spcAft>
                <a:spcPts val="0"/>
              </a:spcAft>
              <a:buClr>
                <a:schemeClr val="dk1"/>
              </a:buClr>
              <a:buSzPts val="2400"/>
              <a:buFont typeface="Arial"/>
              <a:buChar char="•"/>
            </a:pPr>
            <a:r>
              <a:rPr lang="en-US" sz="2400"/>
              <a:t>Logit – report results as </a:t>
            </a:r>
            <a:r>
              <a:rPr b="1" lang="en-US" sz="2400"/>
              <a:t>coefficients</a:t>
            </a:r>
            <a:r>
              <a:rPr lang="en-US" sz="2400"/>
              <a:t>; can add the or option to get odds ratios </a:t>
            </a:r>
            <a:endParaRPr/>
          </a:p>
          <a:p>
            <a:pPr indent="-342900" lvl="0" marL="342900" rtl="0" algn="l">
              <a:spcBef>
                <a:spcPts val="1680"/>
              </a:spcBef>
              <a:spcAft>
                <a:spcPts val="0"/>
              </a:spcAft>
              <a:buClr>
                <a:schemeClr val="dk1"/>
              </a:buClr>
              <a:buSzPts val="2400"/>
              <a:buFont typeface="Arial"/>
              <a:buChar char="•"/>
            </a:pPr>
            <a:r>
              <a:rPr lang="en-US" sz="2400"/>
              <a:t>Logistic- report results as </a:t>
            </a:r>
            <a:r>
              <a:rPr b="1" lang="en-US" sz="2400"/>
              <a:t>odds ratio</a:t>
            </a:r>
            <a:r>
              <a:rPr lang="en-US" sz="2400"/>
              <a:t> </a:t>
            </a:r>
            <a:endParaRPr/>
          </a:p>
          <a:p>
            <a:pPr indent="0" lvl="0" marL="0" rtl="0" algn="l">
              <a:spcBef>
                <a:spcPts val="1680"/>
              </a:spcBef>
              <a:spcAft>
                <a:spcPts val="0"/>
              </a:spcAft>
              <a:buClr>
                <a:schemeClr val="dk1"/>
              </a:buClr>
              <a:buSzPts val="2400"/>
              <a:buNone/>
            </a:pPr>
            <a:r>
              <a:rPr lang="en-US" sz="2400"/>
              <a:t>Let’s look at the stata notes adopted from previous year </a:t>
            </a:r>
            <a:endParaRPr sz="2400"/>
          </a:p>
        </p:txBody>
      </p:sp>
      <p:sp>
        <p:nvSpPr>
          <p:cNvPr id="74" name="Google Shape;74;p4"/>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txBox="1"/>
          <p:nvPr>
            <p:ph idx="3" type="body"/>
          </p:nvPr>
        </p:nvSpPr>
        <p:spPr>
          <a:xfrm>
            <a:off x="457200" y="1028700"/>
            <a:ext cx="11260667" cy="47752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2400"/>
              <a:buNone/>
            </a:pPr>
            <a:r>
              <a:rPr b="1" lang="en-US" sz="2400"/>
              <a:t>Some other syntax we will learn today:</a:t>
            </a:r>
            <a:endParaRPr/>
          </a:p>
          <a:p>
            <a:pPr indent="0" lvl="0" marL="0" rtl="0" algn="l">
              <a:spcBef>
                <a:spcPts val="1600"/>
              </a:spcBef>
              <a:spcAft>
                <a:spcPts val="0"/>
              </a:spcAft>
              <a:buClr>
                <a:srgbClr val="974806"/>
              </a:buClr>
              <a:buSzPts val="2000"/>
              <a:buNone/>
            </a:pPr>
            <a:r>
              <a:rPr b="1" lang="en-US" sz="2000">
                <a:solidFill>
                  <a:srgbClr val="974806"/>
                </a:solidFill>
              </a:rPr>
              <a:t>	</a:t>
            </a:r>
            <a:r>
              <a:rPr b="1" lang="en-US" sz="2000">
                <a:solidFill>
                  <a:srgbClr val="974806"/>
                </a:solidFill>
                <a:latin typeface="Courier New"/>
                <a:ea typeface="Courier New"/>
                <a:cs typeface="Courier New"/>
                <a:sym typeface="Courier New"/>
              </a:rPr>
              <a:t>tabodds </a:t>
            </a:r>
            <a:r>
              <a:rPr b="1" lang="en-US" sz="2000">
                <a:latin typeface="Courier New"/>
                <a:ea typeface="Courier New"/>
                <a:cs typeface="Courier New"/>
                <a:sym typeface="Courier New"/>
              </a:rPr>
              <a:t>[outcomeIndicator] [exposureVar]</a:t>
            </a:r>
            <a:r>
              <a:rPr b="1" lang="en-US" sz="2000">
                <a:solidFill>
                  <a:srgbClr val="974806"/>
                </a:solidFill>
                <a:latin typeface="Courier New"/>
                <a:ea typeface="Courier New"/>
                <a:cs typeface="Courier New"/>
                <a:sym typeface="Courier New"/>
              </a:rPr>
              <a:t>, or</a:t>
            </a:r>
            <a:endParaRPr/>
          </a:p>
          <a:p>
            <a:pPr indent="0" lvl="0" marL="0" rtl="0" algn="l">
              <a:spcBef>
                <a:spcPts val="1600"/>
              </a:spcBef>
              <a:spcAft>
                <a:spcPts val="0"/>
              </a:spcAft>
              <a:buClr>
                <a:schemeClr val="dk1"/>
              </a:buClr>
              <a:buSzPts val="2000"/>
              <a:buNone/>
            </a:pPr>
            <a:r>
              <a:rPr lang="en-US" sz="2000"/>
              <a:t>	</a:t>
            </a:r>
            <a:r>
              <a:rPr b="1" lang="en-US" sz="2000">
                <a:solidFill>
                  <a:srgbClr val="974806"/>
                </a:solidFill>
                <a:latin typeface="Courier New"/>
                <a:ea typeface="Courier New"/>
                <a:cs typeface="Courier New"/>
                <a:sym typeface="Courier New"/>
              </a:rPr>
              <a:t>tabodds </a:t>
            </a:r>
            <a:r>
              <a:rPr b="1" lang="en-US" sz="2000">
                <a:latin typeface="Courier New"/>
                <a:ea typeface="Courier New"/>
                <a:cs typeface="Courier New"/>
                <a:sym typeface="Courier New"/>
              </a:rPr>
              <a:t>[outcomeIndicator] [exposureVar]</a:t>
            </a:r>
            <a:r>
              <a:rPr b="1" lang="en-US" sz="2000">
                <a:solidFill>
                  <a:srgbClr val="974806"/>
                </a:solidFill>
                <a:latin typeface="Courier New"/>
                <a:ea typeface="Courier New"/>
                <a:cs typeface="Courier New"/>
                <a:sym typeface="Courier New"/>
              </a:rPr>
              <a:t>, or base(</a:t>
            </a:r>
            <a:r>
              <a:rPr b="1" lang="en-US" sz="2000">
                <a:latin typeface="Courier New"/>
                <a:ea typeface="Courier New"/>
                <a:cs typeface="Courier New"/>
                <a:sym typeface="Courier New"/>
              </a:rPr>
              <a:t>[n]</a:t>
            </a:r>
            <a:r>
              <a:rPr b="1" lang="en-US" sz="2000">
                <a:solidFill>
                  <a:srgbClr val="974806"/>
                </a:solidFill>
                <a:latin typeface="Courier New"/>
                <a:ea typeface="Courier New"/>
                <a:cs typeface="Courier New"/>
                <a:sym typeface="Courier New"/>
              </a:rPr>
              <a:t>)</a:t>
            </a:r>
            <a:endParaRPr/>
          </a:p>
          <a:p>
            <a:pPr indent="0" lvl="0" marL="0" rtl="0" algn="l">
              <a:spcBef>
                <a:spcPts val="1600"/>
              </a:spcBef>
              <a:spcAft>
                <a:spcPts val="0"/>
              </a:spcAft>
              <a:buClr>
                <a:schemeClr val="dk1"/>
              </a:buClr>
              <a:buSzPts val="2000"/>
              <a:buNone/>
            </a:pPr>
            <a:r>
              <a:rPr lang="en-US" sz="2000"/>
              <a:t>	</a:t>
            </a:r>
            <a:r>
              <a:rPr b="1" lang="en-US" sz="2000">
                <a:solidFill>
                  <a:srgbClr val="974806"/>
                </a:solidFill>
                <a:latin typeface="Courier New"/>
                <a:ea typeface="Courier New"/>
                <a:cs typeface="Courier New"/>
                <a:sym typeface="Courier New"/>
              </a:rPr>
              <a:t>tabodds </a:t>
            </a:r>
            <a:r>
              <a:rPr b="1" lang="en-US" sz="2000">
                <a:latin typeface="Courier New"/>
                <a:ea typeface="Courier New"/>
                <a:cs typeface="Courier New"/>
                <a:sym typeface="Courier New"/>
              </a:rPr>
              <a:t>[outcomeIndicator] [exposureVar]</a:t>
            </a:r>
            <a:r>
              <a:rPr b="1" lang="en-US" sz="2000">
                <a:solidFill>
                  <a:srgbClr val="974806"/>
                </a:solidFill>
                <a:latin typeface="Courier New"/>
                <a:ea typeface="Courier New"/>
                <a:cs typeface="Courier New"/>
                <a:sym typeface="Courier New"/>
              </a:rPr>
              <a:t>, ciplot</a:t>
            </a:r>
            <a:endParaRPr b="1" sz="2000">
              <a:solidFill>
                <a:srgbClr val="974806"/>
              </a:solidFill>
              <a:latin typeface="Courier New"/>
              <a:ea typeface="Courier New"/>
              <a:cs typeface="Courier New"/>
              <a:sym typeface="Courier New"/>
            </a:endParaRPr>
          </a:p>
          <a:p>
            <a:pPr indent="0" lvl="0" marL="0" rtl="0" algn="l">
              <a:spcBef>
                <a:spcPts val="1600"/>
              </a:spcBef>
              <a:spcAft>
                <a:spcPts val="0"/>
              </a:spcAft>
              <a:buClr>
                <a:srgbClr val="974806"/>
              </a:buClr>
              <a:buSzPts val="2000"/>
              <a:buNone/>
            </a:pPr>
            <a:r>
              <a:rPr b="1" lang="en-US" sz="2000">
                <a:solidFill>
                  <a:srgbClr val="974806"/>
                </a:solidFill>
                <a:latin typeface="Courier New"/>
                <a:ea typeface="Courier New"/>
                <a:cs typeface="Courier New"/>
                <a:sym typeface="Courier New"/>
              </a:rPr>
              <a:t>	tabodds </a:t>
            </a:r>
            <a:r>
              <a:rPr b="1" lang="en-US" sz="2000">
                <a:solidFill>
                  <a:srgbClr val="000000"/>
                </a:solidFill>
                <a:latin typeface="Courier New"/>
                <a:ea typeface="Courier New"/>
                <a:cs typeface="Courier New"/>
                <a:sym typeface="Courier New"/>
              </a:rPr>
              <a:t>[outcomeIndicator] [exposureVar]</a:t>
            </a:r>
            <a:r>
              <a:rPr b="1" lang="en-US" sz="2000">
                <a:solidFill>
                  <a:srgbClr val="974806"/>
                </a:solidFill>
                <a:latin typeface="Courier New"/>
                <a:ea typeface="Courier New"/>
                <a:cs typeface="Courier New"/>
                <a:sym typeface="Courier New"/>
              </a:rPr>
              <a:t>, graph </a:t>
            </a:r>
            <a:endParaRPr/>
          </a:p>
          <a:p>
            <a:pPr indent="0" lvl="0" marL="0" rtl="0" algn="l">
              <a:spcBef>
                <a:spcPts val="1600"/>
              </a:spcBef>
              <a:spcAft>
                <a:spcPts val="0"/>
              </a:spcAft>
              <a:buClr>
                <a:srgbClr val="974806"/>
              </a:buClr>
              <a:buSzPts val="2000"/>
              <a:buNone/>
            </a:pPr>
            <a:r>
              <a:rPr b="1" lang="en-US" sz="2000">
                <a:solidFill>
                  <a:srgbClr val="974806"/>
                </a:solidFill>
                <a:latin typeface="Courier New"/>
                <a:ea typeface="Courier New"/>
                <a:cs typeface="Courier New"/>
                <a:sym typeface="Courier New"/>
              </a:rPr>
              <a:t>	tabodds </a:t>
            </a:r>
            <a:r>
              <a:rPr b="1" lang="en-US" sz="2000">
                <a:solidFill>
                  <a:srgbClr val="000000"/>
                </a:solidFill>
                <a:latin typeface="Courier New"/>
                <a:ea typeface="Courier New"/>
                <a:cs typeface="Courier New"/>
                <a:sym typeface="Courier New"/>
              </a:rPr>
              <a:t>[outcomeIndicator] [exposureVar]</a:t>
            </a:r>
            <a:r>
              <a:rPr b="1" lang="en-US" sz="2000">
                <a:solidFill>
                  <a:srgbClr val="974806"/>
                </a:solidFill>
                <a:latin typeface="Courier New"/>
                <a:ea typeface="Courier New"/>
                <a:cs typeface="Courier New"/>
                <a:sym typeface="Courier New"/>
              </a:rPr>
              <a:t>, graph yscale(log)</a:t>
            </a:r>
            <a:endParaRPr/>
          </a:p>
          <a:p>
            <a:pPr indent="0" lvl="0" marL="0" rtl="0" algn="l">
              <a:spcBef>
                <a:spcPts val="1600"/>
              </a:spcBef>
              <a:spcAft>
                <a:spcPts val="0"/>
              </a:spcAft>
              <a:buClr>
                <a:schemeClr val="dk1"/>
              </a:buClr>
              <a:buSzPts val="2000"/>
              <a:buNone/>
            </a:pPr>
            <a:r>
              <a:t/>
            </a:r>
            <a:endParaRPr b="1" sz="2000">
              <a:solidFill>
                <a:srgbClr val="974806"/>
              </a:solidFill>
              <a:latin typeface="Courier New"/>
              <a:ea typeface="Courier New"/>
              <a:cs typeface="Courier New"/>
              <a:sym typeface="Courier New"/>
            </a:endParaRPr>
          </a:p>
          <a:p>
            <a:pPr indent="0" lvl="0" marL="0" rtl="0" algn="l">
              <a:spcBef>
                <a:spcPts val="1600"/>
              </a:spcBef>
              <a:spcAft>
                <a:spcPts val="0"/>
              </a:spcAft>
              <a:buClr>
                <a:schemeClr val="dk1"/>
              </a:buClr>
              <a:buSzPts val="2000"/>
              <a:buNone/>
            </a:pPr>
            <a:r>
              <a:rPr lang="en-US" sz="2000"/>
              <a:t>	</a:t>
            </a:r>
            <a:r>
              <a:rPr b="1" lang="en-US" sz="2000">
                <a:solidFill>
                  <a:srgbClr val="974806"/>
                </a:solidFill>
                <a:latin typeface="Courier New"/>
                <a:ea typeface="Courier New"/>
                <a:cs typeface="Courier New"/>
                <a:sym typeface="Courier New"/>
              </a:rPr>
              <a:t>mhodds </a:t>
            </a:r>
            <a:r>
              <a:rPr b="1" lang="en-US" sz="2000">
                <a:latin typeface="Courier New"/>
                <a:ea typeface="Courier New"/>
                <a:cs typeface="Courier New"/>
                <a:sym typeface="Courier New"/>
              </a:rPr>
              <a:t>[outcomeInd] [exposureCat], by [confoundInd]</a:t>
            </a:r>
            <a:endParaRPr sz="2000"/>
          </a:p>
        </p:txBody>
      </p:sp>
      <p:sp>
        <p:nvSpPr>
          <p:cNvPr id="80" name="Google Shape;80;p5"/>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6"/>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B0021"/>
              </a:buClr>
              <a:buSzPts val="3200"/>
              <a:buNone/>
            </a:pPr>
            <a:r>
              <a:rPr b="1" lang="en-US" sz="3200"/>
              <a:t>Testing for trend – categorical variables</a:t>
            </a:r>
            <a:endParaRPr/>
          </a:p>
        </p:txBody>
      </p:sp>
      <p:sp>
        <p:nvSpPr>
          <p:cNvPr id="86" name="Google Shape;86;p6"/>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p>
            <a:pPr indent="-342900" lvl="0" marL="342900" rtl="0" algn="r">
              <a:spcBef>
                <a:spcPts val="0"/>
              </a:spcBef>
              <a:spcAft>
                <a:spcPts val="0"/>
              </a:spcAft>
              <a:buClr>
                <a:schemeClr val="dk1"/>
              </a:buClr>
              <a:buSzPts val="1200"/>
              <a:buNone/>
            </a:pPr>
            <a:r>
              <a:t/>
            </a:r>
            <a:endParaRPr/>
          </a:p>
        </p:txBody>
      </p:sp>
      <p:sp>
        <p:nvSpPr>
          <p:cNvPr id="87" name="Google Shape;87;p6"/>
          <p:cNvSpPr txBox="1"/>
          <p:nvPr>
            <p:ph idx="3" type="body"/>
          </p:nvPr>
        </p:nvSpPr>
        <p:spPr>
          <a:xfrm>
            <a:off x="457200" y="1534886"/>
            <a:ext cx="11260667" cy="4269014"/>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Font typeface="Arial"/>
              <a:buChar char="•"/>
            </a:pPr>
            <a:r>
              <a:rPr lang="en-US" sz="2400">
                <a:latin typeface="Calibri"/>
                <a:ea typeface="Calibri"/>
                <a:cs typeface="Calibri"/>
                <a:sym typeface="Calibri"/>
              </a:rPr>
              <a:t>“Is </a:t>
            </a:r>
            <a:r>
              <a:rPr b="1" lang="en-US" sz="2400" u="sng"/>
              <a:t>increasing</a:t>
            </a:r>
            <a:r>
              <a:rPr lang="en-US" sz="2400">
                <a:latin typeface="Calibri"/>
                <a:ea typeface="Calibri"/>
                <a:cs typeface="Calibri"/>
                <a:sym typeface="Calibri"/>
              </a:rPr>
              <a:t> exposure associated with </a:t>
            </a:r>
            <a:r>
              <a:rPr b="1" lang="en-US" sz="2400" u="sng"/>
              <a:t>increasing</a:t>
            </a:r>
            <a:r>
              <a:rPr lang="en-US" sz="2400">
                <a:latin typeface="Calibri"/>
                <a:ea typeface="Calibri"/>
                <a:cs typeface="Calibri"/>
                <a:sym typeface="Calibri"/>
              </a:rPr>
              <a:t> probability of the outcome?”</a:t>
            </a:r>
            <a:endParaRPr/>
          </a:p>
          <a:p>
            <a:pPr indent="-285750" lvl="1" marL="742950" rtl="0" algn="l">
              <a:spcBef>
                <a:spcPts val="1680"/>
              </a:spcBef>
              <a:spcAft>
                <a:spcPts val="0"/>
              </a:spcAft>
              <a:buClr>
                <a:schemeClr val="dk1"/>
              </a:buClr>
              <a:buSzPts val="2400"/>
              <a:buChar char="–"/>
            </a:pPr>
            <a:r>
              <a:rPr lang="en-US" sz="2400">
                <a:latin typeface="Calibri"/>
                <a:ea typeface="Calibri"/>
                <a:cs typeface="Calibri"/>
                <a:sym typeface="Calibri"/>
              </a:rPr>
              <a:t>Versus “Is exposure associated with outcome?”</a:t>
            </a:r>
            <a:endParaRPr/>
          </a:p>
          <a:p>
            <a:pPr indent="-342900" lvl="0" marL="342900" rtl="0" algn="l">
              <a:spcBef>
                <a:spcPts val="480"/>
              </a:spcBef>
              <a:spcAft>
                <a:spcPts val="0"/>
              </a:spcAft>
              <a:buClr>
                <a:schemeClr val="dk1"/>
              </a:buClr>
              <a:buSzPts val="2400"/>
              <a:buFont typeface="Arial"/>
              <a:buChar char="•"/>
            </a:pPr>
            <a:r>
              <a:rPr lang="en-US" sz="2400">
                <a:latin typeface="Calibri"/>
                <a:ea typeface="Calibri"/>
                <a:cs typeface="Calibri"/>
                <a:sym typeface="Calibri"/>
              </a:rPr>
              <a:t>This is called “testing for trend”</a:t>
            </a:r>
            <a:endParaRPr/>
          </a:p>
          <a:p>
            <a:pPr indent="-285750" lvl="1" marL="742950" rtl="0" algn="l">
              <a:spcBef>
                <a:spcPts val="1680"/>
              </a:spcBef>
              <a:spcAft>
                <a:spcPts val="0"/>
              </a:spcAft>
              <a:buClr>
                <a:schemeClr val="dk1"/>
              </a:buClr>
              <a:buSzPts val="2400"/>
              <a:buChar char="–"/>
            </a:pPr>
            <a:r>
              <a:rPr lang="en-US" sz="2400">
                <a:latin typeface="Calibri"/>
                <a:ea typeface="Calibri"/>
                <a:cs typeface="Calibri"/>
                <a:sym typeface="Calibri"/>
              </a:rPr>
              <a:t>For use with </a:t>
            </a:r>
            <a:r>
              <a:rPr lang="en-US" sz="2400">
                <a:solidFill>
                  <a:srgbClr val="FF0000"/>
                </a:solidFill>
                <a:latin typeface="Calibri"/>
                <a:ea typeface="Calibri"/>
                <a:cs typeface="Calibri"/>
                <a:sym typeface="Calibri"/>
              </a:rPr>
              <a:t>ordered</a:t>
            </a:r>
            <a:r>
              <a:rPr lang="en-US" sz="2400">
                <a:latin typeface="Calibri"/>
                <a:ea typeface="Calibri"/>
                <a:cs typeface="Calibri"/>
                <a:sym typeface="Calibri"/>
              </a:rPr>
              <a:t> categorical variables (e.g. BMI is ordered. Race is not)</a:t>
            </a:r>
            <a:endParaRPr/>
          </a:p>
          <a:p>
            <a:pPr indent="-133350" lvl="1" marL="742950" rtl="0" algn="l">
              <a:spcBef>
                <a:spcPts val="480"/>
              </a:spcBef>
              <a:spcAft>
                <a:spcPts val="0"/>
              </a:spcAft>
              <a:buClr>
                <a:schemeClr val="dk1"/>
              </a:buClr>
              <a:buSzPts val="2400"/>
              <a:buNone/>
            </a:pPr>
            <a:r>
              <a:t/>
            </a:r>
            <a:endParaRPr sz="2400">
              <a:solidFill>
                <a:srgbClr val="974806"/>
              </a:solidFill>
              <a:latin typeface="Calibri"/>
              <a:ea typeface="Calibri"/>
              <a:cs typeface="Calibri"/>
              <a:sym typeface="Calibri"/>
            </a:endParaRPr>
          </a:p>
          <a:p>
            <a:pPr indent="0" lvl="1" marL="457200" rtl="0" algn="l">
              <a:spcBef>
                <a:spcPts val="480"/>
              </a:spcBef>
              <a:spcAft>
                <a:spcPts val="0"/>
              </a:spcAft>
              <a:buClr>
                <a:srgbClr val="974806"/>
              </a:buClr>
              <a:buSzPts val="2400"/>
              <a:buNone/>
            </a:pPr>
            <a:r>
              <a:rPr b="1" lang="en-US" sz="2400">
                <a:solidFill>
                  <a:srgbClr val="974806"/>
                </a:solidFill>
                <a:latin typeface="Calibri"/>
                <a:ea typeface="Calibri"/>
                <a:cs typeface="Calibri"/>
                <a:sym typeface="Calibri"/>
              </a:rPr>
              <a:t>tabodds </a:t>
            </a:r>
            <a:r>
              <a:rPr b="1" lang="en-US" sz="2400">
                <a:latin typeface="Calibri"/>
                <a:ea typeface="Calibri"/>
                <a:cs typeface="Calibri"/>
                <a:sym typeface="Calibri"/>
              </a:rPr>
              <a:t>[outcomeIndicator] [exposureVar]</a:t>
            </a:r>
            <a:endParaRPr b="1" sz="2400">
              <a:solidFill>
                <a:srgbClr val="974806"/>
              </a:solidFill>
              <a:latin typeface="Calibri"/>
              <a:ea typeface="Calibri"/>
              <a:cs typeface="Calibri"/>
              <a:sym typeface="Calibri"/>
            </a:endParaRPr>
          </a:p>
          <a:p>
            <a:pPr indent="0" lvl="0" marL="0" rtl="0" algn="l">
              <a:spcBef>
                <a:spcPts val="480"/>
              </a:spcBef>
              <a:spcAft>
                <a:spcPts val="0"/>
              </a:spcAft>
              <a:buClr>
                <a:schemeClr val="dk1"/>
              </a:buClr>
              <a:buSzPts val="2400"/>
              <a:buNone/>
            </a:pPr>
            <a:r>
              <a:t/>
            </a:r>
            <a:endParaRPr sz="2400">
              <a:latin typeface="Calibri"/>
              <a:ea typeface="Calibri"/>
              <a:cs typeface="Calibri"/>
              <a:sym typeface="Calibri"/>
            </a:endParaRPr>
          </a:p>
        </p:txBody>
      </p:sp>
      <p:sp>
        <p:nvSpPr>
          <p:cNvPr id="88" name="Google Shape;88;p6"/>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7"/>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B0021"/>
              </a:buClr>
              <a:buSzPts val="3200"/>
              <a:buNone/>
            </a:pPr>
            <a:r>
              <a:rPr b="1" lang="en-US" sz="3200"/>
              <a:t>Testing for trend – categorical variables</a:t>
            </a:r>
            <a:endParaRPr/>
          </a:p>
        </p:txBody>
      </p:sp>
      <p:sp>
        <p:nvSpPr>
          <p:cNvPr id="94" name="Google Shape;94;p7"/>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p>
            <a:pPr indent="-342900" lvl="0" marL="342900" rtl="0" algn="r">
              <a:spcBef>
                <a:spcPts val="0"/>
              </a:spcBef>
              <a:spcAft>
                <a:spcPts val="0"/>
              </a:spcAft>
              <a:buClr>
                <a:schemeClr val="dk1"/>
              </a:buClr>
              <a:buSzPts val="1200"/>
              <a:buNone/>
            </a:pPr>
            <a:r>
              <a:rPr lang="en-US"/>
              <a:t>Stata</a:t>
            </a:r>
            <a:endParaRPr/>
          </a:p>
        </p:txBody>
      </p:sp>
      <p:sp>
        <p:nvSpPr>
          <p:cNvPr id="95" name="Google Shape;95;p7"/>
          <p:cNvSpPr txBox="1"/>
          <p:nvPr>
            <p:ph idx="3" type="body"/>
          </p:nvPr>
        </p:nvSpPr>
        <p:spPr>
          <a:xfrm>
            <a:off x="457200" y="1028700"/>
            <a:ext cx="11260667" cy="4775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chemeClr val="dk1"/>
              </a:buClr>
              <a:buSzPts val="2000"/>
              <a:buFont typeface="Arial"/>
              <a:buChar char="•"/>
            </a:pPr>
            <a:r>
              <a:rPr lang="en-US" sz="2000"/>
              <a:t>Score test for trend of odds</a:t>
            </a:r>
            <a:endParaRPr/>
          </a:p>
          <a:p>
            <a:pPr indent="-285750" lvl="1" marL="742950" rtl="0" algn="l">
              <a:spcBef>
                <a:spcPts val="1600"/>
              </a:spcBef>
              <a:spcAft>
                <a:spcPts val="0"/>
              </a:spcAft>
              <a:buClr>
                <a:schemeClr val="dk1"/>
              </a:buClr>
              <a:buSzPts val="2000"/>
              <a:buChar char="–"/>
            </a:pPr>
            <a:r>
              <a:rPr lang="en-US" sz="2000">
                <a:latin typeface="Calibri"/>
                <a:ea typeface="Calibri"/>
                <a:cs typeface="Calibri"/>
                <a:sym typeface="Calibri"/>
              </a:rPr>
              <a:t>If p is less than 0.05, then you reject the hypothesis that there is no </a:t>
            </a:r>
            <a:r>
              <a:rPr lang="en-US" sz="2000">
                <a:highlight>
                  <a:srgbClr val="FFFF00"/>
                </a:highlight>
                <a:latin typeface="Calibri"/>
                <a:ea typeface="Calibri"/>
                <a:cs typeface="Calibri"/>
                <a:sym typeface="Calibri"/>
              </a:rPr>
              <a:t>linear</a:t>
            </a:r>
            <a:r>
              <a:rPr lang="en-US" sz="2000">
                <a:latin typeface="Calibri"/>
                <a:ea typeface="Calibri"/>
                <a:cs typeface="Calibri"/>
                <a:sym typeface="Calibri"/>
              </a:rPr>
              <a:t> trend relationship</a:t>
            </a:r>
            <a:endParaRPr/>
          </a:p>
          <a:p>
            <a:pPr indent="-285750" lvl="1" marL="742950" rtl="0" algn="l">
              <a:spcBef>
                <a:spcPts val="400"/>
              </a:spcBef>
              <a:spcAft>
                <a:spcPts val="0"/>
              </a:spcAft>
              <a:buClr>
                <a:schemeClr val="dk1"/>
              </a:buClr>
              <a:buSzPts val="2000"/>
              <a:buChar char="–"/>
            </a:pPr>
            <a:r>
              <a:rPr lang="en-US" sz="2000">
                <a:latin typeface="Calibri"/>
                <a:ea typeface="Calibri"/>
                <a:cs typeface="Calibri"/>
                <a:sym typeface="Calibri"/>
              </a:rPr>
              <a:t>Interpretation: if p &lt; 0.05, you think that as your categories increase, the probability of your outcome also increases</a:t>
            </a:r>
            <a:endParaRPr/>
          </a:p>
        </p:txBody>
      </p:sp>
      <p:sp>
        <p:nvSpPr>
          <p:cNvPr id="96" name="Google Shape;96;p7"/>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97" name="Google Shape;97;p7"/>
          <p:cNvPicPr preferRelativeResize="0"/>
          <p:nvPr/>
        </p:nvPicPr>
        <p:blipFill rotWithShape="1">
          <a:blip r:embed="rId3">
            <a:alphaModFix/>
          </a:blip>
          <a:srcRect b="0" l="0" r="0" t="0"/>
          <a:stretch/>
        </p:blipFill>
        <p:spPr>
          <a:xfrm>
            <a:off x="2260600" y="2532063"/>
            <a:ext cx="7670800" cy="3987800"/>
          </a:xfrm>
          <a:prstGeom prst="rect">
            <a:avLst/>
          </a:prstGeom>
          <a:noFill/>
          <a:ln>
            <a:noFill/>
          </a:ln>
        </p:spPr>
      </p:pic>
      <p:sp>
        <p:nvSpPr>
          <p:cNvPr id="98" name="Google Shape;98;p7"/>
          <p:cNvSpPr/>
          <p:nvPr/>
        </p:nvSpPr>
        <p:spPr>
          <a:xfrm>
            <a:off x="2168312" y="5681980"/>
            <a:ext cx="5642188" cy="533400"/>
          </a:xfrm>
          <a:prstGeom prst="rect">
            <a:avLst/>
          </a:prstGeom>
          <a:noFill/>
          <a:ln cap="flat" cmpd="sng" w="38100">
            <a:solidFill>
              <a:srgbClr val="C00000"/>
            </a:solidFill>
            <a:prstDash val="solid"/>
            <a:round/>
            <a:headEnd len="sm" w="sm" type="none"/>
            <a:tailEnd len="sm" w="sm" type="none"/>
          </a:ln>
          <a:effectLst>
            <a:outerShdw blurRad="40000" rotWithShape="0" dir="5400000" dist="23000">
              <a:srgbClr val="000000">
                <a:alpha val="3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8"/>
          <p:cNvSpPr txBox="1"/>
          <p:nvPr>
            <p:ph idx="1" type="body"/>
          </p:nvPr>
        </p:nvSpPr>
        <p:spPr>
          <a:xfrm>
            <a:off x="457200" y="342900"/>
            <a:ext cx="9296400" cy="558800"/>
          </a:xfrm>
          <a:prstGeom prst="rect">
            <a:avLst/>
          </a:prstGeom>
          <a:noFill/>
          <a:ln>
            <a:noFill/>
          </a:ln>
        </p:spPr>
        <p:txBody>
          <a:bodyPr anchorCtr="0" anchor="t" bIns="45700" lIns="91425" spcFirstLastPara="1" rIns="91425" wrap="square" tIns="45700">
            <a:normAutofit lnSpcReduction="10000"/>
          </a:bodyPr>
          <a:lstStyle/>
          <a:p>
            <a:pPr indent="-342900" lvl="0" marL="342900" rtl="0" algn="l">
              <a:spcBef>
                <a:spcPts val="0"/>
              </a:spcBef>
              <a:spcAft>
                <a:spcPts val="0"/>
              </a:spcAft>
              <a:buClr>
                <a:srgbClr val="8B0021"/>
              </a:buClr>
              <a:buSzPts val="3200"/>
              <a:buNone/>
            </a:pPr>
            <a:r>
              <a:rPr b="1" lang="en-US" sz="3200"/>
              <a:t>Testing for trend – categorical variables</a:t>
            </a:r>
            <a:endParaRPr/>
          </a:p>
        </p:txBody>
      </p:sp>
      <p:sp>
        <p:nvSpPr>
          <p:cNvPr id="105" name="Google Shape;105;p8"/>
          <p:cNvSpPr txBox="1"/>
          <p:nvPr>
            <p:ph idx="2" type="body"/>
          </p:nvPr>
        </p:nvSpPr>
        <p:spPr>
          <a:xfrm>
            <a:off x="9144000" y="355600"/>
            <a:ext cx="2641600" cy="406400"/>
          </a:xfrm>
          <a:prstGeom prst="rect">
            <a:avLst/>
          </a:prstGeom>
          <a:noFill/>
          <a:ln>
            <a:noFill/>
          </a:ln>
        </p:spPr>
        <p:txBody>
          <a:bodyPr anchorCtr="0" anchor="ctr" bIns="45700" lIns="91425" spcFirstLastPara="1" rIns="91425" wrap="square" tIns="45700">
            <a:noAutofit/>
          </a:bodyPr>
          <a:lstStyle/>
          <a:p>
            <a:pPr indent="-342900" lvl="0" marL="342900" rtl="0" algn="r">
              <a:spcBef>
                <a:spcPts val="0"/>
              </a:spcBef>
              <a:spcAft>
                <a:spcPts val="0"/>
              </a:spcAft>
              <a:buClr>
                <a:schemeClr val="dk1"/>
              </a:buClr>
              <a:buSzPts val="1200"/>
              <a:buNone/>
            </a:pPr>
            <a:r>
              <a:rPr lang="en-US"/>
              <a:t>Stata</a:t>
            </a:r>
            <a:endParaRPr/>
          </a:p>
        </p:txBody>
      </p:sp>
      <p:sp>
        <p:nvSpPr>
          <p:cNvPr id="106" name="Google Shape;106;p8"/>
          <p:cNvSpPr txBox="1"/>
          <p:nvPr>
            <p:ph idx="3" type="body"/>
          </p:nvPr>
        </p:nvSpPr>
        <p:spPr>
          <a:xfrm>
            <a:off x="457200" y="1190624"/>
            <a:ext cx="11260667" cy="46132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rgbClr val="974806"/>
              </a:buClr>
              <a:buSzPts val="2000"/>
              <a:buNone/>
            </a:pPr>
            <a:r>
              <a:rPr b="1" lang="en-US" sz="2000">
                <a:solidFill>
                  <a:srgbClr val="974806"/>
                </a:solidFill>
              </a:rPr>
              <a:t>	</a:t>
            </a:r>
            <a:r>
              <a:rPr b="1" lang="en-US" sz="2000">
                <a:solidFill>
                  <a:srgbClr val="974806"/>
                </a:solidFill>
                <a:latin typeface="Courier New"/>
                <a:ea typeface="Courier New"/>
                <a:cs typeface="Courier New"/>
                <a:sym typeface="Courier New"/>
              </a:rPr>
              <a:t>tabodds </a:t>
            </a:r>
            <a:r>
              <a:rPr b="1" lang="en-US" sz="2000">
                <a:latin typeface="Courier New"/>
                <a:ea typeface="Courier New"/>
                <a:cs typeface="Courier New"/>
                <a:sym typeface="Courier New"/>
              </a:rPr>
              <a:t>[outcomeIndicator] [exposureVar]</a:t>
            </a:r>
            <a:r>
              <a:rPr b="1" lang="en-US" sz="2000">
                <a:solidFill>
                  <a:srgbClr val="974806"/>
                </a:solidFill>
                <a:latin typeface="Courier New"/>
                <a:ea typeface="Courier New"/>
                <a:cs typeface="Courier New"/>
                <a:sym typeface="Courier New"/>
              </a:rPr>
              <a:t>, or</a:t>
            </a:r>
            <a:endParaRPr/>
          </a:p>
          <a:p>
            <a:pPr indent="0" lvl="0" marL="0" rtl="0" algn="l">
              <a:spcBef>
                <a:spcPts val="1600"/>
              </a:spcBef>
              <a:spcAft>
                <a:spcPts val="0"/>
              </a:spcAft>
              <a:buClr>
                <a:schemeClr val="dk1"/>
              </a:buClr>
              <a:buSzPts val="2000"/>
              <a:buNone/>
            </a:pPr>
            <a:r>
              <a:rPr lang="en-US" sz="2000"/>
              <a:t>	Gives odds ratios, using the first category as a reference </a:t>
            </a:r>
            <a:endParaRPr/>
          </a:p>
          <a:p>
            <a:pPr indent="0" lvl="0" marL="0" rtl="0" algn="l">
              <a:spcBef>
                <a:spcPts val="1600"/>
              </a:spcBef>
              <a:spcAft>
                <a:spcPts val="0"/>
              </a:spcAft>
              <a:buClr>
                <a:srgbClr val="974806"/>
              </a:buClr>
              <a:buSzPts val="2000"/>
              <a:buNone/>
            </a:pPr>
            <a:r>
              <a:rPr b="1" lang="en-US" sz="2000">
                <a:solidFill>
                  <a:srgbClr val="974806"/>
                </a:solidFill>
                <a:latin typeface="Courier New"/>
                <a:ea typeface="Courier New"/>
                <a:cs typeface="Courier New"/>
                <a:sym typeface="Courier New"/>
              </a:rPr>
              <a:t>	tabodds </a:t>
            </a:r>
            <a:r>
              <a:rPr b="1" lang="en-US" sz="2000">
                <a:latin typeface="Courier New"/>
                <a:ea typeface="Courier New"/>
                <a:cs typeface="Courier New"/>
                <a:sym typeface="Courier New"/>
              </a:rPr>
              <a:t>[outcomeIndicator] [exposureVar]</a:t>
            </a:r>
            <a:r>
              <a:rPr b="1" lang="en-US" sz="2000">
                <a:solidFill>
                  <a:srgbClr val="974806"/>
                </a:solidFill>
                <a:latin typeface="Courier New"/>
                <a:ea typeface="Courier New"/>
                <a:cs typeface="Courier New"/>
                <a:sym typeface="Courier New"/>
              </a:rPr>
              <a:t>, or base(</a:t>
            </a:r>
            <a:r>
              <a:rPr b="1" lang="en-US" sz="2000">
                <a:latin typeface="Courier New"/>
                <a:ea typeface="Courier New"/>
                <a:cs typeface="Courier New"/>
                <a:sym typeface="Courier New"/>
              </a:rPr>
              <a:t>[n]</a:t>
            </a:r>
            <a:r>
              <a:rPr b="1" lang="en-US" sz="2000">
                <a:solidFill>
                  <a:srgbClr val="974806"/>
                </a:solidFill>
                <a:latin typeface="Courier New"/>
                <a:ea typeface="Courier New"/>
                <a:cs typeface="Courier New"/>
                <a:sym typeface="Courier New"/>
              </a:rPr>
              <a:t>)</a:t>
            </a:r>
            <a:endParaRPr/>
          </a:p>
          <a:p>
            <a:pPr indent="0" lvl="0" marL="0" rtl="0" algn="l">
              <a:spcBef>
                <a:spcPts val="1600"/>
              </a:spcBef>
              <a:spcAft>
                <a:spcPts val="0"/>
              </a:spcAft>
              <a:buClr>
                <a:schemeClr val="dk1"/>
              </a:buClr>
              <a:buSzPts val="2000"/>
              <a:buNone/>
            </a:pPr>
            <a:r>
              <a:rPr lang="en-US" sz="2000"/>
              <a:t>	Gives odds ratios, using the nth category as a reference</a:t>
            </a:r>
            <a:endParaRPr/>
          </a:p>
          <a:p>
            <a:pPr indent="0" lvl="0" marL="0" rtl="0" algn="l">
              <a:spcBef>
                <a:spcPts val="1600"/>
              </a:spcBef>
              <a:spcAft>
                <a:spcPts val="0"/>
              </a:spcAft>
              <a:buClr>
                <a:srgbClr val="974806"/>
              </a:buClr>
              <a:buSzPts val="2000"/>
              <a:buNone/>
            </a:pPr>
            <a:r>
              <a:rPr b="1" lang="en-US" sz="2000">
                <a:solidFill>
                  <a:srgbClr val="974806"/>
                </a:solidFill>
              </a:rPr>
              <a:t>	</a:t>
            </a:r>
            <a:r>
              <a:rPr b="1" lang="en-US" sz="2000">
                <a:solidFill>
                  <a:srgbClr val="974806"/>
                </a:solidFill>
                <a:latin typeface="Courier New"/>
                <a:ea typeface="Courier New"/>
                <a:cs typeface="Courier New"/>
                <a:sym typeface="Courier New"/>
              </a:rPr>
              <a:t>tabodds </a:t>
            </a:r>
            <a:r>
              <a:rPr b="1" lang="en-US" sz="2000">
                <a:latin typeface="Courier New"/>
                <a:ea typeface="Courier New"/>
                <a:cs typeface="Courier New"/>
                <a:sym typeface="Courier New"/>
              </a:rPr>
              <a:t>[outcomeIndicator] [exposureVar]</a:t>
            </a:r>
            <a:r>
              <a:rPr b="1" lang="en-US" sz="2000">
                <a:solidFill>
                  <a:srgbClr val="974806"/>
                </a:solidFill>
                <a:latin typeface="Courier New"/>
                <a:ea typeface="Courier New"/>
                <a:cs typeface="Courier New"/>
                <a:sym typeface="Courier New"/>
              </a:rPr>
              <a:t>, ciplot</a:t>
            </a:r>
            <a:endParaRPr b="1" sz="2000">
              <a:solidFill>
                <a:srgbClr val="974806"/>
              </a:solidFill>
              <a:latin typeface="Courier New"/>
              <a:ea typeface="Courier New"/>
              <a:cs typeface="Courier New"/>
              <a:sym typeface="Courier New"/>
            </a:endParaRPr>
          </a:p>
          <a:p>
            <a:pPr indent="0" lvl="0" marL="0" rtl="0" algn="l">
              <a:spcBef>
                <a:spcPts val="1600"/>
              </a:spcBef>
              <a:spcAft>
                <a:spcPts val="0"/>
              </a:spcAft>
              <a:buClr>
                <a:schemeClr val="dk1"/>
              </a:buClr>
              <a:buSzPts val="2000"/>
              <a:buNone/>
            </a:pPr>
            <a:r>
              <a:rPr lang="en-US" sz="2000"/>
              <a:t>	Gives visualization of the trend</a:t>
            </a:r>
            <a:endParaRPr/>
          </a:p>
          <a:p>
            <a:pPr indent="0" lvl="0" marL="0" rtl="0" algn="l">
              <a:spcBef>
                <a:spcPts val="1600"/>
              </a:spcBef>
              <a:spcAft>
                <a:spcPts val="0"/>
              </a:spcAft>
              <a:buClr>
                <a:srgbClr val="974806"/>
              </a:buClr>
              <a:buSzPts val="2000"/>
              <a:buNone/>
            </a:pPr>
            <a:r>
              <a:rPr b="1" lang="en-US" sz="2000">
                <a:solidFill>
                  <a:srgbClr val="974806"/>
                </a:solidFill>
                <a:latin typeface="Courier New"/>
                <a:ea typeface="Courier New"/>
                <a:cs typeface="Courier New"/>
                <a:sym typeface="Courier New"/>
              </a:rPr>
              <a:t>	tabodds </a:t>
            </a:r>
            <a:r>
              <a:rPr b="1" lang="en-US" sz="2000">
                <a:solidFill>
                  <a:srgbClr val="000000"/>
                </a:solidFill>
                <a:latin typeface="Courier New"/>
                <a:ea typeface="Courier New"/>
                <a:cs typeface="Courier New"/>
                <a:sym typeface="Courier New"/>
              </a:rPr>
              <a:t>[outcomeIndicator] [exposureVar]</a:t>
            </a:r>
            <a:r>
              <a:rPr b="1" lang="en-US" sz="2000">
                <a:solidFill>
                  <a:srgbClr val="974806"/>
                </a:solidFill>
                <a:latin typeface="Courier New"/>
                <a:ea typeface="Courier New"/>
                <a:cs typeface="Courier New"/>
                <a:sym typeface="Courier New"/>
              </a:rPr>
              <a:t>, graph </a:t>
            </a:r>
            <a:endParaRPr/>
          </a:p>
          <a:p>
            <a:pPr indent="0" lvl="0" marL="0" rtl="0" algn="l">
              <a:spcBef>
                <a:spcPts val="1600"/>
              </a:spcBef>
              <a:spcAft>
                <a:spcPts val="0"/>
              </a:spcAft>
              <a:buClr>
                <a:srgbClr val="974806"/>
              </a:buClr>
              <a:buSzPts val="2000"/>
              <a:buNone/>
            </a:pPr>
            <a:r>
              <a:rPr b="1" lang="en-US" sz="2000">
                <a:solidFill>
                  <a:srgbClr val="974806"/>
                </a:solidFill>
                <a:latin typeface="Courier New"/>
                <a:ea typeface="Courier New"/>
                <a:cs typeface="Courier New"/>
                <a:sym typeface="Courier New"/>
              </a:rPr>
              <a:t>	tabodds </a:t>
            </a:r>
            <a:r>
              <a:rPr b="1" lang="en-US" sz="2000">
                <a:solidFill>
                  <a:srgbClr val="000000"/>
                </a:solidFill>
                <a:latin typeface="Courier New"/>
                <a:ea typeface="Courier New"/>
                <a:cs typeface="Courier New"/>
                <a:sym typeface="Courier New"/>
              </a:rPr>
              <a:t>[outcomeIndicator] [exposureVar]</a:t>
            </a:r>
            <a:r>
              <a:rPr b="1" lang="en-US" sz="2000">
                <a:solidFill>
                  <a:srgbClr val="974806"/>
                </a:solidFill>
                <a:latin typeface="Courier New"/>
                <a:ea typeface="Courier New"/>
                <a:cs typeface="Courier New"/>
                <a:sym typeface="Courier New"/>
              </a:rPr>
              <a:t>, graph yscale(log)</a:t>
            </a:r>
            <a:endParaRPr/>
          </a:p>
          <a:p>
            <a:pPr indent="0" lvl="0" marL="0" rtl="0" algn="l">
              <a:spcBef>
                <a:spcPts val="1600"/>
              </a:spcBef>
              <a:spcAft>
                <a:spcPts val="0"/>
              </a:spcAft>
              <a:buClr>
                <a:schemeClr val="dk1"/>
              </a:buClr>
              <a:buSzPts val="2000"/>
              <a:buNone/>
            </a:pPr>
            <a:r>
              <a:t/>
            </a:r>
            <a:endParaRPr sz="2000"/>
          </a:p>
        </p:txBody>
      </p:sp>
      <p:sp>
        <p:nvSpPr>
          <p:cNvPr id="107" name="Google Shape;107;p8"/>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9"/>
          <p:cNvSpPr txBox="1"/>
          <p:nvPr>
            <p:ph idx="1" type="body"/>
          </p:nvPr>
        </p:nvSpPr>
        <p:spPr>
          <a:xfrm>
            <a:off x="152400" y="342900"/>
            <a:ext cx="12039599" cy="558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Clr>
                <a:srgbClr val="8B0021"/>
              </a:buClr>
              <a:buSzPts val="3200"/>
              <a:buNone/>
            </a:pPr>
            <a:r>
              <a:rPr b="1" lang="en-US" sz="3200"/>
              <a:t>Trend test is important for our decisions about how to treat variables</a:t>
            </a:r>
            <a:endParaRPr/>
          </a:p>
        </p:txBody>
      </p:sp>
      <p:sp>
        <p:nvSpPr>
          <p:cNvPr id="114" name="Google Shape;114;p9"/>
          <p:cNvSpPr txBox="1"/>
          <p:nvPr>
            <p:ph idx="12" type="sldNum"/>
          </p:nvPr>
        </p:nvSpPr>
        <p:spPr>
          <a:xfrm>
            <a:off x="11192933" y="6245226"/>
            <a:ext cx="5080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15" name="Google Shape;115;p9"/>
          <p:cNvPicPr preferRelativeResize="0"/>
          <p:nvPr/>
        </p:nvPicPr>
        <p:blipFill rotWithShape="1">
          <a:blip r:embed="rId3">
            <a:alphaModFix/>
          </a:blip>
          <a:srcRect b="0" l="0" r="0" t="0"/>
          <a:stretch/>
        </p:blipFill>
        <p:spPr>
          <a:xfrm>
            <a:off x="3314699" y="1295400"/>
            <a:ext cx="5715000" cy="4156364"/>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2012-06-13T19:03:55Z</dcterms:created>
  <dc:creator>Scannell, Molly [BSD] - HSD</dc:creator>
</cp:coreProperties>
</file>