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PT Mono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TMono-regular.fntdata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f27ba6e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f27ba6e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f27ba6ec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f27ba6ec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f27ba6e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f27ba6e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f27ba6ec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f27ba6ec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f0ae066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f0ae066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f27ba6ec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f27ba6ec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f27ba6ec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f27ba6ec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f43cce6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f43cce6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f27ba6ec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f27ba6ec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f27ba6e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f27ba6e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8d2b8c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8d2b8c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f27ba6ec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f27ba6ec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f0ae0665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f0ae0665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eff77a63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eff77a63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f27ba6ec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f27ba6ec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f27ba6ec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f27ba6ec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f27ba6ec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f27ba6ec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f27ba6ec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f27ba6ec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eff77a63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eff77a63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f27ba6ec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f27ba6ec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eff77a63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eff77a63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27ba6ec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27ba6ec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f1007e59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f1007e59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ff77a63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ff77a63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f27ba6ec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f27ba6ec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f1c597b5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f1c597b5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f1c597b5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f1c597b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ff77a63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ff77a63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f0906df8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f0906df8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08d2b8c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08d2b8c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f27ba6ec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f27ba6ec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08d2b8c6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08d2b8c6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27ba6ec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27ba6ec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f27ba6ec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f27ba6ec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12bc0e7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12bc0e7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08d2b8c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408d2b8c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353b260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353b260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353b260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353b260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191ffe7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191ffe7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f0906df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f0906d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0ae066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0ae06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f0ae066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f0ae066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f27ba6ec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f27ba6ec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f27ba6ec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f27ba6ec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">
  <p:cSld name="Титул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7941" l="9991" r="19472" t="4244"/>
          <a:stretch/>
        </p:blipFill>
        <p:spPr>
          <a:xfrm>
            <a:off x="-1" y="70325"/>
            <a:ext cx="9144000" cy="49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48293" t="0"/>
          <a:stretch/>
        </p:blipFill>
        <p:spPr>
          <a:xfrm>
            <a:off x="410329" y="422694"/>
            <a:ext cx="2907300" cy="9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2396" y="884940"/>
            <a:ext cx="6835200" cy="39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2196129" y="1898792"/>
            <a:ext cx="46272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95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723930" y="4274221"/>
            <a:ext cx="2634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b="0" sz="2400">
                <a:solidFill>
                  <a:srgbClr val="262626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2054667" y="3727214"/>
            <a:ext cx="20799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2531">
                <a:solidFill>
                  <a:srgbClr val="262626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картинка">
  <p:cSld name="Заголовок, текст и картинка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/>
          <p:nvPr>
            <p:ph idx="2" type="pic"/>
          </p:nvPr>
        </p:nvSpPr>
        <p:spPr>
          <a:xfrm>
            <a:off x="4996694" y="1343030"/>
            <a:ext cx="33090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82317" y="1356197"/>
            <a:ext cx="38850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22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д">
  <p:cSld name="Код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452881" y="1224341"/>
            <a:ext cx="8186700" cy="3588000"/>
          </a:xfrm>
          <a:prstGeom prst="rect">
            <a:avLst/>
          </a:prstGeom>
          <a:solidFill>
            <a:srgbClr val="878787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909461" y="194228"/>
            <a:ext cx="6294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688" y="295502"/>
            <a:ext cx="473700" cy="4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82323" y="1356202"/>
            <a:ext cx="752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0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8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782323" y="1700326"/>
            <a:ext cx="75276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mbria"/>
              <a:buAutoNum type="arabicPeriod"/>
              <a:defRPr b="0" sz="1400">
                <a:latin typeface="PT Mono"/>
                <a:ea typeface="PT Mono"/>
                <a:cs typeface="PT Mono"/>
                <a:sym typeface="PT Mono"/>
              </a:defRPr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0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8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люсы и минусы">
  <p:cSld name="Плюсы и минусы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782316" y="1356197"/>
            <a:ext cx="30741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2400"/>
            </a:lvl1pPr>
            <a:lvl2pPr indent="-2286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600"/>
            </a:lvl2pPr>
            <a:lvl3pPr indent="-2286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400"/>
            </a:lvl3pPr>
            <a:lvl4pPr indent="-2286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400"/>
            </a:lvl4pPr>
            <a:lvl5pPr indent="-2286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5102526" y="1356197"/>
            <a:ext cx="30741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2400"/>
            </a:lvl1pPr>
            <a:lvl2pPr indent="-2286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600"/>
            </a:lvl2pPr>
            <a:lvl3pPr indent="-2286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400"/>
            </a:lvl3pPr>
            <a:lvl4pPr indent="-2286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400"/>
            </a:lvl4pPr>
            <a:lvl5pPr indent="-2286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99" name="Google Shape;99;p13"/>
          <p:cNvCxnSpPr/>
          <p:nvPr/>
        </p:nvCxnSpPr>
        <p:spPr>
          <a:xfrm>
            <a:off x="4494971" y="1472454"/>
            <a:ext cx="0" cy="30399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вертикальных объекта">
  <p:cSld name="Два вертикальных объекта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82638" y="1365818"/>
            <a:ext cx="35715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sz="2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4711060" y="1365818"/>
            <a:ext cx="35715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sz="2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омашнее задание">
  <p:cSld name="Домашнее задание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82323" y="1356202"/>
            <a:ext cx="75276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24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8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6"/>
          <p:cNvSpPr/>
          <p:nvPr/>
        </p:nvSpPr>
        <p:spPr>
          <a:xfrm>
            <a:off x="217354" y="349491"/>
            <a:ext cx="3634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28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 №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5268" y="337700"/>
            <a:ext cx="369900" cy="3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3741629" y="353375"/>
            <a:ext cx="707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2400">
                <a:solidFill>
                  <a:srgbClr val="262626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6"/>
          <p:cNvSpPr/>
          <p:nvPr/>
        </p:nvSpPr>
        <p:spPr>
          <a:xfrm>
            <a:off x="782323" y="3620323"/>
            <a:ext cx="1438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Срок сдачи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>
            <p:ph idx="3" type="body"/>
          </p:nvPr>
        </p:nvSpPr>
        <p:spPr>
          <a:xfrm>
            <a:off x="782323" y="3901732"/>
            <a:ext cx="3397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0" sz="22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8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такты">
  <p:cSld name="Контакты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 rotWithShape="1">
          <a:blip r:embed="rId2">
            <a:alphaModFix/>
          </a:blip>
          <a:srcRect b="7941" l="9991" r="19472" t="4244"/>
          <a:stretch/>
        </p:blipFill>
        <p:spPr>
          <a:xfrm>
            <a:off x="-43784" y="70325"/>
            <a:ext cx="9187800" cy="49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48293" t="0"/>
          <a:stretch/>
        </p:blipFill>
        <p:spPr>
          <a:xfrm>
            <a:off x="410329" y="422694"/>
            <a:ext cx="2907300" cy="9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2396" y="884940"/>
            <a:ext cx="6835200" cy="39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type="title"/>
          </p:nvPr>
        </p:nvSpPr>
        <p:spPr>
          <a:xfrm>
            <a:off x="2196129" y="1898792"/>
            <a:ext cx="46272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4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5709416" y="4298949"/>
            <a:ext cx="263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2">
            <a:alphaModFix/>
          </a:blip>
          <a:srcRect b="7941" l="9991" r="19472" t="4244"/>
          <a:stretch/>
        </p:blipFill>
        <p:spPr>
          <a:xfrm>
            <a:off x="-43784" y="70325"/>
            <a:ext cx="9187800" cy="49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картинка">
  <p:cSld name="Заголовок и картинка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>
            <p:ph idx="2" type="pic"/>
          </p:nvPr>
        </p:nvSpPr>
        <p:spPr>
          <a:xfrm>
            <a:off x="647700" y="1343030"/>
            <a:ext cx="77916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">
  <p:cSld name="Заголовок и текст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22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яснения к шаблону">
  <p:cSld name="Пояснения к шаблону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4939590" y="2160657"/>
            <a:ext cx="2696100" cy="2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/>
        </p:nvSpPr>
        <p:spPr>
          <a:xfrm>
            <a:off x="671295" y="1419606"/>
            <a:ext cx="3294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вашем распоряжении есть следующие слайды: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671287" y="1817520"/>
            <a:ext cx="39276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Титульный слайд</a:t>
            </a:r>
            <a:endParaRPr/>
          </a:p>
          <a:p>
            <a:pPr indent="-342891" lvl="0" marL="342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Терминология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Цитата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Заголовок, подзаголовок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Заголовок, текст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Плюсы и минусы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вертикальных объекта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Только заголовок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Пустой слайд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Домашнее задание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Контакты</a:t>
            </a:r>
            <a:endParaRPr/>
          </a:p>
          <a:p>
            <a:pPr indent="-2412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5"/>
          <p:cNvCxnSpPr/>
          <p:nvPr/>
        </p:nvCxnSpPr>
        <p:spPr>
          <a:xfrm>
            <a:off x="4667250" y="1472454"/>
            <a:ext cx="0" cy="30399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" name="Google Shape;38;p5"/>
          <p:cNvSpPr txBox="1"/>
          <p:nvPr/>
        </p:nvSpPr>
        <p:spPr>
          <a:xfrm>
            <a:off x="4867097" y="1439484"/>
            <a:ext cx="32946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акцентов в коде и тексте на слайдах в настройках цвета у вас есть готовая палитра: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4867097" y="2704636"/>
            <a:ext cx="32946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готовый набор иконок и элементов для создания ориентиров на слайде: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217347" y="349491"/>
            <a:ext cx="3627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28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Пояснения к шаблону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96637" y="3429000"/>
            <a:ext cx="2659200" cy="10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то нового в шаблоне">
  <p:cSld name="Что нового в шаблоне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7941" l="9991" r="19472" t="4244"/>
          <a:stretch/>
        </p:blipFill>
        <p:spPr>
          <a:xfrm>
            <a:off x="-43784" y="70325"/>
            <a:ext cx="9187800" cy="49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92" y="621454"/>
            <a:ext cx="7529100" cy="39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b="0" sz="24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8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рминология">
  <p:cSld name="Терминология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24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8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217346" y="349491"/>
            <a:ext cx="2396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28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Терминология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7941" l="9991" r="19472" t="4244"/>
          <a:stretch/>
        </p:blipFill>
        <p:spPr>
          <a:xfrm>
            <a:off x="-43784" y="70325"/>
            <a:ext cx="9187800" cy="49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/>
        </p:nvSpPr>
        <p:spPr>
          <a:xfrm>
            <a:off x="598024" y="529423"/>
            <a:ext cx="9144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9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46175" y="1886130"/>
            <a:ext cx="70248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3192009" y="3562025"/>
            <a:ext cx="4978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1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текст">
  <p:cSld name="Заголовок, подзаголовок и текст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82323" y="2077280"/>
            <a:ext cx="7527600" cy="26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22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782323" y="1356200"/>
            <a:ext cx="7527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0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8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4210" y="28580"/>
            <a:ext cx="9168300" cy="51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210" y="-84278"/>
            <a:ext cx="9168300" cy="52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668425" y="1978925"/>
            <a:ext cx="5712900" cy="13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Программирование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на языке C</a:t>
            </a:r>
            <a:endParaRPr sz="3000"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5723930" y="4274221"/>
            <a:ext cx="2634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№4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1074651" y="3916625"/>
            <a:ext cx="31260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Михаил Кириченко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Завершение процесса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782325" y="1356201"/>
            <a:ext cx="75276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void _exit(int status);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void exit(int status);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return n из main == exit(n)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exit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Вызывает обработчики выхода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Сбрасывает буферы ввода-вывода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99775" y="3250450"/>
            <a:ext cx="42924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status - 8 бит, но значения &gt; 128 используются для завершения с помощью сигнала (128 + номер сигнала)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5106825" y="3250450"/>
            <a:ext cx="34266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main() { return 257;}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./return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echo $?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1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Буферизированный ввод-вывод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782638" y="1365818"/>
            <a:ext cx="3571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void main()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printf("Hello");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fork();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printf(", world\n");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return;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./a.out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Hello, world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Hello, world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29" name="Google Shape;229;p30"/>
          <p:cNvSpPr txBox="1"/>
          <p:nvPr>
            <p:ph idx="2" type="body"/>
          </p:nvPr>
        </p:nvSpPr>
        <p:spPr>
          <a:xfrm>
            <a:off x="4711060" y="1365818"/>
            <a:ext cx="3571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void main()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printf("Hello, world");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sleep(2);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printf("\n");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_exit(0);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./buffer 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Hello, world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./buffer &gt; out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cat out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Обработчик выхода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Функция, которая будет вызвана при обработке exit().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 atexit(void (*func)(void));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 on_exit(void (*func)(int, void *), void *arg);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обработчика выхода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void exit_func1(int status, void *arg)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printf("exfunc1 status %d arg %ld\n", status, (long)arg);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void exit_func2(int status, void *arg)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printf("exfunc2 status %d arg %ld\n", status, (long)arg);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main(int argc, char *argv[])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on_exit(exit_func1, (void*)100);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on_exit(exit_func2, (void*)500);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exit(66);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./onexit 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exfunc2 status 66 arg 500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exfunc1 status 66 arg 100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Ожидание завершения потомка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pid_t wait(int *wstatus);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pid_t waitpid(pid_t pid, int *wstatus, int options);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Позволяют заблокировать процесс, пока не завершиться дочерний. Также освобождают ресурсы ядра связанные с процессом.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options &amp; WNOHANG - не блокироваться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Макросы: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WIFEXITED(status) - true если процесс завершился нормально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WIFSIGNALED(status) - true если процесс завершился по сигналу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WEXITSTATUS(status) - статус завершения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WTERMSIG(status) - номер сигнала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wait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454925" y="1203325"/>
            <a:ext cx="8151900" cy="3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void main()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pid_t child = fork();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(child != 0) {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printf("child process has pid %lu\n", child);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int wstatus;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pid_t wpid = wait(&amp;wstatus);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if (WIFEXITED(wstatus))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printf("child process %lu exited with status %d\n", wpid, WEXITSTATUS(wstatus));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else if (WIFSIGNALED(wstatus))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printf("child process %lu exited with signal %d\n", wpid, WTERMSIG(wstatus));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}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else {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sleep(10);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exit(5);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}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wait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./wait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child process has pid 25053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child process 25053 exited with status 5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./wait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child process has pid 25056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kill 25056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child process 25056 exited with signal 15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Процессы сироты и зомби</a:t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Если родитель умирает раньше дочернего процесса, то родителем дочернего становится init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Зомби это умерший процесс, для которого еще не вызван wait и его ресурсы не освобождены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SIGCHLD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Передается родительскому процессу когда один из потомков завершается.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Пример обработчика SIGCHLD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PT Mono"/>
                <a:ea typeface="PT Mono"/>
                <a:cs typeface="PT Mono"/>
                <a:sym typeface="PT Mono"/>
              </a:rPr>
              <a:t>void sigchld_handler(int sig) {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PT Mono"/>
                <a:ea typeface="PT Mono"/>
                <a:cs typeface="PT Mono"/>
                <a:sym typeface="PT Mono"/>
              </a:rPr>
              <a:t>    while (waitpid(-1, NULL, WHOHANG) &gt; 0)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PT Mono"/>
                <a:ea typeface="PT Mono"/>
                <a:cs typeface="PT Mono"/>
                <a:sym typeface="PT Mono"/>
              </a:rPr>
              <a:t>        continue;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 среды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Массив строк вида NAME=VALUE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Наследуется от родительского процесса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Команды оболочки для работы с переменными среды: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$ export NAME=VALUE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$ printenv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Функции работы с переменными среды: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extern char **environ;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char *getenv(const char *name);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int putenv(char *string);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int setenv(const char *name, const char *value, int overwrite);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int unsetenv(const char *name);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1959075" y="1640875"/>
            <a:ext cx="56424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ru" sz="3600"/>
              <a:t>Сигналы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ru" sz="3600"/>
              <a:t>Процессы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ru" sz="3600"/>
              <a:t>Сокеты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с средой</a:t>
            </a:r>
            <a:endParaRPr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447575" y="1244150"/>
            <a:ext cx="78624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printf("PATH=%s\n", getenv(“PATH”));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printf("FOO=%s\n", getenv(“FOO”));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setenv("BAR", "1", 1);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pid_t pid = fork();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if (pid != 0)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return;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else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char *bar = getenv("BAR");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printf("BAR=%s\n", bar);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return;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FOO=0 ./env  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PATH=/usr/local/bin:/usr/bin:/bin:/usr/local/games:/usr/games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FOO=0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BAR=1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другой программы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execve(const char *filename, char *const argv[], char *const envp[]);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Сегменты в памяти текущего процесса заменяются на сегменты нового процесса и он начинает выполняться.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По прежнему общее: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файловые дескрипторы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идентификаторы пользователя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разделяемые отображения в память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вызова другой программы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void main()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int fd = open("data", O_CREAT|O_RDWR, S_IRUSR|S_IWUSR);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char arg[16];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sprintf(arg, "%d", fd);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pid_t pid = fork();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if (pid != 0)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printf("master send ping\n");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write(fd, "ping", 4);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wait(NULL);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} else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char *argv[] = {"exec_child", arg, NULL};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char *envp[] = {"FOO=BAR", NULL};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execve("exec_child", argv, envp);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вызова другой программы</a:t>
            </a:r>
            <a:endParaRPr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void main(int argc, char *argv[])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char *value = getenv("FOO");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printf("child env FOO=%s\n", value);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int fd = atoi(argv[1]);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lseek(fd, 0, SEEK_SET);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char buffer[65536];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int r = read(fd, buffer, sizeof(buffer));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buffer[r] = '\0';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printf("child recieve %s\n", buffer);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./exec_master 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master send ping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child env FOO=BAR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child recieve ping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Межпроцессное взаимодействие IPC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сигналы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файлы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каналы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разделяемые отображения в память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разделяемая память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очереди сообщений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файловые блокировки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семафоры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сокеты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Каналы</a:t>
            </a:r>
            <a:endParaRPr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782325" y="1356202"/>
            <a:ext cx="75276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Однонаправленный байтовый поток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44"/>
          <p:cNvSpPr/>
          <p:nvPr/>
        </p:nvSpPr>
        <p:spPr>
          <a:xfrm>
            <a:off x="3169725" y="2318450"/>
            <a:ext cx="2018700" cy="3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fd_in    канал    fd_out</a:t>
            </a:r>
            <a:endParaRPr/>
          </a:p>
        </p:txBody>
      </p:sp>
      <p:sp>
        <p:nvSpPr>
          <p:cNvPr id="315" name="Google Shape;315;p44"/>
          <p:cNvSpPr/>
          <p:nvPr/>
        </p:nvSpPr>
        <p:spPr>
          <a:xfrm>
            <a:off x="997875" y="2318450"/>
            <a:ext cx="10347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1</a:t>
            </a:r>
            <a:endParaRPr/>
          </a:p>
        </p:txBody>
      </p:sp>
      <p:sp>
        <p:nvSpPr>
          <p:cNvPr id="316" name="Google Shape;316;p44"/>
          <p:cNvSpPr/>
          <p:nvPr/>
        </p:nvSpPr>
        <p:spPr>
          <a:xfrm>
            <a:off x="6325575" y="2318450"/>
            <a:ext cx="10347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2</a:t>
            </a:r>
            <a:endParaRPr/>
          </a:p>
        </p:txBody>
      </p:sp>
      <p:cxnSp>
        <p:nvCxnSpPr>
          <p:cNvPr id="317" name="Google Shape;317;p44"/>
          <p:cNvCxnSpPr>
            <a:stCxn id="315" idx="3"/>
            <a:endCxn id="314" idx="1"/>
          </p:cNvCxnSpPr>
          <p:nvPr/>
        </p:nvCxnSpPr>
        <p:spPr>
          <a:xfrm>
            <a:off x="2032575" y="2513450"/>
            <a:ext cx="11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4"/>
          <p:cNvCxnSpPr>
            <a:stCxn id="314" idx="3"/>
            <a:endCxn id="316" idx="1"/>
          </p:cNvCxnSpPr>
          <p:nvPr/>
        </p:nvCxnSpPr>
        <p:spPr>
          <a:xfrm>
            <a:off x="5188425" y="2513450"/>
            <a:ext cx="11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44"/>
          <p:cNvSpPr txBox="1"/>
          <p:nvPr/>
        </p:nvSpPr>
        <p:spPr>
          <a:xfrm>
            <a:off x="1849075" y="1922400"/>
            <a:ext cx="14307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в канал</a:t>
            </a:r>
            <a:endParaRPr/>
          </a:p>
        </p:txBody>
      </p:sp>
      <p:sp>
        <p:nvSpPr>
          <p:cNvPr id="320" name="Google Shape;320;p44"/>
          <p:cNvSpPr txBox="1"/>
          <p:nvPr/>
        </p:nvSpPr>
        <p:spPr>
          <a:xfrm>
            <a:off x="4841000" y="1922400"/>
            <a:ext cx="16746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чтение из</a:t>
            </a:r>
            <a:r>
              <a:rPr lang="ru"/>
              <a:t> канала</a:t>
            </a:r>
            <a:endParaRPr/>
          </a:p>
        </p:txBody>
      </p:sp>
      <p:sp>
        <p:nvSpPr>
          <p:cNvPr id="321" name="Google Shape;321;p44"/>
          <p:cNvSpPr txBox="1"/>
          <p:nvPr/>
        </p:nvSpPr>
        <p:spPr>
          <a:xfrm>
            <a:off x="520950" y="2920275"/>
            <a:ext cx="79611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pipe(int pipefd[2]);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pipefd[0] - </a:t>
            </a:r>
            <a:r>
              <a:rPr lang="ru" sz="1600">
                <a:solidFill>
                  <a:schemeClr val="dk1"/>
                </a:solidFill>
              </a:rPr>
              <a:t>для чтения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pipefd[1] - </a:t>
            </a:r>
            <a:r>
              <a:rPr lang="ru" sz="1600">
                <a:solidFill>
                  <a:schemeClr val="dk1"/>
                </a:solidFill>
              </a:rPr>
              <a:t>для записи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ls | wc -l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с pipe</a:t>
            </a:r>
            <a:endParaRPr/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454925" y="1240025"/>
            <a:ext cx="80712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pipefd[2];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pipe(pipefd);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pid_t p = fork();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if (p == 0)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close(pipefd[0]);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dup2(pipefd[1], STDOUT_FILENO);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execlp("ls", "ls", NULL);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 = fork();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if (p == 0)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close(pipefd[1]);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dup2(pipefd[0], STDIN_FILENO);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execlp("wc", "wc", "-l", NULL);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close(pipefd[0]); close(pipefd[1]);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wait(NULL); wait(NULL);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Сокеты</a:t>
            </a:r>
            <a:endParaRPr/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Механизм межпроцессного взаимодействия. При этом процессы могут находиться на разных машинах объединенных в сеть.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Сокет представляется файловым дескриптором - небольшим целым числом которое связано с структурами ядра.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сокета</a:t>
            </a:r>
            <a:endParaRPr/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socket(int domain, int type, int protocol);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domain определяет формат адреса и диапазон взаимодействия: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AF_UNIX - локальный домен, адрес это путь к файлу на локальной системе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AF_INET, AF_INET6 - взаимодействие по сети, адреса ipv4 и ipv6 соответственно + порт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7F4F0"/>
                </a:highlight>
              </a:rPr>
              <a:t>ipv4: 89.17.59.98:1234</a:t>
            </a:r>
            <a:endParaRPr sz="1800">
              <a:highlight>
                <a:srgbClr val="F7F4F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9F9F9"/>
                </a:highlight>
              </a:rPr>
              <a:t>ipv6: [2001:0000:3238:DFE1:63:0000:0000:FEFB]:1234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 сокета</a:t>
            </a:r>
            <a:endParaRPr/>
          </a:p>
        </p:txBody>
      </p:sp>
      <p:sp>
        <p:nvSpPr>
          <p:cNvPr id="345" name="Google Shape;345;p48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Потоковый (tcp): требует соединение, надежная доставка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Датаграммный (udp): не требует соединения, не надежная доставка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Сигналы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82325" y="1356201"/>
            <a:ext cx="75276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Оповещение процесса о том, что произошло некое событие.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сигналы посылает ядро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процесс может попросить ядро отправить сигнал другому процессу или самому себе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22"/>
          <p:cNvSpPr txBox="1"/>
          <p:nvPr/>
        </p:nvSpPr>
        <p:spPr>
          <a:xfrm>
            <a:off x="931850" y="2714825"/>
            <a:ext cx="73782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typedef void (*sighandler_t)(int);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sighandler_t signal(int signum, sighandler_t handler);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kill(pid_t pid, int sig);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Потоковые сокеты</a:t>
            </a:r>
            <a:endParaRPr/>
          </a:p>
        </p:txBody>
      </p:sp>
      <p:sp>
        <p:nvSpPr>
          <p:cNvPr id="351" name="Google Shape;351;p49"/>
          <p:cNvSpPr/>
          <p:nvPr/>
        </p:nvSpPr>
        <p:spPr>
          <a:xfrm>
            <a:off x="2201225" y="1614226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socket()</a:t>
            </a:r>
            <a:endParaRPr/>
          </a:p>
        </p:txBody>
      </p:sp>
      <p:sp>
        <p:nvSpPr>
          <p:cNvPr id="352" name="Google Shape;352;p49"/>
          <p:cNvSpPr/>
          <p:nvPr/>
        </p:nvSpPr>
        <p:spPr>
          <a:xfrm>
            <a:off x="2201225" y="2054838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bind</a:t>
            </a:r>
            <a:r>
              <a:rPr lang="ru"/>
              <a:t>()</a:t>
            </a:r>
            <a:endParaRPr/>
          </a:p>
        </p:txBody>
      </p:sp>
      <p:sp>
        <p:nvSpPr>
          <p:cNvPr id="353" name="Google Shape;353;p49"/>
          <p:cNvSpPr/>
          <p:nvPr/>
        </p:nvSpPr>
        <p:spPr>
          <a:xfrm>
            <a:off x="2201225" y="2533587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listen</a:t>
            </a:r>
            <a:r>
              <a:rPr lang="ru"/>
              <a:t>()</a:t>
            </a:r>
            <a:endParaRPr/>
          </a:p>
        </p:txBody>
      </p:sp>
      <p:sp>
        <p:nvSpPr>
          <p:cNvPr id="354" name="Google Shape;354;p49"/>
          <p:cNvSpPr/>
          <p:nvPr/>
        </p:nvSpPr>
        <p:spPr>
          <a:xfrm>
            <a:off x="2201225" y="3012336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accept</a:t>
            </a:r>
            <a:r>
              <a:rPr lang="ru"/>
              <a:t>()</a:t>
            </a:r>
            <a:endParaRPr/>
          </a:p>
        </p:txBody>
      </p:sp>
      <p:sp>
        <p:nvSpPr>
          <p:cNvPr id="355" name="Google Shape;355;p49"/>
          <p:cNvSpPr/>
          <p:nvPr/>
        </p:nvSpPr>
        <p:spPr>
          <a:xfrm>
            <a:off x="2201225" y="3911659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read/write</a:t>
            </a:r>
            <a:endParaRPr/>
          </a:p>
        </p:txBody>
      </p:sp>
      <p:sp>
        <p:nvSpPr>
          <p:cNvPr id="356" name="Google Shape;356;p49"/>
          <p:cNvSpPr/>
          <p:nvPr/>
        </p:nvSpPr>
        <p:spPr>
          <a:xfrm>
            <a:off x="2201225" y="4410452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close</a:t>
            </a:r>
            <a:r>
              <a:rPr lang="ru"/>
              <a:t>()</a:t>
            </a:r>
            <a:endParaRPr/>
          </a:p>
        </p:txBody>
      </p:sp>
      <p:sp>
        <p:nvSpPr>
          <p:cNvPr id="357" name="Google Shape;357;p49"/>
          <p:cNvSpPr/>
          <p:nvPr/>
        </p:nvSpPr>
        <p:spPr>
          <a:xfrm>
            <a:off x="5744075" y="2881747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socket()</a:t>
            </a:r>
            <a:endParaRPr/>
          </a:p>
        </p:txBody>
      </p:sp>
      <p:sp>
        <p:nvSpPr>
          <p:cNvPr id="358" name="Google Shape;358;p49"/>
          <p:cNvSpPr/>
          <p:nvPr/>
        </p:nvSpPr>
        <p:spPr>
          <a:xfrm>
            <a:off x="5744075" y="3322359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connect</a:t>
            </a:r>
            <a:r>
              <a:rPr lang="ru"/>
              <a:t>()</a:t>
            </a:r>
            <a:endParaRPr/>
          </a:p>
        </p:txBody>
      </p:sp>
      <p:sp>
        <p:nvSpPr>
          <p:cNvPr id="359" name="Google Shape;359;p49"/>
          <p:cNvSpPr/>
          <p:nvPr/>
        </p:nvSpPr>
        <p:spPr>
          <a:xfrm>
            <a:off x="5744075" y="3917798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read/write</a:t>
            </a: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5744075" y="4425406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close()</a:t>
            </a:r>
            <a:endParaRPr/>
          </a:p>
        </p:txBody>
      </p:sp>
      <p:cxnSp>
        <p:nvCxnSpPr>
          <p:cNvPr id="361" name="Google Shape;361;p49"/>
          <p:cNvCxnSpPr>
            <a:endCxn id="352" idx="0"/>
          </p:cNvCxnSpPr>
          <p:nvPr/>
        </p:nvCxnSpPr>
        <p:spPr>
          <a:xfrm>
            <a:off x="2850575" y="1947438"/>
            <a:ext cx="0" cy="1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49"/>
          <p:cNvCxnSpPr>
            <a:stCxn id="352" idx="2"/>
            <a:endCxn id="353" idx="0"/>
          </p:cNvCxnSpPr>
          <p:nvPr/>
        </p:nvCxnSpPr>
        <p:spPr>
          <a:xfrm>
            <a:off x="2850575" y="2388138"/>
            <a:ext cx="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9"/>
          <p:cNvCxnSpPr>
            <a:stCxn id="353" idx="2"/>
            <a:endCxn id="354" idx="0"/>
          </p:cNvCxnSpPr>
          <p:nvPr/>
        </p:nvCxnSpPr>
        <p:spPr>
          <a:xfrm>
            <a:off x="2850575" y="2866887"/>
            <a:ext cx="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49"/>
          <p:cNvCxnSpPr>
            <a:stCxn id="354" idx="2"/>
            <a:endCxn id="355" idx="0"/>
          </p:cNvCxnSpPr>
          <p:nvPr/>
        </p:nvCxnSpPr>
        <p:spPr>
          <a:xfrm>
            <a:off x="2850575" y="3345636"/>
            <a:ext cx="0" cy="5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9"/>
          <p:cNvCxnSpPr>
            <a:stCxn id="355" idx="2"/>
            <a:endCxn id="356" idx="0"/>
          </p:cNvCxnSpPr>
          <p:nvPr/>
        </p:nvCxnSpPr>
        <p:spPr>
          <a:xfrm>
            <a:off x="2850575" y="4244959"/>
            <a:ext cx="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49"/>
          <p:cNvCxnSpPr>
            <a:stCxn id="357" idx="2"/>
            <a:endCxn id="358" idx="0"/>
          </p:cNvCxnSpPr>
          <p:nvPr/>
        </p:nvCxnSpPr>
        <p:spPr>
          <a:xfrm>
            <a:off x="6393425" y="3215047"/>
            <a:ext cx="0" cy="1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49"/>
          <p:cNvCxnSpPr>
            <a:stCxn id="358" idx="2"/>
            <a:endCxn id="359" idx="0"/>
          </p:cNvCxnSpPr>
          <p:nvPr/>
        </p:nvCxnSpPr>
        <p:spPr>
          <a:xfrm>
            <a:off x="6393425" y="3655659"/>
            <a:ext cx="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9"/>
          <p:cNvCxnSpPr>
            <a:stCxn id="359" idx="2"/>
            <a:endCxn id="360" idx="0"/>
          </p:cNvCxnSpPr>
          <p:nvPr/>
        </p:nvCxnSpPr>
        <p:spPr>
          <a:xfrm>
            <a:off x="6393425" y="4251098"/>
            <a:ext cx="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9"/>
          <p:cNvCxnSpPr>
            <a:stCxn id="358" idx="1"/>
          </p:cNvCxnSpPr>
          <p:nvPr/>
        </p:nvCxnSpPr>
        <p:spPr>
          <a:xfrm flipH="1">
            <a:off x="2846975" y="3489009"/>
            <a:ext cx="2897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49"/>
          <p:cNvSpPr txBox="1"/>
          <p:nvPr/>
        </p:nvSpPr>
        <p:spPr>
          <a:xfrm>
            <a:off x="2201225" y="1276700"/>
            <a:ext cx="1298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371" name="Google Shape;371;p49"/>
          <p:cNvSpPr txBox="1"/>
          <p:nvPr/>
        </p:nvSpPr>
        <p:spPr>
          <a:xfrm>
            <a:off x="5744075" y="2533575"/>
            <a:ext cx="1298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cxnSp>
        <p:nvCxnSpPr>
          <p:cNvPr id="372" name="Google Shape;372;p49"/>
          <p:cNvCxnSpPr/>
          <p:nvPr/>
        </p:nvCxnSpPr>
        <p:spPr>
          <a:xfrm rot="10800000">
            <a:off x="3499925" y="3990398"/>
            <a:ext cx="2244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9"/>
          <p:cNvCxnSpPr/>
          <p:nvPr/>
        </p:nvCxnSpPr>
        <p:spPr>
          <a:xfrm>
            <a:off x="3499925" y="4151684"/>
            <a:ext cx="2244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49"/>
          <p:cNvSpPr txBox="1"/>
          <p:nvPr/>
        </p:nvSpPr>
        <p:spPr>
          <a:xfrm>
            <a:off x="3778550" y="3668738"/>
            <a:ext cx="1877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Обмен данными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bind</a:t>
            </a:r>
            <a:endParaRPr/>
          </a:p>
        </p:txBody>
      </p:sp>
      <p:sp>
        <p:nvSpPr>
          <p:cNvPr id="380" name="Google Shape;380;p50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Привязывание сокета к адресу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bind(int sockfd, const struct sockaddr *addr,</a:t>
            </a: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socklen_t addrlen);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struct sockaddr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sa_family_t sa_family;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char sa_data[14];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sockaddr</a:t>
            </a:r>
            <a:endParaRPr/>
          </a:p>
        </p:txBody>
      </p:sp>
      <p:sp>
        <p:nvSpPr>
          <p:cNvPr id="386" name="Google Shape;386;p51"/>
          <p:cNvSpPr txBox="1"/>
          <p:nvPr>
            <p:ph idx="1" type="body"/>
          </p:nvPr>
        </p:nvSpPr>
        <p:spPr>
          <a:xfrm>
            <a:off x="474576" y="1395175"/>
            <a:ext cx="37371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struct sockaddr_in {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sa_family_t sin_family; // AF_INET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in_port_t sin_port;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struct in_addr sin_addr;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};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struct in_addr {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unsigned long s_addr;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};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87" name="Google Shape;387;p51"/>
          <p:cNvSpPr txBox="1"/>
          <p:nvPr>
            <p:ph idx="2" type="body"/>
          </p:nvPr>
        </p:nvSpPr>
        <p:spPr>
          <a:xfrm>
            <a:off x="4211675" y="1365825"/>
            <a:ext cx="45492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81818"/>
                </a:solidFill>
                <a:latin typeface="PT Mono"/>
                <a:ea typeface="PT Mono"/>
                <a:cs typeface="PT Mono"/>
                <a:sym typeface="PT Mono"/>
              </a:rPr>
              <a:t>struct sockaddr_in6 {</a:t>
            </a:r>
            <a:endParaRPr sz="1400">
              <a:solidFill>
                <a:srgbClr val="181818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81818"/>
                </a:solidFill>
                <a:latin typeface="PT Mono"/>
                <a:ea typeface="PT Mono"/>
                <a:cs typeface="PT Mono"/>
                <a:sym typeface="PT Mono"/>
              </a:rPr>
              <a:t>    </a:t>
            </a:r>
            <a:r>
              <a:rPr lang="ru" sz="1400">
                <a:solidFill>
                  <a:srgbClr val="181818"/>
                </a:solidFill>
                <a:latin typeface="PT Mono"/>
                <a:ea typeface="PT Mono"/>
                <a:cs typeface="PT Mono"/>
                <a:sym typeface="PT Mono"/>
              </a:rPr>
              <a:t>sa_family_t sin6_family; // AF_INET6 </a:t>
            </a:r>
            <a:endParaRPr sz="1400">
              <a:solidFill>
                <a:srgbClr val="181818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81818"/>
                </a:solidFill>
                <a:latin typeface="PT Mono"/>
                <a:ea typeface="PT Mono"/>
                <a:cs typeface="PT Mono"/>
                <a:sym typeface="PT Mono"/>
              </a:rPr>
              <a:t>    in_port_t sin6_port;</a:t>
            </a:r>
            <a:endParaRPr sz="1400">
              <a:solidFill>
                <a:srgbClr val="181818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81818"/>
                </a:solidFill>
                <a:latin typeface="PT Mono"/>
                <a:ea typeface="PT Mono"/>
                <a:cs typeface="PT Mono"/>
                <a:sym typeface="PT Mono"/>
              </a:rPr>
              <a:t>    uint32_t sin6_flowinfo;</a:t>
            </a:r>
            <a:endParaRPr sz="1400">
              <a:solidFill>
                <a:srgbClr val="181818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81818"/>
                </a:solidFill>
                <a:latin typeface="PT Mono"/>
                <a:ea typeface="PT Mono"/>
                <a:cs typeface="PT Mono"/>
                <a:sym typeface="PT Mono"/>
              </a:rPr>
              <a:t>    struct in6_addr sin6_addr;</a:t>
            </a:r>
            <a:endParaRPr sz="1400">
              <a:solidFill>
                <a:srgbClr val="181818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81818"/>
                </a:solidFill>
                <a:latin typeface="PT Mono"/>
                <a:ea typeface="PT Mono"/>
                <a:cs typeface="PT Mono"/>
                <a:sym typeface="PT Mono"/>
              </a:rPr>
              <a:t>};</a:t>
            </a:r>
            <a:endParaRPr sz="1400">
              <a:solidFill>
                <a:srgbClr val="181818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81818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81818"/>
                </a:solidFill>
                <a:latin typeface="PT Mono"/>
                <a:ea typeface="PT Mono"/>
                <a:cs typeface="PT Mono"/>
                <a:sym typeface="PT Mono"/>
              </a:rPr>
              <a:t>struct in6_addr {</a:t>
            </a:r>
            <a:endParaRPr sz="1400">
              <a:solidFill>
                <a:srgbClr val="181818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81818"/>
                </a:solidFill>
                <a:latin typeface="PT Mono"/>
                <a:ea typeface="PT Mono"/>
                <a:cs typeface="PT Mono"/>
                <a:sym typeface="PT Mono"/>
              </a:rPr>
              <a:t>    unsigned char s6_addr[16];</a:t>
            </a:r>
            <a:endParaRPr sz="1400">
              <a:solidFill>
                <a:srgbClr val="181818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181818"/>
                </a:solidFill>
                <a:latin typeface="PT Mono"/>
                <a:ea typeface="PT Mono"/>
                <a:cs typeface="PT Mono"/>
                <a:sym typeface="PT Mono"/>
              </a:rPr>
              <a:t>};</a:t>
            </a:r>
            <a:endParaRPr sz="1400">
              <a:solidFill>
                <a:srgbClr val="181818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listen и accept</a:t>
            </a:r>
            <a:endParaRPr/>
          </a:p>
        </p:txBody>
      </p:sp>
      <p:sp>
        <p:nvSpPr>
          <p:cNvPr id="393" name="Google Shape;393;p52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Ожидание входящих соединений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int listen(int sockfd, int backlog);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Прием соединения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int accept(int sockfd, struct sockaddr *addr, socklen_t *addrlen);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Возвращает сокет соединенный с сокетом клиента и адрес этого сокета в addr.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TCP сервер</a:t>
            </a:r>
            <a:endParaRPr/>
          </a:p>
        </p:txBody>
      </p:sp>
      <p:sp>
        <p:nvSpPr>
          <p:cNvPr id="399" name="Google Shape;399;p53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server_sock = socket(AF_INET, SOCK_STREAM, 0);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struct sockaddr_in server_addr;  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memset(&amp;server_addr , 0, sizeof(server_addr));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server_addr.sin_family = AF_INET;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server_addr.sin_port = htons(1234);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server_addr.sin_addr.s_addr = INADDR_ANY;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bind(server_sock, (struct sockaddr*)&amp;server_addr, sizeof(server_addr));  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listen(server_sock, 5);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TCP сервер</a:t>
            </a:r>
            <a:endParaRPr/>
          </a:p>
        </p:txBody>
      </p:sp>
      <p:sp>
        <p:nvSpPr>
          <p:cNvPr id="405" name="Google Shape;405;p54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</a:t>
            </a: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truct sockaddr_in client_addr;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socklen_t client_addr_len;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client_sock = accept(server_sock, (struct sockaddr*)&amp;client_addr, &amp;client_addr_len);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char client_ip[16];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inet_ntop(client_addr.sin_family, &amp;client_addr.sin_addr, client_ip, sizeof(client_ip));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printf("recieved connection from %s:%d\n", client_ip, client_addr.sin_port);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TCP сервер</a:t>
            </a:r>
            <a:endParaRPr/>
          </a:p>
        </p:txBody>
      </p:sp>
      <p:sp>
        <p:nvSpPr>
          <p:cNvPr id="411" name="Google Shape;411;p55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char buffer[65536];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r = read(client_sock, buffer, sizeof(buffer));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buffer[r] = '\0';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printf("read %d bytes %s\n", r, buffer);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write(client_sock, “response\n”, 9);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close(client_sock);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close(server_sock);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telnet localhost 1234                  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Hello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Hello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connect</a:t>
            </a:r>
            <a:endParaRPr/>
          </a:p>
        </p:txBody>
      </p:sp>
      <p:sp>
        <p:nvSpPr>
          <p:cNvPr id="417" name="Google Shape;417;p56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int connect(int sockfd, const struct sockaddr *addr, socklen_t addrLen);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Пример отправки запроса: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client_sock = socket(AF_INET, SOCK_STREAM, 0);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struct sockaddr_in server_addr;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memset(&amp;server_addr , 0, sizeof(server_addr));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server_addr.sin_family = AF_INET;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server_addr.sin_port = htons(1234);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inet_aton("127.0.0.1", &amp;server_addr.sin_addr);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connect(client_sock, (struct sockaddr*)&amp;server_addr, sizeof(server_addr));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TCP клиент</a:t>
            </a:r>
            <a:endParaRPr/>
          </a:p>
        </p:txBody>
      </p:sp>
      <p:sp>
        <p:nvSpPr>
          <p:cNvPr id="423" name="Google Shape;423;p57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write(client_sock, "request\n", 8);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char buffer[65536];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r = read(client_sock, buffer, sizeof(buffer));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buffer[r] = '\0';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printf("read %d bytes %s\n", r, buffer);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close(client_sock);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отправки запроса</a:t>
            </a:r>
            <a:endParaRPr/>
          </a:p>
        </p:txBody>
      </p:sp>
      <p:sp>
        <p:nvSpPr>
          <p:cNvPr id="429" name="Google Shape;429;p58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./tcp_server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recieved connection from 127.0.0.1:65250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read 8 bytes request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./tcp_client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read 9 bytes response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обработчика сигнала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82325" y="1356201"/>
            <a:ext cx="7527600" cy="23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static void sig_handler(int sig)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printf("signal %d recieved\n", sig);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main(int argc, char *argv[])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signal(SIGTERM, sig_handler);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while (true)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sleep(1);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return 0;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770425" y="3690700"/>
            <a:ext cx="30303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./signal  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signal 15 recieved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Убито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815425" y="3526075"/>
            <a:ext cx="43803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ps a | grep signal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13028 pts/9    S+    0:00 ./signal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kill -TERM 13028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kill -KILL 13028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Датаграммные сокеты</a:t>
            </a:r>
            <a:endParaRPr/>
          </a:p>
        </p:txBody>
      </p:sp>
      <p:sp>
        <p:nvSpPr>
          <p:cNvPr id="435" name="Google Shape;435;p59"/>
          <p:cNvSpPr/>
          <p:nvPr/>
        </p:nvSpPr>
        <p:spPr>
          <a:xfrm>
            <a:off x="2201225" y="1614226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socket()</a:t>
            </a:r>
            <a:endParaRPr/>
          </a:p>
        </p:txBody>
      </p:sp>
      <p:sp>
        <p:nvSpPr>
          <p:cNvPr id="436" name="Google Shape;436;p59"/>
          <p:cNvSpPr/>
          <p:nvPr/>
        </p:nvSpPr>
        <p:spPr>
          <a:xfrm>
            <a:off x="2201225" y="2054838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bind()</a:t>
            </a:r>
            <a:endParaRPr/>
          </a:p>
        </p:txBody>
      </p:sp>
      <p:sp>
        <p:nvSpPr>
          <p:cNvPr id="437" name="Google Shape;437;p59"/>
          <p:cNvSpPr/>
          <p:nvPr/>
        </p:nvSpPr>
        <p:spPr>
          <a:xfrm>
            <a:off x="2201225" y="3012336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recvfrom</a:t>
            </a:r>
            <a:r>
              <a:rPr lang="ru"/>
              <a:t>()</a:t>
            </a:r>
            <a:endParaRPr/>
          </a:p>
        </p:txBody>
      </p:sp>
      <p:sp>
        <p:nvSpPr>
          <p:cNvPr id="438" name="Google Shape;438;p59"/>
          <p:cNvSpPr/>
          <p:nvPr/>
        </p:nvSpPr>
        <p:spPr>
          <a:xfrm>
            <a:off x="2201225" y="3582009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sendto()</a:t>
            </a:r>
            <a:endParaRPr/>
          </a:p>
        </p:txBody>
      </p:sp>
      <p:sp>
        <p:nvSpPr>
          <p:cNvPr id="439" name="Google Shape;439;p59"/>
          <p:cNvSpPr/>
          <p:nvPr/>
        </p:nvSpPr>
        <p:spPr>
          <a:xfrm>
            <a:off x="2201225" y="4410452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close()</a:t>
            </a:r>
            <a:endParaRPr/>
          </a:p>
        </p:txBody>
      </p:sp>
      <p:sp>
        <p:nvSpPr>
          <p:cNvPr id="440" name="Google Shape;440;p59"/>
          <p:cNvSpPr/>
          <p:nvPr/>
        </p:nvSpPr>
        <p:spPr>
          <a:xfrm>
            <a:off x="5744075" y="2487434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socket()</a:t>
            </a: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744075" y="3012322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sendto()</a:t>
            </a:r>
            <a:endParaRPr/>
          </a:p>
        </p:txBody>
      </p:sp>
      <p:sp>
        <p:nvSpPr>
          <p:cNvPr id="442" name="Google Shape;442;p59"/>
          <p:cNvSpPr/>
          <p:nvPr/>
        </p:nvSpPr>
        <p:spPr>
          <a:xfrm>
            <a:off x="5744075" y="3581998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recvfrom()</a:t>
            </a: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744075" y="4425406"/>
            <a:ext cx="1298700" cy="3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close()</a:t>
            </a:r>
            <a:endParaRPr/>
          </a:p>
        </p:txBody>
      </p:sp>
      <p:cxnSp>
        <p:nvCxnSpPr>
          <p:cNvPr id="444" name="Google Shape;444;p59"/>
          <p:cNvCxnSpPr>
            <a:endCxn id="436" idx="0"/>
          </p:cNvCxnSpPr>
          <p:nvPr/>
        </p:nvCxnSpPr>
        <p:spPr>
          <a:xfrm>
            <a:off x="2850575" y="1947438"/>
            <a:ext cx="0" cy="1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59"/>
          <p:cNvCxnSpPr>
            <a:stCxn id="436" idx="2"/>
            <a:endCxn id="437" idx="0"/>
          </p:cNvCxnSpPr>
          <p:nvPr/>
        </p:nvCxnSpPr>
        <p:spPr>
          <a:xfrm>
            <a:off x="2850575" y="2388138"/>
            <a:ext cx="0" cy="6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59"/>
          <p:cNvCxnSpPr>
            <a:stCxn id="437" idx="2"/>
            <a:endCxn id="438" idx="0"/>
          </p:cNvCxnSpPr>
          <p:nvPr/>
        </p:nvCxnSpPr>
        <p:spPr>
          <a:xfrm>
            <a:off x="2850575" y="3345636"/>
            <a:ext cx="0" cy="2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59"/>
          <p:cNvCxnSpPr>
            <a:stCxn id="438" idx="2"/>
            <a:endCxn id="439" idx="0"/>
          </p:cNvCxnSpPr>
          <p:nvPr/>
        </p:nvCxnSpPr>
        <p:spPr>
          <a:xfrm>
            <a:off x="2850575" y="3915309"/>
            <a:ext cx="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59"/>
          <p:cNvCxnSpPr>
            <a:stCxn id="440" idx="2"/>
            <a:endCxn id="441" idx="0"/>
          </p:cNvCxnSpPr>
          <p:nvPr/>
        </p:nvCxnSpPr>
        <p:spPr>
          <a:xfrm>
            <a:off x="6393425" y="2820734"/>
            <a:ext cx="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59"/>
          <p:cNvCxnSpPr>
            <a:stCxn id="441" idx="2"/>
            <a:endCxn id="442" idx="0"/>
          </p:cNvCxnSpPr>
          <p:nvPr/>
        </p:nvCxnSpPr>
        <p:spPr>
          <a:xfrm>
            <a:off x="6393425" y="3345622"/>
            <a:ext cx="0" cy="2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59"/>
          <p:cNvCxnSpPr>
            <a:stCxn id="442" idx="2"/>
            <a:endCxn id="443" idx="0"/>
          </p:cNvCxnSpPr>
          <p:nvPr/>
        </p:nvCxnSpPr>
        <p:spPr>
          <a:xfrm>
            <a:off x="6393425" y="3915298"/>
            <a:ext cx="0" cy="5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59"/>
          <p:cNvSpPr txBox="1"/>
          <p:nvPr/>
        </p:nvSpPr>
        <p:spPr>
          <a:xfrm>
            <a:off x="2201225" y="1276700"/>
            <a:ext cx="1298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452" name="Google Shape;452;p59"/>
          <p:cNvSpPr txBox="1"/>
          <p:nvPr/>
        </p:nvSpPr>
        <p:spPr>
          <a:xfrm>
            <a:off x="5744075" y="2139263"/>
            <a:ext cx="1298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cxnSp>
        <p:nvCxnSpPr>
          <p:cNvPr id="453" name="Google Shape;453;p59"/>
          <p:cNvCxnSpPr/>
          <p:nvPr/>
        </p:nvCxnSpPr>
        <p:spPr>
          <a:xfrm rot="10800000">
            <a:off x="3499925" y="3175973"/>
            <a:ext cx="2244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59"/>
          <p:cNvCxnSpPr/>
          <p:nvPr/>
        </p:nvCxnSpPr>
        <p:spPr>
          <a:xfrm>
            <a:off x="3499925" y="3747034"/>
            <a:ext cx="2244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59"/>
          <p:cNvSpPr txBox="1"/>
          <p:nvPr/>
        </p:nvSpPr>
        <p:spPr>
          <a:xfrm>
            <a:off x="3833150" y="2820725"/>
            <a:ext cx="1577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Обмен данными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0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recvfrom, sendto</a:t>
            </a:r>
            <a:endParaRPr/>
          </a:p>
        </p:txBody>
      </p:sp>
      <p:sp>
        <p:nvSpPr>
          <p:cNvPr id="461" name="Google Shape;461;p60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ssize_t recvfrom(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int sockfd, 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void *buf, size_t len, int flags, 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struct sockaddr *src_addr, socklen_t *addrlen);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ssize_t sendto(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int sockfd, 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void *buf, size_t len, int flags,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struct sockaddr *dest_addr, socklen_t addrlen);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Можно также: recv, send, read, write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1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UDP сервер</a:t>
            </a:r>
            <a:endParaRPr/>
          </a:p>
        </p:txBody>
      </p:sp>
      <p:sp>
        <p:nvSpPr>
          <p:cNvPr id="467" name="Google Shape;467;p61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server_sock = socket(AF_INET, SOCK_DGRAM, 0);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struct sockaddr_in server_addr;  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memset(&amp;server_addr , 0, sizeof(server_addr));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server_addr.sin_family = AF_INET;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server_addr.sin_port = htons(1234);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server_addr.sin_addr.s_addr = INADDR_ANY;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bind(server_sock, (struct sockaddr*)&amp;server_addr, sizeof(server_addr));  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2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UDP сервер</a:t>
            </a:r>
            <a:endParaRPr/>
          </a:p>
        </p:txBody>
      </p:sp>
      <p:sp>
        <p:nvSpPr>
          <p:cNvPr id="473" name="Google Shape;473;p62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char buffer[65536];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struct sockaddr_in client_addr;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memset(&amp;client_addr, 0, sizeof(client_addr));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socklen_t client_addr_len = sizeof(client_addr);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r = recvfrom(server_sock, buffer, sizeof(buffer), 0, (struct sockaddr*)&amp;client_addr, &amp;client_addr_len);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buffer[r] = '\0';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printf("read %d bytes %s\n", r, buffer);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sendto(server_sock, "response\n", 9, 0, (struct sockaddr*)&amp;client_addr, client_addr_len);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close(server_sock);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UDP клиент</a:t>
            </a:r>
            <a:endParaRPr/>
          </a:p>
        </p:txBody>
      </p:sp>
      <p:sp>
        <p:nvSpPr>
          <p:cNvPr id="479" name="Google Shape;479;p63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client_sock = socket(AF_INET, SOCK_DGRAM, 0);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struct sockaddr_in server_addr;  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</a:t>
            </a: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emset(&amp;server_addr , 0, sizeof(server_addr));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server_addr.sin_family = AF_INET;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server_addr.sin_port = htons(1234);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inet_aton("127.0.0.1", &amp;server_addr.sin_addr);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sendto(client_sock, "request\n", 8, 0, (struct sockaddr*)&amp;server_addr, sizeof(server_addr));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char buffer[65536];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r = read(client_sock, buffer, sizeof(buffer));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buffer[r] = '\0';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printf("read %d bytes %s\n", r, buffer);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close(client_sock);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4"/>
          <p:cNvSpPr txBox="1"/>
          <p:nvPr/>
        </p:nvSpPr>
        <p:spPr>
          <a:xfrm>
            <a:off x="1210950" y="2195250"/>
            <a:ext cx="6722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/>
              <a:t>ДЗ</a:t>
            </a:r>
            <a:endParaRPr b="1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Процессы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514604" y="1365825"/>
            <a:ext cx="48750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Экземпляр выполняемой программы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Идентификатор процесса: </a:t>
            </a: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pid_t getpid()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Идентификатор родительского процесса: </a:t>
            </a: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pid_t getppid()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init</a:t>
            </a:r>
            <a:r>
              <a:rPr lang="ru" sz="1800"/>
              <a:t> корневой процесс, идентификатор 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pstree</a:t>
            </a:r>
            <a:r>
              <a:rPr lang="ru" sz="1800"/>
              <a:t> - посмотреть дерево процессов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top</a:t>
            </a:r>
            <a:r>
              <a:rPr lang="ru" sz="1800"/>
              <a:t> - посмотреть использование ресурсов и прочее</a:t>
            </a:r>
            <a:endParaRPr sz="1800"/>
          </a:p>
        </p:txBody>
      </p:sp>
      <p:sp>
        <p:nvSpPr>
          <p:cNvPr id="169" name="Google Shape;169;p24"/>
          <p:cNvSpPr/>
          <p:nvPr/>
        </p:nvSpPr>
        <p:spPr>
          <a:xfrm>
            <a:off x="726400" y="1747588"/>
            <a:ext cx="1680300" cy="234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726400" y="1982488"/>
            <a:ext cx="1680300" cy="234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code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726400" y="2217388"/>
            <a:ext cx="1680300" cy="234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726400" y="2452288"/>
            <a:ext cx="1680300" cy="234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bss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726400" y="3097288"/>
            <a:ext cx="1680300" cy="6753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726400" y="4182938"/>
            <a:ext cx="1680300" cy="234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argv, environ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726400" y="4417838"/>
            <a:ext cx="1680300" cy="234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core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1445500" y="3097288"/>
            <a:ext cx="242100" cy="234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1427200" y="3522663"/>
            <a:ext cx="278700" cy="234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726400" y="2687188"/>
            <a:ext cx="1680300" cy="4101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heap</a:t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726400" y="3772588"/>
            <a:ext cx="1680300" cy="4101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stack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726400" y="1337513"/>
            <a:ext cx="1702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./a.out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292150" y="194226"/>
            <a:ext cx="69636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Откуда берутся дети?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730950" y="1272450"/>
            <a:ext cx="7527600" cy="18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fork - создает копию текущего процесса и это единственный способ создать процесс.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pid_t fork();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Родительский процесс получает pid дочернего процесса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Дочерние процесс получает 0</a:t>
            </a:r>
            <a:endParaRPr sz="1800"/>
          </a:p>
        </p:txBody>
      </p:sp>
      <p:sp>
        <p:nvSpPr>
          <p:cNvPr id="187" name="Google Shape;187;p25"/>
          <p:cNvSpPr/>
          <p:nvPr/>
        </p:nvSpPr>
        <p:spPr>
          <a:xfrm>
            <a:off x="924528" y="3488275"/>
            <a:ext cx="1350000" cy="25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statement1;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924528" y="3739201"/>
            <a:ext cx="1350000" cy="25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fork();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924528" y="3990126"/>
            <a:ext cx="1350000" cy="25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statement2;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924525" y="3128525"/>
            <a:ext cx="13500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pid: 10, ppid: ?</a:t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110103" y="3488275"/>
            <a:ext cx="1461900" cy="250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CCCC"/>
                </a:solidFill>
              </a:rPr>
              <a:t>statement1;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3110103" y="3739200"/>
            <a:ext cx="1461900" cy="25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fork();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3110103" y="3990125"/>
            <a:ext cx="1461900" cy="25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statement2;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3110100" y="3128525"/>
            <a:ext cx="1461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pid: 11, ppid: 10</a:t>
            </a:r>
            <a:endParaRPr/>
          </a:p>
        </p:txBody>
      </p:sp>
      <p:cxnSp>
        <p:nvCxnSpPr>
          <p:cNvPr id="195" name="Google Shape;195;p25"/>
          <p:cNvCxnSpPr>
            <a:stCxn id="188" idx="3"/>
            <a:endCxn id="192" idx="1"/>
          </p:cNvCxnSpPr>
          <p:nvPr/>
        </p:nvCxnSpPr>
        <p:spPr>
          <a:xfrm>
            <a:off x="2274528" y="3864601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/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12"/>
              <a:t>Что общего?</a:t>
            </a:r>
            <a:endParaRPr b="1" sz="2812"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782638" y="1365818"/>
            <a:ext cx="3571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сегмент кода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файловые дескрипторы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идентификаторы пользователя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ограничения по ресурсам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переменные окружения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разделяемые отображения в память</a:t>
            </a:r>
            <a:endParaRPr sz="1800"/>
          </a:p>
        </p:txBody>
      </p:sp>
      <p:sp>
        <p:nvSpPr>
          <p:cNvPr id="202" name="Google Shape;202;p26"/>
          <p:cNvSpPr txBox="1"/>
          <p:nvPr>
            <p:ph idx="2" type="body"/>
          </p:nvPr>
        </p:nvSpPr>
        <p:spPr>
          <a:xfrm>
            <a:off x="4711060" y="1365818"/>
            <a:ext cx="3571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Своё: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идентификатор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стек и куча (копии)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время процессора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создания процесса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main(int argc, char *argv[])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setbuf(stdout, NULL);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pid_t p = fork();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if (p == -1)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exit(-1);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if (p != 0)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printf("master process\n");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else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printf("child process\n");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return 0;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./fork 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master process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child process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Совместный доступ к файлу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main(int argc, char *argv[])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int fd = open("out", O_WRONLY|O_CREAT, S_IRUSR|S_IWUSR);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pid_t p = fork();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(p == -1)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exit(-1);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(p != 0)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write(fd, "master\n", 7);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else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write(fd, "child\n", 6);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close(fd);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cat out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master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child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l_Технопарк_1112">
  <a:themeElements>
    <a:clrScheme name="Технопарк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