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PT Mono"/>
      <p:regular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TMono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f1007e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f1007e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ff77a63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ff77a63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ff77a63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ff77a63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ff77a63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ff77a63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ff77a63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ff77a63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eff77a63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eff77a63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eff77a63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eff77a63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1007e5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f1007e5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f1c597b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f1c597b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f1c597b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f1c597b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8d2b8c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8d2b8c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ff77a63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eff77a63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0906df8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0906df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08d2b8c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08d2b8c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08d2b8c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08d2b8c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2bc0e7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12bc0e7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08d2b8c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08d2b8c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353b260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353b260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353b260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353b260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12bc0e7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12bc0e7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12bc0e71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12bc0e7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1c597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1c597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353b260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353b260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353b260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353b260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12bc0e71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12bc0e71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f0906df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f0906df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0abc579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0abc579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0abc579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0abc579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eff77a6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eff77a6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0abc579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0abc579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f1c597b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f1c597b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eff77a6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eff77a6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0906d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0906d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0abc579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0abc579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f1c597b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f1c597b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f0906df8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f0906df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f1c597b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f1c597b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f1c597b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f1c597b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f1c597b5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f1c597b5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08d2b8c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408d2b8c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f1c597b5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f1c597b5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f1c597b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7f1c597b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f1007e59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f1007e59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0ae06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f0ae06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f1007e59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f1007e59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f1c597b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f1c597b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f1c597b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f1c597b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f1c597b5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f1c597b5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eff77a63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eff77a63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35b64ab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35b64ab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7f1c597b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7f1c597b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f1c597b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f1c597b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f1c597b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f1c597b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f0906df8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f0906df8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0ae066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f0ae06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f1c597b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f1c597b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408d2b8c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408d2b8c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408d2b8c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408d2b8c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7f1007e59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7f1007e5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f1007e59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f1007e59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0abc579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0abc579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191ffe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6191ffe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435b64abb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435b64abb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0ae066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0ae066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0ae066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f0ae066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0ae066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f0ae066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1" y="70325"/>
            <a:ext cx="9144000" cy="4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48293" t="0"/>
          <a:stretch/>
        </p:blipFill>
        <p:spPr>
          <a:xfrm>
            <a:off x="410329" y="422694"/>
            <a:ext cx="2907300" cy="9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396" y="884940"/>
            <a:ext cx="6835200" cy="39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2196129" y="1898792"/>
            <a:ext cx="46272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95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723930" y="4274221"/>
            <a:ext cx="263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0" sz="2400">
                <a:solidFill>
                  <a:srgbClr val="26262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2054667" y="3727214"/>
            <a:ext cx="2079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2531">
                <a:solidFill>
                  <a:srgbClr val="26262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картинка">
  <p:cSld name="Заголовок, текст и картинка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/>
          <p:nvPr>
            <p:ph idx="2" type="pic"/>
          </p:nvPr>
        </p:nvSpPr>
        <p:spPr>
          <a:xfrm>
            <a:off x="4996694" y="1343030"/>
            <a:ext cx="33090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82317" y="1356197"/>
            <a:ext cx="38850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2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д">
  <p:cSld name="Код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452881" y="1224341"/>
            <a:ext cx="8186700" cy="3588000"/>
          </a:xfrm>
          <a:prstGeom prst="rect">
            <a:avLst/>
          </a:prstGeom>
          <a:solidFill>
            <a:srgbClr val="878787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909461" y="194228"/>
            <a:ext cx="6294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88" y="295502"/>
            <a:ext cx="473700" cy="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82323" y="1356202"/>
            <a:ext cx="752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782323" y="1700326"/>
            <a:ext cx="752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mbria"/>
              <a:buAutoNum type="arabicPeriod"/>
              <a:defRPr b="0" sz="1400">
                <a:latin typeface="PT Mono"/>
                <a:ea typeface="PT Mono"/>
                <a:cs typeface="PT Mono"/>
                <a:sym typeface="PT Mono"/>
              </a:defRPr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люсы и минусы">
  <p:cSld name="Плюсы и минусы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782316" y="1356197"/>
            <a:ext cx="3074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2400"/>
            </a:lvl1pPr>
            <a:lvl2pPr indent="-2286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600"/>
            </a:lvl2pPr>
            <a:lvl3pPr indent="-2286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3pPr>
            <a:lvl4pPr indent="-2286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4pPr>
            <a:lvl5pPr indent="-2286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5102526" y="1356197"/>
            <a:ext cx="3074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2400"/>
            </a:lvl1pPr>
            <a:lvl2pPr indent="-2286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600"/>
            </a:lvl2pPr>
            <a:lvl3pPr indent="-2286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3pPr>
            <a:lvl4pPr indent="-2286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4pPr>
            <a:lvl5pPr indent="-2286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1"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9" name="Google Shape;99;p13"/>
          <p:cNvCxnSpPr/>
          <p:nvPr/>
        </p:nvCxnSpPr>
        <p:spPr>
          <a:xfrm>
            <a:off x="4494971" y="1472454"/>
            <a:ext cx="0" cy="30399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вертикальных объекта">
  <p:cSld name="Два вертикальных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sz="2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4711060" y="1365818"/>
            <a:ext cx="3571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sz="2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омашнее задание">
  <p:cSld name="Домашнее задание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82323" y="1356202"/>
            <a:ext cx="75276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6"/>
          <p:cNvSpPr/>
          <p:nvPr/>
        </p:nvSpPr>
        <p:spPr>
          <a:xfrm>
            <a:off x="217354" y="349491"/>
            <a:ext cx="363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 №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268" y="337700"/>
            <a:ext cx="369900" cy="3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3741629" y="353375"/>
            <a:ext cx="707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2400">
                <a:solidFill>
                  <a:srgbClr val="26262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782323" y="3620323"/>
            <a:ext cx="1438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Срок сдачи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782323" y="3901732"/>
            <a:ext cx="3397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  <a:defRPr b="0" sz="22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такты">
  <p:cSld name="Контакты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48293" t="0"/>
          <a:stretch/>
        </p:blipFill>
        <p:spPr>
          <a:xfrm>
            <a:off x="410329" y="422694"/>
            <a:ext cx="2907300" cy="9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396" y="884940"/>
            <a:ext cx="6835200" cy="39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2196129" y="1898792"/>
            <a:ext cx="46272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4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5709416" y="4298949"/>
            <a:ext cx="263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картинка">
  <p:cSld name="Заголовок и картинка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>
            <p:ph idx="2" type="pic"/>
          </p:nvPr>
        </p:nvSpPr>
        <p:spPr>
          <a:xfrm>
            <a:off x="647700" y="1343030"/>
            <a:ext cx="7791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">
  <p:cSld name="Заголовок и текс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2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яснения к шаблону">
  <p:cSld name="Пояснения к шаблону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39590" y="2160657"/>
            <a:ext cx="2696100" cy="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671295" y="1419606"/>
            <a:ext cx="329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вашем распоряжении есть следующие слайды: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671287" y="1817520"/>
            <a:ext cx="39276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  <a:endParaRPr/>
          </a:p>
          <a:p>
            <a:pPr indent="-2412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5"/>
          <p:cNvCxnSpPr/>
          <p:nvPr/>
        </p:nvCxnSpPr>
        <p:spPr>
          <a:xfrm>
            <a:off x="4667250" y="1472454"/>
            <a:ext cx="0" cy="30399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5"/>
          <p:cNvSpPr txBox="1"/>
          <p:nvPr/>
        </p:nvSpPr>
        <p:spPr>
          <a:xfrm>
            <a:off x="4867097" y="1439484"/>
            <a:ext cx="3294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акцентов в коде и тексте на слайдах в настройках цвета у вас есть готовая палитра: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4867097" y="2704636"/>
            <a:ext cx="32946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готовый набор иконок и элементов для создания ориентиров на слайде: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217347" y="349491"/>
            <a:ext cx="3627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Пояснения к шаблону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6637" y="3429000"/>
            <a:ext cx="2659200" cy="10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то нового в шаблоне">
  <p:cSld name="Что нового в шаблоне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92" y="621454"/>
            <a:ext cx="7529100" cy="3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рминология">
  <p:cSld name="Терминология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8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217346" y="349491"/>
            <a:ext cx="2396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28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Терминология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7941" l="9991" r="19472" t="4244"/>
          <a:stretch/>
        </p:blipFill>
        <p:spPr>
          <a:xfrm>
            <a:off x="-43784" y="70325"/>
            <a:ext cx="9187800" cy="49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598024" y="529423"/>
            <a:ext cx="9144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9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46175" y="1886130"/>
            <a:ext cx="70248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3192009" y="3562025"/>
            <a:ext cx="497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1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текст">
  <p:cSld name="Заголовок, подзаголовок и текст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5830" y="295502"/>
            <a:ext cx="3225600" cy="5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5" y="910837"/>
            <a:ext cx="7106100" cy="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90" y="1224341"/>
            <a:ext cx="8186700" cy="3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82323" y="2077280"/>
            <a:ext cx="75276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22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b="0"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782323" y="1356200"/>
            <a:ext cx="7527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/>
            </a:lvl2pPr>
            <a:lvl3pPr indent="-3175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/>
            </a:lvl3pPr>
            <a:lvl4pPr indent="-317500" lvl="3" marL="182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4pPr>
            <a:lvl5pPr indent="-317500" lvl="4" marL="2286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12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4210" y="28580"/>
            <a:ext cx="9168300" cy="51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210" y="-84278"/>
            <a:ext cx="9168300" cy="5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926036" y="468971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lab.com/kirimedia/container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attractivechaos/klib" TargetMode="External"/><Relationship Id="rId4" Type="http://schemas.openxmlformats.org/officeDocument/2006/relationships/image" Target="../media/image1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668425" y="1978925"/>
            <a:ext cx="5712900" cy="13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Программирование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на языке C</a:t>
            </a:r>
            <a:endParaRPr sz="30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723930" y="4274221"/>
            <a:ext cx="263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№3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1074651" y="3916625"/>
            <a:ext cx="31260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Михаил Кириченко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50" y="137525"/>
            <a:ext cx="6408900" cy="48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нужны библиотеки?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переиспользование кода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упрощение сборки и распространения кода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уменьшение размера исполняемых файлов и используемой памяти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обновление без пересборки всего проекта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библиотеки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</a:t>
            </a:r>
            <a:r>
              <a:rPr lang="ru" sz="1800"/>
              <a:t>рхив объектных файлов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Команды: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ar options archive object-files…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ar r libprog.a mod1.o mod2.o mod3.o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ar t libprog.a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ar d libprog.a mod1.o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gcc -o prog prog.o libprog.a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$ gcc -o prog prog.o -lprog -L.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статических библиотек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Одни и те же объектные модули могут находиться в разных исполняемых файлах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Если эти программы выполняются одновременно, то каждая загрузит свою копию объектных модулей в память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Обновление без пересборки невозможно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Динамические библиотеки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код динамических библиотек общий для нескольких процессов, но глобальные и статические переменные из библиотеки у каждого процесса свои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уменьшается размер программы и потребляемая память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обновление функциональности через обновление библиотеки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Минусы: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объектные файлы должны быть позиционно независимым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замедляет время запуска программы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и использование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$ gcc -c -fPIC mod1.c mod2.c mod3.c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$ gcc -shared -o libprog.so mod1.o mod2.o mod3.o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$ gcc -o prog prog.c libprog.so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-o prog prog.c -lprog -L.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$ ldd prog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linux-vdso.so.1 (0x00007ffdd13a2000)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libprog.so =&gt; not found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libc.so.6 =&gt; /lib/x86_64-linux-gnu/libc.so.6 (0x00007f2838d2a000)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/lib64/ld-linux-x86-64.so.2 (0x00007f2838f16000)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libdir, LD_LIBRARY_PATH и rpath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</a:t>
            </a:r>
            <a:r>
              <a:rPr lang="ru" sz="1800">
                <a:solidFill>
                  <a:srgbClr val="242729"/>
                </a:solidFill>
                <a:latin typeface="PT Mono"/>
                <a:ea typeface="PT Mono"/>
                <a:cs typeface="PT Mono"/>
                <a:sym typeface="PT Mono"/>
              </a:rPr>
              <a:t>ld --verbose | grep SEARCH_DIR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LD_LIBRARY_PATH=. ldd prog | grep libprog.so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libprog.so =&gt; ./libprog.so (0x00007f604e612000)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$ LD_LIBRARY_PATH=. ./prog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$ gcc -Wl,-rpath,/home/kirichenko/tp -o prog prog.c libprog.so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ldd prog | grep libprog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libprog.so =&gt; /home/kirichenko/tp/libprog.so (0x00007f3853fd8000)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12"/>
              <a:t>Версионирование</a:t>
            </a:r>
            <a:endParaRPr b="1" sz="2812"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782325" y="1432400"/>
            <a:ext cx="77145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-fPIC -c module.c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-shared module.o -o libmodule.so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-o prog prog.c -lmodule -L.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LD_LIBRARY_PATH=. ldd prog | grep libmodule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libmodule.so =&gt; ./libmodule.so (0x00007fd329899000)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-shared -Wl,-soname,libmodule.so.1 module.o -o libmodule.so.1.0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ln -s libmodule.so.1.0 libmodule.so.1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ln -s libmodule.so.1 libmodule.so  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ls -l | grep *.so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 -&gt; libmodule.so.1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libmodule.so.1 -&gt; libmodule.so.1.0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libmodule.so.1.0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Версионирование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-o prog prog.c -lmodule -L.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LD_LIBRARY_PATH=. ldd prog | grep libmodule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libmodule.so.1 =&gt; ./libmodule.so.1</a:t>
            </a:r>
            <a:endParaRPr baseline="3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Вторая версия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-shared -Wl,-soname,libmodule.so.2 module.o -o libmodule.so.2.0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ln -s libmodule.so.2.0 libmodule.so.2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unlink libmodule.so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ln -s libmodule.so.2 libmodule.so  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ls -l | grep *.so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 -&gt; libmodule.so.2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libmodule.so.1 -&gt; libmodule.so.1.0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libmodule.so.1.0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libmodule.so.2 -&gt; libmodule.so.2.0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 libmodule.so.2.0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gcc -o prog prog.c -lmodule -L.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LD_LIBRARY_PATH=. ldd prog | grep libmodule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libmodule.so.1 =&gt; ./libmodule.so.1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959075" y="1640875"/>
            <a:ext cx="55104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Библиотеки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Память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ru" sz="3600"/>
              <a:t>Контейнеры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или динамическая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 сборки с флагом -l если есть и статическая и динамическая библиотека, то выбирается динамическая.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Можно указать какая библиотека нужна: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$ gcc -Wl,-Bstatic -lsprog -Wl,-Bdynamic -l dprog prog.o -o prog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Будет собрано с libsprog.a и libdprog.so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400" y="1220750"/>
            <a:ext cx="3237200" cy="36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памяти процесса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719075" y="1346875"/>
            <a:ext cx="16803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719075" y="1581775"/>
            <a:ext cx="16803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</a:t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719075" y="1816675"/>
            <a:ext cx="16803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719075" y="2051575"/>
            <a:ext cx="16803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bss</a:t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719075" y="2696575"/>
            <a:ext cx="1680300" cy="10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719075" y="4177375"/>
            <a:ext cx="16803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argv, environ</a:t>
            </a:r>
            <a:endParaRPr/>
          </a:p>
        </p:txBody>
      </p:sp>
      <p:sp>
        <p:nvSpPr>
          <p:cNvPr id="315" name="Google Shape;315;p41"/>
          <p:cNvSpPr/>
          <p:nvPr/>
        </p:nvSpPr>
        <p:spPr>
          <a:xfrm>
            <a:off x="719075" y="4412275"/>
            <a:ext cx="16803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core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2399375" y="1132950"/>
            <a:ext cx="1020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0x000000</a:t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1438175" y="2696575"/>
            <a:ext cx="242100" cy="23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1419875" y="3532125"/>
            <a:ext cx="278700" cy="234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719075" y="228647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heap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719075" y="376702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stack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2399375" y="2506175"/>
            <a:ext cx="1548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break program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2399375" y="3562575"/>
            <a:ext cx="550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4387750" y="1346875"/>
            <a:ext cx="40797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автоматические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статические инициализированные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статические неинициализированные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динамические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управления break адресом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T Mono"/>
              <a:buChar char="●"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int brk(void *end_data_segment);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T Mono"/>
              <a:buChar char="●"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void *sbrk(intptr_t increment);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аллокатора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609025" y="161877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1</a:t>
            </a: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616350" y="1306050"/>
            <a:ext cx="1680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heap</a:t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609025" y="202887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2</a:t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609025" y="243897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3</a:t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609025" y="284907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4</a:t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609025" y="3259175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5</a:t>
            </a:r>
            <a:endParaRPr/>
          </a:p>
        </p:txBody>
      </p:sp>
      <p:sp>
        <p:nvSpPr>
          <p:cNvPr id="335" name="Google Shape;335;p42"/>
          <p:cNvSpPr txBox="1"/>
          <p:nvPr/>
        </p:nvSpPr>
        <p:spPr>
          <a:xfrm>
            <a:off x="2296650" y="1394100"/>
            <a:ext cx="528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sbrk</a:t>
            </a:r>
            <a:endParaRPr/>
          </a:p>
        </p:txBody>
      </p:sp>
      <p:sp>
        <p:nvSpPr>
          <p:cNvPr id="336" name="Google Shape;336;p42"/>
          <p:cNvSpPr txBox="1"/>
          <p:nvPr/>
        </p:nvSpPr>
        <p:spPr>
          <a:xfrm>
            <a:off x="2296650" y="1810038"/>
            <a:ext cx="528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sbrk</a:t>
            </a:r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2296650" y="2225975"/>
            <a:ext cx="528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sbrk</a:t>
            </a:r>
            <a:endParaRPr/>
          </a:p>
        </p:txBody>
      </p:sp>
      <p:sp>
        <p:nvSpPr>
          <p:cNvPr id="338" name="Google Shape;338;p42"/>
          <p:cNvSpPr txBox="1"/>
          <p:nvPr/>
        </p:nvSpPr>
        <p:spPr>
          <a:xfrm>
            <a:off x="2296650" y="2636075"/>
            <a:ext cx="528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sbrk</a:t>
            </a:r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2296650" y="3046175"/>
            <a:ext cx="528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sbrk</a:t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2494800" y="1717325"/>
            <a:ext cx="1320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2494800" y="2155375"/>
            <a:ext cx="1320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2494800" y="2537525"/>
            <a:ext cx="1320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2494800" y="2919675"/>
            <a:ext cx="1320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2494800" y="3357725"/>
            <a:ext cx="1320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2296650" y="3456275"/>
            <a:ext cx="1342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break program</a:t>
            </a: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4572000" y="1618763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1</a:t>
            </a:r>
            <a:endParaRPr/>
          </a:p>
        </p:txBody>
      </p:sp>
      <p:sp>
        <p:nvSpPr>
          <p:cNvPr id="347" name="Google Shape;347;p42"/>
          <p:cNvSpPr txBox="1"/>
          <p:nvPr/>
        </p:nvSpPr>
        <p:spPr>
          <a:xfrm>
            <a:off x="4579325" y="1306038"/>
            <a:ext cx="1680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heap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4572000" y="2028863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</a:t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4572000" y="2438963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3</a:t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4572000" y="2849063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</a:t>
            </a:r>
            <a:endParaRPr/>
          </a:p>
        </p:txBody>
      </p:sp>
      <p:sp>
        <p:nvSpPr>
          <p:cNvPr id="351" name="Google Shape;351;p42"/>
          <p:cNvSpPr/>
          <p:nvPr/>
        </p:nvSpPr>
        <p:spPr>
          <a:xfrm>
            <a:off x="4572000" y="3259163"/>
            <a:ext cx="1680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data 5</a:t>
            </a:r>
            <a:endParaRPr/>
          </a:p>
        </p:txBody>
      </p:sp>
      <p:cxnSp>
        <p:nvCxnSpPr>
          <p:cNvPr id="352" name="Google Shape;352;p42"/>
          <p:cNvCxnSpPr>
            <a:stCxn id="350" idx="1"/>
            <a:endCxn id="348" idx="1"/>
          </p:cNvCxnSpPr>
          <p:nvPr/>
        </p:nvCxnSpPr>
        <p:spPr>
          <a:xfrm flipH="1" rot="10800000">
            <a:off x="4572000" y="2233913"/>
            <a:ext cx="600" cy="820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2"/>
          <p:cNvCxnSpPr>
            <a:stCxn id="348" idx="3"/>
            <a:endCxn id="350" idx="3"/>
          </p:cNvCxnSpPr>
          <p:nvPr/>
        </p:nvCxnSpPr>
        <p:spPr>
          <a:xfrm>
            <a:off x="6252300" y="2233913"/>
            <a:ext cx="600" cy="820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2"/>
          <p:cNvSpPr txBox="1"/>
          <p:nvPr/>
        </p:nvSpPr>
        <p:spPr>
          <a:xfrm>
            <a:off x="3698050" y="1306050"/>
            <a:ext cx="800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 blocks</a:t>
            </a:r>
            <a:endParaRPr/>
          </a:p>
        </p:txBody>
      </p:sp>
      <p:cxnSp>
        <p:nvCxnSpPr>
          <p:cNvPr id="355" name="Google Shape;355;p42"/>
          <p:cNvCxnSpPr>
            <a:endCxn id="348" idx="1"/>
          </p:cNvCxnSpPr>
          <p:nvPr/>
        </p:nvCxnSpPr>
        <p:spPr>
          <a:xfrm>
            <a:off x="4086900" y="1812413"/>
            <a:ext cx="485100" cy="42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6490425" y="2432400"/>
            <a:ext cx="528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357" name="Google Shape;357;p42"/>
          <p:cNvSpPr txBox="1"/>
          <p:nvPr/>
        </p:nvSpPr>
        <p:spPr>
          <a:xfrm>
            <a:off x="3761475" y="2432400"/>
            <a:ext cx="572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</a:t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2612975" y="3892925"/>
            <a:ext cx="2480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   data</a:t>
            </a:r>
            <a:endParaRPr/>
          </a:p>
        </p:txBody>
      </p:sp>
      <p:cxnSp>
        <p:nvCxnSpPr>
          <p:cNvPr id="359" name="Google Shape;359;p42"/>
          <p:cNvCxnSpPr/>
          <p:nvPr/>
        </p:nvCxnSpPr>
        <p:spPr>
          <a:xfrm>
            <a:off x="3023875" y="3892925"/>
            <a:ext cx="7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2"/>
          <p:cNvSpPr/>
          <p:nvPr/>
        </p:nvSpPr>
        <p:spPr>
          <a:xfrm>
            <a:off x="2605525" y="4360350"/>
            <a:ext cx="2480100" cy="3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   prev   next    x</a:t>
            </a:r>
            <a:endParaRPr/>
          </a:p>
        </p:txBody>
      </p:sp>
      <p:cxnSp>
        <p:nvCxnSpPr>
          <p:cNvPr id="361" name="Google Shape;361;p42"/>
          <p:cNvCxnSpPr/>
          <p:nvPr/>
        </p:nvCxnSpPr>
        <p:spPr>
          <a:xfrm>
            <a:off x="3016425" y="4360350"/>
            <a:ext cx="7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2"/>
          <p:cNvCxnSpPr/>
          <p:nvPr/>
        </p:nvCxnSpPr>
        <p:spPr>
          <a:xfrm>
            <a:off x="3506350" y="4360350"/>
            <a:ext cx="7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2"/>
          <p:cNvCxnSpPr/>
          <p:nvPr/>
        </p:nvCxnSpPr>
        <p:spPr>
          <a:xfrm>
            <a:off x="3996275" y="4360350"/>
            <a:ext cx="7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616350" y="3904825"/>
            <a:ext cx="1996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Используемый блок: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609025" y="4360350"/>
            <a:ext cx="1996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Свободный</a:t>
            </a:r>
            <a:r>
              <a:rPr lang="ru"/>
              <a:t> блок: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371" name="Google Shape;371;p4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Линейная скорость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Фрагментация памяти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стандартной библиотеки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void *malloc(size_t size);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void free(*ptr);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void *calloc(size_t nmemb, size_t size);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void *realloc(void *ptr, size_t size);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calloc = malloc(nmemb * size) + memset(0)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Ошибки работы с памятью</a:t>
            </a:r>
            <a:endParaRPr/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Выход за границы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Двойное освобождение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Утечки памяти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не забыть free?</a:t>
            </a:r>
            <a:endParaRPr/>
          </a:p>
        </p:txBody>
      </p:sp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782325" y="1356201"/>
            <a:ext cx="7527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Локальность операций работы с памятью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4747300" y="1966425"/>
            <a:ext cx="38301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type_t *data = data_get();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process_data(data);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Mono"/>
                <a:ea typeface="PT Mono"/>
                <a:cs typeface="PT Mono"/>
                <a:sym typeface="PT Mono"/>
              </a:rPr>
              <a:t>data_free(data);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91" name="Google Shape;391;p46"/>
          <p:cNvSpPr txBox="1"/>
          <p:nvPr/>
        </p:nvSpPr>
        <p:spPr>
          <a:xfrm>
            <a:off x="782325" y="1966425"/>
            <a:ext cx="39255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void * data = malloc(size);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do_function(data);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if (cond)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return;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...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free(data);</a:t>
            </a:r>
            <a:endParaRPr/>
          </a:p>
        </p:txBody>
      </p:sp>
      <p:cxnSp>
        <p:nvCxnSpPr>
          <p:cNvPr id="392" name="Google Shape;392;p46"/>
          <p:cNvCxnSpPr/>
          <p:nvPr/>
        </p:nvCxnSpPr>
        <p:spPr>
          <a:xfrm>
            <a:off x="4710600" y="2076475"/>
            <a:ext cx="7200" cy="23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Неявное выделение памяти</a:t>
            </a:r>
            <a:endParaRPr/>
          </a:p>
        </p:txBody>
      </p:sp>
      <p:sp>
        <p:nvSpPr>
          <p:cNvPr id="398" name="Google Shape;398;p4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asprintf(char **strp, const char *fmt, ...);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*strdup(const char *s);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scanf </a:t>
            </a:r>
            <a:r>
              <a:rPr lang="ru" sz="1800">
                <a:solidFill>
                  <a:schemeClr val="dk1"/>
                </a:solidFill>
              </a:rPr>
              <a:t>с модификатором</a:t>
            </a: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%as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Пример: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*buf;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asprintf(&amp;buf, “Foo %d”, bar);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free(buf);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char *buf;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scanf("%as", &amp;buf);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free(buf);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mmap</a:t>
            </a:r>
            <a:endParaRPr/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Создает отображение в память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Анонимное приватное отоброжение может исползоваться для выделения памяти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void *mmap(void *addr, size_t length, int prot, int flags, int fd, off_t offset);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 munmap(void *addr, size_t length);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flags = MAP_ANONYMOUS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fd = -1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Используется аллокатором для больших блоков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Снижает вероятность фрагментации памяти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slab аллокатор</a:t>
            </a:r>
            <a:endParaRPr/>
          </a:p>
        </p:txBody>
      </p:sp>
      <p:sp>
        <p:nvSpPr>
          <p:cNvPr id="410" name="Google Shape;410;p49"/>
          <p:cNvSpPr/>
          <p:nvPr/>
        </p:nvSpPr>
        <p:spPr>
          <a:xfrm>
            <a:off x="690475" y="1803475"/>
            <a:ext cx="799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256b</a:t>
            </a:r>
            <a:endParaRPr/>
          </a:p>
        </p:txBody>
      </p:sp>
      <p:sp>
        <p:nvSpPr>
          <p:cNvPr id="411" name="Google Shape;411;p49"/>
          <p:cNvSpPr/>
          <p:nvPr/>
        </p:nvSpPr>
        <p:spPr>
          <a:xfrm>
            <a:off x="690475" y="2206975"/>
            <a:ext cx="799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512</a:t>
            </a:r>
            <a:r>
              <a:rPr lang="ru"/>
              <a:t>b</a:t>
            </a:r>
            <a:endParaRPr/>
          </a:p>
        </p:txBody>
      </p:sp>
      <p:sp>
        <p:nvSpPr>
          <p:cNvPr id="412" name="Google Shape;412;p49"/>
          <p:cNvSpPr/>
          <p:nvPr/>
        </p:nvSpPr>
        <p:spPr>
          <a:xfrm>
            <a:off x="690475" y="2610475"/>
            <a:ext cx="799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1k</a:t>
            </a:r>
            <a:r>
              <a:rPr lang="ru"/>
              <a:t>b</a:t>
            </a:r>
            <a:endParaRPr/>
          </a:p>
        </p:txBody>
      </p:sp>
      <p:sp>
        <p:nvSpPr>
          <p:cNvPr id="413" name="Google Shape;413;p49"/>
          <p:cNvSpPr/>
          <p:nvPr/>
        </p:nvSpPr>
        <p:spPr>
          <a:xfrm>
            <a:off x="690475" y="3013975"/>
            <a:ext cx="799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2kb</a:t>
            </a:r>
            <a:endParaRPr/>
          </a:p>
        </p:txBody>
      </p:sp>
      <p:sp>
        <p:nvSpPr>
          <p:cNvPr id="414" name="Google Shape;414;p49"/>
          <p:cNvSpPr/>
          <p:nvPr/>
        </p:nvSpPr>
        <p:spPr>
          <a:xfrm>
            <a:off x="690475" y="3817750"/>
            <a:ext cx="799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415" name="Google Shape;415;p49"/>
          <p:cNvSpPr txBox="1"/>
          <p:nvPr/>
        </p:nvSpPr>
        <p:spPr>
          <a:xfrm>
            <a:off x="593175" y="1397975"/>
            <a:ext cx="1283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Списки блоков</a:t>
            </a:r>
            <a:endParaRPr sz="1200"/>
          </a:p>
        </p:txBody>
      </p:sp>
      <p:sp>
        <p:nvSpPr>
          <p:cNvPr id="416" name="Google Shape;416;p49"/>
          <p:cNvSpPr/>
          <p:nvPr/>
        </p:nvSpPr>
        <p:spPr>
          <a:xfrm>
            <a:off x="1989200" y="2214325"/>
            <a:ext cx="5355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417" name="Google Shape;417;p49"/>
          <p:cNvSpPr/>
          <p:nvPr/>
        </p:nvSpPr>
        <p:spPr>
          <a:xfrm>
            <a:off x="2524700" y="2214325"/>
            <a:ext cx="5355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</a:t>
            </a:r>
            <a:endParaRPr/>
          </a:p>
        </p:txBody>
      </p:sp>
      <p:sp>
        <p:nvSpPr>
          <p:cNvPr id="418" name="Google Shape;418;p49"/>
          <p:cNvSpPr/>
          <p:nvPr/>
        </p:nvSpPr>
        <p:spPr>
          <a:xfrm>
            <a:off x="3060200" y="2206975"/>
            <a:ext cx="5355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419" name="Google Shape;419;p49"/>
          <p:cNvSpPr/>
          <p:nvPr/>
        </p:nvSpPr>
        <p:spPr>
          <a:xfrm>
            <a:off x="3595700" y="2206975"/>
            <a:ext cx="5355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</a:t>
            </a:r>
            <a:endParaRPr/>
          </a:p>
        </p:txBody>
      </p:sp>
      <p:sp>
        <p:nvSpPr>
          <p:cNvPr id="420" name="Google Shape;420;p49"/>
          <p:cNvSpPr/>
          <p:nvPr/>
        </p:nvSpPr>
        <p:spPr>
          <a:xfrm>
            <a:off x="1989200" y="2610475"/>
            <a:ext cx="10710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421" name="Google Shape;421;p49"/>
          <p:cNvSpPr/>
          <p:nvPr/>
        </p:nvSpPr>
        <p:spPr>
          <a:xfrm>
            <a:off x="3060200" y="2610475"/>
            <a:ext cx="10710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</a:t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4622550" y="1397975"/>
            <a:ext cx="38595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Выделяем блоки фиксированных размеров (например по степеням двойки)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выделение и освобождение за O(1)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 нужно хранить длину в каждом блоке</a:t>
            </a:r>
            <a:endParaRPr/>
          </a:p>
        </p:txBody>
      </p:sp>
      <p:cxnSp>
        <p:nvCxnSpPr>
          <p:cNvPr id="423" name="Google Shape;423;p49"/>
          <p:cNvCxnSpPr>
            <a:stCxn id="411" idx="3"/>
            <a:endCxn id="416" idx="1"/>
          </p:cNvCxnSpPr>
          <p:nvPr/>
        </p:nvCxnSpPr>
        <p:spPr>
          <a:xfrm>
            <a:off x="1490275" y="2408725"/>
            <a:ext cx="498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9"/>
          <p:cNvCxnSpPr>
            <a:stCxn id="412" idx="3"/>
            <a:endCxn id="420" idx="1"/>
          </p:cNvCxnSpPr>
          <p:nvPr/>
        </p:nvCxnSpPr>
        <p:spPr>
          <a:xfrm>
            <a:off x="1490275" y="2812225"/>
            <a:ext cx="4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Пулл памяти (регионы)</a:t>
            </a:r>
            <a:endParaRPr/>
          </a:p>
        </p:txBody>
      </p:sp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Группировка операций выделения памяти, которая может быть освобождена целиком за один раз.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Пример: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nginx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пулл воркера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пулл соединения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пулл запроса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отладки</a:t>
            </a:r>
            <a:endParaRPr/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mtrace, muntrace, MALLOC_TRACE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valgrind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gperftools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Контейнеры</a:t>
            </a:r>
            <a:endParaRPr/>
          </a:p>
        </p:txBody>
      </p:sp>
      <p:pic>
        <p:nvPicPr>
          <p:cNvPr id="442" name="Google Shape;4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650" y="1206650"/>
            <a:ext cx="5502974" cy="363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Асимптотическая сложность</a:t>
            </a:r>
            <a:endParaRPr/>
          </a:p>
        </p:txBody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</a:rPr>
              <a:t>Зависимость объёма работы, которая выполняется некоторым алгоритмом, от размера входных данных.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ru">
                <a:solidFill>
                  <a:srgbClr val="222222"/>
                </a:solidFill>
              </a:rPr>
              <a:t>O(1)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ru">
                <a:solidFill>
                  <a:srgbClr val="222222"/>
                </a:solidFill>
              </a:rPr>
              <a:t>O(n)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ru">
                <a:solidFill>
                  <a:srgbClr val="222222"/>
                </a:solidFill>
              </a:rPr>
              <a:t>O(log(n))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ru">
                <a:solidFill>
                  <a:srgbClr val="222222"/>
                </a:solidFill>
              </a:rPr>
              <a:t>O(n*log(n))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ru">
                <a:solidFill>
                  <a:srgbClr val="222222"/>
                </a:solidFill>
              </a:rPr>
              <a:t>O(n*n)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Контейнеры и операции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данных предназначенный для хранения объектов другого типа.</a:t>
            </a:r>
            <a:endParaRPr/>
          </a:p>
        </p:txBody>
      </p:sp>
      <p:sp>
        <p:nvSpPr>
          <p:cNvPr id="455" name="Google Shape;455;p54"/>
          <p:cNvSpPr txBox="1"/>
          <p:nvPr>
            <p:ph idx="2" type="body"/>
          </p:nvPr>
        </p:nvSpPr>
        <p:spPr>
          <a:xfrm>
            <a:off x="4711060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Операции: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добавление элемента (в начало, в конец, в конкретную позицию)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удаление элемента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получение элемента по индексу или ключу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поиск элемента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контейнеров</a:t>
            </a:r>
            <a:endParaRPr/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Вектор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Список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Дерево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Хеш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Стек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Очередь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Куча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Код примеров: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https://gitlab.com/kirimedia/containers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Вектор</a:t>
            </a:r>
            <a:endParaRPr/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базируется на массиве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доступ по индексу за O(1)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добавление в конец O(1)*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добавление в другие позиции или удаление O(n)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int *data;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size_t length;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size_t capacity;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vector_t;</a:t>
            </a:r>
            <a:endParaRPr sz="1800"/>
          </a:p>
        </p:txBody>
      </p:sp>
      <p:sp>
        <p:nvSpPr>
          <p:cNvPr id="468" name="Google Shape;468;p56"/>
          <p:cNvSpPr/>
          <p:nvPr/>
        </p:nvSpPr>
        <p:spPr>
          <a:xfrm>
            <a:off x="5569075" y="19297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69" name="Google Shape;469;p56"/>
          <p:cNvSpPr txBox="1"/>
          <p:nvPr/>
        </p:nvSpPr>
        <p:spPr>
          <a:xfrm>
            <a:off x="5569075" y="19298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70" name="Google Shape;470;p56"/>
          <p:cNvSpPr/>
          <p:nvPr/>
        </p:nvSpPr>
        <p:spPr>
          <a:xfrm>
            <a:off x="5935675" y="19297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71" name="Google Shape;471;p56"/>
          <p:cNvSpPr txBox="1"/>
          <p:nvPr/>
        </p:nvSpPr>
        <p:spPr>
          <a:xfrm>
            <a:off x="5935675" y="19298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72" name="Google Shape;472;p56"/>
          <p:cNvSpPr/>
          <p:nvPr/>
        </p:nvSpPr>
        <p:spPr>
          <a:xfrm>
            <a:off x="6302275" y="19296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73" name="Google Shape;473;p56"/>
          <p:cNvSpPr txBox="1"/>
          <p:nvPr/>
        </p:nvSpPr>
        <p:spPr>
          <a:xfrm>
            <a:off x="6302275" y="19297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74" name="Google Shape;474;p56"/>
          <p:cNvSpPr/>
          <p:nvPr/>
        </p:nvSpPr>
        <p:spPr>
          <a:xfrm>
            <a:off x="6661675" y="19296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75" name="Google Shape;475;p56"/>
          <p:cNvSpPr/>
          <p:nvPr/>
        </p:nvSpPr>
        <p:spPr>
          <a:xfrm rot="5400000">
            <a:off x="6236875" y="1067975"/>
            <a:ext cx="117300" cy="145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6"/>
          <p:cNvSpPr txBox="1"/>
          <p:nvPr/>
        </p:nvSpPr>
        <p:spPr>
          <a:xfrm>
            <a:off x="5532400" y="1365825"/>
            <a:ext cx="1495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length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77" name="Google Shape;477;p56"/>
          <p:cNvSpPr/>
          <p:nvPr/>
        </p:nvSpPr>
        <p:spPr>
          <a:xfrm rot="5400000">
            <a:off x="6229475" y="1705625"/>
            <a:ext cx="117300" cy="1438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6"/>
          <p:cNvSpPr txBox="1"/>
          <p:nvPr/>
        </p:nvSpPr>
        <p:spPr>
          <a:xfrm>
            <a:off x="5569050" y="2450125"/>
            <a:ext cx="1452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capacity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5605750" y="34682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80" name="Google Shape;480;p56"/>
          <p:cNvSpPr txBox="1"/>
          <p:nvPr/>
        </p:nvSpPr>
        <p:spPr>
          <a:xfrm>
            <a:off x="5605750" y="34683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81" name="Google Shape;481;p56"/>
          <p:cNvSpPr/>
          <p:nvPr/>
        </p:nvSpPr>
        <p:spPr>
          <a:xfrm>
            <a:off x="5972350" y="34683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82" name="Google Shape;482;p56"/>
          <p:cNvSpPr txBox="1"/>
          <p:nvPr/>
        </p:nvSpPr>
        <p:spPr>
          <a:xfrm>
            <a:off x="5972350" y="34684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83" name="Google Shape;483;p56"/>
          <p:cNvSpPr/>
          <p:nvPr/>
        </p:nvSpPr>
        <p:spPr>
          <a:xfrm>
            <a:off x="6338950" y="34682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84" name="Google Shape;484;p56"/>
          <p:cNvSpPr txBox="1"/>
          <p:nvPr/>
        </p:nvSpPr>
        <p:spPr>
          <a:xfrm>
            <a:off x="6338950" y="34683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85" name="Google Shape;485;p56"/>
          <p:cNvSpPr/>
          <p:nvPr/>
        </p:nvSpPr>
        <p:spPr>
          <a:xfrm>
            <a:off x="6698350" y="34681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86" name="Google Shape;486;p56"/>
          <p:cNvSpPr txBox="1"/>
          <p:nvPr/>
        </p:nvSpPr>
        <p:spPr>
          <a:xfrm>
            <a:off x="6698350" y="34682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87" name="Google Shape;487;p56"/>
          <p:cNvSpPr/>
          <p:nvPr/>
        </p:nvSpPr>
        <p:spPr>
          <a:xfrm>
            <a:off x="7424350" y="34681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88" name="Google Shape;488;p56"/>
          <p:cNvSpPr/>
          <p:nvPr/>
        </p:nvSpPr>
        <p:spPr>
          <a:xfrm>
            <a:off x="7783750" y="34681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89" name="Google Shape;489;p56"/>
          <p:cNvSpPr/>
          <p:nvPr/>
        </p:nvSpPr>
        <p:spPr>
          <a:xfrm>
            <a:off x="8143150" y="34681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90" name="Google Shape;490;p56"/>
          <p:cNvSpPr/>
          <p:nvPr/>
        </p:nvSpPr>
        <p:spPr>
          <a:xfrm rot="5400000">
            <a:off x="6273550" y="2606525"/>
            <a:ext cx="117300" cy="145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6"/>
          <p:cNvSpPr txBox="1"/>
          <p:nvPr/>
        </p:nvSpPr>
        <p:spPr>
          <a:xfrm>
            <a:off x="5569075" y="2904375"/>
            <a:ext cx="1495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length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92" name="Google Shape;492;p56"/>
          <p:cNvSpPr/>
          <p:nvPr/>
        </p:nvSpPr>
        <p:spPr>
          <a:xfrm rot="5400000">
            <a:off x="6996225" y="2514125"/>
            <a:ext cx="117300" cy="289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6"/>
          <p:cNvSpPr txBox="1"/>
          <p:nvPr/>
        </p:nvSpPr>
        <p:spPr>
          <a:xfrm>
            <a:off x="5605725" y="3988675"/>
            <a:ext cx="2898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capacity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94" name="Google Shape;494;p56"/>
          <p:cNvSpPr/>
          <p:nvPr/>
        </p:nvSpPr>
        <p:spPr>
          <a:xfrm>
            <a:off x="7057750" y="34683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495" name="Google Shape;495;p56"/>
          <p:cNvSpPr txBox="1"/>
          <p:nvPr/>
        </p:nvSpPr>
        <p:spPr>
          <a:xfrm>
            <a:off x="7057750" y="34684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496" name="Google Shape;496;p56"/>
          <p:cNvSpPr/>
          <p:nvPr/>
        </p:nvSpPr>
        <p:spPr>
          <a:xfrm>
            <a:off x="6941150" y="2695550"/>
            <a:ext cx="154200" cy="25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6"/>
          <p:cNvSpPr txBox="1"/>
          <p:nvPr/>
        </p:nvSpPr>
        <p:spPr>
          <a:xfrm>
            <a:off x="4830775" y="1929625"/>
            <a:ext cx="731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data: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98" name="Google Shape;498;p56"/>
          <p:cNvSpPr txBox="1"/>
          <p:nvPr/>
        </p:nvSpPr>
        <p:spPr>
          <a:xfrm>
            <a:off x="4867450" y="3468175"/>
            <a:ext cx="731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data: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и удаление</a:t>
            </a:r>
            <a:endParaRPr/>
          </a:p>
        </p:txBody>
      </p:sp>
      <p:sp>
        <p:nvSpPr>
          <p:cNvPr id="504" name="Google Shape;504;p5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vector_t *vector_create()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vector_t *vector = calloc(1, sizeof(vector_t));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vector;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void vector_destroy(vector_t *vector) {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free(vector-&gt;data);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free(vector);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элемента</a:t>
            </a:r>
            <a:endParaRPr/>
          </a:p>
        </p:txBody>
      </p:sp>
      <p:sp>
        <p:nvSpPr>
          <p:cNvPr id="510" name="Google Shape;510;p58"/>
          <p:cNvSpPr txBox="1"/>
          <p:nvPr>
            <p:ph idx="1" type="body"/>
          </p:nvPr>
        </p:nvSpPr>
        <p:spPr>
          <a:xfrm>
            <a:off x="433875" y="1242975"/>
            <a:ext cx="81729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vector_insert(vector_t *vector, int index, int value)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(vector-&gt;length == vector-&gt;capacity)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size_t new_capacity = (vector-&gt;capacity ? vector-&gt;capacity : 1) * 2;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int *new_data = realloc(vector-&gt;data, new_capacity * sizeof(int));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vector-&gt;data = new_data;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vector-&gt;capacity = new_capacity;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(index &lt; vector-&gt;length)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memmove(&amp;vector-&gt;data[index], &amp;vector-&gt;data[index + 1], (vector-&gt;length - index) * sizeof(int));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vector-&gt;data[index] = value;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vector-&gt;length++;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0;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382955" y="3447345"/>
            <a:ext cx="14709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Препроцессор</a:t>
            </a:r>
            <a:endParaRPr sz="1200"/>
          </a:p>
        </p:txBody>
      </p:sp>
      <p:sp>
        <p:nvSpPr>
          <p:cNvPr id="159" name="Google Shape;159;p23"/>
          <p:cNvSpPr/>
          <p:nvPr/>
        </p:nvSpPr>
        <p:spPr>
          <a:xfrm>
            <a:off x="3775049" y="3447345"/>
            <a:ext cx="14709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Компилятор</a:t>
            </a:r>
            <a:endParaRPr sz="1200"/>
          </a:p>
        </p:txBody>
      </p:sp>
      <p:sp>
        <p:nvSpPr>
          <p:cNvPr id="160" name="Google Shape;160;p23"/>
          <p:cNvSpPr/>
          <p:nvPr/>
        </p:nvSpPr>
        <p:spPr>
          <a:xfrm>
            <a:off x="6116039" y="3447324"/>
            <a:ext cx="14709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Компоновщик</a:t>
            </a:r>
            <a:endParaRPr sz="1200"/>
          </a:p>
        </p:txBody>
      </p:sp>
      <p:sp>
        <p:nvSpPr>
          <p:cNvPr id="161" name="Google Shape;161;p23"/>
          <p:cNvSpPr/>
          <p:nvPr/>
        </p:nvSpPr>
        <p:spPr>
          <a:xfrm>
            <a:off x="6116039" y="1709600"/>
            <a:ext cx="1470900" cy="6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Библиотеки</a:t>
            </a:r>
            <a:endParaRPr sz="1200"/>
          </a:p>
        </p:txBody>
      </p:sp>
      <p:cxnSp>
        <p:nvCxnSpPr>
          <p:cNvPr id="162" name="Google Shape;162;p23"/>
          <p:cNvCxnSpPr>
            <a:endCxn id="158" idx="1"/>
          </p:cNvCxnSpPr>
          <p:nvPr/>
        </p:nvCxnSpPr>
        <p:spPr>
          <a:xfrm flipH="1" rot="10800000">
            <a:off x="698955" y="3748845"/>
            <a:ext cx="684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8" idx="3"/>
            <a:endCxn id="159" idx="1"/>
          </p:cNvCxnSpPr>
          <p:nvPr/>
        </p:nvCxnSpPr>
        <p:spPr>
          <a:xfrm>
            <a:off x="2853855" y="3748845"/>
            <a:ext cx="9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>
            <a:stCxn id="159" idx="3"/>
            <a:endCxn id="160" idx="1"/>
          </p:cNvCxnSpPr>
          <p:nvPr/>
        </p:nvCxnSpPr>
        <p:spPr>
          <a:xfrm>
            <a:off x="5245949" y="3748845"/>
            <a:ext cx="8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/>
          <p:nvPr/>
        </p:nvCxnSpPr>
        <p:spPr>
          <a:xfrm flipH="1" rot="10800000">
            <a:off x="7586883" y="3742716"/>
            <a:ext cx="716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557650" y="3238215"/>
            <a:ext cx="82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hello.c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2853627" y="3249774"/>
            <a:ext cx="921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hello.i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5296883" y="3249731"/>
            <a:ext cx="888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hello.o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7586883" y="2927090"/>
            <a:ext cx="983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hello.so</a:t>
            </a:r>
            <a:endParaRPr/>
          </a:p>
        </p:txBody>
      </p:sp>
      <p:cxnSp>
        <p:nvCxnSpPr>
          <p:cNvPr id="170" name="Google Shape;170;p23"/>
          <p:cNvCxnSpPr>
            <a:endCxn id="160" idx="0"/>
          </p:cNvCxnSpPr>
          <p:nvPr/>
        </p:nvCxnSpPr>
        <p:spPr>
          <a:xfrm>
            <a:off x="6851489" y="2312724"/>
            <a:ext cx="0" cy="11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</a:t>
            </a:r>
            <a:endParaRPr/>
          </a:p>
        </p:txBody>
      </p:sp>
      <p:sp>
        <p:nvSpPr>
          <p:cNvPr id="516" name="Google Shape;516;p59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Цепочка элементов связанных указателем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Добавление в любое место за O(1)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Поиск элемента O(n)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/>
          </a:p>
        </p:txBody>
      </p:sp>
      <p:sp>
        <p:nvSpPr>
          <p:cNvPr id="517" name="Google Shape;517;p59"/>
          <p:cNvSpPr/>
          <p:nvPr/>
        </p:nvSpPr>
        <p:spPr>
          <a:xfrm>
            <a:off x="6308350" y="2738075"/>
            <a:ext cx="5208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18" name="Google Shape;518;p59"/>
          <p:cNvSpPr txBox="1"/>
          <p:nvPr/>
        </p:nvSpPr>
        <p:spPr>
          <a:xfrm>
            <a:off x="6301150" y="2737975"/>
            <a:ext cx="520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519" name="Google Shape;519;p59"/>
          <p:cNvSpPr/>
          <p:nvPr/>
        </p:nvSpPr>
        <p:spPr>
          <a:xfrm>
            <a:off x="6836350" y="27380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20" name="Google Shape;520;p59"/>
          <p:cNvSpPr txBox="1"/>
          <p:nvPr/>
        </p:nvSpPr>
        <p:spPr>
          <a:xfrm>
            <a:off x="6836350" y="27381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21" name="Google Shape;521;p59"/>
          <p:cNvSpPr/>
          <p:nvPr/>
        </p:nvSpPr>
        <p:spPr>
          <a:xfrm>
            <a:off x="5143300" y="2738150"/>
            <a:ext cx="5208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22" name="Google Shape;522;p59"/>
          <p:cNvSpPr txBox="1"/>
          <p:nvPr/>
        </p:nvSpPr>
        <p:spPr>
          <a:xfrm>
            <a:off x="5136100" y="2738050"/>
            <a:ext cx="520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523" name="Google Shape;523;p59"/>
          <p:cNvSpPr/>
          <p:nvPr/>
        </p:nvSpPr>
        <p:spPr>
          <a:xfrm>
            <a:off x="5671300" y="27381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24" name="Google Shape;524;p59"/>
          <p:cNvSpPr txBox="1"/>
          <p:nvPr/>
        </p:nvSpPr>
        <p:spPr>
          <a:xfrm>
            <a:off x="5671300" y="27382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25" name="Google Shape;525;p59"/>
          <p:cNvSpPr/>
          <p:nvPr/>
        </p:nvSpPr>
        <p:spPr>
          <a:xfrm>
            <a:off x="7443950" y="2737925"/>
            <a:ext cx="5208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26" name="Google Shape;526;p59"/>
          <p:cNvSpPr txBox="1"/>
          <p:nvPr/>
        </p:nvSpPr>
        <p:spPr>
          <a:xfrm>
            <a:off x="7436750" y="2737825"/>
            <a:ext cx="520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527" name="Google Shape;527;p59"/>
          <p:cNvSpPr/>
          <p:nvPr/>
        </p:nvSpPr>
        <p:spPr>
          <a:xfrm>
            <a:off x="7971950" y="27378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28" name="Google Shape;528;p59"/>
          <p:cNvSpPr txBox="1"/>
          <p:nvPr/>
        </p:nvSpPr>
        <p:spPr>
          <a:xfrm>
            <a:off x="7971950" y="27379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529" name="Google Shape;529;p59"/>
          <p:cNvSpPr/>
          <p:nvPr/>
        </p:nvSpPr>
        <p:spPr>
          <a:xfrm>
            <a:off x="5132500" y="1659313"/>
            <a:ext cx="5208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30" name="Google Shape;530;p59"/>
          <p:cNvSpPr txBox="1"/>
          <p:nvPr/>
        </p:nvSpPr>
        <p:spPr>
          <a:xfrm>
            <a:off x="5125300" y="1659225"/>
            <a:ext cx="520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</a:t>
            </a:r>
            <a:endParaRPr/>
          </a:p>
        </p:txBody>
      </p:sp>
      <p:sp>
        <p:nvSpPr>
          <p:cNvPr id="531" name="Google Shape;531;p59"/>
          <p:cNvSpPr/>
          <p:nvPr/>
        </p:nvSpPr>
        <p:spPr>
          <a:xfrm>
            <a:off x="5136100" y="2018813"/>
            <a:ext cx="5208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32" name="Google Shape;532;p59"/>
          <p:cNvSpPr txBox="1"/>
          <p:nvPr/>
        </p:nvSpPr>
        <p:spPr>
          <a:xfrm>
            <a:off x="5128900" y="2018725"/>
            <a:ext cx="562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</a:t>
            </a:r>
            <a:endParaRPr/>
          </a:p>
        </p:txBody>
      </p:sp>
      <p:sp>
        <p:nvSpPr>
          <p:cNvPr id="533" name="Google Shape;533;p59"/>
          <p:cNvSpPr txBox="1"/>
          <p:nvPr/>
        </p:nvSpPr>
        <p:spPr>
          <a:xfrm>
            <a:off x="5081350" y="1365400"/>
            <a:ext cx="608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list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cxnSp>
        <p:nvCxnSpPr>
          <p:cNvPr id="534" name="Google Shape;534;p59"/>
          <p:cNvCxnSpPr>
            <a:stCxn id="530" idx="1"/>
            <a:endCxn id="522" idx="1"/>
          </p:cNvCxnSpPr>
          <p:nvPr/>
        </p:nvCxnSpPr>
        <p:spPr>
          <a:xfrm>
            <a:off x="5125300" y="1838925"/>
            <a:ext cx="10800" cy="1078800"/>
          </a:xfrm>
          <a:prstGeom prst="curvedConnector3">
            <a:avLst>
              <a:gd fmla="val -22048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9"/>
          <p:cNvCxnSpPr>
            <a:stCxn id="532" idx="3"/>
            <a:endCxn id="526" idx="0"/>
          </p:cNvCxnSpPr>
          <p:nvPr/>
        </p:nvCxnSpPr>
        <p:spPr>
          <a:xfrm>
            <a:off x="5691700" y="2198425"/>
            <a:ext cx="2005500" cy="53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9"/>
          <p:cNvCxnSpPr>
            <a:stCxn id="522" idx="0"/>
            <a:endCxn id="518" idx="0"/>
          </p:cNvCxnSpPr>
          <p:nvPr/>
        </p:nvCxnSpPr>
        <p:spPr>
          <a:xfrm flipH="1" rot="-5400000">
            <a:off x="5978800" y="2155750"/>
            <a:ext cx="600" cy="1165200"/>
          </a:xfrm>
          <a:prstGeom prst="curvedConnector3">
            <a:avLst>
              <a:gd fmla="val -397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59"/>
          <p:cNvCxnSpPr>
            <a:stCxn id="518" idx="0"/>
            <a:endCxn id="526" idx="0"/>
          </p:cNvCxnSpPr>
          <p:nvPr/>
        </p:nvCxnSpPr>
        <p:spPr>
          <a:xfrm flipH="1" rot="-5400000">
            <a:off x="7129000" y="2170525"/>
            <a:ext cx="600" cy="1135500"/>
          </a:xfrm>
          <a:prstGeom prst="curvedConnector3">
            <a:avLst>
              <a:gd fmla="val -397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59"/>
          <p:cNvSpPr txBox="1"/>
          <p:nvPr/>
        </p:nvSpPr>
        <p:spPr>
          <a:xfrm>
            <a:off x="4455750" y="2771200"/>
            <a:ext cx="695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nodes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39" name="Google Shape;539;p59"/>
          <p:cNvSpPr/>
          <p:nvPr/>
        </p:nvSpPr>
        <p:spPr>
          <a:xfrm>
            <a:off x="5136749" y="393940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40" name="Google Shape;540;p59"/>
          <p:cNvSpPr txBox="1"/>
          <p:nvPr/>
        </p:nvSpPr>
        <p:spPr>
          <a:xfrm>
            <a:off x="5129075" y="393930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541" name="Google Shape;541;p59"/>
          <p:cNvSpPr/>
          <p:nvPr/>
        </p:nvSpPr>
        <p:spPr>
          <a:xfrm>
            <a:off x="5136325" y="357980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42" name="Google Shape;542;p59"/>
          <p:cNvSpPr txBox="1"/>
          <p:nvPr/>
        </p:nvSpPr>
        <p:spPr>
          <a:xfrm>
            <a:off x="5128650" y="357970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</a:t>
            </a:r>
            <a:endParaRPr/>
          </a:p>
        </p:txBody>
      </p:sp>
      <p:sp>
        <p:nvSpPr>
          <p:cNvPr id="543" name="Google Shape;543;p59"/>
          <p:cNvSpPr/>
          <p:nvPr/>
        </p:nvSpPr>
        <p:spPr>
          <a:xfrm>
            <a:off x="5136948" y="429880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44" name="Google Shape;544;p59"/>
          <p:cNvSpPr txBox="1"/>
          <p:nvPr/>
        </p:nvSpPr>
        <p:spPr>
          <a:xfrm>
            <a:off x="5129275" y="429870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545" name="Google Shape;545;p59"/>
          <p:cNvSpPr/>
          <p:nvPr/>
        </p:nvSpPr>
        <p:spPr>
          <a:xfrm>
            <a:off x="6038799" y="393955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46" name="Google Shape;546;p59"/>
          <p:cNvSpPr txBox="1"/>
          <p:nvPr/>
        </p:nvSpPr>
        <p:spPr>
          <a:xfrm>
            <a:off x="6031125" y="393945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547" name="Google Shape;547;p59"/>
          <p:cNvSpPr/>
          <p:nvPr/>
        </p:nvSpPr>
        <p:spPr>
          <a:xfrm>
            <a:off x="6038375" y="357995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48" name="Google Shape;548;p59"/>
          <p:cNvSpPr txBox="1"/>
          <p:nvPr/>
        </p:nvSpPr>
        <p:spPr>
          <a:xfrm>
            <a:off x="6030700" y="357985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</a:t>
            </a:r>
            <a:endParaRPr/>
          </a:p>
        </p:txBody>
      </p:sp>
      <p:sp>
        <p:nvSpPr>
          <p:cNvPr id="549" name="Google Shape;549;p59"/>
          <p:cNvSpPr/>
          <p:nvPr/>
        </p:nvSpPr>
        <p:spPr>
          <a:xfrm>
            <a:off x="6038998" y="429895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50" name="Google Shape;550;p59"/>
          <p:cNvSpPr txBox="1"/>
          <p:nvPr/>
        </p:nvSpPr>
        <p:spPr>
          <a:xfrm>
            <a:off x="6031325" y="429885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551" name="Google Shape;551;p59"/>
          <p:cNvSpPr/>
          <p:nvPr/>
        </p:nvSpPr>
        <p:spPr>
          <a:xfrm>
            <a:off x="6949149" y="393945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52" name="Google Shape;552;p59"/>
          <p:cNvSpPr txBox="1"/>
          <p:nvPr/>
        </p:nvSpPr>
        <p:spPr>
          <a:xfrm>
            <a:off x="6941475" y="393935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</a:t>
            </a:r>
            <a:endParaRPr/>
          </a:p>
        </p:txBody>
      </p:sp>
      <p:sp>
        <p:nvSpPr>
          <p:cNvPr id="553" name="Google Shape;553;p59"/>
          <p:cNvSpPr/>
          <p:nvPr/>
        </p:nvSpPr>
        <p:spPr>
          <a:xfrm>
            <a:off x="6948725" y="357985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54" name="Google Shape;554;p59"/>
          <p:cNvSpPr txBox="1"/>
          <p:nvPr/>
        </p:nvSpPr>
        <p:spPr>
          <a:xfrm>
            <a:off x="6941050" y="357975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</a:t>
            </a:r>
            <a:endParaRPr/>
          </a:p>
        </p:txBody>
      </p:sp>
      <p:sp>
        <p:nvSpPr>
          <p:cNvPr id="555" name="Google Shape;555;p59"/>
          <p:cNvSpPr/>
          <p:nvPr/>
        </p:nvSpPr>
        <p:spPr>
          <a:xfrm>
            <a:off x="6949348" y="4298850"/>
            <a:ext cx="5550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56" name="Google Shape;556;p59"/>
          <p:cNvSpPr txBox="1"/>
          <p:nvPr/>
        </p:nvSpPr>
        <p:spPr>
          <a:xfrm>
            <a:off x="6941675" y="4298750"/>
            <a:ext cx="55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557" name="Google Shape;557;p59"/>
          <p:cNvCxnSpPr>
            <a:stCxn id="540" idx="3"/>
            <a:endCxn id="546" idx="1"/>
          </p:cNvCxnSpPr>
          <p:nvPr/>
        </p:nvCxnSpPr>
        <p:spPr>
          <a:xfrm>
            <a:off x="5684075" y="4119000"/>
            <a:ext cx="347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59"/>
          <p:cNvCxnSpPr>
            <a:stCxn id="546" idx="3"/>
            <a:endCxn id="552" idx="1"/>
          </p:cNvCxnSpPr>
          <p:nvPr/>
        </p:nvCxnSpPr>
        <p:spPr>
          <a:xfrm>
            <a:off x="6586125" y="4119150"/>
            <a:ext cx="3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59"/>
          <p:cNvCxnSpPr>
            <a:stCxn id="554" idx="1"/>
            <a:endCxn id="548" idx="3"/>
          </p:cNvCxnSpPr>
          <p:nvPr/>
        </p:nvCxnSpPr>
        <p:spPr>
          <a:xfrm rot="10800000">
            <a:off x="6585850" y="37594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59"/>
          <p:cNvCxnSpPr>
            <a:stCxn id="548" idx="1"/>
            <a:endCxn id="542" idx="3"/>
          </p:cNvCxnSpPr>
          <p:nvPr/>
        </p:nvCxnSpPr>
        <p:spPr>
          <a:xfrm rot="10800000">
            <a:off x="5683600" y="3759550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59"/>
          <p:cNvSpPr txBox="1"/>
          <p:nvPr/>
        </p:nvSpPr>
        <p:spPr>
          <a:xfrm>
            <a:off x="4433050" y="3529350"/>
            <a:ext cx="695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nodes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 списка</a:t>
            </a:r>
            <a:endParaRPr/>
          </a:p>
        </p:txBody>
      </p:sp>
      <p:sp>
        <p:nvSpPr>
          <p:cNvPr id="567" name="Google Shape;567;p60"/>
          <p:cNvSpPr txBox="1"/>
          <p:nvPr>
            <p:ph idx="1" type="body"/>
          </p:nvPr>
        </p:nvSpPr>
        <p:spPr>
          <a:xfrm>
            <a:off x="441775" y="1238550"/>
            <a:ext cx="8180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struct list_node_s;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list_node_s list_node_t;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list_node_s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*prev;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int value;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list_node_t;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*first;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*last;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list_t;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Вставка</a:t>
            </a:r>
            <a:r>
              <a:rPr lang="ru"/>
              <a:t> элемента</a:t>
            </a:r>
            <a:endParaRPr/>
          </a:p>
        </p:txBody>
      </p:sp>
      <p:sp>
        <p:nvSpPr>
          <p:cNvPr id="573" name="Google Shape;573;p61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list_insert(list_t *list, list_node_t *node, int value)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*new_node = calloc(1, sizeof(list_node_t));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new_node-&gt;value = value;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new_node-&gt;prev = node-&gt;prev;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new_node-&gt;next = 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(node-&gt;prev)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node-&gt;prev-&gt;next = new_node;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node-&gt;prev = new_node;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(list-&gt;first == node)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list-&gt;first = new_node;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0;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элемента в конец</a:t>
            </a:r>
            <a:endParaRPr/>
          </a:p>
        </p:txBody>
      </p:sp>
      <p:sp>
        <p:nvSpPr>
          <p:cNvPr id="579" name="Google Shape;579;p6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list_push_back(list_t *list, int value)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*new_node = calloc(1, sizeof(list_node_t));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new_node-&gt;value = value;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new_node-&gt;prev = list-&gt;last;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(list-&gt;last)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list-&gt;last-&gt;next = new_node;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list-&gt;last = new_node;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(!list-&gt;first)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list-&gt;first = new_node;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0;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</a:t>
            </a:r>
            <a:endParaRPr/>
          </a:p>
        </p:txBody>
      </p:sp>
      <p:sp>
        <p:nvSpPr>
          <p:cNvPr id="585" name="Google Shape;585;p6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list_remove(list_t *list, list_node_t *node)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(node-&gt;prev)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node-&gt;prev-&gt;next = node-&gt;next;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(node-&gt;next)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node-&gt;next-&gt;prev = node-&gt;prev;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(list-&gt;first == node)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list-&gt;first == node-&gt;next;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(list-&gt;last == node)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list-&gt;last == node-&gt;prev;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free(node);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0;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baseline="30000"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списка</a:t>
            </a:r>
            <a:endParaRPr/>
          </a:p>
        </p:txBody>
      </p:sp>
      <p:sp>
        <p:nvSpPr>
          <p:cNvPr id="591" name="Google Shape;591;p6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list_destroy(list_t *list)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list_node_t *node = list-&gt;first;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while (node) {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list_node_t *next_node = node-&gt;next;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free(node);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node = next_node;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baseline="30000"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Двоичное дерево поиска</a:t>
            </a:r>
            <a:endParaRPr/>
          </a:p>
        </p:txBody>
      </p:sp>
      <p:sp>
        <p:nvSpPr>
          <p:cNvPr id="597" name="Google Shape;597;p65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Добавление, удаление, поиск за O(log(n))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Не требует последовательного расположения элементов в памяти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65"/>
          <p:cNvSpPr/>
          <p:nvPr/>
        </p:nvSpPr>
        <p:spPr>
          <a:xfrm>
            <a:off x="6647650" y="14381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599" name="Google Shape;599;p65"/>
          <p:cNvSpPr txBox="1"/>
          <p:nvPr/>
        </p:nvSpPr>
        <p:spPr>
          <a:xfrm>
            <a:off x="6647650" y="14382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600" name="Google Shape;600;p65"/>
          <p:cNvSpPr/>
          <p:nvPr/>
        </p:nvSpPr>
        <p:spPr>
          <a:xfrm>
            <a:off x="6097600" y="22122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01" name="Google Shape;601;p65"/>
          <p:cNvSpPr txBox="1"/>
          <p:nvPr/>
        </p:nvSpPr>
        <p:spPr>
          <a:xfrm>
            <a:off x="6097600" y="22123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02" name="Google Shape;602;p65"/>
          <p:cNvSpPr/>
          <p:nvPr/>
        </p:nvSpPr>
        <p:spPr>
          <a:xfrm>
            <a:off x="7255750" y="22123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03" name="Google Shape;603;p65"/>
          <p:cNvSpPr txBox="1"/>
          <p:nvPr/>
        </p:nvSpPr>
        <p:spPr>
          <a:xfrm>
            <a:off x="7255750" y="22124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04" name="Google Shape;604;p65"/>
          <p:cNvSpPr/>
          <p:nvPr/>
        </p:nvSpPr>
        <p:spPr>
          <a:xfrm>
            <a:off x="6601950" y="29992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05" name="Google Shape;605;p65"/>
          <p:cNvSpPr txBox="1"/>
          <p:nvPr/>
        </p:nvSpPr>
        <p:spPr>
          <a:xfrm>
            <a:off x="6601950" y="29993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606" name="Google Shape;606;p65"/>
          <p:cNvSpPr/>
          <p:nvPr/>
        </p:nvSpPr>
        <p:spPr>
          <a:xfrm>
            <a:off x="5193425" y="37294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07" name="Google Shape;607;p65"/>
          <p:cNvSpPr txBox="1"/>
          <p:nvPr/>
        </p:nvSpPr>
        <p:spPr>
          <a:xfrm>
            <a:off x="5193425" y="37295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08" name="Google Shape;608;p65"/>
          <p:cNvSpPr/>
          <p:nvPr/>
        </p:nvSpPr>
        <p:spPr>
          <a:xfrm>
            <a:off x="6280750" y="37293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09" name="Google Shape;609;p65"/>
          <p:cNvSpPr txBox="1"/>
          <p:nvPr/>
        </p:nvSpPr>
        <p:spPr>
          <a:xfrm>
            <a:off x="6280750" y="37294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610" name="Google Shape;610;p65"/>
          <p:cNvSpPr/>
          <p:nvPr/>
        </p:nvSpPr>
        <p:spPr>
          <a:xfrm>
            <a:off x="7766900" y="29992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11" name="Google Shape;611;p65"/>
          <p:cNvSpPr txBox="1"/>
          <p:nvPr/>
        </p:nvSpPr>
        <p:spPr>
          <a:xfrm>
            <a:off x="7766900" y="2999325"/>
            <a:ext cx="406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</a:t>
            </a:r>
            <a:endParaRPr/>
          </a:p>
        </p:txBody>
      </p:sp>
      <p:sp>
        <p:nvSpPr>
          <p:cNvPr id="612" name="Google Shape;612;p65"/>
          <p:cNvSpPr/>
          <p:nvPr/>
        </p:nvSpPr>
        <p:spPr>
          <a:xfrm>
            <a:off x="5552825" y="29991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13" name="Google Shape;613;p65"/>
          <p:cNvSpPr txBox="1"/>
          <p:nvPr/>
        </p:nvSpPr>
        <p:spPr>
          <a:xfrm>
            <a:off x="5552825" y="29992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14" name="Google Shape;614;p65"/>
          <p:cNvCxnSpPr>
            <a:stCxn id="599" idx="2"/>
            <a:endCxn id="601" idx="0"/>
          </p:cNvCxnSpPr>
          <p:nvPr/>
        </p:nvCxnSpPr>
        <p:spPr>
          <a:xfrm flipH="1">
            <a:off x="6280750" y="1797600"/>
            <a:ext cx="5502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5"/>
          <p:cNvCxnSpPr>
            <a:stCxn id="599" idx="2"/>
            <a:endCxn id="603" idx="0"/>
          </p:cNvCxnSpPr>
          <p:nvPr/>
        </p:nvCxnSpPr>
        <p:spPr>
          <a:xfrm>
            <a:off x="6830950" y="1797600"/>
            <a:ext cx="6081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5"/>
          <p:cNvCxnSpPr>
            <a:stCxn id="601" idx="2"/>
            <a:endCxn id="613" idx="0"/>
          </p:cNvCxnSpPr>
          <p:nvPr/>
        </p:nvCxnSpPr>
        <p:spPr>
          <a:xfrm flipH="1">
            <a:off x="5736100" y="2571750"/>
            <a:ext cx="5448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65"/>
          <p:cNvCxnSpPr>
            <a:stCxn id="601" idx="2"/>
            <a:endCxn id="605" idx="0"/>
          </p:cNvCxnSpPr>
          <p:nvPr/>
        </p:nvCxnSpPr>
        <p:spPr>
          <a:xfrm>
            <a:off x="6280900" y="2571750"/>
            <a:ext cx="5043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65"/>
          <p:cNvCxnSpPr>
            <a:stCxn id="613" idx="2"/>
            <a:endCxn id="607" idx="0"/>
          </p:cNvCxnSpPr>
          <p:nvPr/>
        </p:nvCxnSpPr>
        <p:spPr>
          <a:xfrm flipH="1">
            <a:off x="5376725" y="3358675"/>
            <a:ext cx="3594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65"/>
          <p:cNvCxnSpPr>
            <a:stCxn id="605" idx="2"/>
            <a:endCxn id="609" idx="0"/>
          </p:cNvCxnSpPr>
          <p:nvPr/>
        </p:nvCxnSpPr>
        <p:spPr>
          <a:xfrm flipH="1">
            <a:off x="6463950" y="3358775"/>
            <a:ext cx="3213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65"/>
          <p:cNvCxnSpPr>
            <a:stCxn id="603" idx="2"/>
            <a:endCxn id="611" idx="0"/>
          </p:cNvCxnSpPr>
          <p:nvPr/>
        </p:nvCxnSpPr>
        <p:spPr>
          <a:xfrm>
            <a:off x="7439050" y="2571800"/>
            <a:ext cx="5313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65"/>
          <p:cNvCxnSpPr>
            <a:stCxn id="613" idx="2"/>
            <a:endCxn id="622" idx="0"/>
          </p:cNvCxnSpPr>
          <p:nvPr/>
        </p:nvCxnSpPr>
        <p:spPr>
          <a:xfrm>
            <a:off x="5736125" y="3358675"/>
            <a:ext cx="1842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65"/>
          <p:cNvSpPr/>
          <p:nvPr/>
        </p:nvSpPr>
        <p:spPr>
          <a:xfrm>
            <a:off x="5737088" y="37293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24" name="Google Shape;624;p65"/>
          <p:cNvSpPr txBox="1"/>
          <p:nvPr/>
        </p:nvSpPr>
        <p:spPr>
          <a:xfrm>
            <a:off x="5737088" y="37294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дерева</a:t>
            </a:r>
            <a:endParaRPr/>
          </a:p>
        </p:txBody>
      </p:sp>
      <p:sp>
        <p:nvSpPr>
          <p:cNvPr id="630" name="Google Shape;630;p66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struct tree_node_s;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tree_node_s tree_node_t;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tree_node_s {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tree_node_t *parent;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tree_node_t *left;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tree_node_t *right;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int value;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tree_node_t;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tree_node_t *root;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tree_t;</a:t>
            </a:r>
            <a:endParaRPr baseline="30000"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элемента</a:t>
            </a:r>
            <a:endParaRPr/>
          </a:p>
        </p:txBody>
      </p:sp>
      <p:sp>
        <p:nvSpPr>
          <p:cNvPr id="636" name="Google Shape;636;p67"/>
          <p:cNvSpPr txBox="1"/>
          <p:nvPr>
            <p:ph idx="1" type="body"/>
          </p:nvPr>
        </p:nvSpPr>
        <p:spPr>
          <a:xfrm>
            <a:off x="447575" y="1258825"/>
            <a:ext cx="81591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static tree_node_t *tree_find_helper(tree_t *tree, int value, int mode_insert)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tree_node_t *node = tree-&gt;root;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while (node) {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(!mode_insert &amp;&amp; value == node-&gt;value)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break;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 if (value &lt;= node-&gt;value)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if (node-&gt;left) node = node-&gt;left; else break;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if (node-&gt;right) node = node-&gt;right; else break;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node;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элемента</a:t>
            </a:r>
            <a:endParaRPr/>
          </a:p>
        </p:txBody>
      </p:sp>
      <p:sp>
        <p:nvSpPr>
          <p:cNvPr id="642" name="Google Shape;642;p68"/>
          <p:cNvSpPr txBox="1"/>
          <p:nvPr>
            <p:ph idx="1" type="body"/>
          </p:nvPr>
        </p:nvSpPr>
        <p:spPr>
          <a:xfrm>
            <a:off x="491600" y="1247350"/>
            <a:ext cx="81078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tree_insert(tree_t *tree, int value)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tree_node_t *new_node = calloc(1, sizeof(tree_node_t));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new_node-&gt;value = value;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tree_node_t *parent = tree_find_helper(tree, value, 1);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(!parent)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tree-&gt;root = new_node;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else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(value &lt;= parent-&gt;value)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parent-&gt;left = new_node;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parent-&gt;right = new_node;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new_node-&gt;parent = parent;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0;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#include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#define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#if #else #endif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Предопределенные макросы: __FILE__, __LINE__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$ gcc -DNAME=VALUE ...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 (нет дочерних)</a:t>
            </a:r>
            <a:endParaRPr/>
          </a:p>
        </p:txBody>
      </p:sp>
      <p:sp>
        <p:nvSpPr>
          <p:cNvPr id="648" name="Google Shape;648;p69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tree_remove(tree_t *tree, int value)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tree_node_t *node = tree_find_helper(tree, value, 0);;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(!node)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return -1;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if (!node-&gt;left &amp;&amp; !node-&gt;right)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(node-&gt;parent)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if (node-&gt;parent-&gt;left == node)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node-&gt;parent-&gt;left == NULL;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node-&gt;parent-&gt;right == NULL;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tree-&gt;root = NULL;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 (1 дочерний)</a:t>
            </a:r>
            <a:endParaRPr/>
          </a:p>
        </p:txBody>
      </p:sp>
      <p:sp>
        <p:nvSpPr>
          <p:cNvPr id="654" name="Google Shape;654;p70"/>
          <p:cNvSpPr txBox="1"/>
          <p:nvPr>
            <p:ph idx="1" type="body"/>
          </p:nvPr>
        </p:nvSpPr>
        <p:spPr>
          <a:xfrm>
            <a:off x="454925" y="1232675"/>
            <a:ext cx="78549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    else if (!node-&gt;left || !node-&gt;right)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tree_node_t *child = (node-&gt;left) ? node-&gt;left : node-&gt;right;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(node-&gt;parent)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if (node-&gt;parent-&gt;left == node)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node-&gt;parent-&gt;left = child;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node-&gt;parent-&gt;right = child;  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tree-&gt;root = child;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child-&gt;parent = node-&gt;parent;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baseline="30000"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 (2 дочерних)</a:t>
            </a:r>
            <a:endParaRPr/>
          </a:p>
        </p:txBody>
      </p:sp>
      <p:sp>
        <p:nvSpPr>
          <p:cNvPr id="660" name="Google Shape;660;p71"/>
          <p:cNvSpPr txBox="1"/>
          <p:nvPr>
            <p:ph idx="1" type="body"/>
          </p:nvPr>
        </p:nvSpPr>
        <p:spPr>
          <a:xfrm>
            <a:off x="440250" y="1247350"/>
            <a:ext cx="78696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    else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tree_node_t *swap = node-&gt;left;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while (swap-&gt;right)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swap = swap-&gt;right;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node-&gt;value = swap-&gt;value;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if (swap-&gt;parent-&gt;left == swap)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swap-&gt;parent-&gt;left = swap-&gt;left;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swap-&gt;parent-&gt;right = swap-&gt;left;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node = swap;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free(node);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return 0;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дерева</a:t>
            </a:r>
            <a:endParaRPr/>
          </a:p>
        </p:txBody>
      </p:sp>
      <p:sp>
        <p:nvSpPr>
          <p:cNvPr id="666" name="Google Shape;666;p7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static void tree_destroy_node(tree_node_t *node)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(!node)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return;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tree_destroy_node(node-&gt;left);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tree_destroy_node(node-&gt;right);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free(node);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void tree_destroy(tree_t *tree)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tree_destroy_node(tree-&gt;root);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free(tree);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Балансировка деревьев</a:t>
            </a:r>
            <a:endParaRPr/>
          </a:p>
        </p:txBody>
      </p:sp>
      <p:sp>
        <p:nvSpPr>
          <p:cNvPr id="672" name="Google Shape;672;p73"/>
          <p:cNvSpPr/>
          <p:nvPr/>
        </p:nvSpPr>
        <p:spPr>
          <a:xfrm>
            <a:off x="1093875" y="32767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73" name="Google Shape;673;p73"/>
          <p:cNvSpPr txBox="1"/>
          <p:nvPr/>
        </p:nvSpPr>
        <p:spPr>
          <a:xfrm>
            <a:off x="1093875" y="32768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74" name="Google Shape;674;p73"/>
          <p:cNvSpPr/>
          <p:nvPr/>
        </p:nvSpPr>
        <p:spPr>
          <a:xfrm>
            <a:off x="1864525" y="13825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75" name="Google Shape;675;p73"/>
          <p:cNvSpPr txBox="1"/>
          <p:nvPr/>
        </p:nvSpPr>
        <p:spPr>
          <a:xfrm>
            <a:off x="1864525" y="13826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676" name="Google Shape;676;p73"/>
          <p:cNvSpPr/>
          <p:nvPr/>
        </p:nvSpPr>
        <p:spPr>
          <a:xfrm>
            <a:off x="600750" y="42504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77" name="Google Shape;677;p73"/>
          <p:cNvSpPr txBox="1"/>
          <p:nvPr/>
        </p:nvSpPr>
        <p:spPr>
          <a:xfrm>
            <a:off x="600750" y="42505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78" name="Google Shape;678;p73"/>
          <p:cNvSpPr/>
          <p:nvPr/>
        </p:nvSpPr>
        <p:spPr>
          <a:xfrm>
            <a:off x="1681225" y="18580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79" name="Google Shape;679;p73"/>
          <p:cNvSpPr txBox="1"/>
          <p:nvPr/>
        </p:nvSpPr>
        <p:spPr>
          <a:xfrm>
            <a:off x="1681225" y="18581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680" name="Google Shape;680;p73"/>
          <p:cNvSpPr/>
          <p:nvPr/>
        </p:nvSpPr>
        <p:spPr>
          <a:xfrm>
            <a:off x="851050" y="37719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81" name="Google Shape;681;p73"/>
          <p:cNvSpPr txBox="1"/>
          <p:nvPr/>
        </p:nvSpPr>
        <p:spPr>
          <a:xfrm>
            <a:off x="851050" y="37720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82" name="Google Shape;682;p73"/>
          <p:cNvCxnSpPr>
            <a:stCxn id="673" idx="2"/>
            <a:endCxn id="681" idx="0"/>
          </p:cNvCxnSpPr>
          <p:nvPr/>
        </p:nvCxnSpPr>
        <p:spPr>
          <a:xfrm flipH="1">
            <a:off x="1034475" y="3636200"/>
            <a:ext cx="24270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73"/>
          <p:cNvCxnSpPr>
            <a:stCxn id="681" idx="2"/>
            <a:endCxn id="677" idx="0"/>
          </p:cNvCxnSpPr>
          <p:nvPr/>
        </p:nvCxnSpPr>
        <p:spPr>
          <a:xfrm flipH="1">
            <a:off x="784150" y="4131425"/>
            <a:ext cx="2502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73"/>
          <p:cNvSpPr/>
          <p:nvPr/>
        </p:nvSpPr>
        <p:spPr>
          <a:xfrm>
            <a:off x="1321813" y="280887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85" name="Google Shape;685;p73"/>
          <p:cNvSpPr txBox="1"/>
          <p:nvPr/>
        </p:nvSpPr>
        <p:spPr>
          <a:xfrm>
            <a:off x="1321813" y="280897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86" name="Google Shape;686;p73"/>
          <p:cNvCxnSpPr>
            <a:stCxn id="685" idx="2"/>
            <a:endCxn id="673" idx="0"/>
          </p:cNvCxnSpPr>
          <p:nvPr/>
        </p:nvCxnSpPr>
        <p:spPr>
          <a:xfrm flipH="1">
            <a:off x="1277113" y="3168375"/>
            <a:ext cx="2280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73"/>
          <p:cNvSpPr/>
          <p:nvPr/>
        </p:nvSpPr>
        <p:spPr>
          <a:xfrm>
            <a:off x="1505125" y="2333525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88" name="Google Shape;688;p73"/>
          <p:cNvSpPr txBox="1"/>
          <p:nvPr/>
        </p:nvSpPr>
        <p:spPr>
          <a:xfrm>
            <a:off x="1505125" y="2333625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89" name="Google Shape;689;p73"/>
          <p:cNvCxnSpPr>
            <a:stCxn id="688" idx="2"/>
            <a:endCxn id="685" idx="0"/>
          </p:cNvCxnSpPr>
          <p:nvPr/>
        </p:nvCxnSpPr>
        <p:spPr>
          <a:xfrm flipH="1">
            <a:off x="1505125" y="2693025"/>
            <a:ext cx="1833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73"/>
          <p:cNvCxnSpPr>
            <a:endCxn id="688" idx="0"/>
          </p:cNvCxnSpPr>
          <p:nvPr/>
        </p:nvCxnSpPr>
        <p:spPr>
          <a:xfrm flipH="1">
            <a:off x="1688425" y="2217525"/>
            <a:ext cx="1761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73"/>
          <p:cNvCxnSpPr>
            <a:stCxn id="675" idx="2"/>
            <a:endCxn id="679" idx="0"/>
          </p:cNvCxnSpPr>
          <p:nvPr/>
        </p:nvCxnSpPr>
        <p:spPr>
          <a:xfrm flipH="1">
            <a:off x="1864525" y="1742025"/>
            <a:ext cx="1833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73"/>
          <p:cNvSpPr/>
          <p:nvPr/>
        </p:nvSpPr>
        <p:spPr>
          <a:xfrm>
            <a:off x="2040625" y="2928700"/>
            <a:ext cx="7146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3"/>
          <p:cNvSpPr/>
          <p:nvPr/>
        </p:nvSpPr>
        <p:spPr>
          <a:xfrm>
            <a:off x="3497625" y="363758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94" name="Google Shape;694;p73"/>
          <p:cNvSpPr txBox="1"/>
          <p:nvPr/>
        </p:nvSpPr>
        <p:spPr>
          <a:xfrm>
            <a:off x="3497625" y="363768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95" name="Google Shape;695;p73"/>
          <p:cNvSpPr/>
          <p:nvPr/>
        </p:nvSpPr>
        <p:spPr>
          <a:xfrm>
            <a:off x="4717500" y="363598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96" name="Google Shape;696;p73"/>
          <p:cNvSpPr txBox="1"/>
          <p:nvPr/>
        </p:nvSpPr>
        <p:spPr>
          <a:xfrm>
            <a:off x="4717500" y="363608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697" name="Google Shape;697;p73"/>
          <p:cNvSpPr/>
          <p:nvPr/>
        </p:nvSpPr>
        <p:spPr>
          <a:xfrm>
            <a:off x="2890550" y="363773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698" name="Google Shape;698;p73"/>
          <p:cNvSpPr txBox="1"/>
          <p:nvPr/>
        </p:nvSpPr>
        <p:spPr>
          <a:xfrm>
            <a:off x="2890550" y="363783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9" name="Google Shape;699;p73"/>
          <p:cNvSpPr/>
          <p:nvPr/>
        </p:nvSpPr>
        <p:spPr>
          <a:xfrm>
            <a:off x="4358100" y="289618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700" name="Google Shape;700;p73"/>
          <p:cNvSpPr txBox="1"/>
          <p:nvPr/>
        </p:nvSpPr>
        <p:spPr>
          <a:xfrm>
            <a:off x="4358100" y="289628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701" name="Google Shape;701;p73"/>
          <p:cNvSpPr/>
          <p:nvPr/>
        </p:nvSpPr>
        <p:spPr>
          <a:xfrm>
            <a:off x="3140850" y="2894713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702" name="Google Shape;702;p73"/>
          <p:cNvSpPr txBox="1"/>
          <p:nvPr/>
        </p:nvSpPr>
        <p:spPr>
          <a:xfrm>
            <a:off x="3140850" y="2894813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703" name="Google Shape;703;p73"/>
          <p:cNvCxnSpPr>
            <a:stCxn id="702" idx="2"/>
            <a:endCxn id="698" idx="0"/>
          </p:cNvCxnSpPr>
          <p:nvPr/>
        </p:nvCxnSpPr>
        <p:spPr>
          <a:xfrm flipH="1">
            <a:off x="3073950" y="3254213"/>
            <a:ext cx="2502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73"/>
          <p:cNvSpPr/>
          <p:nvPr/>
        </p:nvSpPr>
        <p:spPr>
          <a:xfrm>
            <a:off x="3760488" y="2217463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705" name="Google Shape;705;p73"/>
          <p:cNvSpPr txBox="1"/>
          <p:nvPr/>
        </p:nvSpPr>
        <p:spPr>
          <a:xfrm>
            <a:off x="3760488" y="2217563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706" name="Google Shape;706;p73"/>
          <p:cNvSpPr/>
          <p:nvPr/>
        </p:nvSpPr>
        <p:spPr>
          <a:xfrm>
            <a:off x="4182000" y="363613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707" name="Google Shape;707;p73"/>
          <p:cNvSpPr txBox="1"/>
          <p:nvPr/>
        </p:nvSpPr>
        <p:spPr>
          <a:xfrm>
            <a:off x="4182000" y="363623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708" name="Google Shape;708;p73"/>
          <p:cNvCxnSpPr>
            <a:stCxn id="705" idx="2"/>
            <a:endCxn id="702" idx="0"/>
          </p:cNvCxnSpPr>
          <p:nvPr/>
        </p:nvCxnSpPr>
        <p:spPr>
          <a:xfrm flipH="1">
            <a:off x="3324288" y="2576963"/>
            <a:ext cx="6195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73"/>
          <p:cNvCxnSpPr>
            <a:stCxn id="705" idx="2"/>
            <a:endCxn id="700" idx="0"/>
          </p:cNvCxnSpPr>
          <p:nvPr/>
        </p:nvCxnSpPr>
        <p:spPr>
          <a:xfrm>
            <a:off x="3943788" y="2576963"/>
            <a:ext cx="5976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73"/>
          <p:cNvCxnSpPr>
            <a:stCxn id="702" idx="2"/>
            <a:endCxn id="694" idx="0"/>
          </p:cNvCxnSpPr>
          <p:nvPr/>
        </p:nvCxnSpPr>
        <p:spPr>
          <a:xfrm>
            <a:off x="3324150" y="3254213"/>
            <a:ext cx="3567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73"/>
          <p:cNvCxnSpPr>
            <a:stCxn id="700" idx="2"/>
            <a:endCxn id="707" idx="0"/>
          </p:cNvCxnSpPr>
          <p:nvPr/>
        </p:nvCxnSpPr>
        <p:spPr>
          <a:xfrm flipH="1">
            <a:off x="4365300" y="3255688"/>
            <a:ext cx="1761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73"/>
          <p:cNvCxnSpPr>
            <a:stCxn id="700" idx="2"/>
            <a:endCxn id="696" idx="0"/>
          </p:cNvCxnSpPr>
          <p:nvPr/>
        </p:nvCxnSpPr>
        <p:spPr>
          <a:xfrm>
            <a:off x="4541400" y="3255688"/>
            <a:ext cx="3594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3"/>
          <p:cNvSpPr txBox="1"/>
          <p:nvPr>
            <p:ph idx="2" type="body"/>
          </p:nvPr>
        </p:nvSpPr>
        <p:spPr>
          <a:xfrm>
            <a:off x="5321426" y="1359375"/>
            <a:ext cx="30450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АВЛ дерево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Красно-чёрное дерево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</a:t>
            </a:r>
            <a:endParaRPr/>
          </a:p>
        </p:txBody>
      </p:sp>
      <p:sp>
        <p:nvSpPr>
          <p:cNvPr id="719" name="Google Shape;719;p74"/>
          <p:cNvSpPr txBox="1"/>
          <p:nvPr>
            <p:ph idx="1" type="body"/>
          </p:nvPr>
        </p:nvSpPr>
        <p:spPr>
          <a:xfrm>
            <a:off x="782638" y="1365818"/>
            <a:ext cx="3571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Ключ - значение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Добавление, удаление, поиск за O(1)*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20" name="Google Shape;720;p74"/>
          <p:cNvSpPr/>
          <p:nvPr/>
        </p:nvSpPr>
        <p:spPr>
          <a:xfrm>
            <a:off x="4806000" y="1760975"/>
            <a:ext cx="9171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21" name="Google Shape;721;p74"/>
          <p:cNvSpPr txBox="1"/>
          <p:nvPr/>
        </p:nvSpPr>
        <p:spPr>
          <a:xfrm>
            <a:off x="4659150" y="1365825"/>
            <a:ext cx="12108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hash(key)%n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22" name="Google Shape;722;p74"/>
          <p:cNvSpPr/>
          <p:nvPr/>
        </p:nvSpPr>
        <p:spPr>
          <a:xfrm>
            <a:off x="4806000" y="2032475"/>
            <a:ext cx="9171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723" name="Google Shape;723;p74"/>
          <p:cNvSpPr/>
          <p:nvPr/>
        </p:nvSpPr>
        <p:spPr>
          <a:xfrm>
            <a:off x="4806000" y="2303975"/>
            <a:ext cx="9171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24" name="Google Shape;724;p74"/>
          <p:cNvSpPr/>
          <p:nvPr/>
        </p:nvSpPr>
        <p:spPr>
          <a:xfrm>
            <a:off x="4806000" y="2571750"/>
            <a:ext cx="9171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725" name="Google Shape;725;p74"/>
          <p:cNvSpPr/>
          <p:nvPr/>
        </p:nvSpPr>
        <p:spPr>
          <a:xfrm>
            <a:off x="4806000" y="2846975"/>
            <a:ext cx="9171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 - 1</a:t>
            </a:r>
            <a:endParaRPr/>
          </a:p>
        </p:txBody>
      </p:sp>
      <p:sp>
        <p:nvSpPr>
          <p:cNvPr id="726" name="Google Shape;726;p74"/>
          <p:cNvSpPr/>
          <p:nvPr/>
        </p:nvSpPr>
        <p:spPr>
          <a:xfrm>
            <a:off x="6139725" y="2032475"/>
            <a:ext cx="7575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item1</a:t>
            </a:r>
            <a:endParaRPr/>
          </a:p>
        </p:txBody>
      </p:sp>
      <p:sp>
        <p:nvSpPr>
          <p:cNvPr id="727" name="Google Shape;727;p74"/>
          <p:cNvSpPr/>
          <p:nvPr/>
        </p:nvSpPr>
        <p:spPr>
          <a:xfrm>
            <a:off x="7179950" y="2032475"/>
            <a:ext cx="7575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item2</a:t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6139725" y="2846975"/>
            <a:ext cx="7575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item3</a:t>
            </a:r>
            <a:endParaRPr/>
          </a:p>
        </p:txBody>
      </p:sp>
      <p:cxnSp>
        <p:nvCxnSpPr>
          <p:cNvPr id="729" name="Google Shape;729;p74"/>
          <p:cNvCxnSpPr>
            <a:stCxn id="722" idx="3"/>
            <a:endCxn id="726" idx="1"/>
          </p:cNvCxnSpPr>
          <p:nvPr/>
        </p:nvCxnSpPr>
        <p:spPr>
          <a:xfrm>
            <a:off x="5723100" y="216822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74"/>
          <p:cNvCxnSpPr>
            <a:stCxn id="726" idx="3"/>
            <a:endCxn id="727" idx="1"/>
          </p:cNvCxnSpPr>
          <p:nvPr/>
        </p:nvCxnSpPr>
        <p:spPr>
          <a:xfrm>
            <a:off x="6897225" y="2168225"/>
            <a:ext cx="2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74"/>
          <p:cNvCxnSpPr>
            <a:stCxn id="725" idx="3"/>
            <a:endCxn id="728" idx="1"/>
          </p:cNvCxnSpPr>
          <p:nvPr/>
        </p:nvCxnSpPr>
        <p:spPr>
          <a:xfrm>
            <a:off x="5723100" y="298272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5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хеша</a:t>
            </a:r>
            <a:endParaRPr/>
          </a:p>
        </p:txBody>
      </p:sp>
      <p:sp>
        <p:nvSpPr>
          <p:cNvPr id="737" name="Google Shape;737;p75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hash_node_t *next;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 key;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 value;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hash_node_t;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hash_node_t **index;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size_t index_size;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hast_t;</a:t>
            </a:r>
            <a:endParaRPr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хеша</a:t>
            </a:r>
            <a:endParaRPr/>
          </a:p>
        </p:txBody>
      </p:sp>
      <p:sp>
        <p:nvSpPr>
          <p:cNvPr id="743" name="Google Shape;743;p76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hash_t *hash_create(size_t index_size)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hash_t *hash = calloc(1, sizeof(hash_t));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(!hash)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return NULL;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hash-&gt;index = calloc(index_size, sizeof(hash_node_t*));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(!hash-&gt;index)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free(hash);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return NULL;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hash-&gt;index_size = index_size;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hash;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baseline="30000"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хеша</a:t>
            </a:r>
            <a:endParaRPr/>
          </a:p>
        </p:txBody>
      </p:sp>
      <p:sp>
        <p:nvSpPr>
          <p:cNvPr id="749" name="Google Shape;749;p77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void hash_destroy(hash_t *hash)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size_t i;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for (i = 0; i &lt; hash-&gt;index_size; i++)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hash_node_t *node = hash-&gt;index[i];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while (node)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hash_node_t *next = node-&gt;next;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free(node);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node = 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free(hash-&gt;index);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free(hash);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 baseline="30000"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8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элемента</a:t>
            </a:r>
            <a:endParaRPr/>
          </a:p>
        </p:txBody>
      </p:sp>
      <p:sp>
        <p:nvSpPr>
          <p:cNvPr id="755" name="Google Shape;755;p78"/>
          <p:cNvSpPr txBox="1"/>
          <p:nvPr>
            <p:ph idx="1" type="body"/>
          </p:nvPr>
        </p:nvSpPr>
        <p:spPr>
          <a:xfrm>
            <a:off x="808198" y="127975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hash_insert(hast_t *hash, int key, int value)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hkey = key % hash-&gt;index_size;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hash_node_t *node = hash-&gt;index[hkey];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(node &amp;&amp; node-&gt;key != key)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 = node-&gt;next;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(!node)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hash_node_t *new_node = malloc(sizeof(hash_node_t));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(!new_node)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-1;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new_node-&gt;next = hash-&gt;index[hkey];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new_node-&gt;key = key;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new_node-&gt;value = value;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hash-&gt;index[hkey] = new_node;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node-&gt;value = value;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12"/>
              <a:t>Компиляция</a:t>
            </a:r>
            <a:endParaRPr b="1" sz="2812"/>
          </a:p>
        </p:txBody>
      </p:sp>
      <p:sp>
        <p:nvSpPr>
          <p:cNvPr id="182" name="Google Shape;182;p25"/>
          <p:cNvSpPr txBox="1"/>
          <p:nvPr/>
        </p:nvSpPr>
        <p:spPr>
          <a:xfrm>
            <a:off x="782325" y="1356200"/>
            <a:ext cx="30993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Преобразование исходного кода в объектный файл.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25"/>
          <p:cNvSpPr txBox="1"/>
          <p:nvPr/>
        </p:nvSpPr>
        <p:spPr>
          <a:xfrm>
            <a:off x="4025450" y="1356200"/>
            <a:ext cx="43905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puts("Hello, world!");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781750" y="3065075"/>
            <a:ext cx="57252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.text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  </a:t>
            </a: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0: 55                      push   %rbp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1: 48 89 e5                mov    %rsp,%rbp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4: 48 8d 3d 00 00 00 00    lea    0x0(%rip),%rdi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b: e8 00 00 00 00          callq  10 &lt;main+0x10&gt;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10: 90                      nop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11: 5d                      pop    %rbp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12: c3                      retq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782325" y="2623575"/>
            <a:ext cx="1687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header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782325" y="2965467"/>
            <a:ext cx="1687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782325" y="3642401"/>
            <a:ext cx="1687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782325" y="3307359"/>
            <a:ext cx="1687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bss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782325" y="4339883"/>
            <a:ext cx="1687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2781750" y="2396588"/>
            <a:ext cx="5725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.data</a:t>
            </a:r>
            <a:endParaRPr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0000 48656c6c 6f2c2077 6f726c64 2100 Hello, world!.</a:t>
            </a:r>
            <a:endParaRPr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782325" y="3991142"/>
            <a:ext cx="1687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symbols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782375" y="2322750"/>
            <a:ext cx="16875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elf: *.o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9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элемента</a:t>
            </a:r>
            <a:endParaRPr/>
          </a:p>
        </p:txBody>
      </p:sp>
      <p:sp>
        <p:nvSpPr>
          <p:cNvPr id="761" name="Google Shape;761;p79"/>
          <p:cNvSpPr txBox="1"/>
          <p:nvPr>
            <p:ph idx="1" type="body"/>
          </p:nvPr>
        </p:nvSpPr>
        <p:spPr>
          <a:xfrm>
            <a:off x="447575" y="1240025"/>
            <a:ext cx="78624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hash_remove(hash_t *hash, int key)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 hkey = key % hash-&gt;index_size;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hash_node_t *prev_node = NULL;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hash_node_t *node = hash-&gt;index[hkey];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while (node &amp;&amp; node-&gt;key != key) {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prev_node = node;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node = node-&gt;next;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(!node)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return -1;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if (!prev_node)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hash-&gt;index[hkey] = node-&gt;next;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else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prev_node-&gt;next = node-&gt;next;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free(node);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return 0; }</a:t>
            </a:r>
            <a:endParaRPr sz="16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0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Стек, очередь</a:t>
            </a:r>
            <a:endParaRPr/>
          </a:p>
        </p:txBody>
      </p:sp>
      <p:sp>
        <p:nvSpPr>
          <p:cNvPr id="767" name="Google Shape;767;p80"/>
          <p:cNvSpPr/>
          <p:nvPr/>
        </p:nvSpPr>
        <p:spPr>
          <a:xfrm>
            <a:off x="1550507" y="3647228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68" name="Google Shape;768;p80"/>
          <p:cNvSpPr/>
          <p:nvPr/>
        </p:nvSpPr>
        <p:spPr>
          <a:xfrm>
            <a:off x="1550507" y="3994325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769" name="Google Shape;769;p80"/>
          <p:cNvSpPr/>
          <p:nvPr/>
        </p:nvSpPr>
        <p:spPr>
          <a:xfrm>
            <a:off x="1550507" y="2966970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770" name="Google Shape;770;p80"/>
          <p:cNvSpPr/>
          <p:nvPr/>
        </p:nvSpPr>
        <p:spPr>
          <a:xfrm>
            <a:off x="1550507" y="3300130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771" name="Google Shape;771;p80"/>
          <p:cNvCxnSpPr>
            <a:endCxn id="769" idx="0"/>
          </p:cNvCxnSpPr>
          <p:nvPr/>
        </p:nvCxnSpPr>
        <p:spPr>
          <a:xfrm>
            <a:off x="1172207" y="2345670"/>
            <a:ext cx="7848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80"/>
          <p:cNvSpPr txBox="1"/>
          <p:nvPr/>
        </p:nvSpPr>
        <p:spPr>
          <a:xfrm rot="2701141">
            <a:off x="1387165" y="2393181"/>
            <a:ext cx="639154" cy="347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push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73" name="Google Shape;773;p80"/>
          <p:cNvSpPr/>
          <p:nvPr/>
        </p:nvSpPr>
        <p:spPr>
          <a:xfrm>
            <a:off x="756650" y="1998575"/>
            <a:ext cx="639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74" name="Google Shape;774;p80"/>
          <p:cNvSpPr txBox="1"/>
          <p:nvPr/>
        </p:nvSpPr>
        <p:spPr>
          <a:xfrm>
            <a:off x="612100" y="2805650"/>
            <a:ext cx="504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top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cxnSp>
        <p:nvCxnSpPr>
          <p:cNvPr id="775" name="Google Shape;775;p80"/>
          <p:cNvCxnSpPr>
            <a:stCxn id="774" idx="3"/>
          </p:cNvCxnSpPr>
          <p:nvPr/>
        </p:nvCxnSpPr>
        <p:spPr>
          <a:xfrm flipH="1" rot="10800000">
            <a:off x="1117000" y="2967500"/>
            <a:ext cx="465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2370925" y="1998575"/>
            <a:ext cx="6972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777" name="Google Shape;777;p80"/>
          <p:cNvCxnSpPr>
            <a:stCxn id="769" idx="0"/>
            <a:endCxn id="776" idx="2"/>
          </p:cNvCxnSpPr>
          <p:nvPr/>
        </p:nvCxnSpPr>
        <p:spPr>
          <a:xfrm flipH="1" rot="10800000">
            <a:off x="1957007" y="2345670"/>
            <a:ext cx="762600" cy="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80"/>
          <p:cNvSpPr txBox="1"/>
          <p:nvPr/>
        </p:nvSpPr>
        <p:spPr>
          <a:xfrm rot="-2698859">
            <a:off x="1934081" y="2328723"/>
            <a:ext cx="639154" cy="346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pop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79" name="Google Shape;779;p80"/>
          <p:cNvSpPr/>
          <p:nvPr/>
        </p:nvSpPr>
        <p:spPr>
          <a:xfrm>
            <a:off x="6407832" y="3221153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80" name="Google Shape;780;p80"/>
          <p:cNvSpPr/>
          <p:nvPr/>
        </p:nvSpPr>
        <p:spPr>
          <a:xfrm>
            <a:off x="6407832" y="3568250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781" name="Google Shape;781;p80"/>
          <p:cNvSpPr/>
          <p:nvPr/>
        </p:nvSpPr>
        <p:spPr>
          <a:xfrm>
            <a:off x="6407832" y="2540895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782" name="Google Shape;782;p80"/>
          <p:cNvSpPr/>
          <p:nvPr/>
        </p:nvSpPr>
        <p:spPr>
          <a:xfrm>
            <a:off x="6407832" y="2874055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783" name="Google Shape;783;p80"/>
          <p:cNvCxnSpPr>
            <a:stCxn id="784" idx="2"/>
            <a:endCxn id="781" idx="0"/>
          </p:cNvCxnSpPr>
          <p:nvPr/>
        </p:nvCxnSpPr>
        <p:spPr>
          <a:xfrm>
            <a:off x="6814325" y="2179850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80"/>
          <p:cNvSpPr txBox="1"/>
          <p:nvPr/>
        </p:nvSpPr>
        <p:spPr>
          <a:xfrm>
            <a:off x="7220825" y="2179850"/>
            <a:ext cx="968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enqueue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84" name="Google Shape;784;p80"/>
          <p:cNvSpPr/>
          <p:nvPr/>
        </p:nvSpPr>
        <p:spPr>
          <a:xfrm>
            <a:off x="6407825" y="1832750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86" name="Google Shape;786;p80"/>
          <p:cNvSpPr txBox="1"/>
          <p:nvPr/>
        </p:nvSpPr>
        <p:spPr>
          <a:xfrm>
            <a:off x="5335175" y="2379575"/>
            <a:ext cx="639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last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cxnSp>
        <p:nvCxnSpPr>
          <p:cNvPr id="787" name="Google Shape;787;p80"/>
          <p:cNvCxnSpPr>
            <a:stCxn id="786" idx="3"/>
          </p:cNvCxnSpPr>
          <p:nvPr/>
        </p:nvCxnSpPr>
        <p:spPr>
          <a:xfrm flipH="1" rot="10800000">
            <a:off x="5974175" y="2541425"/>
            <a:ext cx="465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80"/>
          <p:cNvSpPr/>
          <p:nvPr/>
        </p:nvSpPr>
        <p:spPr>
          <a:xfrm>
            <a:off x="6408575" y="4262450"/>
            <a:ext cx="813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789" name="Google Shape;789;p80"/>
          <p:cNvCxnSpPr>
            <a:stCxn id="780" idx="2"/>
            <a:endCxn id="788" idx="0"/>
          </p:cNvCxnSpPr>
          <p:nvPr/>
        </p:nvCxnSpPr>
        <p:spPr>
          <a:xfrm>
            <a:off x="6814332" y="3915350"/>
            <a:ext cx="6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80"/>
          <p:cNvSpPr txBox="1"/>
          <p:nvPr/>
        </p:nvSpPr>
        <p:spPr>
          <a:xfrm>
            <a:off x="7220825" y="3901400"/>
            <a:ext cx="968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dequeue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91" name="Google Shape;791;p80"/>
          <p:cNvSpPr txBox="1"/>
          <p:nvPr/>
        </p:nvSpPr>
        <p:spPr>
          <a:xfrm>
            <a:off x="5180225" y="3762625"/>
            <a:ext cx="762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first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cxnSp>
        <p:nvCxnSpPr>
          <p:cNvPr id="792" name="Google Shape;792;p80"/>
          <p:cNvCxnSpPr>
            <a:stCxn id="791" idx="3"/>
          </p:cNvCxnSpPr>
          <p:nvPr/>
        </p:nvCxnSpPr>
        <p:spPr>
          <a:xfrm flipH="1" rot="10800000">
            <a:off x="5942825" y="3924475"/>
            <a:ext cx="465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80"/>
          <p:cNvSpPr txBox="1"/>
          <p:nvPr/>
        </p:nvSpPr>
        <p:spPr>
          <a:xfrm>
            <a:off x="756625" y="1203125"/>
            <a:ext cx="231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LIFO</a:t>
            </a:r>
            <a:endParaRPr/>
          </a:p>
        </p:txBody>
      </p:sp>
      <p:sp>
        <p:nvSpPr>
          <p:cNvPr id="794" name="Google Shape;794;p80"/>
          <p:cNvSpPr txBox="1"/>
          <p:nvPr/>
        </p:nvSpPr>
        <p:spPr>
          <a:xfrm>
            <a:off x="5658575" y="1193875"/>
            <a:ext cx="23115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</a:t>
            </a:r>
            <a:r>
              <a:rPr lang="ru"/>
              <a:t>IFO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1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Двоичная куча</a:t>
            </a:r>
            <a:endParaRPr/>
          </a:p>
        </p:txBody>
      </p:sp>
      <p:sp>
        <p:nvSpPr>
          <p:cNvPr id="800" name="Google Shape;800;p81"/>
          <p:cNvSpPr txBox="1"/>
          <p:nvPr>
            <p:ph idx="1" type="body"/>
          </p:nvPr>
        </p:nvSpPr>
        <p:spPr>
          <a:xfrm>
            <a:off x="782325" y="1134800"/>
            <a:ext cx="75276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</a:rPr>
              <a:t>Двоичное дерево, у которого: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" sz="1600">
                <a:solidFill>
                  <a:srgbClr val="222222"/>
                </a:solidFill>
              </a:rPr>
              <a:t>Значение в любой вершине не больше, чем значения её потомков.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ru" sz="1600">
                <a:solidFill>
                  <a:srgbClr val="222222"/>
                </a:solidFill>
              </a:rPr>
              <a:t>Глубина всех листьев (расстояние до корня) отличается не более чем на 1 слой.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ru" sz="1600">
                <a:solidFill>
                  <a:srgbClr val="222222"/>
                </a:solidFill>
              </a:rPr>
              <a:t>Последний слой заполняется слева направо без пропусков.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aseline="30000" sz="1400"/>
          </a:p>
        </p:txBody>
      </p:sp>
      <p:sp>
        <p:nvSpPr>
          <p:cNvPr id="801" name="Google Shape;801;p81"/>
          <p:cNvSpPr/>
          <p:nvPr/>
        </p:nvSpPr>
        <p:spPr>
          <a:xfrm>
            <a:off x="1389400" y="4311813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02" name="Google Shape;802;p81"/>
          <p:cNvSpPr txBox="1"/>
          <p:nvPr/>
        </p:nvSpPr>
        <p:spPr>
          <a:xfrm>
            <a:off x="1389400" y="4311913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803" name="Google Shape;803;p81"/>
          <p:cNvSpPr/>
          <p:nvPr/>
        </p:nvSpPr>
        <p:spPr>
          <a:xfrm>
            <a:off x="782325" y="4311963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04" name="Google Shape;804;p81"/>
          <p:cNvSpPr txBox="1"/>
          <p:nvPr/>
        </p:nvSpPr>
        <p:spPr>
          <a:xfrm>
            <a:off x="782325" y="4312063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805" name="Google Shape;805;p81"/>
          <p:cNvSpPr/>
          <p:nvPr/>
        </p:nvSpPr>
        <p:spPr>
          <a:xfrm>
            <a:off x="2249875" y="3570413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06" name="Google Shape;806;p81"/>
          <p:cNvSpPr txBox="1"/>
          <p:nvPr/>
        </p:nvSpPr>
        <p:spPr>
          <a:xfrm>
            <a:off x="2249875" y="3570513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807" name="Google Shape;807;p81"/>
          <p:cNvSpPr/>
          <p:nvPr/>
        </p:nvSpPr>
        <p:spPr>
          <a:xfrm>
            <a:off x="1032625" y="356893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08" name="Google Shape;808;p81"/>
          <p:cNvSpPr txBox="1"/>
          <p:nvPr/>
        </p:nvSpPr>
        <p:spPr>
          <a:xfrm>
            <a:off x="1032625" y="356903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809" name="Google Shape;809;p81"/>
          <p:cNvCxnSpPr>
            <a:stCxn id="808" idx="2"/>
            <a:endCxn id="804" idx="0"/>
          </p:cNvCxnSpPr>
          <p:nvPr/>
        </p:nvCxnSpPr>
        <p:spPr>
          <a:xfrm flipH="1">
            <a:off x="965725" y="3928438"/>
            <a:ext cx="2502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81"/>
          <p:cNvSpPr/>
          <p:nvPr/>
        </p:nvSpPr>
        <p:spPr>
          <a:xfrm>
            <a:off x="1652263" y="2891688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11" name="Google Shape;811;p81"/>
          <p:cNvSpPr txBox="1"/>
          <p:nvPr/>
        </p:nvSpPr>
        <p:spPr>
          <a:xfrm>
            <a:off x="1652263" y="2891788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812" name="Google Shape;812;p81"/>
          <p:cNvSpPr/>
          <p:nvPr/>
        </p:nvSpPr>
        <p:spPr>
          <a:xfrm>
            <a:off x="2073775" y="4310363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13" name="Google Shape;813;p81"/>
          <p:cNvSpPr txBox="1"/>
          <p:nvPr/>
        </p:nvSpPr>
        <p:spPr>
          <a:xfrm>
            <a:off x="2073775" y="4310463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814" name="Google Shape;814;p81"/>
          <p:cNvCxnSpPr>
            <a:stCxn id="811" idx="2"/>
            <a:endCxn id="808" idx="0"/>
          </p:cNvCxnSpPr>
          <p:nvPr/>
        </p:nvCxnSpPr>
        <p:spPr>
          <a:xfrm flipH="1">
            <a:off x="1216063" y="3251188"/>
            <a:ext cx="6195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81"/>
          <p:cNvCxnSpPr>
            <a:stCxn id="811" idx="2"/>
            <a:endCxn id="806" idx="0"/>
          </p:cNvCxnSpPr>
          <p:nvPr/>
        </p:nvCxnSpPr>
        <p:spPr>
          <a:xfrm>
            <a:off x="1835563" y="3251188"/>
            <a:ext cx="5976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81"/>
          <p:cNvCxnSpPr>
            <a:stCxn id="808" idx="2"/>
            <a:endCxn id="802" idx="0"/>
          </p:cNvCxnSpPr>
          <p:nvPr/>
        </p:nvCxnSpPr>
        <p:spPr>
          <a:xfrm>
            <a:off x="1215925" y="3928438"/>
            <a:ext cx="3567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81"/>
          <p:cNvCxnSpPr>
            <a:stCxn id="806" idx="2"/>
            <a:endCxn id="813" idx="0"/>
          </p:cNvCxnSpPr>
          <p:nvPr/>
        </p:nvCxnSpPr>
        <p:spPr>
          <a:xfrm flipH="1">
            <a:off x="2257075" y="3929913"/>
            <a:ext cx="1761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81"/>
          <p:cNvSpPr/>
          <p:nvPr/>
        </p:nvSpPr>
        <p:spPr>
          <a:xfrm>
            <a:off x="4358950" y="28916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19" name="Google Shape;819;p81"/>
          <p:cNvSpPr txBox="1"/>
          <p:nvPr/>
        </p:nvSpPr>
        <p:spPr>
          <a:xfrm>
            <a:off x="4358950" y="28917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820" name="Google Shape;820;p81"/>
          <p:cNvSpPr/>
          <p:nvPr/>
        </p:nvSpPr>
        <p:spPr>
          <a:xfrm>
            <a:off x="4725550" y="28917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21" name="Google Shape;821;p81"/>
          <p:cNvSpPr txBox="1"/>
          <p:nvPr/>
        </p:nvSpPr>
        <p:spPr>
          <a:xfrm>
            <a:off x="4725550" y="28918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822" name="Google Shape;822;p81"/>
          <p:cNvSpPr/>
          <p:nvPr/>
        </p:nvSpPr>
        <p:spPr>
          <a:xfrm>
            <a:off x="5092150" y="289160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23" name="Google Shape;823;p81"/>
          <p:cNvSpPr txBox="1"/>
          <p:nvPr/>
        </p:nvSpPr>
        <p:spPr>
          <a:xfrm>
            <a:off x="5092150" y="289170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824" name="Google Shape;824;p81"/>
          <p:cNvSpPr/>
          <p:nvPr/>
        </p:nvSpPr>
        <p:spPr>
          <a:xfrm>
            <a:off x="5451550" y="28915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25" name="Google Shape;825;p81"/>
          <p:cNvSpPr txBox="1"/>
          <p:nvPr/>
        </p:nvSpPr>
        <p:spPr>
          <a:xfrm>
            <a:off x="5451550" y="28916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826" name="Google Shape;826;p81"/>
          <p:cNvSpPr/>
          <p:nvPr/>
        </p:nvSpPr>
        <p:spPr>
          <a:xfrm>
            <a:off x="6177550" y="28915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27" name="Google Shape;827;p81"/>
          <p:cNvSpPr/>
          <p:nvPr/>
        </p:nvSpPr>
        <p:spPr>
          <a:xfrm>
            <a:off x="6536950" y="28915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28" name="Google Shape;828;p81"/>
          <p:cNvSpPr/>
          <p:nvPr/>
        </p:nvSpPr>
        <p:spPr>
          <a:xfrm>
            <a:off x="6896350" y="28915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29" name="Google Shape;829;p81"/>
          <p:cNvSpPr/>
          <p:nvPr/>
        </p:nvSpPr>
        <p:spPr>
          <a:xfrm>
            <a:off x="5810950" y="2891750"/>
            <a:ext cx="3594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  <p:sp>
        <p:nvSpPr>
          <p:cNvPr id="830" name="Google Shape;830;p81"/>
          <p:cNvSpPr txBox="1"/>
          <p:nvPr/>
        </p:nvSpPr>
        <p:spPr>
          <a:xfrm>
            <a:off x="5810950" y="28918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831" name="Google Shape;831;p81"/>
          <p:cNvSpPr txBox="1"/>
          <p:nvPr/>
        </p:nvSpPr>
        <p:spPr>
          <a:xfrm>
            <a:off x="3620650" y="2891550"/>
            <a:ext cx="731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T Mono"/>
                <a:ea typeface="PT Mono"/>
                <a:cs typeface="PT Mono"/>
                <a:sym typeface="PT Mono"/>
              </a:rPr>
              <a:t>data: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2" name="Google Shape;832;p81"/>
          <p:cNvSpPr txBox="1"/>
          <p:nvPr/>
        </p:nvSpPr>
        <p:spPr>
          <a:xfrm>
            <a:off x="6173950" y="2891550"/>
            <a:ext cx="366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833" name="Google Shape;833;p81"/>
          <p:cNvSpPr txBox="1"/>
          <p:nvPr/>
        </p:nvSpPr>
        <p:spPr>
          <a:xfrm>
            <a:off x="3650425" y="3515800"/>
            <a:ext cx="4003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left: a[i * 2 + 1]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right: a[i * 2 + 2]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Шаблонные контейнеры</a:t>
            </a:r>
            <a:endParaRPr/>
          </a:p>
        </p:txBody>
      </p:sp>
      <p:sp>
        <p:nvSpPr>
          <p:cNvPr id="839" name="Google Shape;839;p82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#define HASH_INIT(name, key_t, value_t, hash_func)\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hash_##name##_node_t *next;\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key_t key;\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value_t value;\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hash_##name##_node_t;\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typedef struct {\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hash_##name##_node_t **index;\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size_t index_size;\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 hast_##name##_t;\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\</a:t>
            </a:r>
            <a:endParaRPr sz="1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hash_##name##_add(hast_##name##_t *hash, key_t key, value_t value) {\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hkey = hash_func(key) % hash-&gt;index_size;\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3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шаблона</a:t>
            </a:r>
            <a:endParaRPr/>
          </a:p>
        </p:txBody>
      </p:sp>
      <p:sp>
        <p:nvSpPr>
          <p:cNvPr id="845" name="Google Shape;845;p83"/>
          <p:cNvSpPr txBox="1"/>
          <p:nvPr>
            <p:ph idx="1" type="body"/>
          </p:nvPr>
        </p:nvSpPr>
        <p:spPr>
          <a:xfrm>
            <a:off x="782323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HASH_INIT(map, char *, char *, strhash);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    hash_map_t *h = hash_map_init();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    hash_map_add(h, “key”, “value”);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Mono"/>
                <a:ea typeface="PT Mono"/>
                <a:cs typeface="PT Mono"/>
                <a:sym typeface="PT Mono"/>
              </a:rPr>
              <a:t>}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4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контейнеров</a:t>
            </a:r>
            <a:endParaRPr/>
          </a:p>
        </p:txBody>
      </p:sp>
      <p:sp>
        <p:nvSpPr>
          <p:cNvPr id="851" name="Google Shape;851;p84"/>
          <p:cNvSpPr txBox="1"/>
          <p:nvPr>
            <p:ph idx="1" type="body"/>
          </p:nvPr>
        </p:nvSpPr>
        <p:spPr>
          <a:xfrm>
            <a:off x="808198" y="1356202"/>
            <a:ext cx="75276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klib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https://github.com/attractivechaos/klib</a:t>
            </a:r>
            <a:endParaRPr/>
          </a:p>
        </p:txBody>
      </p:sp>
      <p:pic>
        <p:nvPicPr>
          <p:cNvPr id="852" name="Google Shape;85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850" y="1839175"/>
            <a:ext cx="5444602" cy="32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5"/>
          <p:cNvSpPr txBox="1"/>
          <p:nvPr/>
        </p:nvSpPr>
        <p:spPr>
          <a:xfrm>
            <a:off x="1210950" y="2195250"/>
            <a:ext cx="6722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/>
              <a:t>ДЗ</a:t>
            </a:r>
            <a:endParaRPr b="1" sz="3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05075"/>
            <a:ext cx="362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Компоновка: релокация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532850" y="1613243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header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32850" y="1864462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532850" y="2361866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532850" y="2115680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bss</a:t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532850" y="2606607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32850" y="1263637"/>
            <a:ext cx="1687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elf: a.o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32850" y="3385743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header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532850" y="3636962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532850" y="4134366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32850" y="3888180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bss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532850" y="4390594"/>
            <a:ext cx="16875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532850" y="3036137"/>
            <a:ext cx="1687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elf: b.o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3135950" y="2211424"/>
            <a:ext cx="16875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header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3135950" y="2666931"/>
            <a:ext cx="16875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135950" y="3568819"/>
            <a:ext cx="16875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135950" y="3122437"/>
            <a:ext cx="16875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bss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135950" y="4012579"/>
            <a:ext cx="16875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3135950" y="1889223"/>
            <a:ext cx="1687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elf: prog</a:t>
            </a:r>
            <a:endParaRPr/>
          </a:p>
        </p:txBody>
      </p:sp>
      <p:cxnSp>
        <p:nvCxnSpPr>
          <p:cNvPr id="216" name="Google Shape;216;p26"/>
          <p:cNvCxnSpPr>
            <a:stCxn id="207" idx="3"/>
            <a:endCxn id="213" idx="1"/>
          </p:cNvCxnSpPr>
          <p:nvPr/>
        </p:nvCxnSpPr>
        <p:spPr>
          <a:xfrm flipH="1" rot="10800000">
            <a:off x="2220350" y="3350580"/>
            <a:ext cx="9156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6"/>
          <p:cNvCxnSpPr>
            <a:stCxn id="201" idx="3"/>
            <a:endCxn id="213" idx="1"/>
          </p:cNvCxnSpPr>
          <p:nvPr/>
        </p:nvCxnSpPr>
        <p:spPr>
          <a:xfrm>
            <a:off x="2220350" y="2241380"/>
            <a:ext cx="915600" cy="11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6"/>
          <p:cNvSpPr txBox="1"/>
          <p:nvPr/>
        </p:nvSpPr>
        <p:spPr>
          <a:xfrm>
            <a:off x="5304925" y="1446625"/>
            <a:ext cx="30303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Релокация - процесс изменения адреса загрузки различных частей программы во время объединения всех секций одного типа в одну секцию.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92147" y="194228"/>
            <a:ext cx="69636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Компоновка: разрешение символов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5209525" y="1356200"/>
            <a:ext cx="31005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Разрешение символов - подмена указания на символ подпрограммы на указание адреса расположения подпрограммы.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667700" y="1356200"/>
            <a:ext cx="4351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T Mono"/>
                <a:ea typeface="PT Mono"/>
                <a:cs typeface="PT Mono"/>
                <a:sym typeface="PT Mono"/>
              </a:rPr>
              <a:t>prog.c:</a:t>
            </a:r>
            <a:endParaRPr b="1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void main() {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    module_func();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}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таблице символов module_func 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T Mono"/>
                <a:ea typeface="PT Mono"/>
                <a:cs typeface="PT Mono"/>
                <a:sym typeface="PT Mono"/>
              </a:rPr>
              <a:t>module.c:</a:t>
            </a:r>
            <a:endParaRPr b="1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void module_func() {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    puts(“Hello, world!”);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T Mono"/>
                <a:ea typeface="PT Mono"/>
                <a:cs typeface="PT Mono"/>
                <a:sym typeface="PT Mono"/>
              </a:rPr>
              <a:t>}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таблице символов module_func связан с адресом реализации.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292147" y="194228"/>
            <a:ext cx="6963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12"/>
              <a:t>Таблица символов</a:t>
            </a:r>
            <a:endParaRPr b="1" sz="2812"/>
          </a:p>
        </p:txBody>
      </p:sp>
      <p:sp>
        <p:nvSpPr>
          <p:cNvPr id="231" name="Google Shape;231;p28"/>
          <p:cNvSpPr txBox="1"/>
          <p:nvPr/>
        </p:nvSpPr>
        <p:spPr>
          <a:xfrm>
            <a:off x="782638" y="1365818"/>
            <a:ext cx="3571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rPr>
              <a:t>int glob_var;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int glob_init_var = 1;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static int static_var;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extern int extern_var;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static void static_func() {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void module_func();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void glob_func() {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    module_func();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711060" y="1365818"/>
            <a:ext cx="3571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*00 l O .bss  static_var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*00 l F .text static_func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*04   O *COM* glob_var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*00 g O .data glob_init_var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*07 g F .text glob_func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*00     *UND* module_func</a:t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l_Технопарк_1112">
  <a:themeElements>
    <a:clrScheme name="Технопарк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