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55A"/>
    <a:srgbClr val="21EF35"/>
    <a:srgbClr val="5ACF5F"/>
    <a:srgbClr val="2299F8"/>
    <a:srgbClr val="FFC107"/>
    <a:srgbClr val="F4427E"/>
    <a:srgbClr val="124652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5818" autoAdjust="0"/>
  </p:normalViewPr>
  <p:slideViewPr>
    <p:cSldViewPr snapToGrid="0">
      <p:cViewPr>
        <p:scale>
          <a:sx n="60" d="100"/>
          <a:sy n="60" d="100"/>
        </p:scale>
        <p:origin x="72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803327485463863E-2"/>
          <c:y val="0.17485226919343821"/>
          <c:w val="0.93635396161417328"/>
          <c:h val="0.6591859215559842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Start</c:v>
                </c:pt>
                <c:pt idx="1">
                  <c:v>minmum</c:v>
                </c:pt>
                <c:pt idx="2">
                  <c:v>recommended</c:v>
                </c:pt>
                <c:pt idx="3">
                  <c:v>Drive</c:v>
                </c:pt>
                <c:pt idx="4">
                  <c:v>Android OS</c:v>
                </c:pt>
                <c:pt idx="5">
                  <c:v>Data anlysis</c:v>
                </c:pt>
                <c:pt idx="6">
                  <c:v>online Report</c:v>
                </c:pt>
                <c:pt idx="7">
                  <c:v>workShop</c:v>
                </c:pt>
                <c:pt idx="8">
                  <c:v>Chat</c:v>
                </c:pt>
                <c:pt idx="9">
                  <c:v>offline Sharing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11</c:v>
                </c:pt>
                <c:pt idx="7">
                  <c:v>13</c:v>
                </c:pt>
                <c:pt idx="8">
                  <c:v>15</c:v>
                </c:pt>
                <c:pt idx="9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62-422C-BCC3-885E1FA6DC9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327536656"/>
        <c:axId val="327535824"/>
      </c:lineChart>
      <c:catAx>
        <c:axId val="3275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35824"/>
        <c:crosses val="autoZero"/>
        <c:auto val="1"/>
        <c:lblAlgn val="ctr"/>
        <c:lblOffset val="100"/>
        <c:noMultiLvlLbl val="0"/>
      </c:catAx>
      <c:valAx>
        <c:axId val="327535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753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0.0288</cdr:x>
      <cdr:y>0.14703</cdr:y>
    </cdr:from>
    <cdr:to>
      <cdr:x>0.14543</cdr:x>
      <cdr:y>0.33751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5785" y="70585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C33-BB1D-4E68-9F50-DCABE9CF2A7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50-38A3-4C12-8806-C09E03A0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C33-BB1D-4E68-9F50-DCABE9CF2A7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50-38A3-4C12-8806-C09E03A0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C33-BB1D-4E68-9F50-DCABE9CF2A7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50-38A3-4C12-8806-C09E03A0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C33-BB1D-4E68-9F50-DCABE9CF2A7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50-38A3-4C12-8806-C09E03A0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C33-BB1D-4E68-9F50-DCABE9CF2A7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50-38A3-4C12-8806-C09E03A0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1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C33-BB1D-4E68-9F50-DCABE9CF2A7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50-38A3-4C12-8806-C09E03A0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5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C33-BB1D-4E68-9F50-DCABE9CF2A7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50-38A3-4C12-8806-C09E03A0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C33-BB1D-4E68-9F50-DCABE9CF2A7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50-38A3-4C12-8806-C09E03A0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5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C33-BB1D-4E68-9F50-DCABE9CF2A7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50-38A3-4C12-8806-C09E03A0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C33-BB1D-4E68-9F50-DCABE9CF2A7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50-38A3-4C12-8806-C09E03A0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2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C33-BB1D-4E68-9F50-DCABE9CF2A7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50-38A3-4C12-8806-C09E03A0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4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9CC33-BB1D-4E68-9F50-DCABE9CF2A7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9A50-38A3-4C12-8806-C09E03A0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4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96" y="-1031365"/>
            <a:ext cx="9401174" cy="9401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3889644" y="1258036"/>
            <a:ext cx="7394570" cy="3509458"/>
          </a:xfrm>
          <a:prstGeom prst="rect">
            <a:avLst/>
          </a:prstGeom>
          <a:solidFill>
            <a:srgbClr val="5ACF5F"/>
          </a:solidFill>
          <a:ln w="57150"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47037" y="1135617"/>
            <a:ext cx="3522425" cy="4097488"/>
            <a:chOff x="137309" y="1447069"/>
            <a:chExt cx="3522425" cy="40974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07541">
              <a:off x="137309" y="1447069"/>
              <a:ext cx="3431930" cy="3431930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265600" y="4775116"/>
              <a:ext cx="3394134" cy="769441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4400" b="1" dirty="0" smtClean="0">
                  <a:solidFill>
                    <a:srgbClr val="FFC107"/>
                  </a:solidFill>
                </a:rPr>
                <a:t>Internal Drive</a:t>
              </a:r>
              <a:endParaRPr lang="en-US" sz="4400" b="1" dirty="0">
                <a:solidFill>
                  <a:srgbClr val="FFC107"/>
                </a:solidFill>
              </a:endParaRPr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A9A3178-CB65-4687-BC8A-DBB6F3C6E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0034" y="4707486"/>
            <a:ext cx="7034362" cy="1052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1"/>
                </a:solidFill>
                <a:cs typeface="Segoe UI" panose="020B0502040204020203" pitchFamily="34" charset="0"/>
              </a:rPr>
              <a:t>NINJA TEAM</a:t>
            </a:r>
            <a:endParaRPr lang="en-US" sz="32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4254677" y="3099401"/>
            <a:ext cx="7052573" cy="2001761"/>
          </a:xfrm>
        </p:spPr>
        <p:txBody>
          <a:bodyPr>
            <a:normAutofit fontScale="90000"/>
          </a:bodyPr>
          <a:lstStyle/>
          <a:p>
            <a:pPr algn="l"/>
            <a:r>
              <a:rPr lang="en-US" sz="9600" b="1" dirty="0">
                <a:solidFill>
                  <a:schemeClr val="bg1"/>
                </a:solidFill>
              </a:rPr>
              <a:t>End-To-End Secure Transfer</a:t>
            </a:r>
            <a:br>
              <a:rPr lang="en-US" sz="9600" b="1" dirty="0">
                <a:solidFill>
                  <a:schemeClr val="bg1"/>
                </a:solidFill>
              </a:rPr>
            </a:br>
            <a:endParaRPr lang="en-US" sz="8000" dirty="0">
              <a:solidFill>
                <a:schemeClr val="accent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8C1723-6BE3-4292-90F2-43C7A22F50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3747759" y="1100870"/>
            <a:ext cx="7656637" cy="3943805"/>
            <a:chOff x="2989385" y="1679331"/>
            <a:chExt cx="7376746" cy="268165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5B0E36-8696-452F-958E-984FBF104D99}"/>
                </a:ext>
              </a:extLst>
            </p:cNvPr>
            <p:cNvCxnSpPr/>
            <p:nvPr/>
          </p:nvCxnSpPr>
          <p:spPr bwMode="white">
            <a:xfrm>
              <a:off x="2989385" y="4354131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F49821-5888-450B-ABA1-D4D7B73EC2AB}"/>
                </a:ext>
              </a:extLst>
            </p:cNvPr>
            <p:cNvCxnSpPr/>
            <p:nvPr/>
          </p:nvCxnSpPr>
          <p:spPr bwMode="white">
            <a:xfrm>
              <a:off x="8625254" y="4360985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11" y="4707486"/>
            <a:ext cx="787352" cy="7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3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animClr clrSpc="rgb" dir="cw">
                                      <p:cBhvr>
                                        <p:cTn id="14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1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7" grpId="1" build="p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749537" y="1786312"/>
            <a:ext cx="3711996" cy="4914110"/>
            <a:chOff x="588974" y="2600732"/>
            <a:chExt cx="3053430" cy="425726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solidFill>
              <a:srgbClr val="F442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rgbClr val="5AC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rgbClr val="229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36524" y="1786312"/>
            <a:ext cx="7200913" cy="5164477"/>
            <a:chOff x="4300524" y="1786312"/>
            <a:chExt cx="7200913" cy="51644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2E31D2-E7E6-40B6-A90D-51783A6465D2}"/>
                </a:ext>
              </a:extLst>
            </p:cNvPr>
            <p:cNvGrpSpPr/>
            <p:nvPr/>
          </p:nvGrpSpPr>
          <p:grpSpPr>
            <a:xfrm>
              <a:off x="4461533" y="1786312"/>
              <a:ext cx="5365516" cy="769441"/>
              <a:chOff x="1848112" y="1575921"/>
              <a:chExt cx="5365516" cy="76944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E1C3D5-A12E-4B60-9180-93D9426808EA}"/>
                  </a:ext>
                </a:extLst>
              </p:cNvPr>
              <p:cNvSpPr txBox="1"/>
              <p:nvPr/>
            </p:nvSpPr>
            <p:spPr>
              <a:xfrm>
                <a:off x="2705936" y="1789403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Why Internal Drive ?</a:t>
                </a:r>
                <a:endParaRPr lang="ko-KR" alt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A3F4CA-B474-4F91-A083-1880EAE4BC5C}"/>
                  </a:ext>
                </a:extLst>
              </p:cNvPr>
              <p:cNvSpPr txBox="1"/>
              <p:nvPr/>
            </p:nvSpPr>
            <p:spPr>
              <a:xfrm>
                <a:off x="1848112" y="1575921"/>
                <a:ext cx="958096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01</a:t>
                </a:r>
                <a:endParaRPr lang="ko-KR" alt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300524" y="2799805"/>
              <a:ext cx="7200913" cy="769441"/>
              <a:chOff x="4479630" y="2926463"/>
              <a:chExt cx="7200913" cy="76944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156532-60D2-4954-AF57-BC474DCC2BFB}"/>
                  </a:ext>
                </a:extLst>
              </p:cNvPr>
              <p:cNvSpPr txBox="1"/>
              <p:nvPr/>
            </p:nvSpPr>
            <p:spPr>
              <a:xfrm>
                <a:off x="5478627" y="3094652"/>
                <a:ext cx="62019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What is the services Provided ?</a:t>
                </a:r>
                <a:endParaRPr lang="ko-KR" alt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B64655-4A03-436C-9085-4D16DB13AB24}"/>
                  </a:ext>
                </a:extLst>
              </p:cNvPr>
              <p:cNvSpPr txBox="1"/>
              <p:nvPr/>
            </p:nvSpPr>
            <p:spPr>
              <a:xfrm>
                <a:off x="4479630" y="2926463"/>
                <a:ext cx="1318198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02</a:t>
                </a:r>
                <a:endParaRPr lang="ko-KR" alt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C90E96-C1AF-48EB-B7DC-BE80A4458A57}"/>
                </a:ext>
              </a:extLst>
            </p:cNvPr>
            <p:cNvGrpSpPr/>
            <p:nvPr/>
          </p:nvGrpSpPr>
          <p:grpSpPr>
            <a:xfrm>
              <a:off x="4461533" y="3848131"/>
              <a:ext cx="6241588" cy="769441"/>
              <a:chOff x="1848112" y="1575921"/>
              <a:chExt cx="6241588" cy="76944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81888F-2768-49D4-BC73-A60FEEE580A3}"/>
                  </a:ext>
                </a:extLst>
              </p:cNvPr>
              <p:cNvSpPr txBox="1"/>
              <p:nvPr/>
            </p:nvSpPr>
            <p:spPr>
              <a:xfrm>
                <a:off x="2691057" y="1706725"/>
                <a:ext cx="5398643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What </a:t>
                </a:r>
                <a:r>
                  <a:rPr lang="en-US" altLang="ko-KR" sz="27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is </a:t>
                </a:r>
                <a:r>
                  <a:rPr lang="en-US" altLang="ko-KR" sz="27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the </a:t>
                </a:r>
                <a:r>
                  <a:rPr lang="en-US" altLang="ko-KR" sz="27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Features provided ?</a:t>
                </a:r>
                <a:endParaRPr lang="ko-KR" alt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F19A01-7B79-4997-9076-9F84A3283371}"/>
                  </a:ext>
                </a:extLst>
              </p:cNvPr>
              <p:cNvSpPr txBox="1"/>
              <p:nvPr/>
            </p:nvSpPr>
            <p:spPr>
              <a:xfrm>
                <a:off x="1848112" y="1575921"/>
                <a:ext cx="958096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03</a:t>
                </a:r>
                <a:endParaRPr lang="ko-KR" alt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9DB5E4-CDCE-43D6-93F7-292BDE658B2E}"/>
                </a:ext>
              </a:extLst>
            </p:cNvPr>
            <p:cNvGrpSpPr/>
            <p:nvPr/>
          </p:nvGrpSpPr>
          <p:grpSpPr>
            <a:xfrm>
              <a:off x="4461533" y="4831054"/>
              <a:ext cx="5365516" cy="769441"/>
              <a:chOff x="1848112" y="1575921"/>
              <a:chExt cx="5365516" cy="76944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0E9E52-4AEB-4DE6-9EDC-6EEFAF9061AF}"/>
                  </a:ext>
                </a:extLst>
              </p:cNvPr>
              <p:cNvSpPr txBox="1"/>
              <p:nvPr/>
            </p:nvSpPr>
            <p:spPr>
              <a:xfrm>
                <a:off x="2705936" y="1789403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What is the Future prospects ?</a:t>
                </a:r>
                <a:endParaRPr lang="ko-KR" alt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D6D83A-24E2-44E6-80F6-3C26B215AF0A}"/>
                  </a:ext>
                </a:extLst>
              </p:cNvPr>
              <p:cNvSpPr txBox="1"/>
              <p:nvPr/>
            </p:nvSpPr>
            <p:spPr>
              <a:xfrm>
                <a:off x="1848112" y="1575921"/>
                <a:ext cx="958096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04</a:t>
                </a:r>
                <a:endParaRPr lang="ko-KR" alt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89DB5E4-CDCE-43D6-93F7-292BDE658B2E}"/>
                </a:ext>
              </a:extLst>
            </p:cNvPr>
            <p:cNvGrpSpPr/>
            <p:nvPr/>
          </p:nvGrpSpPr>
          <p:grpSpPr>
            <a:xfrm>
              <a:off x="4461533" y="5813977"/>
              <a:ext cx="6170243" cy="1136812"/>
              <a:chOff x="1848112" y="1575921"/>
              <a:chExt cx="5291819" cy="113681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00E9E52-4AEB-4DE6-9EDC-6EEFAF9061AF}"/>
                  </a:ext>
                </a:extLst>
              </p:cNvPr>
              <p:cNvSpPr txBox="1"/>
              <p:nvPr/>
            </p:nvSpPr>
            <p:spPr>
              <a:xfrm>
                <a:off x="2632239" y="1789403"/>
                <a:ext cx="4507692" cy="92333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What is </a:t>
                </a:r>
                <a:r>
                  <a:rPr lang="en-US" altLang="ko-KR" sz="27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the Work division plan ?</a:t>
                </a:r>
                <a:endParaRPr lang="ko-KR" alt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8D6D83A-24E2-44E6-80F6-3C26B215AF0A}"/>
                  </a:ext>
                </a:extLst>
              </p:cNvPr>
              <p:cNvSpPr txBox="1"/>
              <p:nvPr/>
            </p:nvSpPr>
            <p:spPr>
              <a:xfrm>
                <a:off x="1848112" y="1575921"/>
                <a:ext cx="958096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05</a:t>
                </a:r>
                <a:endParaRPr lang="ko-KR" alt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49537" y="128588"/>
            <a:ext cx="11429399" cy="1528762"/>
            <a:chOff x="749536" y="128588"/>
            <a:chExt cx="11748523" cy="1528762"/>
          </a:xfrm>
        </p:grpSpPr>
        <p:sp>
          <p:nvSpPr>
            <p:cNvPr id="49" name="Rounded Rectangle 48"/>
            <p:cNvSpPr/>
            <p:nvPr/>
          </p:nvSpPr>
          <p:spPr>
            <a:xfrm>
              <a:off x="749536" y="128588"/>
              <a:ext cx="11188354" cy="1528762"/>
            </a:xfrm>
            <a:prstGeom prst="roundRect">
              <a:avLst/>
            </a:prstGeom>
            <a:gradFill flip="none" rotWithShape="1">
              <a:gsLst>
                <a:gs pos="15000">
                  <a:schemeClr val="bg1">
                    <a:lumMod val="95000"/>
                  </a:schemeClr>
                </a:gs>
                <a:gs pos="88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6600" dirty="0">
                  <a:solidFill>
                    <a:schemeClr val="bg1"/>
                  </a:solidFill>
                  <a:cs typeface="Arial" pitchFamily="34" charset="0"/>
                </a:rPr>
                <a:t>Overview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6484" y="307181"/>
              <a:ext cx="1171575" cy="1171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52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3213" y="2149452"/>
            <a:ext cx="100097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</a:rPr>
              <a:t>Simple work in small LAN, Required  two end point at least  to work correctly one of them is a Server and another is the </a:t>
            </a:r>
            <a:r>
              <a:rPr lang="en-US" sz="2400" dirty="0" smtClean="0">
                <a:ln w="0"/>
              </a:rPr>
              <a:t>client.</a:t>
            </a:r>
            <a:endParaRPr lang="en-US" sz="2400" dirty="0">
              <a:ln w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5812" y="143608"/>
            <a:ext cx="11708746" cy="1528762"/>
            <a:chOff x="749536" y="128588"/>
            <a:chExt cx="11708746" cy="1528762"/>
          </a:xfrm>
        </p:grpSpPr>
        <p:sp>
          <p:nvSpPr>
            <p:cNvPr id="7" name="Rounded Rectangle 6"/>
            <p:cNvSpPr/>
            <p:nvPr/>
          </p:nvSpPr>
          <p:spPr>
            <a:xfrm>
              <a:off x="749536" y="128588"/>
              <a:ext cx="11188354" cy="1528762"/>
            </a:xfrm>
            <a:prstGeom prst="roundRect">
              <a:avLst/>
            </a:prstGeom>
            <a:gradFill flip="none" rotWithShape="1">
              <a:gsLst>
                <a:gs pos="15000">
                  <a:schemeClr val="bg1">
                    <a:lumMod val="95000"/>
                  </a:schemeClr>
                </a:gs>
                <a:gs pos="88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6600" b="1" dirty="0">
                  <a:solidFill>
                    <a:schemeClr val="bg1"/>
                  </a:solidFill>
                  <a:cs typeface="Arial" pitchFamily="34" charset="0"/>
                </a:rPr>
                <a:t>Why Internal Drive ?</a:t>
              </a:r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707" y="315938"/>
              <a:ext cx="1171575" cy="1171575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793213" y="2980841"/>
            <a:ext cx="94762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</a:rPr>
              <a:t>Running in most OS </a:t>
            </a:r>
            <a:r>
              <a:rPr lang="en-US" sz="2400" dirty="0" smtClean="0">
                <a:ln w="0"/>
              </a:rPr>
              <a:t>(</a:t>
            </a:r>
            <a:r>
              <a:rPr lang="en-US" sz="2400" dirty="0" err="1" smtClean="0">
                <a:ln w="0"/>
              </a:rPr>
              <a:t>mac,windows</a:t>
            </a:r>
            <a:r>
              <a:rPr lang="en-US" sz="2400" dirty="0" smtClean="0">
                <a:ln w="0"/>
              </a:rPr>
              <a:t> and </a:t>
            </a:r>
            <a:r>
              <a:rPr lang="en-US" sz="2400" dirty="0" err="1" smtClean="0">
                <a:ln w="0"/>
              </a:rPr>
              <a:t>linux</a:t>
            </a:r>
            <a:r>
              <a:rPr lang="en-US" sz="2400" dirty="0" smtClean="0">
                <a:ln w="0"/>
              </a:rPr>
              <a:t>) </a:t>
            </a:r>
            <a:r>
              <a:rPr lang="en-US" sz="2400" dirty="0" smtClean="0">
                <a:ln w="0"/>
              </a:rPr>
              <a:t>and Smart devices which support </a:t>
            </a:r>
            <a:r>
              <a:rPr lang="en-US" sz="2400" dirty="0" smtClean="0">
                <a:ln w="0"/>
                <a:solidFill>
                  <a:srgbClr val="5ACF5F"/>
                </a:solidFill>
              </a:rPr>
              <a:t>Android</a:t>
            </a:r>
            <a:r>
              <a:rPr lang="en-US" sz="2400" dirty="0" smtClean="0">
                <a:ln w="0"/>
              </a:rPr>
              <a:t> OS </a:t>
            </a:r>
            <a:r>
              <a:rPr lang="en-US" sz="2400" dirty="0">
                <a:ln w="0"/>
              </a:rPr>
              <a:t>.</a:t>
            </a:r>
            <a:r>
              <a:rPr lang="en-US" sz="2400" dirty="0">
                <a:ln w="0"/>
              </a:rPr>
              <a:t>	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3213" y="3717221"/>
            <a:ext cx="92651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</a:rPr>
              <a:t>User interact more closely by animation and colors more comfort and do a lot of actions download ,upload and chatting . </a:t>
            </a:r>
            <a:endParaRPr lang="en-US" sz="2400" dirty="0">
              <a:ln w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3213" y="4548610"/>
            <a:ext cx="10224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</a:rPr>
              <a:t>Centralization data storing with a lot of  secure method to keep files </a:t>
            </a:r>
            <a:r>
              <a:rPr lang="en-US" sz="2400" dirty="0" smtClean="0">
                <a:ln w="0"/>
              </a:rPr>
              <a:t>saved. </a:t>
            </a:r>
            <a:endParaRPr lang="en-US" sz="2400" dirty="0">
              <a:ln w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3213" y="5010667"/>
            <a:ext cx="9237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</a:rPr>
              <a:t>Secure data sharing by high level of encrypting algorithms </a:t>
            </a:r>
            <a:r>
              <a:rPr lang="en-US" sz="2400" dirty="0" smtClean="0">
                <a:ln w="0"/>
              </a:rPr>
              <a:t>.</a:t>
            </a:r>
            <a:endParaRPr lang="en-US" sz="2400" dirty="0">
              <a:ln w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3213" y="5472722"/>
            <a:ext cx="8272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</a:rPr>
              <a:t>Provided multi and direct sharing in </a:t>
            </a:r>
            <a:r>
              <a:rPr lang="en-US" sz="2400" dirty="0">
                <a:ln w="0"/>
              </a:rPr>
              <a:t>one </a:t>
            </a:r>
            <a:r>
              <a:rPr lang="en-US" sz="2400" dirty="0" smtClean="0">
                <a:ln w="0"/>
              </a:rPr>
              <a:t>click. </a:t>
            </a:r>
            <a:endParaRPr lang="en-US" sz="24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401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5812" y="143608"/>
            <a:ext cx="11731617" cy="1528762"/>
            <a:chOff x="749536" y="128588"/>
            <a:chExt cx="11731617" cy="1528762"/>
          </a:xfrm>
        </p:grpSpPr>
        <p:sp>
          <p:nvSpPr>
            <p:cNvPr id="7" name="Rounded Rectangle 6"/>
            <p:cNvSpPr/>
            <p:nvPr/>
          </p:nvSpPr>
          <p:spPr>
            <a:xfrm>
              <a:off x="749536" y="128588"/>
              <a:ext cx="11188354" cy="1528762"/>
            </a:xfrm>
            <a:prstGeom prst="roundRect">
              <a:avLst/>
            </a:prstGeom>
            <a:gradFill flip="none" rotWithShape="1">
              <a:gsLst>
                <a:gs pos="15000">
                  <a:schemeClr val="bg1">
                    <a:lumMod val="95000"/>
                  </a:schemeClr>
                </a:gs>
                <a:gs pos="88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6600" b="1" dirty="0">
                  <a:solidFill>
                    <a:schemeClr val="bg1"/>
                  </a:solidFill>
                  <a:cs typeface="Arial" pitchFamily="34" charset="0"/>
                </a:rPr>
                <a:t>What is the services Provided ?</a:t>
              </a:r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9578" y="307181"/>
              <a:ext cx="1171575" cy="1171575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793212" y="4210011"/>
            <a:ext cx="1139878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Support encryption/decryption </a:t>
            </a:r>
            <a:r>
              <a:rPr lang="en-US" dirty="0" smtClean="0"/>
              <a:t>using standard </a:t>
            </a:r>
            <a:r>
              <a:rPr lang="en-US" dirty="0"/>
              <a:t>encryption algorithms (</a:t>
            </a:r>
            <a:r>
              <a:rPr lang="en-US" dirty="0" smtClean="0"/>
              <a:t>AES and </a:t>
            </a:r>
            <a:r>
              <a:rPr lang="en-US" dirty="0"/>
              <a:t>RSA) for any file</a:t>
            </a:r>
            <a:r>
              <a:rPr lang="en-US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Support public/private </a:t>
            </a:r>
            <a:r>
              <a:rPr lang="en-US" dirty="0" smtClean="0"/>
              <a:t>key generation.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Support </a:t>
            </a:r>
            <a:r>
              <a:rPr lang="en-US" dirty="0"/>
              <a:t>a handshaking </a:t>
            </a:r>
            <a:r>
              <a:rPr lang="en-US" dirty="0" smtClean="0"/>
              <a:t>protocol where </a:t>
            </a:r>
            <a:r>
              <a:rPr lang="en-US" dirty="0"/>
              <a:t>the parties exchange </a:t>
            </a:r>
            <a:r>
              <a:rPr lang="en-US" dirty="0" smtClean="0"/>
              <a:t>a common </a:t>
            </a:r>
            <a:r>
              <a:rPr lang="en-US" dirty="0"/>
              <a:t>key for </a:t>
            </a:r>
            <a:r>
              <a:rPr lang="en-US" dirty="0" smtClean="0"/>
              <a:t>AES-encrypted communication.</a:t>
            </a:r>
          </a:p>
        </p:txBody>
      </p:sp>
      <p:sp>
        <p:nvSpPr>
          <p:cNvPr id="2" name="Rectangle 1"/>
          <p:cNvSpPr/>
          <p:nvPr/>
        </p:nvSpPr>
        <p:spPr>
          <a:xfrm>
            <a:off x="796320" y="2246906"/>
            <a:ext cx="1012733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Technology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lvl="1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Client/Server(RMI ,Socket), Cryptography(AES,RSA), Programming (Java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</a:rPr>
              <a:t>Node JS , </a:t>
            </a:r>
            <a:r>
              <a:rPr lang="en-US" dirty="0">
                <a:latin typeface="Calibri" panose="020F0502020204030204" pitchFamily="34" charset="0"/>
              </a:rPr>
              <a:t>Android, </a:t>
            </a:r>
            <a:r>
              <a:rPr lang="en-US" dirty="0" err="1" smtClean="0">
                <a:latin typeface="Calibri" panose="020F0502020204030204" pitchFamily="34" charset="0"/>
              </a:rPr>
              <a:t>javafx</a:t>
            </a:r>
            <a:r>
              <a:rPr lang="en-US" dirty="0" smtClean="0">
                <a:latin typeface="Calibri" panose="020F0502020204030204" pitchFamily="34" charset="0"/>
              </a:rPr>
              <a:t>), file system (.</a:t>
            </a:r>
            <a:r>
              <a:rPr lang="en-US" dirty="0" err="1" smtClean="0">
                <a:latin typeface="Calibri" panose="020F0502020204030204" pitchFamily="34" charset="0"/>
              </a:rPr>
              <a:t>Json</a:t>
            </a:r>
            <a:r>
              <a:rPr lang="en-US" dirty="0" smtClean="0">
                <a:latin typeface="Calibri" panose="020F0502020204030204" pitchFamily="34" charset="0"/>
              </a:rPr>
              <a:t> , .csv , .</a:t>
            </a:r>
            <a:r>
              <a:rPr lang="en-US" dirty="0" err="1" smtClean="0">
                <a:latin typeface="Calibri" panose="020F0502020204030204" pitchFamily="34" charset="0"/>
              </a:rPr>
              <a:t>xls</a:t>
            </a:r>
            <a:r>
              <a:rPr lang="en-US" dirty="0" smtClean="0">
                <a:latin typeface="Calibri" panose="020F0502020204030204" pitchFamily="34" charset="0"/>
              </a:rPr>
              <a:t>, .</a:t>
            </a:r>
            <a:r>
              <a:rPr lang="en-US" dirty="0" err="1" smtClean="0">
                <a:latin typeface="Calibri" panose="020F0502020204030204" pitchFamily="34" charset="0"/>
              </a:rPr>
              <a:t>enc</a:t>
            </a:r>
            <a:r>
              <a:rPr lang="en-US" dirty="0" smtClean="0">
                <a:latin typeface="Calibri" panose="020F0502020204030204" pitchFamily="34" charset="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5812" y="143608"/>
            <a:ext cx="11731617" cy="1528762"/>
            <a:chOff x="749536" y="128588"/>
            <a:chExt cx="11731617" cy="1528762"/>
          </a:xfrm>
        </p:grpSpPr>
        <p:sp>
          <p:nvSpPr>
            <p:cNvPr id="7" name="Rounded Rectangle 6"/>
            <p:cNvSpPr/>
            <p:nvPr/>
          </p:nvSpPr>
          <p:spPr>
            <a:xfrm>
              <a:off x="749536" y="128588"/>
              <a:ext cx="11188354" cy="1528762"/>
            </a:xfrm>
            <a:prstGeom prst="roundRect">
              <a:avLst/>
            </a:prstGeom>
            <a:gradFill flip="none" rotWithShape="1">
              <a:gsLst>
                <a:gs pos="15000">
                  <a:schemeClr val="bg1">
                    <a:lumMod val="95000"/>
                  </a:schemeClr>
                </a:gs>
                <a:gs pos="88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6600" b="1" dirty="0">
                  <a:solidFill>
                    <a:schemeClr val="bg1"/>
                  </a:solidFill>
                  <a:cs typeface="Arial" pitchFamily="34" charset="0"/>
                </a:rPr>
                <a:t>What is the </a:t>
              </a:r>
              <a:r>
                <a:rPr lang="en-US" altLang="ko-KR" sz="6600" b="1" dirty="0">
                  <a:solidFill>
                    <a:schemeClr val="bg1"/>
                  </a:solidFill>
                  <a:cs typeface="Arial" pitchFamily="34" charset="0"/>
                </a:rPr>
                <a:t>services</a:t>
              </a:r>
              <a:r>
                <a:rPr lang="en-US" altLang="ko-KR" sz="6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6600" b="1" dirty="0">
                  <a:solidFill>
                    <a:schemeClr val="bg1"/>
                  </a:solidFill>
                  <a:cs typeface="Arial" pitchFamily="34" charset="0"/>
                </a:rPr>
                <a:t>prospects ?</a:t>
              </a:r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9578" y="307181"/>
              <a:ext cx="1171575" cy="117157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1707540"/>
            <a:ext cx="9648161" cy="49793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6" y="5855676"/>
            <a:ext cx="550985" cy="550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70" y="5862934"/>
            <a:ext cx="550985" cy="5509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13" y="5855676"/>
            <a:ext cx="550985" cy="55098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193140" y="3499331"/>
            <a:ext cx="152400" cy="152400"/>
          </a:xfrm>
          <a:prstGeom prst="ellipse">
            <a:avLst/>
          </a:prstGeom>
          <a:solidFill>
            <a:srgbClr val="21EF35"/>
          </a:solidFill>
          <a:ln>
            <a:solidFill>
              <a:srgbClr val="21E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93140" y="3286454"/>
            <a:ext cx="152400" cy="152400"/>
          </a:xfrm>
          <a:prstGeom prst="ellipse">
            <a:avLst/>
          </a:prstGeom>
          <a:solidFill>
            <a:srgbClr val="21EF35"/>
          </a:solidFill>
          <a:ln>
            <a:solidFill>
              <a:srgbClr val="21E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93140" y="3073576"/>
            <a:ext cx="152400" cy="152400"/>
          </a:xfrm>
          <a:prstGeom prst="ellipse">
            <a:avLst/>
          </a:prstGeom>
          <a:solidFill>
            <a:srgbClr val="21EF35"/>
          </a:solidFill>
          <a:ln>
            <a:solidFill>
              <a:srgbClr val="21E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93140" y="2860698"/>
            <a:ext cx="152400" cy="152400"/>
          </a:xfrm>
          <a:prstGeom prst="ellipse">
            <a:avLst/>
          </a:prstGeom>
          <a:solidFill>
            <a:srgbClr val="21EF35"/>
          </a:solidFill>
          <a:ln>
            <a:solidFill>
              <a:srgbClr val="21E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 rot="5400000">
            <a:off x="4717566" y="2084348"/>
            <a:ext cx="152400" cy="152400"/>
          </a:xfrm>
          <a:prstGeom prst="ellipse">
            <a:avLst/>
          </a:prstGeom>
          <a:solidFill>
            <a:srgbClr val="21EF35"/>
          </a:solidFill>
          <a:ln>
            <a:solidFill>
              <a:srgbClr val="21E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5400000">
            <a:off x="5221582" y="2084348"/>
            <a:ext cx="152400" cy="152400"/>
          </a:xfrm>
          <a:prstGeom prst="ellipse">
            <a:avLst/>
          </a:prstGeom>
          <a:solidFill>
            <a:srgbClr val="21EF35"/>
          </a:solidFill>
          <a:ln>
            <a:solidFill>
              <a:srgbClr val="21E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5725598" y="2069461"/>
            <a:ext cx="152400" cy="152400"/>
          </a:xfrm>
          <a:prstGeom prst="ellipse">
            <a:avLst/>
          </a:prstGeom>
          <a:solidFill>
            <a:srgbClr val="21EF35"/>
          </a:solidFill>
          <a:ln>
            <a:solidFill>
              <a:srgbClr val="21E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5400000">
            <a:off x="6229613" y="2069461"/>
            <a:ext cx="152400" cy="152400"/>
          </a:xfrm>
          <a:prstGeom prst="ellipse">
            <a:avLst/>
          </a:prstGeom>
          <a:solidFill>
            <a:srgbClr val="21EF35"/>
          </a:solidFill>
          <a:ln>
            <a:solidFill>
              <a:srgbClr val="21E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0.00023 L 0.16211 -0.26389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-13218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42" presetClass="path" presetSubtype="0" repeatCount="2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29 -0.26482 L 0.51979 -0.32639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-261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2" presetClass="path" presetSubtype="0" repeatCount="2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044 -0.32546 L 0.46562 0.01389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3" y="15972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5811" y="143608"/>
            <a:ext cx="11731618" cy="1528762"/>
            <a:chOff x="749535" y="128588"/>
            <a:chExt cx="11731618" cy="1528762"/>
          </a:xfrm>
        </p:grpSpPr>
        <p:sp>
          <p:nvSpPr>
            <p:cNvPr id="7" name="Rounded Rectangle 6"/>
            <p:cNvSpPr/>
            <p:nvPr/>
          </p:nvSpPr>
          <p:spPr>
            <a:xfrm>
              <a:off x="749535" y="128588"/>
              <a:ext cx="11428884" cy="1528762"/>
            </a:xfrm>
            <a:prstGeom prst="roundRect">
              <a:avLst/>
            </a:prstGeom>
            <a:gradFill flip="none" rotWithShape="1">
              <a:gsLst>
                <a:gs pos="15000">
                  <a:schemeClr val="bg1">
                    <a:lumMod val="95000"/>
                  </a:schemeClr>
                </a:gs>
                <a:gs pos="88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6600" b="1" dirty="0">
                  <a:solidFill>
                    <a:schemeClr val="bg1"/>
                  </a:solidFill>
                  <a:cs typeface="Arial" pitchFamily="34" charset="0"/>
                </a:rPr>
                <a:t>What is the </a:t>
              </a:r>
              <a:r>
                <a:rPr lang="en-US" altLang="ko-KR" sz="6600" b="1" dirty="0" smtClean="0">
                  <a:solidFill>
                    <a:schemeClr val="bg1"/>
                  </a:solidFill>
                  <a:cs typeface="Arial" pitchFamily="34" charset="0"/>
                </a:rPr>
                <a:t>Features Provided </a:t>
              </a:r>
              <a:r>
                <a:rPr lang="en-US" altLang="ko-KR" sz="6600" b="1" dirty="0">
                  <a:solidFill>
                    <a:schemeClr val="bg1"/>
                  </a:solidFill>
                  <a:cs typeface="Arial" pitchFamily="34" charset="0"/>
                </a:rPr>
                <a:t>?</a:t>
              </a:r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9578" y="307181"/>
              <a:ext cx="1171575" cy="117157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971005" y="2258550"/>
            <a:ext cx="727165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Support public key acquisition via SSH public key.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Support multiple levels of AES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Support text communication as well as file transfer</a:t>
            </a:r>
            <a:r>
              <a:rPr lang="en-US" sz="20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Support </a:t>
            </a:r>
            <a:r>
              <a:rPr lang="en-US" sz="2000" dirty="0" smtClean="0"/>
              <a:t>Full </a:t>
            </a:r>
            <a:r>
              <a:rPr lang="en-US" sz="2000" dirty="0"/>
              <a:t>encryption </a:t>
            </a:r>
            <a:r>
              <a:rPr lang="en-US" sz="2000" dirty="0" smtClean="0"/>
              <a:t>.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Support </a:t>
            </a:r>
            <a:r>
              <a:rPr lang="en-US" sz="2000" dirty="0" smtClean="0"/>
              <a:t>Part encryption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Support </a:t>
            </a:r>
            <a:r>
              <a:rPr lang="en-US" sz="2000" dirty="0" smtClean="0"/>
              <a:t>Data analyzes using node Server and google sheet service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Mobile application (Android OS).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Support multi </a:t>
            </a:r>
            <a:r>
              <a:rPr lang="en-US" sz="2000" dirty="0" smtClean="0"/>
              <a:t>platform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Running online and offline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Support </a:t>
            </a:r>
            <a:r>
              <a:rPr lang="en-US" sz="2000" dirty="0" smtClean="0"/>
              <a:t>Drive account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Support workshop sharing 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23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5812" y="143608"/>
            <a:ext cx="11731617" cy="1528762"/>
            <a:chOff x="749536" y="128588"/>
            <a:chExt cx="11731617" cy="1528762"/>
          </a:xfrm>
        </p:grpSpPr>
        <p:sp>
          <p:nvSpPr>
            <p:cNvPr id="7" name="Rounded Rectangle 6"/>
            <p:cNvSpPr/>
            <p:nvPr/>
          </p:nvSpPr>
          <p:spPr>
            <a:xfrm>
              <a:off x="749536" y="128588"/>
              <a:ext cx="11188354" cy="1528762"/>
            </a:xfrm>
            <a:prstGeom prst="roundRect">
              <a:avLst/>
            </a:prstGeom>
            <a:gradFill flip="none" rotWithShape="1">
              <a:gsLst>
                <a:gs pos="15000">
                  <a:schemeClr val="bg1">
                    <a:lumMod val="95000"/>
                  </a:schemeClr>
                </a:gs>
                <a:gs pos="88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6600" b="1" dirty="0">
                  <a:solidFill>
                    <a:schemeClr val="bg1"/>
                  </a:solidFill>
                  <a:cs typeface="Arial" pitchFamily="34" charset="0"/>
                </a:rPr>
                <a:t>What is the Future prospects ?</a:t>
              </a:r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9578" y="307181"/>
              <a:ext cx="1171575" cy="117157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382457" y="2293358"/>
            <a:ext cx="729738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n w="0"/>
              </a:rPr>
              <a:t>Deployment </a:t>
            </a:r>
            <a:r>
              <a:rPr lang="en-US" altLang="ko-KR" sz="2800" dirty="0">
                <a:ln w="0"/>
              </a:rPr>
              <a:t>application on global server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n w="0"/>
              </a:rPr>
              <a:t>Building </a:t>
            </a:r>
            <a:r>
              <a:rPr lang="en-US" altLang="ko-KR" sz="2800" dirty="0">
                <a:ln w="0"/>
              </a:rPr>
              <a:t>web application can sync with server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n w="0"/>
              </a:rPr>
              <a:t>Developing </a:t>
            </a:r>
            <a:r>
              <a:rPr lang="en-US" altLang="ko-KR" sz="2800" dirty="0">
                <a:ln w="0"/>
              </a:rPr>
              <a:t>IOS application .</a:t>
            </a:r>
            <a:endParaRPr lang="ko-KR" altLang="en-US" sz="28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5671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5812" y="143608"/>
            <a:ext cx="11731617" cy="1528762"/>
            <a:chOff x="749536" y="128588"/>
            <a:chExt cx="11731617" cy="1528762"/>
          </a:xfrm>
        </p:grpSpPr>
        <p:sp>
          <p:nvSpPr>
            <p:cNvPr id="7" name="Rounded Rectangle 6"/>
            <p:cNvSpPr/>
            <p:nvPr/>
          </p:nvSpPr>
          <p:spPr>
            <a:xfrm>
              <a:off x="749536" y="128588"/>
              <a:ext cx="11188354" cy="1528762"/>
            </a:xfrm>
            <a:prstGeom prst="roundRect">
              <a:avLst/>
            </a:prstGeom>
            <a:gradFill flip="none" rotWithShape="1">
              <a:gsLst>
                <a:gs pos="15000">
                  <a:schemeClr val="bg1">
                    <a:lumMod val="95000"/>
                  </a:schemeClr>
                </a:gs>
                <a:gs pos="88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6600" b="1" dirty="0">
                  <a:solidFill>
                    <a:schemeClr val="bg1"/>
                  </a:solidFill>
                  <a:cs typeface="Arial" pitchFamily="34" charset="0"/>
                </a:rPr>
                <a:t>What is the Future prospects ?</a:t>
              </a:r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9578" y="307181"/>
              <a:ext cx="1171575" cy="1171575"/>
            </a:xfrm>
            <a:prstGeom prst="rect">
              <a:avLst/>
            </a:prstGeom>
          </p:spPr>
        </p:pic>
      </p:grp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747036190"/>
              </p:ext>
            </p:extLst>
          </p:nvPr>
        </p:nvGraphicFramePr>
        <p:xfrm>
          <a:off x="265812" y="1493775"/>
          <a:ext cx="11412841" cy="5367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 rot="5400000">
            <a:off x="960487" y="3785356"/>
            <a:ext cx="295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 threading</a:t>
            </a:r>
          </a:p>
          <a:p>
            <a:r>
              <a:rPr lang="en-US" dirty="0" smtClean="0"/>
              <a:t>Basic UI ,network exchange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2866671" y="4093246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RMI Server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652362" y="4866455"/>
            <a:ext cx="149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 requirement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56594" y="2334882"/>
            <a:ext cx="288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&amp; part encryption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5980704" y="3204173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site 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3805605" y="3706663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25000" y="2776039"/>
            <a:ext cx="241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Malty AES Key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4905440" y="3246684"/>
            <a:ext cx="167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JS server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18980" y="5935579"/>
            <a:ext cx="10262367" cy="4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18980" y="1672371"/>
            <a:ext cx="11462" cy="431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-381046" y="3609851"/>
            <a:ext cx="217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9855A"/>
                </a:solidFill>
              </a:rPr>
              <a:t>Vertical Extra</a:t>
            </a:r>
            <a:endParaRPr lang="en-US" dirty="0">
              <a:solidFill>
                <a:srgbClr val="C9855A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9387" y="6384678"/>
            <a:ext cx="217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9855A"/>
                </a:solidFill>
              </a:rPr>
              <a:t>Horizontal  Extra</a:t>
            </a:r>
            <a:endParaRPr lang="en-US" dirty="0">
              <a:solidFill>
                <a:srgbClr val="C985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360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Segoe UI</vt:lpstr>
      <vt:lpstr>Office Theme</vt:lpstr>
      <vt:lpstr>End-To-End Secure Transfer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A.Ibrahim</dc:creator>
  <cp:lastModifiedBy>A.Ibrahim</cp:lastModifiedBy>
  <cp:revision>40</cp:revision>
  <dcterms:created xsi:type="dcterms:W3CDTF">2020-07-24T11:12:13Z</dcterms:created>
  <dcterms:modified xsi:type="dcterms:W3CDTF">2020-07-24T19:11:52Z</dcterms:modified>
</cp:coreProperties>
</file>