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2660BF-03F4-4C79-8E6A-1D7D10FB0E75}">
  <a:tblStyle styleId="{4D2660BF-03F4-4C79-8E6A-1D7D10FB0E7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f74977525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af74977525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f74977525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af74977525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f74977525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af74977525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f74977525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af74977525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f74977525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af74977525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f74977525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af74977525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f74977525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af74977525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f74977525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af74977525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f74977525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af74977525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f74977525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af74977525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f74977525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af74977525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f74977525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af74977525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f74977525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f74977525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af74977525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f74977525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f74977525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af74977525_0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f74977525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f74977525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af74977525_0_1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af74977525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af74977525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af74977525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af74977525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af74977525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af74977525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f74977525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af74977525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2af74977525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7399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</a:pPr>
            <a:r>
              <a:rPr b="1" lang="en-US">
                <a:solidFill>
                  <a:schemeClr val="accent1"/>
                </a:solidFill>
              </a:rPr>
              <a:t>Random Search Optimization Techniques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425219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400"/>
              <a:buNone/>
            </a:pPr>
            <a:r>
              <a:rPr lang="en-US">
                <a:solidFill>
                  <a:srgbClr val="1E4E79"/>
                </a:solidFill>
              </a:rPr>
              <a:t>By: Amal Tarek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0675"/>
            <a:ext cx="32099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Pheromones (Fun Fact)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there is some food and the ants reached it when you kill them some other ants will be searching the </a:t>
            </a:r>
            <a:r>
              <a:rPr lang="en-US"/>
              <a:t>space</a:t>
            </a:r>
            <a:r>
              <a:rPr lang="en-US"/>
              <a:t> again because of the </a:t>
            </a:r>
            <a:r>
              <a:rPr lang="en-US"/>
              <a:t>pheromones</a:t>
            </a:r>
            <a:r>
              <a:rPr lang="en-US"/>
              <a:t>.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That's</a:t>
            </a:r>
            <a:r>
              <a:rPr lang="en-US"/>
              <a:t> way some </a:t>
            </a:r>
            <a:r>
              <a:rPr lang="en-US"/>
              <a:t>chemicals</a:t>
            </a:r>
            <a:r>
              <a:rPr lang="en-US"/>
              <a:t> contains substances to erase the </a:t>
            </a:r>
            <a:r>
              <a:rPr lang="en-US"/>
              <a:t>pheromone</a:t>
            </a:r>
            <a:r>
              <a:rPr lang="en-US"/>
              <a:t> trails.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Ant Colony Optimization </a:t>
            </a:r>
            <a:endParaRPr/>
          </a:p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Ant Colony Optimization technique is purely inspired from the  behavior of ant colonies.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first introduced by Marco Dorigo in the 1990s.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Ants are social insects that prefer community survival and sustaining rather than as individual species.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They communicate with each other using pheromones.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ACO Main Components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First, m ants construct solutions to the problem instance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construction is biased by the pheromone information.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Once the ants have completed their solutions, these may be improved in an optional local search phase.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Finally, before the start of the next iteration, the pheromone trails are adapted to reflect the search experience of the ants.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ACO Main Components</a:t>
            </a:r>
            <a:endParaRPr/>
          </a:p>
        </p:txBody>
      </p:sp>
      <p:pic>
        <p:nvPicPr>
          <p:cNvPr id="190" name="Google Shape;190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2875" l="18852" r="22790" t="51335"/>
          <a:stretch/>
        </p:blipFill>
        <p:spPr>
          <a:xfrm>
            <a:off x="96984" y="1814946"/>
            <a:ext cx="11375086" cy="2826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Initialization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 the start of the algorithm, parameters are set and all pheromone variables are initialized to a value τ0, which is a parameter of the algorithm.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set of M  ants are chosen to construct the solutions.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constructing solutions, we must calculate cost for each solution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number of  iterations must be set to determine the termination criteria.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Pheromones updates:</a:t>
            </a:r>
            <a:endParaRPr/>
          </a:p>
        </p:txBody>
      </p:sp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</a:t>
            </a:r>
            <a:r>
              <a:rPr b="1" lang="en-US" sz="2400"/>
              <a:t>pheromone updating step</a:t>
            </a:r>
            <a:r>
              <a:rPr lang="en-US" sz="2400"/>
              <a:t> is a critical part of the Ant Colony Optimization (ACO) algorithm. 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mimics the natural process where ants deposit pheromones on paths they travel.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reinforce good solutions and guiding subsequent ants toward those solutions.</a:t>
            </a:r>
            <a:endParaRPr sz="2400"/>
          </a:p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This step ensures the algorithm balances “ </a:t>
            </a:r>
            <a:r>
              <a:rPr b="1" lang="en-US" sz="2400"/>
              <a:t>exploration of new paths</a:t>
            </a:r>
            <a:r>
              <a:rPr lang="en-US" sz="2400"/>
              <a:t> and </a:t>
            </a:r>
            <a:r>
              <a:rPr b="1" lang="en-US" sz="2400"/>
              <a:t>exploitation of promising solutions”</a:t>
            </a:r>
            <a:r>
              <a:rPr lang="en-US" sz="2400"/>
              <a:t>.</a:t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Pheromones updates (</a:t>
            </a:r>
            <a:r>
              <a:rPr b="1" lang="en-US" sz="2800">
                <a:solidFill>
                  <a:schemeClr val="accent1"/>
                </a:solidFill>
              </a:rPr>
              <a:t>Pheromone Deposition</a:t>
            </a:r>
            <a:r>
              <a:rPr lang="en-US">
                <a:solidFill>
                  <a:schemeClr val="accent1"/>
                </a:solidFill>
              </a:rPr>
              <a:t>)</a:t>
            </a:r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838200" y="1825625"/>
            <a:ext cx="10742100" cy="46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pheromone is deposited on edges used by ants during the current iteration, with better solutions contributing more pheromone.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The deposition of pheromone on edge (i,j)(i, j)(i,j) is calculated as: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9600">
                <a:latin typeface="Arial"/>
                <a:ea typeface="Arial"/>
                <a:cs typeface="Arial"/>
                <a:sym typeface="Arial"/>
              </a:rPr>
              <a:t>τij=τij+∑τijk</a:t>
            </a:r>
            <a:br>
              <a:rPr lang="en-US" sz="7200">
                <a:latin typeface="Arial"/>
                <a:ea typeface="Arial"/>
                <a:cs typeface="Arial"/>
                <a:sym typeface="Arial"/>
              </a:rPr>
            </a:br>
            <a:r>
              <a:rPr lang="en-US" sz="7200">
                <a:latin typeface="Arial"/>
                <a:ea typeface="Arial"/>
                <a:cs typeface="Arial"/>
                <a:sym typeface="Arial"/>
              </a:rPr>
              <a:t>Where: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Δτijk: Pheromone deposited by ant k on edge (i,j)(i, j)(i,j).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200">
                <a:latin typeface="Arial"/>
                <a:ea typeface="Arial"/>
                <a:cs typeface="Arial"/>
                <a:sym typeface="Arial"/>
              </a:rPr>
              <a:t>How Δτijk is Calculated</a:t>
            </a:r>
            <a:endParaRPr b="1"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Pheromone deposition depends on the quality of the solution constructed by ant k: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Where: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A constant representing the total amount of pheromone an ant can deposit.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LK The total cost (e.g., path length or objective value) of the solution constructed by ant k.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Better solutions (lower Lk) result in higher pheromone deposition.</a:t>
            </a:r>
            <a:br>
              <a:rPr lang="en-US" sz="7200"/>
            </a:br>
            <a:endParaRPr sz="7200"/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Pheromones updates</a:t>
            </a:r>
            <a:endParaRPr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br>
              <a:rPr lang="en-US"/>
            </a:b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where τijt - value of pheromone in step t,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Δτ- value by ants saved pheromones in step t.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 b="23200" l="32319" r="48188" t="72852"/>
          <a:stretch/>
        </p:blipFill>
        <p:spPr>
          <a:xfrm>
            <a:off x="1414896" y="2076017"/>
            <a:ext cx="5648622" cy="643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Construction phase: 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The construction phase in ACO involves: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Initializing the ant at a starting node.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Incrementally building a solution by probabilistically selecting nodes based on pheromone and heuristic information.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Maintaining a tabu list to avoid revisiting nodes (if required by the problem).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Repeating the process until a complete solution is built.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Evaluating the quality of the constructed solution.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Construction phase: 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Step-by-Step Process of the Construction Phase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1. Initialization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Each ant starts at a randomly selected node or a predefined starting point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(depending on the problem, e.g., a specific city in the Traveling Salesman Problem (TSP)).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ant maintains a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tabu list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(or memory), which keeps track of the nodes it has already visited to avoid revisiting them (if the problem requires visiting each node only once, as in TSP).</a:t>
            </a:r>
            <a:endParaRPr sz="1800"/>
          </a:p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Table of content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019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Metaheuristics algorithms types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Swarm Intelligence 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Swarm Intelligence Algorithms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Ant Colony Optimization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Main Algorithm Components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Pheromone Updates and Calculations</a:t>
            </a:r>
            <a:endParaRPr/>
          </a:p>
          <a:p>
            <a:pPr indent="-202882" lvl="0" marL="2286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Construction phase</a:t>
            </a:r>
            <a:endParaRPr/>
          </a:p>
          <a:p>
            <a:pPr indent="-202882" lvl="0" marL="228600" rtl="0" algn="l">
              <a:spcBef>
                <a:spcPts val="1000"/>
              </a:spcBef>
              <a:spcAft>
                <a:spcPts val="0"/>
              </a:spcAft>
              <a:buSzPct val="64285"/>
              <a:buChar char="•"/>
            </a:pPr>
            <a:r>
              <a:rPr lang="en-US"/>
              <a:t>Algorithm parameters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Pros and cons of ACO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Applications </a:t>
            </a:r>
            <a:endParaRPr/>
          </a:p>
          <a:p>
            <a:pPr indent="-2019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Solve by hand TSP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Construction phase: 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7200">
                <a:latin typeface="Arial"/>
                <a:ea typeface="Arial"/>
                <a:cs typeface="Arial"/>
                <a:sym typeface="Arial"/>
              </a:rPr>
              <a:t>2. Move to the Next Node</a:t>
            </a:r>
            <a:endParaRPr b="1"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At each step, the ant decides which node to move to next. This decision is based on </a:t>
            </a:r>
            <a:r>
              <a:rPr b="1" lang="en-US" sz="7200">
                <a:latin typeface="Arial"/>
                <a:ea typeface="Arial"/>
                <a:cs typeface="Arial"/>
                <a:sym typeface="Arial"/>
              </a:rPr>
              <a:t>pheromone levels</a:t>
            </a:r>
            <a:r>
              <a:rPr lang="en-US" sz="72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7200">
                <a:latin typeface="Arial"/>
                <a:ea typeface="Arial"/>
                <a:cs typeface="Arial"/>
                <a:sym typeface="Arial"/>
              </a:rPr>
              <a:t>heuristic information</a:t>
            </a:r>
            <a:r>
              <a:rPr lang="en-US" sz="7200">
                <a:latin typeface="Arial"/>
                <a:ea typeface="Arial"/>
                <a:cs typeface="Arial"/>
                <a:sym typeface="Arial"/>
              </a:rPr>
              <a:t> for the edges connected to the current node. The steps are as follows: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200">
                <a:latin typeface="Arial"/>
                <a:ea typeface="Arial"/>
                <a:cs typeface="Arial"/>
                <a:sym typeface="Arial"/>
              </a:rPr>
              <a:t>a. Identify Allowed Nodes</a:t>
            </a:r>
            <a:endParaRPr b="1" sz="7200">
              <a:latin typeface="Arial"/>
              <a:ea typeface="Arial"/>
              <a:cs typeface="Arial"/>
              <a:sym typeface="Arial"/>
            </a:endParaRPr>
          </a:p>
          <a:p>
            <a:pPr indent="-37719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From the current node, find all neighboring nodes that the ant has not yet visited. These nodes form the </a:t>
            </a:r>
            <a:r>
              <a:rPr b="1" lang="en-US" sz="7200">
                <a:latin typeface="Arial"/>
                <a:ea typeface="Arial"/>
                <a:cs typeface="Arial"/>
                <a:sym typeface="Arial"/>
              </a:rPr>
              <a:t>allowed set</a:t>
            </a:r>
            <a:r>
              <a:rPr lang="en-US" sz="7200">
                <a:latin typeface="Arial"/>
                <a:ea typeface="Arial"/>
                <a:cs typeface="Arial"/>
                <a:sym typeface="Arial"/>
              </a:rPr>
              <a:t> of nodes.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Construction phase: 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200">
                <a:latin typeface="Arial"/>
                <a:ea typeface="Arial"/>
                <a:cs typeface="Arial"/>
                <a:sym typeface="Arial"/>
              </a:rPr>
              <a:t>b. Calculate Transition Probabilities</a:t>
            </a:r>
            <a:endParaRPr b="1" sz="72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For each node jjj in the allowed set, calculate the </a:t>
            </a:r>
            <a:r>
              <a:rPr b="1" lang="en-US" sz="7200">
                <a:latin typeface="Arial"/>
                <a:ea typeface="Arial"/>
                <a:cs typeface="Arial"/>
                <a:sym typeface="Arial"/>
              </a:rPr>
              <a:t>probability PijP_{ij}Pij​</a:t>
            </a:r>
            <a:r>
              <a:rPr lang="en-US" sz="7200">
                <a:latin typeface="Arial"/>
                <a:ea typeface="Arial"/>
                <a:cs typeface="Arial"/>
                <a:sym typeface="Arial"/>
              </a:rPr>
              <a:t> of the ant moving from node iii to node jjj using the formula:</a:t>
            </a:r>
            <a:br>
              <a:rPr lang="en-US" sz="7200">
                <a:latin typeface="Arial"/>
                <a:ea typeface="Arial"/>
                <a:cs typeface="Arial"/>
                <a:sym typeface="Arial"/>
              </a:rPr>
            </a:br>
            <a:br>
              <a:rPr lang="en-US" sz="7200">
                <a:latin typeface="Arial"/>
                <a:ea typeface="Arial"/>
                <a:cs typeface="Arial"/>
                <a:sym typeface="Arial"/>
              </a:rPr>
            </a:br>
            <a:r>
              <a:rPr lang="en-US" sz="7200">
                <a:latin typeface="Arial"/>
                <a:ea typeface="Arial"/>
                <a:cs typeface="Arial"/>
                <a:sym typeface="Arial"/>
              </a:rPr>
              <a:t> Where: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τij: Pheromone level on the edge between nodes iii and jjj.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ηij​: Heuristic information (i.e. the distance between nodes iii and jjj in TSP).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α\alphaα: Parameter controlling the influence of pheromone (τ\tauτ).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β\betaβ: Parameter controlling the influence of heuristic information (η\etaη).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-US" sz="7200">
                <a:latin typeface="Arial"/>
                <a:ea typeface="Arial"/>
                <a:cs typeface="Arial"/>
                <a:sym typeface="Arial"/>
              </a:rPr>
              <a:t>Allowed set</a:t>
            </a:r>
            <a:r>
              <a:rPr lang="en-US" sz="7200">
                <a:latin typeface="Arial"/>
                <a:ea typeface="Arial"/>
                <a:cs typeface="Arial"/>
                <a:sym typeface="Arial"/>
              </a:rPr>
              <a:t>: Nodes that the ant has not yet visited.</a:t>
            </a:r>
            <a:endParaRPr b="1"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Construction phase 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(based on pheromone  matrix )</a:t>
            </a:r>
            <a:endParaRPr/>
          </a:p>
        </p:txBody>
      </p:sp>
      <p:pic>
        <p:nvPicPr>
          <p:cNvPr id="245" name="Google Shape;245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564" y="2549400"/>
            <a:ext cx="6080100" cy="19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Construction phase: 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200">
                <a:latin typeface="Arial"/>
                <a:ea typeface="Arial"/>
                <a:cs typeface="Arial"/>
                <a:sym typeface="Arial"/>
              </a:rPr>
              <a:t>c. Select the Next Node</a:t>
            </a:r>
            <a:endParaRPr b="1" sz="7200">
              <a:latin typeface="Arial"/>
              <a:ea typeface="Arial"/>
              <a:cs typeface="Arial"/>
              <a:sym typeface="Arial"/>
            </a:endParaRPr>
          </a:p>
          <a:p>
            <a:pPr indent="-37719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Use the calculated probabilities to probabilistically choose the next node using a </a:t>
            </a:r>
            <a:r>
              <a:rPr b="1" lang="en-US" sz="7200">
                <a:latin typeface="Arial"/>
                <a:ea typeface="Arial"/>
                <a:cs typeface="Arial"/>
                <a:sym typeface="Arial"/>
              </a:rPr>
              <a:t>roulette wheel selection</a:t>
            </a:r>
            <a:r>
              <a:rPr lang="en-US" sz="7200">
                <a:latin typeface="Arial"/>
                <a:ea typeface="Arial"/>
                <a:cs typeface="Arial"/>
                <a:sym typeface="Arial"/>
              </a:rPr>
              <a:t> or similar stochastic method: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7719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Higher Pij​: Higher likelihood of selecting node jjj.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7719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This step balances exploration (based on heuristic information) and exploitation (based on pheromone levels).</a:t>
            </a:r>
            <a:endParaRPr b="1"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Construction phase: </a:t>
            </a:r>
            <a:endParaRPr/>
          </a:p>
        </p:txBody>
      </p:sp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200">
                <a:latin typeface="Arial"/>
                <a:ea typeface="Arial"/>
                <a:cs typeface="Arial"/>
                <a:sym typeface="Arial"/>
              </a:rPr>
              <a:t>c. Select the Next Node</a:t>
            </a:r>
            <a:endParaRPr b="1" sz="7200">
              <a:latin typeface="Arial"/>
              <a:ea typeface="Arial"/>
              <a:cs typeface="Arial"/>
              <a:sym typeface="Arial"/>
            </a:endParaRPr>
          </a:p>
          <a:p>
            <a:pPr indent="-37719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Use the calculated probabilities to probabilistically choose the next node using a </a:t>
            </a:r>
            <a:r>
              <a:rPr b="1" lang="en-US" sz="7200">
                <a:latin typeface="Arial"/>
                <a:ea typeface="Arial"/>
                <a:cs typeface="Arial"/>
                <a:sym typeface="Arial"/>
              </a:rPr>
              <a:t>roulette wheel selection</a:t>
            </a:r>
            <a:r>
              <a:rPr lang="en-US" sz="7200">
                <a:latin typeface="Arial"/>
                <a:ea typeface="Arial"/>
                <a:cs typeface="Arial"/>
                <a:sym typeface="Arial"/>
              </a:rPr>
              <a:t> or similar </a:t>
            </a:r>
            <a:r>
              <a:rPr lang="en-US" sz="7200">
                <a:latin typeface="Arial"/>
                <a:ea typeface="Arial"/>
                <a:cs typeface="Arial"/>
                <a:sym typeface="Arial"/>
              </a:rPr>
              <a:t>methods: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7719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Higher Pij​: Higher likelihood of selecting node jjj.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-37719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7200">
                <a:latin typeface="Arial"/>
                <a:ea typeface="Arial"/>
                <a:cs typeface="Arial"/>
                <a:sym typeface="Arial"/>
              </a:rPr>
              <a:t>This step balances exploration (based on heuristic information) and exploitation (based on pheromone levels).</a:t>
            </a:r>
            <a:endParaRPr b="1"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Construction phase: 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 3- Repeat Step 2 Until the Solution is Complete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 ant continues selecting nodes and adding them to its solution until: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It has visited all required nodes (e.g., all cities in TSP).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Or it satisfies the problem-specific stopping condition (e.g., reaching a target state).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Construction phase: 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 4- Evaluate the Constructed Solution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-35433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Once the ant completes its solution, evaluate its </a:t>
            </a: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quality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 (e.g., total path length for TSP, total cost for a combinatorial optimization problem).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-3543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The quality of the solution will later influence </a:t>
            </a: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pheromone updates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 in the next phase of the ACO algorithm.</a:t>
            </a:r>
            <a:endParaRPr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Example: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5" name="Google Shape;275;p39"/>
          <p:cNvSpPr txBox="1"/>
          <p:nvPr>
            <p:ph idx="1" type="body"/>
          </p:nvPr>
        </p:nvSpPr>
        <p:spPr>
          <a:xfrm>
            <a:off x="603182" y="3771635"/>
            <a:ext cx="4928118" cy="261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Update Pheromones Matrix: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Equation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T1🡪2=1/12 +1/7+1/13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T1🡪3=1/13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T3🡪1=1/7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T1🡪4=0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T4🡪1=1/12+1/13+1/13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aphicFrame>
        <p:nvGraphicFramePr>
          <p:cNvPr id="276" name="Google Shape;276;p39"/>
          <p:cNvGraphicFramePr/>
          <p:nvPr/>
        </p:nvGraphicFramePr>
        <p:xfrm>
          <a:off x="6172200" y="44195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{4D2660BF-03F4-4C79-8E6A-1D7D10FB0E75}</a:tableStyleId>
              </a:tblPr>
              <a:tblGrid>
                <a:gridCol w="1036325"/>
                <a:gridCol w="1036325"/>
                <a:gridCol w="1036325"/>
                <a:gridCol w="1036325"/>
                <a:gridCol w="1036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#0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0.303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0.16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0.07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0.16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0.14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7" name="Google Shape;277;p39"/>
          <p:cNvSpPr txBox="1"/>
          <p:nvPr/>
        </p:nvSpPr>
        <p:spPr>
          <a:xfrm>
            <a:off x="727788" y="2214267"/>
            <a:ext cx="5181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A1: C1-C2-C3-C4   total Cost= 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A2: C1-C2-C4-C3   total Cost= 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A3: C4-C1-C2-C3   total Cost= 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A4: C2-C4-C1-C3   total Cost= 13</a:t>
            </a:r>
            <a:endParaRPr/>
          </a:p>
        </p:txBody>
      </p:sp>
      <p:sp>
        <p:nvSpPr>
          <p:cNvPr id="278" name="Google Shape;278;p39"/>
          <p:cNvSpPr txBox="1"/>
          <p:nvPr/>
        </p:nvSpPr>
        <p:spPr>
          <a:xfrm>
            <a:off x="6172200" y="3991119"/>
            <a:ext cx="36389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Pheromone Matrix </a:t>
            </a:r>
            <a:endParaRPr/>
          </a:p>
        </p:txBody>
      </p:sp>
      <p:sp>
        <p:nvSpPr>
          <p:cNvPr id="279" name="Google Shape;279;p39"/>
          <p:cNvSpPr txBox="1"/>
          <p:nvPr/>
        </p:nvSpPr>
        <p:spPr>
          <a:xfrm>
            <a:off x="6172200" y="1624426"/>
            <a:ext cx="4040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Distance Matrix (Cost Matrix)</a:t>
            </a:r>
            <a:endParaRPr/>
          </a:p>
        </p:txBody>
      </p:sp>
      <p:pic>
        <p:nvPicPr>
          <p:cNvPr id="280" name="Google Shape;280;p39"/>
          <p:cNvPicPr preferRelativeResize="0"/>
          <p:nvPr/>
        </p:nvPicPr>
        <p:blipFill rotWithShape="1">
          <a:blip r:embed="rId3">
            <a:alphaModFix/>
          </a:blip>
          <a:srcRect b="23201" l="32319" r="48188" t="72852"/>
          <a:stretch/>
        </p:blipFill>
        <p:spPr>
          <a:xfrm>
            <a:off x="838200" y="4042873"/>
            <a:ext cx="3905257" cy="44460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1" name="Google Shape;281;p39"/>
          <p:cNvGraphicFramePr/>
          <p:nvPr/>
        </p:nvGraphicFramePr>
        <p:xfrm>
          <a:off x="6172200" y="22079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{4D2660BF-03F4-4C79-8E6A-1D7D10FB0E75}</a:tableStyleId>
              </a:tblPr>
              <a:tblGrid>
                <a:gridCol w="1036325"/>
                <a:gridCol w="1036325"/>
                <a:gridCol w="1036325"/>
                <a:gridCol w="1036325"/>
                <a:gridCol w="1036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2" name="Google Shape;282;p39"/>
          <p:cNvSpPr txBox="1"/>
          <p:nvPr/>
        </p:nvSpPr>
        <p:spPr>
          <a:xfrm>
            <a:off x="727788" y="1515452"/>
            <a:ext cx="3004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Solutions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Example: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838199" y="1825624"/>
            <a:ext cx="11123646" cy="466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Solution Construction :</a:t>
            </a:r>
            <a:br>
              <a:rPr lang="en-US"/>
            </a:br>
            <a:r>
              <a:rPr lang="en-US"/>
              <a:t>1- calculate probabilities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P1🡺2  (0.3 * (1/1))/(0.3*(1) +(0.07*1\3)+(0*1/4))=0.6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P1🡺3  (0.07 * (1/3))/(0.3*(1) +(0.07*1\3)+(0*1/4))=0.4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P1🡺4  (0.0 * (1/1))/(0.3*(1) +(0.07*1\3)+(0*1/4))=0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Calculate CDF from calculated Probabilities: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Generate Random Number from 0 🡪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Get city associated with the range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Roulette</a:t>
            </a:r>
            <a:r>
              <a:rPr lang="en-US">
                <a:solidFill>
                  <a:schemeClr val="accent1"/>
                </a:solidFill>
              </a:rPr>
              <a:t> wheel: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175" y="1993800"/>
            <a:ext cx="5462825" cy="3643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872712"/>
            <a:ext cx="4587424" cy="388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Metaheuristics Algorithms:</a:t>
            </a:r>
            <a:endParaRPr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1863365" y="1453497"/>
            <a:ext cx="7945721" cy="4621649"/>
            <a:chOff x="1544711" y="-56648"/>
            <a:chExt cx="7945721" cy="4621649"/>
          </a:xfrm>
        </p:grpSpPr>
        <p:sp>
          <p:nvSpPr>
            <p:cNvPr id="104" name="Google Shape;104;p15"/>
            <p:cNvSpPr/>
            <p:nvPr/>
          </p:nvSpPr>
          <p:spPr>
            <a:xfrm>
              <a:off x="7882151" y="2749403"/>
              <a:ext cx="91440" cy="511966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528CBE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5" name="Google Shape;105;p15"/>
            <p:cNvSpPr/>
            <p:nvPr/>
          </p:nvSpPr>
          <p:spPr>
            <a:xfrm>
              <a:off x="5294140" y="1061169"/>
              <a:ext cx="2633731" cy="57041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5693"/>
                  </a:lnTo>
                  <a:lnTo>
                    <a:pt x="120000" y="85693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487AA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6" name="Google Shape;106;p15"/>
            <p:cNvSpPr/>
            <p:nvPr/>
          </p:nvSpPr>
          <p:spPr>
            <a:xfrm>
              <a:off x="5076029" y="2749403"/>
              <a:ext cx="91440" cy="511966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528CBE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7" name="Google Shape;107;p15"/>
            <p:cNvSpPr/>
            <p:nvPr/>
          </p:nvSpPr>
          <p:spPr>
            <a:xfrm>
              <a:off x="5121749" y="1061169"/>
              <a:ext cx="172390" cy="57041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5693"/>
                  </a:lnTo>
                  <a:lnTo>
                    <a:pt x="0" y="85693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487AA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8" name="Google Shape;108;p15"/>
            <p:cNvSpPr/>
            <p:nvPr/>
          </p:nvSpPr>
          <p:spPr>
            <a:xfrm>
              <a:off x="2567933" y="2749403"/>
              <a:ext cx="91440" cy="511966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rgbClr val="528CBE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9" name="Google Shape;109;p15"/>
            <p:cNvSpPr/>
            <p:nvPr/>
          </p:nvSpPr>
          <p:spPr>
            <a:xfrm>
              <a:off x="2613653" y="1061169"/>
              <a:ext cx="2680486" cy="570417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5693"/>
                  </a:lnTo>
                  <a:lnTo>
                    <a:pt x="0" y="85693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487AA8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0" name="Google Shape;110;p15"/>
            <p:cNvSpPr/>
            <p:nvPr/>
          </p:nvSpPr>
          <p:spPr>
            <a:xfrm>
              <a:off x="4413968" y="-56648"/>
              <a:ext cx="1760342" cy="1117817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609562" y="129165"/>
              <a:ext cx="1760342" cy="111781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4642302" y="161905"/>
              <a:ext cx="1694862" cy="1052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Metaheuristics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733482" y="1631586"/>
              <a:ext cx="1760342" cy="1117817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1929075" y="1817400"/>
              <a:ext cx="1760342" cy="111781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1961815" y="1850140"/>
              <a:ext cx="1694862" cy="1052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Evaluation Based</a:t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1544711" y="3261370"/>
              <a:ext cx="2137883" cy="1117817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40305" y="3447184"/>
              <a:ext cx="2137883" cy="111781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1773045" y="3479924"/>
              <a:ext cx="2072403" cy="1052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Genetic algorithms </a:t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241578" y="1631586"/>
              <a:ext cx="1760342" cy="1117817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437171" y="1817400"/>
              <a:ext cx="1760342" cy="111781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4469911" y="1850140"/>
              <a:ext cx="1694862" cy="1052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Nature Inspired</a:t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073782" y="3261370"/>
              <a:ext cx="2095934" cy="1117817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269376" y="3447184"/>
              <a:ext cx="2095934" cy="111781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4302116" y="3479924"/>
              <a:ext cx="2030454" cy="1052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Swarm Intelligence </a:t>
              </a:r>
              <a:b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Ant colony </a:t>
              </a:r>
              <a:b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Bee colony</a:t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7047700" y="1631586"/>
              <a:ext cx="1760342" cy="1117817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7243294" y="1817400"/>
              <a:ext cx="1760342" cy="111781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7276034" y="1850140"/>
              <a:ext cx="1694862" cy="1052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Neighborhood </a:t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6560904" y="3261370"/>
              <a:ext cx="2733935" cy="1117817"/>
            </a:xfrm>
            <a:prstGeom prst="roundRect">
              <a:avLst>
                <a:gd fmla="val 10000" name="adj"/>
              </a:avLst>
            </a:prstGeom>
            <a:solidFill>
              <a:srgbClr val="599B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6756497" y="3447184"/>
              <a:ext cx="2733935" cy="111781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599BD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6789237" y="3479924"/>
              <a:ext cx="2668455" cy="1052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Grasp </a:t>
              </a:r>
              <a:b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Simulated annealing </a:t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accent1"/>
                </a:solidFill>
              </a:rPr>
              <a:t>Did You Notice Something!</a:t>
            </a:r>
            <a:r>
              <a:rPr lang="en-US" sz="6000">
                <a:solidFill>
                  <a:schemeClr val="accent1"/>
                </a:solidFill>
              </a:rPr>
              <a:t> 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Stagnation: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Over time, pheromone levels on certain paths may dominate, causing all ants to follow the same paths and reducing diversity in the search.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Reasons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Without sufficient pheromone evaporation (ρ\rhoρ), pheromone levels accumulate excessively on a small subset of edges.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This leads to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loss of exploration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and stagnation in suboptimal solutions.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Impact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The algorithm becomes less able to adapt to new or better solutions.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Pheromones Evaporation:</a:t>
            </a:r>
            <a:endParaRPr/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Evaporation of Pheromones: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Pheromone evaporation reduces the pheromone level on all edges to avoid unlimited accumulation and encourage exploration of new paths.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evaporation of pheromones has an intensity ρ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step reduces the influence of outdated or suboptimal solutions.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318" name="Google Shape;318;p44"/>
          <p:cNvPicPr preferRelativeResize="0"/>
          <p:nvPr/>
        </p:nvPicPr>
        <p:blipFill rotWithShape="1">
          <a:blip r:embed="rId3">
            <a:alphaModFix/>
          </a:blip>
          <a:srcRect b="44034" l="31685" r="47019" t="51230"/>
          <a:stretch/>
        </p:blipFill>
        <p:spPr>
          <a:xfrm>
            <a:off x="1837674" y="4950363"/>
            <a:ext cx="6871844" cy="858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Construction </a:t>
            </a:r>
            <a:r>
              <a:rPr lang="en-US">
                <a:solidFill>
                  <a:schemeClr val="accent1"/>
                </a:solidFill>
              </a:rPr>
              <a:t>Parameters</a:t>
            </a:r>
            <a:r>
              <a:rPr lang="en-US">
                <a:solidFill>
                  <a:schemeClr val="accent1"/>
                </a:solidFill>
              </a:rPr>
              <a:t>:</a:t>
            </a:r>
            <a:endParaRPr/>
          </a:p>
        </p:txBody>
      </p:sp>
      <p:sp>
        <p:nvSpPr>
          <p:cNvPr id="324" name="Google Shape;324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Parameters α and β determine the relative influence of the pheromone trails and the heuristic information and have the following influence on the algorithm behavior.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α = 0, the selection probabilities are proportional to [ηij] β and a solution component with a high heuristic value will more likely be selected: this case corresponds to a stochastic greedy algorithm.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β = 0, only pheromone amplification is at work.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Construction Parameters: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1" name="Google Shape;331;p4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α (alpha)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The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importance of pheromone trails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Alpha determines how much influence the pheromone levels (τij) have on the ants’ decisions.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 higher value of α means that the ants will rely more heavily on the pheromone trails, favoring paths that have been frequently used by previous ants.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β (beta)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The 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importance of heuristic information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Beta determines how much influence the heuristic values (ηij​) have on the ants’ decisions.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 higher value of β means that ants will rely more on the problem-specific heuristic information (e.g., distance between nodes in the Traveling Salesman Problem), favoring paths that look more promising based on local information.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Applications: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8" name="Google Shape;338;p4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Routing.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Network Design.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Supply</a:t>
            </a:r>
            <a:r>
              <a:rPr lang="en-US"/>
              <a:t> Chain.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Feature Selection.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Issues Faced</a:t>
            </a:r>
            <a:r>
              <a:rPr lang="en-US">
                <a:solidFill>
                  <a:schemeClr val="accent1"/>
                </a:solidFill>
              </a:rPr>
              <a:t>: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5" name="Google Shape;345;p4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Lack of Memory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Description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ACO does not explicitly retain memory of previously explored solutions (other than through pheromone trails), which can limit its efficiency.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Reasons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Historical knowledge is encoded only in pheromone trails, which are subject to evaporation.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The algorithm may end up revisiting poor solutions once their pheromone levels are reduced.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Impact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ACO may waste computational effort by exploring already-known inferior regions of the search space.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/>
          <p:nvPr>
            <p:ph type="title"/>
          </p:nvPr>
        </p:nvSpPr>
        <p:spPr>
          <a:xfrm>
            <a:off x="949036" y="26095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Font typeface="Calibri"/>
              <a:buNone/>
            </a:pPr>
            <a:r>
              <a:rPr b="1" lang="en-US" sz="9600">
                <a:solidFill>
                  <a:schemeClr val="accent1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Swarm Intelligence </a:t>
            </a:r>
            <a:endParaRPr/>
          </a:p>
        </p:txBody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Swarm Intelligence (SI) is an Artificial Intelligence (AI) discipline that studies the collective behaviors of artificial and natural systems such as those of insects or animals.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expression was introduced by Gerardo Beni and Jing Wang in 1989.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“</a:t>
            </a:r>
            <a:r>
              <a:rPr b="1" i="1" lang="en-US"/>
              <a:t>Swarm” means a group of objects (people, insects</a:t>
            </a:r>
            <a:r>
              <a:rPr lang="en-US"/>
              <a:t>,</a:t>
            </a:r>
            <a:r>
              <a:rPr b="1" i="1" lang="en-US"/>
              <a:t> etc.)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Swarm Intelligence 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 techniques are problem solving techniques emulating this sort of social behaviors that are observed in nature.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In essence, the problem solving ability of an SI technique is derived from the interactions among many simple information processing units (or agents).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Swarm Intelligence Algorithms</a:t>
            </a:r>
            <a:endParaRPr/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Ant Colony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Bee Colony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Gray Wolf Pack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PSO (Particle swarm optimization)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Ant Colony Optimization 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Ant colony optimization</a:t>
            </a:r>
            <a:r>
              <a:rPr lang="en-US"/>
              <a:t> (ACO) is a population-based iterative metaheuristic that can be used to find approximate solutions to difficult optimization problems.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Ant Colony Optimization </a:t>
            </a:r>
            <a:endParaRPr/>
          </a:p>
        </p:txBody>
      </p:sp>
      <p:pic>
        <p:nvPicPr>
          <p:cNvPr id="160" name="Google Shape;16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2108" l="63247" r="11512" t="24270"/>
          <a:stretch/>
        </p:blipFill>
        <p:spPr>
          <a:xfrm>
            <a:off x="3435927" y="1801091"/>
            <a:ext cx="4433455" cy="4307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accent1"/>
                </a:solidFill>
              </a:rPr>
              <a:t>Pheromones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Pheromones</a:t>
            </a:r>
            <a:r>
              <a:rPr lang="en-US"/>
              <a:t> are organic chemical compounds secreted by the ants that trigger a social response in members of same species.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These are chemicals capable of acting like hormones outside the body of the secreting individual, to impact the behavior of the receiving individuals.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Since most ants live on the ground, they use the soil surface to leave pheromone trails that may be followed (smelled) by other ants.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