
<file path=[Content_Types].xml><?xml version="1.0" encoding="utf-8"?>
<Types xmlns="http://schemas.openxmlformats.org/package/2006/content-types">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8" r:id="rId3"/>
    <p:sldId id="257" r:id="rId4"/>
    <p:sldId id="259" r:id="rId5"/>
    <p:sldId id="280" r:id="rId6"/>
    <p:sldId id="281" r:id="rId7"/>
    <p:sldId id="282" r:id="rId8"/>
    <p:sldId id="283" r:id="rId9"/>
    <p:sldId id="285" r:id="rId10"/>
    <p:sldId id="284" r:id="rId11"/>
    <p:sldId id="286" r:id="rId12"/>
    <p:sldId id="287" r:id="rId13"/>
    <p:sldId id="27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3333"/>
    <a:srgbClr val="03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338" autoAdjust="0"/>
    <p:restoredTop sz="94660"/>
  </p:normalViewPr>
  <p:slideViewPr>
    <p:cSldViewPr snapToGrid="0">
      <p:cViewPr varScale="1">
        <p:scale>
          <a:sx n="67" d="100"/>
          <a:sy n="67" d="100"/>
        </p:scale>
        <p:origin x="72"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A9F870D1-2918-4862-BF05-54AC3040F8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8E7AAA1-2B6D-44C1-A6CB-927B761BD88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A9F870D1-2918-4862-BF05-54AC3040F8D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28E7AAA1-2B6D-44C1-A6CB-927B761BD8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97195" y="1610995"/>
            <a:ext cx="5753735" cy="2122805"/>
          </a:xfrm>
          <a:prstGeom prst="rect">
            <a:avLst/>
          </a:prstGeom>
          <a:noFill/>
        </p:spPr>
        <p:txBody>
          <a:bodyPr wrap="square" rtlCol="0">
            <a:spAutoFit/>
          </a:bodyPr>
          <a:lstStyle/>
          <a:p>
            <a:pPr algn="ctr"/>
            <a:r>
              <a:rPr lang="en-US" altLang="zh-CN" sz="4400" b="1" dirty="0">
                <a:solidFill>
                  <a:srgbClr val="333333"/>
                </a:solidFill>
                <a:latin typeface="Arial" panose="020B0604020202020204" pitchFamily="34" charset="0"/>
                <a:ea typeface="Arial" panose="020B0604020202020204" pitchFamily="34" charset="0"/>
              </a:rPr>
              <a:t>NLP project :</a:t>
            </a:r>
            <a:endParaRPr lang="en-US" altLang="zh-CN" sz="4400" b="1" dirty="0">
              <a:solidFill>
                <a:srgbClr val="333333"/>
              </a:solidFill>
              <a:latin typeface="Arial" panose="020B0604020202020204" pitchFamily="34" charset="0"/>
              <a:ea typeface="Arial" panose="020B0604020202020204" pitchFamily="34" charset="0"/>
            </a:endParaRPr>
          </a:p>
          <a:p>
            <a:pPr algn="ctr"/>
            <a:r>
              <a:rPr lang="en-US" altLang="zh-CN" sz="4400" b="1" dirty="0">
                <a:solidFill>
                  <a:srgbClr val="333333"/>
                </a:solidFill>
                <a:latin typeface="Arial" panose="020B0604020202020204" pitchFamily="34" charset="0"/>
                <a:ea typeface="Arial" panose="020B0604020202020204" pitchFamily="34" charset="0"/>
              </a:rPr>
              <a:t>Arabic question answering</a:t>
            </a:r>
            <a:endParaRPr lang="en-US" altLang="zh-CN" sz="4400" b="1" dirty="0">
              <a:solidFill>
                <a:srgbClr val="333333"/>
              </a:solidFill>
              <a:latin typeface="Arial" panose="020B0604020202020204" pitchFamily="34" charset="0"/>
              <a:ea typeface="Arial" panose="020B0604020202020204" pitchFamily="34" charset="0"/>
            </a:endParaRPr>
          </a:p>
        </p:txBody>
      </p:sp>
      <p:cxnSp>
        <p:nvCxnSpPr>
          <p:cNvPr id="7" name="直接连接符 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5689153" y="4071428"/>
            <a:ext cx="5796000" cy="2"/>
          </a:xfrm>
          <a:prstGeom prst="line">
            <a:avLst/>
          </a:prstGeom>
          <a:ln w="19050">
            <a:solidFill>
              <a:srgbClr val="333333"/>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1"/>
          <a:stretch>
            <a:fillRect/>
          </a:stretch>
        </p:blipFill>
        <p:spPr>
          <a:xfrm>
            <a:off x="1108809" y="1728241"/>
            <a:ext cx="3924981" cy="356276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30300" y="40640"/>
            <a:ext cx="6054725" cy="1481455"/>
          </a:xfrm>
          <a:prstGeom prst="rect">
            <a:avLst/>
          </a:prstGeom>
          <a:noFill/>
        </p:spPr>
        <p:txBody>
          <a:bodyPr wrap="none" rtlCol="0">
            <a:noAutofit/>
          </a:bodyPr>
          <a:lstStyle/>
          <a:p>
            <a:pPr algn="ctr"/>
            <a:r>
              <a:rPr lang="en-US" altLang="zh-CN" sz="7200" b="1" dirty="0">
                <a:solidFill>
                  <a:srgbClr val="333333"/>
                </a:solidFill>
                <a:latin typeface="Arial" panose="020B0604020202020204" pitchFamily="34" charset="0"/>
                <a:ea typeface="Arial" panose="020B0604020202020204" pitchFamily="34" charset="0"/>
              </a:rPr>
              <a:t>References :</a:t>
            </a:r>
            <a:endParaRPr lang="en-US" altLang="zh-CN" sz="7200" b="1" dirty="0">
              <a:solidFill>
                <a:srgbClr val="333333"/>
              </a:solidFill>
              <a:latin typeface="Arial" panose="020B0604020202020204" pitchFamily="34" charset="0"/>
              <a:ea typeface="Arial" panose="020B0604020202020204" pitchFamily="34" charset="0"/>
            </a:endParaRPr>
          </a:p>
        </p:txBody>
      </p:sp>
      <p:sp>
        <p:nvSpPr>
          <p:cNvPr id="4" name="矩形 3"/>
          <p:cNvSpPr/>
          <p:nvPr/>
        </p:nvSpPr>
        <p:spPr>
          <a:xfrm>
            <a:off x="273685" y="0"/>
            <a:ext cx="664210" cy="12395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 Box 4"/>
          <p:cNvSpPr txBox="1"/>
          <p:nvPr/>
        </p:nvSpPr>
        <p:spPr>
          <a:xfrm>
            <a:off x="710565" y="1522095"/>
            <a:ext cx="8741410" cy="368300"/>
          </a:xfrm>
          <a:prstGeom prst="rect">
            <a:avLst/>
          </a:prstGeom>
          <a:noFill/>
        </p:spPr>
        <p:txBody>
          <a:bodyPr wrap="square" rtlCol="0">
            <a:spAutoFit/>
          </a:bodyPr>
          <a:p>
            <a:pPr marL="342900" indent="-342900">
              <a:buAutoNum type="arabicPeriod"/>
            </a:pPr>
            <a:r>
              <a:rPr lang="en-US" altLang="en-US" b="1"/>
              <a:t>BERT Paper:</a:t>
            </a:r>
            <a:endParaRPr lang="en-US" altLang="en-US" b="1"/>
          </a:p>
        </p:txBody>
      </p:sp>
      <p:sp>
        <p:nvSpPr>
          <p:cNvPr id="2" name="Text Box 1"/>
          <p:cNvSpPr txBox="1"/>
          <p:nvPr/>
        </p:nvSpPr>
        <p:spPr>
          <a:xfrm>
            <a:off x="151130" y="1925320"/>
            <a:ext cx="12191365" cy="4928870"/>
          </a:xfrm>
          <a:prstGeom prst="rect">
            <a:avLst/>
          </a:prstGeom>
          <a:noFill/>
        </p:spPr>
        <p:txBody>
          <a:bodyPr wrap="square" rtlCol="0">
            <a:noAutofit/>
          </a:bodyPr>
          <a:p>
            <a:r>
              <a:rPr lang="en-US" altLang="en-US"/>
              <a:t>BERT (Bidirectional Encoder Representations from Transformers), a novel method for pre-training deep bidirectional language models using a transformer architecture.</a:t>
            </a:r>
            <a:endParaRPr lang="en-US" altLang="en-US"/>
          </a:p>
          <a:p>
            <a:endParaRPr lang="en-US" altLang="en-US"/>
          </a:p>
          <a:p>
            <a:r>
              <a:rPr lang="en-US" altLang="en-US" b="1"/>
              <a:t>Key Contributions:</a:t>
            </a:r>
            <a:endParaRPr lang="en-US" altLang="en-US"/>
          </a:p>
          <a:p>
            <a:pPr marL="285750" indent="-285750">
              <a:lnSpc>
                <a:spcPct val="110000"/>
              </a:lnSpc>
              <a:buFont typeface="Arial" panose="020B0604020202020204" pitchFamily="34" charset="0"/>
              <a:buChar char="•"/>
            </a:pPr>
            <a:r>
              <a:rPr lang="en-US" altLang="en-US"/>
              <a:t>Bidirectional Context Understanding:</a:t>
            </a:r>
            <a:endParaRPr lang="en-US" altLang="en-US"/>
          </a:p>
          <a:p>
            <a:pPr>
              <a:lnSpc>
                <a:spcPct val="110000"/>
              </a:lnSpc>
            </a:pPr>
            <a:r>
              <a:rPr lang="en-US" altLang="en-US"/>
              <a:t>Unlike previous models BERT is trained to understand context from both left and right simultaneously.</a:t>
            </a:r>
            <a:endParaRPr lang="en-US" altLang="en-US"/>
          </a:p>
          <a:p>
            <a:pPr marL="285750" indent="-285750">
              <a:buFont typeface="Arial" panose="020B0604020202020204" pitchFamily="34" charset="0"/>
              <a:buChar char="•"/>
            </a:pPr>
            <a:endParaRPr lang="en-US" altLang="en-US"/>
          </a:p>
          <a:p>
            <a:pPr marL="285750" indent="-285750">
              <a:lnSpc>
                <a:spcPct val="110000"/>
              </a:lnSpc>
              <a:buFont typeface="Arial" panose="020B0604020202020204" pitchFamily="34" charset="0"/>
              <a:buChar char="•"/>
            </a:pPr>
            <a:r>
              <a:rPr lang="en-US" altLang="en-US"/>
              <a:t>Two Pre-training Objectives:</a:t>
            </a:r>
            <a:endParaRPr lang="en-US" altLang="en-US"/>
          </a:p>
          <a:p>
            <a:pPr>
              <a:lnSpc>
                <a:spcPct val="110000"/>
              </a:lnSpc>
            </a:pPr>
            <a:r>
              <a:rPr lang="en-US" altLang="en-US"/>
              <a:t>Masked Language Modeling (MLM): Randomly masks input tokens and predicts them based on context.</a:t>
            </a:r>
            <a:endParaRPr lang="en-US" altLang="en-US"/>
          </a:p>
          <a:p>
            <a:pPr>
              <a:lnSpc>
                <a:spcPct val="110000"/>
              </a:lnSpc>
            </a:pPr>
            <a:r>
              <a:rPr lang="en-US" altLang="en-US"/>
              <a:t>Next Sentence Prediction (NSP): Determines whether one sentence logically follows another, improving performance on tasks involving sentence pairs.</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Unified Architecture:</a:t>
            </a:r>
            <a:endParaRPr lang="en-US" altLang="en-US"/>
          </a:p>
          <a:p>
            <a:r>
              <a:rPr lang="en-US" altLang="en-US"/>
              <a:t>The same model architecture is used for both pre-training and fine-tuning, requiring minimal task-specific changes.</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30300" y="40640"/>
            <a:ext cx="6054725" cy="1481455"/>
          </a:xfrm>
          <a:prstGeom prst="rect">
            <a:avLst/>
          </a:prstGeom>
          <a:noFill/>
        </p:spPr>
        <p:txBody>
          <a:bodyPr wrap="none" rtlCol="0">
            <a:noAutofit/>
          </a:bodyPr>
          <a:lstStyle/>
          <a:p>
            <a:pPr algn="ctr"/>
            <a:r>
              <a:rPr lang="en-US" altLang="zh-CN" sz="7200" b="1" dirty="0">
                <a:solidFill>
                  <a:srgbClr val="333333"/>
                </a:solidFill>
                <a:latin typeface="Arial" panose="020B0604020202020204" pitchFamily="34" charset="0"/>
                <a:ea typeface="Arial" panose="020B0604020202020204" pitchFamily="34" charset="0"/>
              </a:rPr>
              <a:t>References :</a:t>
            </a:r>
            <a:endParaRPr lang="en-US" altLang="zh-CN" sz="7200" b="1" dirty="0">
              <a:solidFill>
                <a:srgbClr val="333333"/>
              </a:solidFill>
              <a:latin typeface="Arial" panose="020B0604020202020204" pitchFamily="34" charset="0"/>
              <a:ea typeface="Arial" panose="020B0604020202020204" pitchFamily="34" charset="0"/>
            </a:endParaRPr>
          </a:p>
        </p:txBody>
      </p:sp>
      <p:sp>
        <p:nvSpPr>
          <p:cNvPr id="4" name="矩形 3"/>
          <p:cNvSpPr/>
          <p:nvPr/>
        </p:nvSpPr>
        <p:spPr>
          <a:xfrm>
            <a:off x="273685" y="0"/>
            <a:ext cx="664210" cy="12395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 Box 4"/>
          <p:cNvSpPr txBox="1"/>
          <p:nvPr/>
        </p:nvSpPr>
        <p:spPr>
          <a:xfrm>
            <a:off x="710565" y="1398270"/>
            <a:ext cx="8741410" cy="368300"/>
          </a:xfrm>
          <a:prstGeom prst="rect">
            <a:avLst/>
          </a:prstGeom>
          <a:noFill/>
        </p:spPr>
        <p:txBody>
          <a:bodyPr wrap="square" rtlCol="0">
            <a:spAutoFit/>
          </a:bodyPr>
          <a:p>
            <a:pPr indent="0">
              <a:buNone/>
            </a:pPr>
            <a:r>
              <a:rPr lang="en-US" altLang="en-US" b="1"/>
              <a:t>2. ARAELECTRA Paper :</a:t>
            </a:r>
            <a:endParaRPr lang="en-US" altLang="en-US" b="1"/>
          </a:p>
        </p:txBody>
      </p:sp>
      <p:sp>
        <p:nvSpPr>
          <p:cNvPr id="2" name="Text Box 1"/>
          <p:cNvSpPr txBox="1"/>
          <p:nvPr/>
        </p:nvSpPr>
        <p:spPr>
          <a:xfrm>
            <a:off x="151130" y="1766570"/>
            <a:ext cx="12191365" cy="5091430"/>
          </a:xfrm>
          <a:prstGeom prst="rect">
            <a:avLst/>
          </a:prstGeom>
          <a:noFill/>
        </p:spPr>
        <p:txBody>
          <a:bodyPr wrap="square" rtlCol="0">
            <a:noAutofit/>
          </a:bodyPr>
          <a:p>
            <a:pPr>
              <a:lnSpc>
                <a:spcPct val="110000"/>
              </a:lnSpc>
            </a:pPr>
            <a:r>
              <a:rPr lang="en-US" altLang="en-US"/>
              <a:t>To improve Arabic language understanding by pretraining a transformer model using the ELECTRA framework — specifically, the Replaced Token Detection (RTD) objective — instead of the traditional Masked Language Modeling (MLM) approach used by models like AraBERT.</a:t>
            </a:r>
            <a:endParaRPr lang="en-US" altLang="en-US"/>
          </a:p>
          <a:p>
            <a:endParaRPr lang="en-US" altLang="en-US" b="1"/>
          </a:p>
          <a:p>
            <a:r>
              <a:rPr lang="en-US" altLang="en-US" b="1"/>
              <a:t>Key Contributions:</a:t>
            </a:r>
            <a:endParaRPr lang="en-US" altLang="en-US"/>
          </a:p>
          <a:p>
            <a:pPr marL="285750" indent="-285750">
              <a:lnSpc>
                <a:spcPct val="130000"/>
              </a:lnSpc>
              <a:buFont typeface="Arial" panose="020B0604020202020204" pitchFamily="34" charset="0"/>
              <a:buChar char="•"/>
            </a:pPr>
            <a:r>
              <a:rPr lang="en-US" altLang="en-US"/>
              <a:t>Introduced ARAELECTRA, the first Arabic language model trained using the RTD objective.</a:t>
            </a:r>
            <a:endParaRPr lang="en-US" altLang="en-US"/>
          </a:p>
          <a:p>
            <a:pPr marL="285750" indent="-285750">
              <a:lnSpc>
                <a:spcPct val="130000"/>
              </a:lnSpc>
              <a:buFont typeface="Arial" panose="020B0604020202020204" pitchFamily="34" charset="0"/>
              <a:buChar char="•"/>
            </a:pPr>
            <a:r>
              <a:rPr lang="en-US" altLang="en-US"/>
              <a:t>Pretrained on a large 77GB Arabic corpus, including OSCAR, Wikipedia, ArabiCorpus, OSIAN, and news articles.</a:t>
            </a:r>
            <a:endParaRPr lang="en-US" altLang="en-US"/>
          </a:p>
          <a:p>
            <a:pPr marL="285750" indent="-285750">
              <a:lnSpc>
                <a:spcPct val="130000"/>
              </a:lnSpc>
              <a:buFont typeface="Arial" panose="020B0604020202020204" pitchFamily="34" charset="0"/>
              <a:buChar char="•"/>
            </a:pPr>
            <a:r>
              <a:rPr lang="en-US" altLang="en-US"/>
              <a:t>Outperformed other Arabic transformer models (AraBERT, Arabic-BERT, Arabic-ALBERT, ARBERT) on various downstream NLP tasks.</a:t>
            </a:r>
            <a:endParaRPr lang="en-US" altLang="en-US"/>
          </a:p>
          <a:p>
            <a:pPr marL="285750" indent="-285750">
              <a:lnSpc>
                <a:spcPct val="130000"/>
              </a:lnSpc>
              <a:buFont typeface="Arial" panose="020B0604020202020204" pitchFamily="34" charset="0"/>
              <a:buChar char="•"/>
            </a:pPr>
            <a:endParaRPr lang="en-US" altLang="en-US"/>
          </a:p>
          <a:p>
            <a:pPr indent="0">
              <a:lnSpc>
                <a:spcPct val="110000"/>
              </a:lnSpc>
              <a:buFont typeface="Arial" panose="020B0604020202020204" pitchFamily="34" charset="0"/>
              <a:buNone/>
            </a:pPr>
            <a:r>
              <a:rPr lang="en-US" altLang="en-US"/>
              <a:t>Two networks are used in training:</a:t>
            </a:r>
            <a:endParaRPr lang="en-US" altLang="en-US"/>
          </a:p>
          <a:p>
            <a:pPr indent="0">
              <a:lnSpc>
                <a:spcPct val="110000"/>
              </a:lnSpc>
              <a:buFont typeface="Arial" panose="020B0604020202020204" pitchFamily="34" charset="0"/>
              <a:buNone/>
            </a:pPr>
            <a:r>
              <a:rPr lang="en-US" altLang="en-US"/>
              <a:t>Generator (G): small BERT model that predicts masked tokens.</a:t>
            </a:r>
            <a:endParaRPr lang="en-US" altLang="en-US"/>
          </a:p>
          <a:p>
            <a:pPr indent="0">
              <a:lnSpc>
                <a:spcPct val="110000"/>
              </a:lnSpc>
              <a:buFont typeface="Arial" panose="020B0604020202020204" pitchFamily="34" charset="0"/>
              <a:buNone/>
            </a:pPr>
            <a:r>
              <a:rPr lang="en-US" altLang="en-US"/>
              <a:t>Discriminator (D): main model (ARAELECTRA) trained to detect replaced tokens.</a:t>
            </a:r>
            <a:endParaRPr lang="en-US" altLang="en-US"/>
          </a:p>
          <a:p>
            <a:pPr indent="0">
              <a:lnSpc>
                <a:spcPct val="110000"/>
              </a:lnSpc>
              <a:buFont typeface="Arial" panose="020B0604020202020204" pitchFamily="34" charset="0"/>
              <a:buNone/>
            </a:pPr>
            <a:r>
              <a:rPr lang="en-US" altLang="en-US"/>
              <a:t>More efficient than MLM because RTD uses every token for training, not just masked ones.</a:t>
            </a:r>
            <a:endParaRPr lang="en-US" altLang="en-US"/>
          </a:p>
          <a:p>
            <a:pPr indent="0">
              <a:lnSpc>
                <a:spcPct val="110000"/>
              </a:lnSpc>
              <a:buFont typeface="Arial" panose="020B0604020202020204" pitchFamily="34" charset="0"/>
              <a:buNone/>
            </a:pPr>
            <a:r>
              <a:rPr lang="en-US" altLang="en-US" sz="1600"/>
              <a:t>ARAELECTRA showed strong generalization even with a smaller model (136M parameters), and significantly outperformed other models in question answering.</a:t>
            </a:r>
            <a:endParaRPr lang="en-US" alt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135026" y="3125381"/>
            <a:ext cx="4904253" cy="922020"/>
          </a:xfrm>
          <a:prstGeom prst="rect">
            <a:avLst/>
          </a:prstGeom>
          <a:noFill/>
        </p:spPr>
        <p:txBody>
          <a:bodyPr wrap="square" rtlCol="0">
            <a:spAutoFit/>
          </a:bodyPr>
          <a:lstStyle/>
          <a:p>
            <a:pPr algn="ctr"/>
            <a:r>
              <a:rPr lang="en-US" altLang="zh-CN" sz="5400" b="1" dirty="0">
                <a:solidFill>
                  <a:srgbClr val="333333"/>
                </a:solidFill>
                <a:latin typeface="Arial" panose="020B0604020202020204" pitchFamily="34" charset="0"/>
                <a:ea typeface="Arial" panose="020B0604020202020204" pitchFamily="34" charset="0"/>
              </a:rPr>
              <a:t>Thank you  </a:t>
            </a:r>
            <a:endParaRPr lang="zh-CN" altLang="en-US" sz="5400" b="1" dirty="0">
              <a:solidFill>
                <a:srgbClr val="333333"/>
              </a:solidFill>
              <a:latin typeface="Arial" panose="020B0604020202020204" pitchFamily="34" charset="0"/>
              <a:ea typeface="Arial" panose="020B0604020202020204" pitchFamily="34" charset="0"/>
            </a:endParaRPr>
          </a:p>
        </p:txBody>
      </p:sp>
      <p:cxnSp>
        <p:nvCxnSpPr>
          <p:cNvPr id="7" name="直接连接符 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p:nvPr/>
        </p:nvCxnSpPr>
        <p:spPr>
          <a:xfrm flipH="1">
            <a:off x="5689153" y="4071428"/>
            <a:ext cx="5796000" cy="2"/>
          </a:xfrm>
          <a:prstGeom prst="line">
            <a:avLst/>
          </a:prstGeom>
          <a:ln w="19050">
            <a:solidFill>
              <a:srgbClr val="333333"/>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1"/>
          <a:stretch>
            <a:fillRect/>
          </a:stretch>
        </p:blipFill>
        <p:spPr>
          <a:xfrm>
            <a:off x="1108809" y="1728241"/>
            <a:ext cx="3924981" cy="356276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080452" y="1151675"/>
            <a:ext cx="4643692" cy="4643815"/>
          </a:xfrm>
          <a:prstGeom prst="rect">
            <a:avLst/>
          </a:prstGeom>
        </p:spPr>
      </p:pic>
      <p:sp>
        <p:nvSpPr>
          <p:cNvPr id="10"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920115" y="3416300"/>
            <a:ext cx="4496435" cy="1198880"/>
          </a:xfrm>
          <a:prstGeom prst="rect">
            <a:avLst/>
          </a:prstGeom>
          <a:noFill/>
          <a:effectLst/>
        </p:spPr>
        <p:txBody>
          <a:bodyPr wrap="square" rtlCol="0">
            <a:spAutoFit/>
          </a:bodyPr>
          <a:lstStyle/>
          <a:p>
            <a:pPr algn="ctr"/>
            <a:r>
              <a:rPr lang="en-US" altLang="zh-CN" sz="3600" b="1" dirty="0" smtClean="0">
                <a:solidFill>
                  <a:srgbClr val="333333"/>
                </a:solidFill>
                <a:latin typeface="Arial" panose="020B0604020202020204" pitchFamily="34" charset="0"/>
                <a:ea typeface="Arial" panose="020B0604020202020204" pitchFamily="34" charset="0"/>
                <a:cs typeface="Arial" panose="020B0604020202020204" pitchFamily="34" charset="0"/>
              </a:rPr>
              <a:t>team</a:t>
            </a:r>
            <a:endParaRPr lang="en-US" altLang="zh-CN" sz="3600" b="1" dirty="0" smtClean="0">
              <a:solidFill>
                <a:srgbClr val="333333"/>
              </a:solidFill>
              <a:latin typeface="Arial" panose="020B0604020202020204" pitchFamily="34" charset="0"/>
              <a:ea typeface="Arial" panose="020B0604020202020204" pitchFamily="34" charset="0"/>
              <a:cs typeface="Arial" panose="020B0604020202020204" pitchFamily="34" charset="0"/>
            </a:endParaRPr>
          </a:p>
          <a:p>
            <a:pPr algn="ctr"/>
            <a:r>
              <a:rPr lang="en-US" altLang="zh-CN" sz="3600" b="1" dirty="0" smtClean="0">
                <a:solidFill>
                  <a:srgbClr val="333333"/>
                </a:solidFill>
                <a:latin typeface="Arial" panose="020B0604020202020204" pitchFamily="34" charset="0"/>
                <a:ea typeface="Arial" panose="020B0604020202020204" pitchFamily="34" charset="0"/>
                <a:cs typeface="Arial" panose="020B0604020202020204" pitchFamily="34" charset="0"/>
              </a:rPr>
              <a:t> members</a:t>
            </a:r>
            <a:endParaRPr lang="en-US" altLang="zh-CN" sz="3600" b="1" dirty="0" smtClean="0">
              <a:solidFill>
                <a:srgbClr val="333333"/>
              </a:solidFill>
              <a:latin typeface="Arial" panose="020B0604020202020204" pitchFamily="34" charset="0"/>
              <a:ea typeface="Arial" panose="020B0604020202020204" pitchFamily="34" charset="0"/>
              <a:cs typeface="Arial" panose="020B0604020202020204" pitchFamily="34" charset="0"/>
            </a:endParaRPr>
          </a:p>
        </p:txBody>
      </p:sp>
      <p:pic>
        <p:nvPicPr>
          <p:cNvPr id="24" name="图片 23"/>
          <p:cNvPicPr>
            <a:picLocks noChangeAspect="1"/>
          </p:cNvPicPr>
          <p:nvPr/>
        </p:nvPicPr>
        <p:blipFill rotWithShape="1">
          <a:blip r:embed="rId2"/>
          <a:srcRect r="65386"/>
          <a:stretch>
            <a:fillRect/>
          </a:stretch>
        </p:blipFill>
        <p:spPr>
          <a:xfrm rot="16200000">
            <a:off x="6456515" y="367227"/>
            <a:ext cx="288000" cy="832066"/>
          </a:xfrm>
          <a:prstGeom prst="rect">
            <a:avLst/>
          </a:prstGeom>
        </p:spPr>
      </p:pic>
      <p:pic>
        <p:nvPicPr>
          <p:cNvPr id="25" name="图片 24"/>
          <p:cNvPicPr>
            <a:picLocks noChangeAspect="1"/>
          </p:cNvPicPr>
          <p:nvPr/>
        </p:nvPicPr>
        <p:blipFill rotWithShape="1">
          <a:blip r:embed="rId2"/>
          <a:srcRect r="65386"/>
          <a:stretch>
            <a:fillRect/>
          </a:stretch>
        </p:blipFill>
        <p:spPr>
          <a:xfrm rot="16200000">
            <a:off x="6457148" y="1136843"/>
            <a:ext cx="288000" cy="832066"/>
          </a:xfrm>
          <a:prstGeom prst="rect">
            <a:avLst/>
          </a:prstGeom>
        </p:spPr>
      </p:pic>
      <p:pic>
        <p:nvPicPr>
          <p:cNvPr id="26" name="图片 25"/>
          <p:cNvPicPr>
            <a:picLocks noChangeAspect="1"/>
          </p:cNvPicPr>
          <p:nvPr/>
        </p:nvPicPr>
        <p:blipFill rotWithShape="1">
          <a:blip r:embed="rId2"/>
          <a:srcRect r="65386"/>
          <a:stretch>
            <a:fillRect/>
          </a:stretch>
        </p:blipFill>
        <p:spPr>
          <a:xfrm rot="16200000">
            <a:off x="6458334" y="1906969"/>
            <a:ext cx="288000" cy="832066"/>
          </a:xfrm>
          <a:prstGeom prst="rect">
            <a:avLst/>
          </a:prstGeom>
        </p:spPr>
      </p:pic>
      <p:pic>
        <p:nvPicPr>
          <p:cNvPr id="27" name="图片 26"/>
          <p:cNvPicPr>
            <a:picLocks noChangeAspect="1"/>
          </p:cNvPicPr>
          <p:nvPr/>
        </p:nvPicPr>
        <p:blipFill rotWithShape="1">
          <a:blip r:embed="rId2"/>
          <a:srcRect r="65386"/>
          <a:stretch>
            <a:fillRect/>
          </a:stretch>
        </p:blipFill>
        <p:spPr>
          <a:xfrm rot="16200000">
            <a:off x="6460872" y="2786440"/>
            <a:ext cx="288000" cy="832066"/>
          </a:xfrm>
          <a:prstGeom prst="rect">
            <a:avLst/>
          </a:prstGeom>
        </p:spPr>
      </p:pic>
      <p:pic>
        <p:nvPicPr>
          <p:cNvPr id="2" name="图片 24"/>
          <p:cNvPicPr>
            <a:picLocks noChangeAspect="1"/>
          </p:cNvPicPr>
          <p:nvPr/>
        </p:nvPicPr>
        <p:blipFill rotWithShape="1">
          <a:blip r:embed="rId2"/>
          <a:srcRect r="65386"/>
          <a:stretch>
            <a:fillRect/>
          </a:stretch>
        </p:blipFill>
        <p:spPr>
          <a:xfrm rot="16200000">
            <a:off x="6460323" y="3492058"/>
            <a:ext cx="288000" cy="832066"/>
          </a:xfrm>
          <a:prstGeom prst="rect">
            <a:avLst/>
          </a:prstGeom>
        </p:spPr>
      </p:pic>
      <p:pic>
        <p:nvPicPr>
          <p:cNvPr id="3" name="图片 25"/>
          <p:cNvPicPr>
            <a:picLocks noChangeAspect="1"/>
          </p:cNvPicPr>
          <p:nvPr/>
        </p:nvPicPr>
        <p:blipFill rotWithShape="1">
          <a:blip r:embed="rId2"/>
          <a:srcRect r="65386"/>
          <a:stretch>
            <a:fillRect/>
          </a:stretch>
        </p:blipFill>
        <p:spPr>
          <a:xfrm rot="16200000">
            <a:off x="6459604" y="4318064"/>
            <a:ext cx="288000" cy="832066"/>
          </a:xfrm>
          <a:prstGeom prst="rect">
            <a:avLst/>
          </a:prstGeom>
        </p:spPr>
      </p:pic>
      <p:pic>
        <p:nvPicPr>
          <p:cNvPr id="4" name="图片 26"/>
          <p:cNvPicPr>
            <a:picLocks noChangeAspect="1"/>
          </p:cNvPicPr>
          <p:nvPr/>
        </p:nvPicPr>
        <p:blipFill rotWithShape="1">
          <a:blip r:embed="rId2"/>
          <a:srcRect r="65386"/>
          <a:stretch>
            <a:fillRect/>
          </a:stretch>
        </p:blipFill>
        <p:spPr>
          <a:xfrm rot="16200000">
            <a:off x="6458967" y="5077520"/>
            <a:ext cx="288000" cy="832066"/>
          </a:xfrm>
          <a:prstGeom prst="rect">
            <a:avLst/>
          </a:prstGeom>
        </p:spPr>
      </p:pic>
      <p:sp>
        <p:nvSpPr>
          <p:cNvPr id="5" name="Text Box 4"/>
          <p:cNvSpPr txBox="1"/>
          <p:nvPr/>
        </p:nvSpPr>
        <p:spPr>
          <a:xfrm>
            <a:off x="7273925" y="506730"/>
            <a:ext cx="4064000" cy="645160"/>
          </a:xfrm>
          <a:prstGeom prst="rect">
            <a:avLst/>
          </a:prstGeom>
          <a:noFill/>
        </p:spPr>
        <p:txBody>
          <a:bodyPr wrap="square" rtlCol="0">
            <a:spAutoFit/>
          </a:bodyPr>
          <a:p>
            <a:r>
              <a:rPr lang="ar-EG" altLang="zh-CN" dirty="0">
                <a:solidFill>
                  <a:srgbClr val="1A3497"/>
                </a:solidFill>
                <a:latin typeface="Arial" panose="020B0604020202020204" pitchFamily="34" charset="0"/>
                <a:ea typeface="Gilroy" panose="00000400000000000000" charset="0"/>
                <a:cs typeface="Arial" panose="020B0604020202020204" pitchFamily="34" charset="0"/>
                <a:sym typeface="+mn-ea"/>
              </a:rPr>
              <a:t>الاء فؤاد محمد</a:t>
            </a:r>
            <a:endParaRPr lang="ar-EG" altLang="zh-CN" dirty="0">
              <a:solidFill>
                <a:srgbClr val="1A3497"/>
              </a:solidFill>
              <a:latin typeface="Arial" panose="020B0604020202020204" pitchFamily="34" charset="0"/>
              <a:ea typeface="Gilroy" panose="00000400000000000000" charset="0"/>
              <a:cs typeface="Arial" panose="020B0604020202020204" pitchFamily="34" charset="0"/>
            </a:endParaRPr>
          </a:p>
          <a:p>
            <a:r>
              <a:rPr lang="ar-EG" altLang="zh-CN" dirty="0">
                <a:solidFill>
                  <a:srgbClr val="1A3497"/>
                </a:solidFill>
                <a:latin typeface="Arial" panose="020B0604020202020204" pitchFamily="34" charset="0"/>
                <a:ea typeface="Gilroy" panose="00000400000000000000" charset="0"/>
                <a:cs typeface="Arial" panose="020B0604020202020204" pitchFamily="34" charset="0"/>
                <a:sym typeface="+mn-ea"/>
              </a:rPr>
              <a:t> </a:t>
            </a:r>
            <a:r>
              <a:rPr lang="en-US" altLang="zh-CN" dirty="0">
                <a:solidFill>
                  <a:srgbClr val="1A3497"/>
                </a:solidFill>
                <a:latin typeface="Arial" panose="020B0604020202020204" pitchFamily="34" charset="0"/>
                <a:ea typeface="Gilroy" panose="00000400000000000000" charset="0"/>
                <a:cs typeface="Arial" panose="020B0604020202020204" pitchFamily="34" charset="0"/>
                <a:sym typeface="+mn-ea"/>
              </a:rPr>
              <a:t>id :20210169</a:t>
            </a:r>
            <a:endParaRPr lang="ar-EG"/>
          </a:p>
        </p:txBody>
      </p:sp>
      <p:sp>
        <p:nvSpPr>
          <p:cNvPr id="6" name="Text Box 5"/>
          <p:cNvSpPr txBox="1"/>
          <p:nvPr/>
        </p:nvSpPr>
        <p:spPr>
          <a:xfrm>
            <a:off x="7273925" y="1287145"/>
            <a:ext cx="4064000" cy="645160"/>
          </a:xfrm>
          <a:prstGeom prst="rect">
            <a:avLst/>
          </a:prstGeom>
          <a:noFill/>
        </p:spPr>
        <p:txBody>
          <a:bodyPr wrap="square" rtlCol="0">
            <a:spAutoFit/>
          </a:bodyPr>
          <a:p>
            <a:r>
              <a:rPr lang="ar-EG" altLang="zh-CN" dirty="0">
                <a:solidFill>
                  <a:srgbClr val="1A3497"/>
                </a:solidFill>
                <a:latin typeface="Arial" panose="020B0604020202020204" pitchFamily="34" charset="0"/>
                <a:ea typeface="Gilroy" panose="00000400000000000000" charset="0"/>
                <a:cs typeface="Arial" panose="020B0604020202020204" pitchFamily="34" charset="0"/>
                <a:sym typeface="+mn-ea"/>
              </a:rPr>
              <a:t>الاء حمدى حسن</a:t>
            </a:r>
            <a:r>
              <a:rPr lang="ar-EG" altLang="zh-CN" dirty="0">
                <a:solidFill>
                  <a:srgbClr val="1A3497"/>
                </a:solidFill>
                <a:ea typeface="Gilroy" panose="00000400000000000000" charset="0"/>
                <a:sym typeface="+mn-ea"/>
              </a:rPr>
              <a:t> </a:t>
            </a:r>
            <a:endParaRPr lang="ar-EG" altLang="zh-CN" dirty="0">
              <a:solidFill>
                <a:srgbClr val="1A3497"/>
              </a:solidFill>
              <a:ea typeface="Gilroy" panose="00000400000000000000" charset="0"/>
            </a:endParaRPr>
          </a:p>
          <a:p>
            <a:r>
              <a:rPr lang="en-US" altLang="zh-CN" dirty="0">
                <a:solidFill>
                  <a:srgbClr val="1A3497"/>
                </a:solidFill>
                <a:latin typeface="Arial" panose="020B0604020202020204" pitchFamily="34" charset="0"/>
                <a:ea typeface="Gilroy" panose="00000400000000000000" charset="0"/>
                <a:cs typeface="Arial" panose="020B0604020202020204" pitchFamily="34" charset="0"/>
                <a:sym typeface="+mn-ea"/>
              </a:rPr>
              <a:t>id :20210167</a:t>
            </a:r>
            <a:endParaRPr lang="ar-EG"/>
          </a:p>
        </p:txBody>
      </p:sp>
      <p:sp>
        <p:nvSpPr>
          <p:cNvPr id="9" name="Text Box 8"/>
          <p:cNvSpPr txBox="1"/>
          <p:nvPr/>
        </p:nvSpPr>
        <p:spPr>
          <a:xfrm>
            <a:off x="7273925" y="2136140"/>
            <a:ext cx="4064000" cy="922020"/>
          </a:xfrm>
          <a:prstGeom prst="rect">
            <a:avLst/>
          </a:prstGeom>
          <a:noFill/>
        </p:spPr>
        <p:txBody>
          <a:bodyPr wrap="square" rtlCol="0">
            <a:spAutoFit/>
          </a:bodyPr>
          <a:p>
            <a:r>
              <a:rPr lang="ar-EG" altLang="zh-CN" dirty="0">
                <a:solidFill>
                  <a:srgbClr val="1A3497"/>
                </a:solidFill>
                <a:latin typeface="Arial" panose="020B0604020202020204" pitchFamily="34" charset="0"/>
                <a:ea typeface="Gilroy" panose="00000400000000000000" charset="0"/>
                <a:cs typeface="Arial" panose="020B0604020202020204" pitchFamily="34" charset="0"/>
                <a:sym typeface="+mn-ea"/>
              </a:rPr>
              <a:t>الاء حسن عبد الرحمن </a:t>
            </a:r>
            <a:endParaRPr lang="ar-EG" altLang="zh-CN" dirty="0">
              <a:solidFill>
                <a:srgbClr val="1A3497"/>
              </a:solidFill>
              <a:latin typeface="Arial" panose="020B0604020202020204" pitchFamily="34" charset="0"/>
              <a:ea typeface="Gilroy" panose="00000400000000000000" charset="0"/>
              <a:cs typeface="Arial" panose="020B0604020202020204" pitchFamily="34" charset="0"/>
            </a:endParaRPr>
          </a:p>
          <a:p>
            <a:r>
              <a:rPr lang="en-US" altLang="zh-CN" dirty="0">
                <a:solidFill>
                  <a:srgbClr val="1A3497"/>
                </a:solidFill>
                <a:latin typeface="Arial" panose="020B0604020202020204" pitchFamily="34" charset="0"/>
                <a:ea typeface="Gilroy" panose="00000400000000000000" charset="0"/>
                <a:cs typeface="Arial" panose="020B0604020202020204" pitchFamily="34" charset="0"/>
                <a:sym typeface="+mn-ea"/>
              </a:rPr>
              <a:t>id :20210166</a:t>
            </a:r>
            <a:endParaRPr lang="en-US" altLang="zh-CN" dirty="0">
              <a:solidFill>
                <a:srgbClr val="1A3497"/>
              </a:solidFill>
              <a:latin typeface="Arial" panose="020B0604020202020204" pitchFamily="34" charset="0"/>
              <a:ea typeface="Gilroy" panose="00000400000000000000" charset="0"/>
              <a:cs typeface="Arial" panose="020B0604020202020204" pitchFamily="34" charset="0"/>
            </a:endParaRPr>
          </a:p>
          <a:p>
            <a:endParaRPr lang="en-US"/>
          </a:p>
        </p:txBody>
      </p:sp>
      <p:sp>
        <p:nvSpPr>
          <p:cNvPr id="11" name="Text Box 10"/>
          <p:cNvSpPr txBox="1"/>
          <p:nvPr/>
        </p:nvSpPr>
        <p:spPr>
          <a:xfrm>
            <a:off x="7353935" y="2855595"/>
            <a:ext cx="4064000" cy="922020"/>
          </a:xfrm>
          <a:prstGeom prst="rect">
            <a:avLst/>
          </a:prstGeom>
          <a:noFill/>
        </p:spPr>
        <p:txBody>
          <a:bodyPr wrap="square" rtlCol="0">
            <a:spAutoFit/>
          </a:bodyPr>
          <a:p>
            <a:r>
              <a:rPr lang="ar-EG" altLang="en-US" dirty="0">
                <a:solidFill>
                  <a:srgbClr val="1A3497"/>
                </a:solidFill>
                <a:latin typeface="Arial" panose="020B0604020202020204" pitchFamily="34" charset="0"/>
                <a:ea typeface="Gilroy" panose="00000400000000000000" charset="0"/>
                <a:cs typeface="Arial" panose="020B0604020202020204" pitchFamily="34" charset="0"/>
                <a:sym typeface="+mn-ea"/>
              </a:rPr>
              <a:t>الاء ممدوح احمد </a:t>
            </a:r>
            <a:endParaRPr lang="ar-EG" altLang="en-US" dirty="0">
              <a:solidFill>
                <a:srgbClr val="1A3497"/>
              </a:solidFill>
              <a:latin typeface="Arial" panose="020B0604020202020204" pitchFamily="34" charset="0"/>
              <a:ea typeface="Gilroy" panose="00000400000000000000" charset="0"/>
              <a:cs typeface="Arial" panose="020B0604020202020204" pitchFamily="34" charset="0"/>
            </a:endParaRPr>
          </a:p>
          <a:p>
            <a:r>
              <a:rPr lang="en-US" altLang="en-US" dirty="0">
                <a:solidFill>
                  <a:srgbClr val="1A3497"/>
                </a:solidFill>
                <a:latin typeface="Arial" panose="020B0604020202020204" pitchFamily="34" charset="0"/>
                <a:ea typeface="Gilroy" panose="00000400000000000000" charset="0"/>
                <a:cs typeface="Arial" panose="020B0604020202020204" pitchFamily="34" charset="0"/>
                <a:sym typeface="+mn-ea"/>
              </a:rPr>
              <a:t>id :20210172</a:t>
            </a:r>
            <a:endParaRPr lang="en-US" altLang="en-US" dirty="0">
              <a:solidFill>
                <a:srgbClr val="1A3497"/>
              </a:solidFill>
              <a:latin typeface="Arial" panose="020B0604020202020204" pitchFamily="34" charset="0"/>
              <a:ea typeface="Gilroy" panose="00000400000000000000" charset="0"/>
              <a:cs typeface="Arial" panose="020B0604020202020204" pitchFamily="34" charset="0"/>
            </a:endParaRPr>
          </a:p>
          <a:p>
            <a:endParaRPr lang="en-US"/>
          </a:p>
        </p:txBody>
      </p:sp>
      <p:sp>
        <p:nvSpPr>
          <p:cNvPr id="12" name="Text Box 11"/>
          <p:cNvSpPr txBox="1"/>
          <p:nvPr/>
        </p:nvSpPr>
        <p:spPr>
          <a:xfrm>
            <a:off x="7353935" y="3667760"/>
            <a:ext cx="4064000" cy="922020"/>
          </a:xfrm>
          <a:prstGeom prst="rect">
            <a:avLst/>
          </a:prstGeom>
          <a:noFill/>
        </p:spPr>
        <p:txBody>
          <a:bodyPr wrap="square" rtlCol="0">
            <a:spAutoFit/>
          </a:bodyPr>
          <a:p>
            <a:r>
              <a:rPr lang="ar-EG" altLang="zh-CN" dirty="0">
                <a:solidFill>
                  <a:srgbClr val="1A3497"/>
                </a:solidFill>
                <a:latin typeface="Arial" panose="020B0604020202020204" pitchFamily="34" charset="0"/>
                <a:ea typeface="Gilroy" panose="00000400000000000000" charset="0"/>
                <a:cs typeface="Arial" panose="020B0604020202020204" pitchFamily="34" charset="0"/>
                <a:sym typeface="+mn-ea"/>
              </a:rPr>
              <a:t>اسراء شعبان عبد الجواد </a:t>
            </a:r>
            <a:endParaRPr lang="ar-EG" altLang="zh-CN" dirty="0">
              <a:solidFill>
                <a:srgbClr val="1A3497"/>
              </a:solidFill>
              <a:latin typeface="Arial" panose="020B0604020202020204" pitchFamily="34" charset="0"/>
              <a:ea typeface="Gilroy" panose="00000400000000000000" charset="0"/>
              <a:cs typeface="Arial" panose="020B0604020202020204" pitchFamily="34" charset="0"/>
            </a:endParaRPr>
          </a:p>
          <a:p>
            <a:r>
              <a:rPr lang="en-US" altLang="zh-CN" dirty="0">
                <a:solidFill>
                  <a:srgbClr val="1A3497"/>
                </a:solidFill>
                <a:latin typeface="Arial" panose="020B0604020202020204" pitchFamily="34" charset="0"/>
                <a:ea typeface="Gilroy" panose="00000400000000000000" charset="0"/>
                <a:cs typeface="Arial" panose="020B0604020202020204" pitchFamily="34" charset="0"/>
                <a:sym typeface="+mn-ea"/>
              </a:rPr>
              <a:t>id :20210152</a:t>
            </a:r>
            <a:endParaRPr lang="en-US" altLang="zh-CN" dirty="0">
              <a:solidFill>
                <a:srgbClr val="1A3497"/>
              </a:solidFill>
              <a:latin typeface="Arial" panose="020B0604020202020204" pitchFamily="34" charset="0"/>
              <a:ea typeface="Gilroy" panose="00000400000000000000" charset="0"/>
              <a:cs typeface="Arial" panose="020B0604020202020204" pitchFamily="34" charset="0"/>
            </a:endParaRPr>
          </a:p>
          <a:p>
            <a:endParaRPr lang="en-US"/>
          </a:p>
        </p:txBody>
      </p:sp>
      <p:sp>
        <p:nvSpPr>
          <p:cNvPr id="13" name="Text Box 12"/>
          <p:cNvSpPr txBox="1"/>
          <p:nvPr/>
        </p:nvSpPr>
        <p:spPr>
          <a:xfrm>
            <a:off x="7353935" y="4427220"/>
            <a:ext cx="4064000" cy="922020"/>
          </a:xfrm>
          <a:prstGeom prst="rect">
            <a:avLst/>
          </a:prstGeom>
          <a:noFill/>
        </p:spPr>
        <p:txBody>
          <a:bodyPr wrap="square" rtlCol="0">
            <a:spAutoFit/>
          </a:bodyPr>
          <a:p>
            <a:r>
              <a:rPr lang="ar-EG" altLang="zh-CN" dirty="0">
                <a:solidFill>
                  <a:srgbClr val="1A3497"/>
                </a:solidFill>
                <a:latin typeface="Arial" panose="020B0604020202020204" pitchFamily="34" charset="0"/>
                <a:ea typeface="Gilroy" panose="00000400000000000000" charset="0"/>
                <a:cs typeface="Arial" panose="020B0604020202020204" pitchFamily="34" charset="0"/>
                <a:sym typeface="+mn-ea"/>
              </a:rPr>
              <a:t>بسملة حسن جاد </a:t>
            </a:r>
            <a:endParaRPr lang="ar-EG" altLang="zh-CN" dirty="0">
              <a:solidFill>
                <a:srgbClr val="1A3497"/>
              </a:solidFill>
              <a:latin typeface="Arial" panose="020B0604020202020204" pitchFamily="34" charset="0"/>
              <a:ea typeface="Gilroy" panose="00000400000000000000" charset="0"/>
              <a:cs typeface="Arial" panose="020B0604020202020204" pitchFamily="34" charset="0"/>
            </a:endParaRPr>
          </a:p>
          <a:p>
            <a:r>
              <a:rPr lang="en-US" altLang="zh-CN" dirty="0">
                <a:solidFill>
                  <a:srgbClr val="1A3497"/>
                </a:solidFill>
                <a:latin typeface="Arial" panose="020B0604020202020204" pitchFamily="34" charset="0"/>
                <a:ea typeface="Gilroy" panose="00000400000000000000" charset="0"/>
                <a:cs typeface="Arial" panose="020B0604020202020204" pitchFamily="34" charset="0"/>
                <a:sym typeface="+mn-ea"/>
              </a:rPr>
              <a:t>id :20210223</a:t>
            </a:r>
            <a:endParaRPr lang="en-US" altLang="zh-CN" dirty="0">
              <a:solidFill>
                <a:srgbClr val="1A3497"/>
              </a:solidFill>
              <a:latin typeface="Arial" panose="020B0604020202020204" pitchFamily="34" charset="0"/>
              <a:ea typeface="Gilroy" panose="00000400000000000000" charset="0"/>
              <a:cs typeface="Arial" panose="020B0604020202020204" pitchFamily="34" charset="0"/>
            </a:endParaRPr>
          </a:p>
          <a:p>
            <a:endParaRPr lang="en-US"/>
          </a:p>
        </p:txBody>
      </p:sp>
      <p:sp>
        <p:nvSpPr>
          <p:cNvPr id="14" name="Text Box 13"/>
          <p:cNvSpPr txBox="1"/>
          <p:nvPr/>
        </p:nvSpPr>
        <p:spPr>
          <a:xfrm>
            <a:off x="7353935" y="5199380"/>
            <a:ext cx="4064000" cy="922020"/>
          </a:xfrm>
          <a:prstGeom prst="rect">
            <a:avLst/>
          </a:prstGeom>
          <a:noFill/>
        </p:spPr>
        <p:txBody>
          <a:bodyPr wrap="square" rtlCol="0">
            <a:spAutoFit/>
          </a:bodyPr>
          <a:p>
            <a:r>
              <a:rPr lang="ar-EG" altLang="zh-CN" dirty="0">
                <a:solidFill>
                  <a:srgbClr val="1A3497"/>
                </a:solidFill>
                <a:latin typeface="Arial" panose="020B0604020202020204" pitchFamily="34" charset="0"/>
                <a:ea typeface="Gilroy" panose="00000400000000000000" charset="0"/>
                <a:cs typeface="Arial" panose="020B0604020202020204" pitchFamily="34" charset="0"/>
                <a:sym typeface="+mn-ea"/>
              </a:rPr>
              <a:t>حبيبة احمد جلال </a:t>
            </a:r>
            <a:endParaRPr lang="ar-EG" altLang="zh-CN" dirty="0">
              <a:solidFill>
                <a:srgbClr val="1A3497"/>
              </a:solidFill>
              <a:latin typeface="Arial" panose="020B0604020202020204" pitchFamily="34" charset="0"/>
              <a:ea typeface="Gilroy" panose="00000400000000000000" charset="0"/>
              <a:cs typeface="Arial" panose="020B0604020202020204" pitchFamily="34" charset="0"/>
            </a:endParaRPr>
          </a:p>
          <a:p>
            <a:r>
              <a:rPr lang="en-US" altLang="zh-CN" dirty="0">
                <a:solidFill>
                  <a:srgbClr val="1A3497"/>
                </a:solidFill>
                <a:latin typeface="Arial" panose="020B0604020202020204" pitchFamily="34" charset="0"/>
                <a:ea typeface="Gilroy" panose="00000400000000000000" charset="0"/>
                <a:cs typeface="Arial" panose="020B0604020202020204" pitchFamily="34" charset="0"/>
                <a:sym typeface="+mn-ea"/>
              </a:rPr>
              <a:t>id :20210274</a:t>
            </a:r>
            <a:endParaRPr lang="en-US" altLang="zh-CN" dirty="0">
              <a:solidFill>
                <a:srgbClr val="1A3497"/>
              </a:solidFill>
              <a:latin typeface="Arial" panose="020B0604020202020204" pitchFamily="34" charset="0"/>
              <a:ea typeface="Gilroy" panose="00000400000000000000" charset="0"/>
              <a:cs typeface="Arial" panose="020B0604020202020204" pitchFamily="34" charset="0"/>
            </a:endParaRP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8487" y="40383"/>
            <a:ext cx="4280535" cy="1198880"/>
          </a:xfrm>
          <a:prstGeom prst="rect">
            <a:avLst/>
          </a:prstGeom>
          <a:noFill/>
        </p:spPr>
        <p:txBody>
          <a:bodyPr wrap="none" rtlCol="0">
            <a:spAutoFit/>
          </a:bodyPr>
          <a:lstStyle/>
          <a:p>
            <a:pPr algn="ctr"/>
            <a:r>
              <a:rPr lang="en-US" altLang="zh-CN" sz="7200" b="1" dirty="0">
                <a:solidFill>
                  <a:srgbClr val="333333"/>
                </a:solidFill>
                <a:latin typeface="Arial" panose="020B0604020202020204" pitchFamily="34" charset="0"/>
                <a:ea typeface="Arial" panose="020B0604020202020204" pitchFamily="34" charset="0"/>
              </a:rPr>
              <a:t>MODEL : </a:t>
            </a:r>
            <a:endParaRPr lang="en-US" altLang="zh-CN" sz="7200" b="1" dirty="0">
              <a:solidFill>
                <a:srgbClr val="333333"/>
              </a:solidFill>
              <a:latin typeface="Arial" panose="020B0604020202020204" pitchFamily="34" charset="0"/>
              <a:ea typeface="Arial" panose="020B0604020202020204" pitchFamily="34" charset="0"/>
            </a:endParaRPr>
          </a:p>
        </p:txBody>
      </p:sp>
      <p:sp>
        <p:nvSpPr>
          <p:cNvPr id="4" name="矩形 3"/>
          <p:cNvSpPr/>
          <p:nvPr/>
        </p:nvSpPr>
        <p:spPr>
          <a:xfrm>
            <a:off x="273685" y="0"/>
            <a:ext cx="664210" cy="12395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5"/>
          <p:cNvSpPr txBox="1"/>
          <p:nvPr/>
        </p:nvSpPr>
        <p:spPr>
          <a:xfrm>
            <a:off x="273685" y="1522730"/>
            <a:ext cx="2038350" cy="458470"/>
          </a:xfrm>
          <a:prstGeom prst="rect">
            <a:avLst/>
          </a:prstGeom>
          <a:noFill/>
        </p:spPr>
        <p:txBody>
          <a:bodyPr wrap="square" rtlCol="0">
            <a:noAutofit/>
          </a:bodyPr>
          <a:p>
            <a:r>
              <a:rPr lang="en-US" b="1"/>
              <a:t>model name : </a:t>
            </a:r>
            <a:endParaRPr lang="en-US" b="1"/>
          </a:p>
        </p:txBody>
      </p:sp>
      <p:sp>
        <p:nvSpPr>
          <p:cNvPr id="7" name="Text Box 6"/>
          <p:cNvSpPr txBox="1"/>
          <p:nvPr/>
        </p:nvSpPr>
        <p:spPr>
          <a:xfrm>
            <a:off x="2117090" y="1522730"/>
            <a:ext cx="4064000" cy="368300"/>
          </a:xfrm>
          <a:prstGeom prst="rect">
            <a:avLst/>
          </a:prstGeom>
          <a:noFill/>
        </p:spPr>
        <p:txBody>
          <a:bodyPr wrap="square" rtlCol="0">
            <a:spAutoFit/>
          </a:bodyPr>
          <a:p>
            <a:r>
              <a:rPr lang="en-US" altLang="en-US"/>
              <a:t>AraELECTRA</a:t>
            </a:r>
            <a:endParaRPr lang="en-US" altLang="en-US"/>
          </a:p>
        </p:txBody>
      </p:sp>
      <p:sp>
        <p:nvSpPr>
          <p:cNvPr id="8" name="Text Box 7"/>
          <p:cNvSpPr txBox="1"/>
          <p:nvPr/>
        </p:nvSpPr>
        <p:spPr>
          <a:xfrm>
            <a:off x="273685" y="1981200"/>
            <a:ext cx="4064000" cy="368300"/>
          </a:xfrm>
          <a:prstGeom prst="rect">
            <a:avLst/>
          </a:prstGeom>
          <a:noFill/>
        </p:spPr>
        <p:txBody>
          <a:bodyPr wrap="square" rtlCol="0">
            <a:spAutoFit/>
          </a:bodyPr>
          <a:p>
            <a:r>
              <a:rPr lang="en-US" b="1"/>
              <a:t>model </a:t>
            </a:r>
            <a:r>
              <a:rPr lang="en-US" altLang="en-US" b="1"/>
              <a:t>architecture :</a:t>
            </a:r>
            <a:endParaRPr lang="en-US" altLang="en-US" b="1"/>
          </a:p>
        </p:txBody>
      </p:sp>
      <p:sp>
        <p:nvSpPr>
          <p:cNvPr id="9" name="Text Box 8"/>
          <p:cNvSpPr txBox="1"/>
          <p:nvPr/>
        </p:nvSpPr>
        <p:spPr>
          <a:xfrm>
            <a:off x="437515" y="2349500"/>
            <a:ext cx="8499475" cy="3848100"/>
          </a:xfrm>
          <a:prstGeom prst="rect">
            <a:avLst/>
          </a:prstGeom>
          <a:noFill/>
        </p:spPr>
        <p:txBody>
          <a:bodyPr wrap="square" rtlCol="0">
            <a:noAutofit/>
          </a:bodyPr>
          <a:p>
            <a:r>
              <a:rPr lang="en-US" altLang="en-US"/>
              <a:t>Unlike AraBERT which uses Masked Language Modeling (MLM), AraELECTRA is pretrained using the Replaced Token Detection (RTD) objective.</a:t>
            </a:r>
            <a:endParaRPr lang="en-US" altLang="en-US"/>
          </a:p>
          <a:p>
            <a:endParaRPr lang="en-US" altLang="en-US"/>
          </a:p>
          <a:p>
            <a:r>
              <a:rPr lang="en-US" altLang="en-US" u="sng"/>
              <a:t>It uses two networks:</a:t>
            </a:r>
            <a:endParaRPr lang="en-US" altLang="en-US" u="sng"/>
          </a:p>
          <a:p>
            <a:endParaRPr lang="en-US" altLang="en-US"/>
          </a:p>
          <a:p>
            <a:r>
              <a:rPr lang="en-US" altLang="en-US"/>
              <a:t>*</a:t>
            </a:r>
            <a:r>
              <a:rPr lang="en-US" altLang="en-US" b="1"/>
              <a:t> A generator (G) </a:t>
            </a:r>
            <a:r>
              <a:rPr lang="en-US" altLang="en-US"/>
              <a:t>— a small BERT-like model with 12 layers, 4 attention heads, and 256 hidden size — which predicts masked tokens in a corrupted sentence.</a:t>
            </a:r>
            <a:endParaRPr lang="en-US" altLang="en-US"/>
          </a:p>
          <a:p>
            <a:endParaRPr lang="en-US" altLang="en-US"/>
          </a:p>
          <a:p>
            <a:r>
              <a:rPr lang="en-US" altLang="en-US"/>
              <a:t>*</a:t>
            </a:r>
            <a:r>
              <a:rPr lang="en-US" altLang="en-US" b="1"/>
              <a:t>A discriminator (D) </a:t>
            </a:r>
            <a:r>
              <a:rPr lang="en-US" altLang="en-US"/>
              <a:t>— which takes the generator’s output and tries to detect which tokens are original and which were replaced.</a:t>
            </a:r>
            <a:endParaRPr lang="en-US" altLang="en-US"/>
          </a:p>
          <a:p>
            <a:endParaRPr lang="en-US" altLang="en-US"/>
          </a:p>
          <a:p>
            <a:r>
              <a:rPr lang="en-US" altLang="en-US"/>
              <a:t>This setup resembles a GAN, but:</a:t>
            </a:r>
            <a:endParaRPr lang="en-US" altLang="en-US"/>
          </a:p>
          <a:p>
            <a:r>
              <a:rPr lang="en-US" altLang="en-US"/>
              <a:t>The generator is trained using maximum likelihood, not adversarial loss.</a:t>
            </a:r>
            <a:endParaRPr lang="en-US" altLang="en-US"/>
          </a:p>
          <a:p>
            <a:r>
              <a:rPr lang="en-US" altLang="en-US"/>
              <a:t>The input to the generator is a corrupted sentence, not random noise.</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8487" y="40383"/>
            <a:ext cx="4280535" cy="1198880"/>
          </a:xfrm>
          <a:prstGeom prst="rect">
            <a:avLst/>
          </a:prstGeom>
          <a:noFill/>
        </p:spPr>
        <p:txBody>
          <a:bodyPr wrap="none" rtlCol="0">
            <a:spAutoFit/>
          </a:bodyPr>
          <a:lstStyle/>
          <a:p>
            <a:pPr algn="ctr"/>
            <a:r>
              <a:rPr lang="en-US" altLang="zh-CN" sz="7200" b="1" dirty="0">
                <a:solidFill>
                  <a:srgbClr val="333333"/>
                </a:solidFill>
                <a:latin typeface="Arial" panose="020B0604020202020204" pitchFamily="34" charset="0"/>
                <a:ea typeface="Arial" panose="020B0604020202020204" pitchFamily="34" charset="0"/>
              </a:rPr>
              <a:t>MODEL : </a:t>
            </a:r>
            <a:endParaRPr lang="en-US" altLang="zh-CN" sz="7200" b="1" dirty="0">
              <a:solidFill>
                <a:srgbClr val="333333"/>
              </a:solidFill>
              <a:latin typeface="Arial" panose="020B0604020202020204" pitchFamily="34" charset="0"/>
              <a:ea typeface="Arial" panose="020B0604020202020204" pitchFamily="34" charset="0"/>
            </a:endParaRPr>
          </a:p>
        </p:txBody>
      </p:sp>
      <p:sp>
        <p:nvSpPr>
          <p:cNvPr id="4" name="矩形 3"/>
          <p:cNvSpPr/>
          <p:nvPr/>
        </p:nvSpPr>
        <p:spPr>
          <a:xfrm>
            <a:off x="273685" y="0"/>
            <a:ext cx="664210" cy="12395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5"/>
          <p:cNvSpPr txBox="1"/>
          <p:nvPr/>
        </p:nvSpPr>
        <p:spPr>
          <a:xfrm>
            <a:off x="273685" y="1522730"/>
            <a:ext cx="2367280" cy="458470"/>
          </a:xfrm>
          <a:prstGeom prst="rect">
            <a:avLst/>
          </a:prstGeom>
          <a:noFill/>
        </p:spPr>
        <p:txBody>
          <a:bodyPr wrap="square" rtlCol="0">
            <a:noAutofit/>
          </a:bodyPr>
          <a:p>
            <a:r>
              <a:rPr lang="en-US" b="1"/>
              <a:t>model parameters : </a:t>
            </a:r>
            <a:endParaRPr lang="en-US" b="1"/>
          </a:p>
        </p:txBody>
      </p:sp>
      <p:sp>
        <p:nvSpPr>
          <p:cNvPr id="2" name="Text Box 1"/>
          <p:cNvSpPr txBox="1"/>
          <p:nvPr/>
        </p:nvSpPr>
        <p:spPr>
          <a:xfrm>
            <a:off x="2640965" y="1522730"/>
            <a:ext cx="6381750" cy="4408805"/>
          </a:xfrm>
          <a:prstGeom prst="rect">
            <a:avLst/>
          </a:prstGeom>
          <a:noFill/>
        </p:spPr>
        <p:txBody>
          <a:bodyPr wrap="square" rtlCol="0">
            <a:spAutoFit/>
          </a:bodyPr>
          <a:p>
            <a:pPr>
              <a:lnSpc>
                <a:spcPct val="120000"/>
              </a:lnSpc>
            </a:pPr>
            <a:r>
              <a:rPr lang="en-US" altLang="en-US"/>
              <a:t>ARAELECTRA a bidirectional trans-</a:t>
            </a:r>
            <a:endParaRPr lang="en-US" altLang="en-US"/>
          </a:p>
          <a:p>
            <a:pPr>
              <a:lnSpc>
                <a:spcPct val="120000"/>
              </a:lnSpc>
            </a:pPr>
            <a:r>
              <a:rPr lang="en-US" altLang="en-US"/>
              <a:t>former encoder model with 12 encoder layers, 12</a:t>
            </a:r>
            <a:endParaRPr lang="en-US" altLang="en-US"/>
          </a:p>
          <a:p>
            <a:pPr>
              <a:lnSpc>
                <a:spcPct val="120000"/>
              </a:lnSpc>
            </a:pPr>
            <a:r>
              <a:rPr lang="en-US" altLang="en-US"/>
              <a:t>attention heads, 768 hidden size, and 512 maxi-</a:t>
            </a:r>
            <a:endParaRPr lang="en-US" altLang="en-US"/>
          </a:p>
          <a:p>
            <a:pPr>
              <a:lnSpc>
                <a:spcPct val="120000"/>
              </a:lnSpc>
            </a:pPr>
            <a:r>
              <a:rPr lang="en-US" altLang="en-US"/>
              <a:t>mum input sequence length for a total of 136M</a:t>
            </a:r>
            <a:endParaRPr lang="en-US" altLang="en-US"/>
          </a:p>
          <a:p>
            <a:pPr>
              <a:lnSpc>
                <a:spcPct val="120000"/>
              </a:lnSpc>
            </a:pPr>
            <a:r>
              <a:rPr lang="en-US" altLang="en-US"/>
              <a:t>parameters.</a:t>
            </a:r>
            <a:endParaRPr lang="en-US" altLang="en-US"/>
          </a:p>
          <a:p>
            <a:pPr>
              <a:lnSpc>
                <a:spcPct val="120000"/>
              </a:lnSpc>
            </a:pPr>
            <a:r>
              <a:rPr lang="en-US" altLang="en-US"/>
              <a:t>Language: Arabic</a:t>
            </a:r>
            <a:endParaRPr lang="en-US" altLang="en-US"/>
          </a:p>
          <a:p>
            <a:pPr>
              <a:lnSpc>
                <a:spcPct val="120000"/>
              </a:lnSpc>
            </a:pPr>
            <a:r>
              <a:rPr lang="en-US" altLang="en-US"/>
              <a:t>Downstream-task: Extractive QA</a:t>
            </a:r>
            <a:endParaRPr lang="en-US" altLang="en-US"/>
          </a:p>
          <a:p>
            <a:pPr>
              <a:lnSpc>
                <a:spcPct val="120000"/>
              </a:lnSpc>
            </a:pPr>
            <a:r>
              <a:rPr lang="en-US" altLang="en-US"/>
              <a:t>Training data: Arabic-SQuADv2.0</a:t>
            </a:r>
            <a:endParaRPr lang="en-US" altLang="en-US"/>
          </a:p>
          <a:p>
            <a:pPr>
              <a:lnSpc>
                <a:spcPct val="120000"/>
              </a:lnSpc>
            </a:pPr>
            <a:r>
              <a:rPr lang="en-US" altLang="en-US"/>
              <a:t>batch_size = 8</a:t>
            </a:r>
            <a:endParaRPr lang="en-US" altLang="en-US"/>
          </a:p>
          <a:p>
            <a:pPr>
              <a:lnSpc>
                <a:spcPct val="120000"/>
              </a:lnSpc>
            </a:pPr>
            <a:r>
              <a:rPr lang="en-US" altLang="en-US"/>
              <a:t>n_epochs = 4</a:t>
            </a:r>
            <a:endParaRPr lang="en-US" altLang="en-US"/>
          </a:p>
          <a:p>
            <a:pPr>
              <a:lnSpc>
                <a:spcPct val="120000"/>
              </a:lnSpc>
            </a:pPr>
            <a:r>
              <a:rPr lang="en-US" altLang="en-US"/>
              <a:t>learning_rate = 3e-5</a:t>
            </a:r>
            <a:endParaRPr lang="en-US" altLang="en-US"/>
          </a:p>
          <a:p>
            <a:pPr>
              <a:lnSpc>
                <a:spcPct val="120000"/>
              </a:lnSpc>
            </a:pPr>
            <a:r>
              <a:rPr lang="en-US" altLang="en-US"/>
              <a:t>optimizer = AdamW</a:t>
            </a:r>
            <a:endParaRPr lang="en-US" altLang="en-US"/>
          </a:p>
          <a:p>
            <a:pPr>
              <a:lnSpc>
                <a:spcPct val="120000"/>
              </a:lnSpc>
            </a:pPr>
            <a:r>
              <a:rPr lang="en-US" altLang="en-US"/>
              <a:t>padding = dynamic</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32645" y="40383"/>
            <a:ext cx="4923790" cy="1198880"/>
          </a:xfrm>
          <a:prstGeom prst="rect">
            <a:avLst/>
          </a:prstGeom>
          <a:noFill/>
        </p:spPr>
        <p:txBody>
          <a:bodyPr wrap="none" rtlCol="0">
            <a:spAutoFit/>
          </a:bodyPr>
          <a:lstStyle/>
          <a:p>
            <a:pPr algn="ctr"/>
            <a:r>
              <a:rPr lang="en-US" altLang="zh-CN" sz="7200" b="1" dirty="0">
                <a:solidFill>
                  <a:srgbClr val="333333"/>
                </a:solidFill>
                <a:latin typeface="Arial" panose="020B0604020202020204" pitchFamily="34" charset="0"/>
                <a:ea typeface="Arial" panose="020B0604020202020204" pitchFamily="34" charset="0"/>
              </a:rPr>
              <a:t>DATASET :</a:t>
            </a:r>
            <a:endParaRPr lang="en-US" altLang="zh-CN" sz="7200" b="1" dirty="0">
              <a:solidFill>
                <a:srgbClr val="333333"/>
              </a:solidFill>
              <a:latin typeface="Arial" panose="020B0604020202020204" pitchFamily="34" charset="0"/>
              <a:ea typeface="Arial" panose="020B0604020202020204" pitchFamily="34" charset="0"/>
            </a:endParaRPr>
          </a:p>
        </p:txBody>
      </p:sp>
      <p:sp>
        <p:nvSpPr>
          <p:cNvPr id="4" name="矩形 3"/>
          <p:cNvSpPr/>
          <p:nvPr/>
        </p:nvSpPr>
        <p:spPr>
          <a:xfrm>
            <a:off x="273685" y="0"/>
            <a:ext cx="664210" cy="12395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5"/>
          <p:cNvSpPr txBox="1"/>
          <p:nvPr/>
        </p:nvSpPr>
        <p:spPr>
          <a:xfrm>
            <a:off x="273685" y="1522730"/>
            <a:ext cx="2038350" cy="458470"/>
          </a:xfrm>
          <a:prstGeom prst="rect">
            <a:avLst/>
          </a:prstGeom>
          <a:noFill/>
        </p:spPr>
        <p:txBody>
          <a:bodyPr wrap="square" rtlCol="0">
            <a:noAutofit/>
          </a:bodyPr>
          <a:p>
            <a:r>
              <a:rPr lang="en-US" b="1"/>
              <a:t>dataset name : </a:t>
            </a:r>
            <a:endParaRPr lang="en-US" b="1"/>
          </a:p>
        </p:txBody>
      </p:sp>
      <p:sp>
        <p:nvSpPr>
          <p:cNvPr id="7" name="Text Box 6"/>
          <p:cNvSpPr txBox="1"/>
          <p:nvPr/>
        </p:nvSpPr>
        <p:spPr>
          <a:xfrm>
            <a:off x="2117090" y="1522730"/>
            <a:ext cx="4064000" cy="368300"/>
          </a:xfrm>
          <a:prstGeom prst="rect">
            <a:avLst/>
          </a:prstGeom>
          <a:noFill/>
        </p:spPr>
        <p:txBody>
          <a:bodyPr wrap="square" rtlCol="0">
            <a:spAutoFit/>
          </a:bodyPr>
          <a:p>
            <a:r>
              <a:rPr lang="en-US" altLang="en-US"/>
              <a:t>TYDIQA</a:t>
            </a:r>
            <a:endParaRPr lang="en-US" altLang="en-US"/>
          </a:p>
        </p:txBody>
      </p:sp>
      <p:sp>
        <p:nvSpPr>
          <p:cNvPr id="8" name="Text Box 7"/>
          <p:cNvSpPr txBox="1"/>
          <p:nvPr/>
        </p:nvSpPr>
        <p:spPr>
          <a:xfrm>
            <a:off x="273685" y="1981200"/>
            <a:ext cx="4064000" cy="368300"/>
          </a:xfrm>
          <a:prstGeom prst="rect">
            <a:avLst/>
          </a:prstGeom>
          <a:noFill/>
        </p:spPr>
        <p:txBody>
          <a:bodyPr wrap="square" rtlCol="0">
            <a:spAutoFit/>
          </a:bodyPr>
          <a:p>
            <a:r>
              <a:rPr lang="en-US" altLang="en-US" b="1"/>
              <a:t>dataset informetion :</a:t>
            </a:r>
            <a:endParaRPr lang="ar-EG" altLang="en-US" b="1"/>
          </a:p>
        </p:txBody>
      </p:sp>
      <p:sp>
        <p:nvSpPr>
          <p:cNvPr id="9" name="Text Box 8"/>
          <p:cNvSpPr txBox="1"/>
          <p:nvPr/>
        </p:nvSpPr>
        <p:spPr>
          <a:xfrm>
            <a:off x="437515" y="2349500"/>
            <a:ext cx="11612880" cy="4478655"/>
          </a:xfrm>
          <a:prstGeom prst="rect">
            <a:avLst/>
          </a:prstGeom>
          <a:noFill/>
        </p:spPr>
        <p:txBody>
          <a:bodyPr wrap="square" rtlCol="0">
            <a:noAutofit/>
          </a:bodyPr>
          <a:p>
            <a:pPr>
              <a:lnSpc>
                <a:spcPct val="110000"/>
              </a:lnSpc>
            </a:pPr>
            <a:r>
              <a:rPr lang="en-US" altLang="en-US"/>
              <a:t>is a question answering dataset covering 11 typologically diverse languages with 204K question-answer pairs. The languages of TyDi QA are diverse with regard to their typology -- the set of linguistic features that each language expresses -- such that we expect models performing well on this set to generalize across a large number of the languages in the world. It contains language phenomena that would not be found in English-only corpora. To provide a realistic information-seeking task and avoid priming effects, questions are written by people who want to know the answer, but don’t know the answer yet, (unlike SQuAD and its descendents) and the data is collected directly in each language without the use of translation (unlike MLQA and XQuAD).</a:t>
            </a:r>
            <a:endParaRPr lang="en-US" altLang="en-US"/>
          </a:p>
          <a:p>
            <a:pPr>
              <a:lnSpc>
                <a:spcPct val="110000"/>
              </a:lnSpc>
            </a:pPr>
            <a:r>
              <a:rPr lang="en-US" altLang="en-US"/>
              <a:t>Used the Arabic portion of the dataset.</a:t>
            </a:r>
            <a:endParaRPr lang="en-US" altLang="en-US"/>
          </a:p>
          <a:p>
            <a:pPr>
              <a:lnSpc>
                <a:spcPct val="110000"/>
              </a:lnSpc>
            </a:pPr>
            <a:endParaRPr lang="en-US" altLang="en-US" b="1"/>
          </a:p>
          <a:p>
            <a:pPr>
              <a:lnSpc>
                <a:spcPct val="110000"/>
              </a:lnSpc>
            </a:pPr>
            <a:r>
              <a:rPr lang="en-US" altLang="en-US" b="1"/>
              <a:t>Contains:</a:t>
            </a:r>
            <a:endParaRPr lang="en-US" altLang="en-US" b="1"/>
          </a:p>
          <a:p>
            <a:pPr>
              <a:lnSpc>
                <a:spcPct val="110000"/>
              </a:lnSpc>
            </a:pPr>
            <a:r>
              <a:rPr lang="en-US" altLang="en-US"/>
              <a:t>Context passages (paragraphs)</a:t>
            </a:r>
            <a:endParaRPr lang="en-US" altLang="en-US"/>
          </a:p>
          <a:p>
            <a:pPr>
              <a:lnSpc>
                <a:spcPct val="110000"/>
              </a:lnSpc>
            </a:pPr>
            <a:r>
              <a:rPr lang="en-US" altLang="en-US"/>
              <a:t>Questions in Arabic</a:t>
            </a:r>
            <a:endParaRPr lang="en-US" altLang="en-US"/>
          </a:p>
          <a:p>
            <a:pPr>
              <a:lnSpc>
                <a:spcPct val="110000"/>
              </a:lnSpc>
            </a:pPr>
            <a:r>
              <a:rPr lang="en-US" altLang="en-US"/>
              <a:t>Exact answers and answer positions</a:t>
            </a:r>
            <a:endParaRPr lang="en-US" altLang="en-US"/>
          </a:p>
          <a:p>
            <a:pPr>
              <a:lnSpc>
                <a:spcPct val="110000"/>
              </a:lnSpc>
            </a:pPr>
            <a:r>
              <a:rPr lang="en-US" altLang="en-US"/>
              <a:t>using only Arabic section (5000 example &gt;&gt;train , 1000 &gt;&gt;validation)</a:t>
            </a:r>
            <a:endParaRPr lang="en-US" altLang="en-US"/>
          </a:p>
          <a:p>
            <a:pPr>
              <a:lnSpc>
                <a:spcPct val="110000"/>
              </a:lnSpc>
            </a:pPr>
            <a:endParaRPr lang="en-US" altLang="en-US"/>
          </a:p>
          <a:p>
            <a:pPr>
              <a:lnSpc>
                <a:spcPct val="110000"/>
              </a:lnSpc>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86535" y="58420"/>
            <a:ext cx="6095365" cy="1005840"/>
          </a:xfrm>
          <a:prstGeom prst="rect">
            <a:avLst/>
          </a:prstGeom>
          <a:noFill/>
        </p:spPr>
        <p:txBody>
          <a:bodyPr wrap="none" rtlCol="0">
            <a:noAutofit/>
          </a:bodyPr>
          <a:lstStyle/>
          <a:p>
            <a:pPr algn="ctr"/>
            <a:r>
              <a:rPr lang="en-US" altLang="en-US" sz="7200" b="1" dirty="0">
                <a:solidFill>
                  <a:srgbClr val="333333"/>
                </a:solidFill>
                <a:latin typeface="Arial" panose="020B0604020202020204" pitchFamily="34" charset="0"/>
                <a:ea typeface="Arial" panose="020B0604020202020204" pitchFamily="34" charset="0"/>
              </a:rPr>
              <a:t>Preprocessing :</a:t>
            </a:r>
            <a:endParaRPr lang="en-US" altLang="en-US" sz="7200" b="1" dirty="0">
              <a:solidFill>
                <a:srgbClr val="333333"/>
              </a:solidFill>
              <a:latin typeface="Arial" panose="020B0604020202020204" pitchFamily="34" charset="0"/>
              <a:ea typeface="Arial" panose="020B0604020202020204" pitchFamily="34" charset="0"/>
            </a:endParaRPr>
          </a:p>
        </p:txBody>
      </p:sp>
      <p:sp>
        <p:nvSpPr>
          <p:cNvPr id="4" name="矩形 3"/>
          <p:cNvSpPr/>
          <p:nvPr/>
        </p:nvSpPr>
        <p:spPr>
          <a:xfrm>
            <a:off x="273685" y="0"/>
            <a:ext cx="664210" cy="12395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5"/>
          <p:cNvSpPr txBox="1"/>
          <p:nvPr/>
        </p:nvSpPr>
        <p:spPr>
          <a:xfrm>
            <a:off x="431800" y="1400175"/>
            <a:ext cx="4090035" cy="843280"/>
          </a:xfrm>
          <a:prstGeom prst="rect">
            <a:avLst/>
          </a:prstGeom>
          <a:noFill/>
        </p:spPr>
        <p:txBody>
          <a:bodyPr wrap="square" rtlCol="0">
            <a:noAutofit/>
          </a:bodyPr>
          <a:p>
            <a:r>
              <a:rPr lang="en-US" altLang="en-US" b="1"/>
              <a:t>Custom Arabic text cleaning:</a:t>
            </a:r>
            <a:endParaRPr lang="en-US" altLang="en-US" b="1"/>
          </a:p>
        </p:txBody>
      </p:sp>
      <p:sp>
        <p:nvSpPr>
          <p:cNvPr id="2" name="Text Box 1"/>
          <p:cNvSpPr txBox="1"/>
          <p:nvPr/>
        </p:nvSpPr>
        <p:spPr>
          <a:xfrm>
            <a:off x="605790" y="1859915"/>
            <a:ext cx="9123680" cy="4356735"/>
          </a:xfrm>
          <a:prstGeom prst="rect">
            <a:avLst/>
          </a:prstGeom>
          <a:noFill/>
        </p:spPr>
        <p:txBody>
          <a:bodyPr wrap="square" rtlCol="0">
            <a:spAutoFit/>
          </a:bodyPr>
          <a:p>
            <a:pPr marL="285750" indent="-285750">
              <a:buFont typeface="Arial" panose="020B0604020202020204" pitchFamily="34" charset="0"/>
              <a:buChar char="•"/>
            </a:pPr>
            <a:r>
              <a:rPr lang="en-US" altLang="en-US"/>
              <a:t>Removed diacritics</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Normalized characters</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Removed punctuation, English letters, numbers</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Removed common stopwords</a:t>
            </a:r>
            <a:endParaRPr lang="en-US" altLang="en-US"/>
          </a:p>
          <a:p>
            <a:pPr marL="285750" indent="-285750">
              <a:lnSpc>
                <a:spcPct val="110000"/>
              </a:lnSpc>
              <a:buFont typeface="Arial" panose="020B0604020202020204" pitchFamily="34" charset="0"/>
              <a:buChar char="•"/>
            </a:pPr>
            <a:endParaRPr lang="en-US" altLang="en-US"/>
          </a:p>
          <a:p>
            <a:pPr>
              <a:lnSpc>
                <a:spcPct val="110000"/>
              </a:lnSpc>
            </a:pPr>
            <a:r>
              <a:rPr lang="en-US" altLang="en-US"/>
              <a:t>*Tokenization using AutoTokenizer from HuggingFace.</a:t>
            </a:r>
            <a:endParaRPr lang="en-US" altLang="en-US"/>
          </a:p>
          <a:p>
            <a:pPr>
              <a:lnSpc>
                <a:spcPct val="110000"/>
              </a:lnSpc>
            </a:pPr>
            <a:r>
              <a:rPr lang="en-US" altLang="en-US"/>
              <a:t> add_label Function : </a:t>
            </a:r>
            <a:r>
              <a:rPr lang="en-US" altLang="en-US">
                <a:sym typeface="+mn-ea"/>
              </a:rPr>
              <a:t>Adds start_positions and end_positions to the dataset → so the model can learn to predict them.</a:t>
            </a:r>
            <a:endParaRPr lang="en-US" altLang="en-US"/>
          </a:p>
          <a:p>
            <a:endParaRPr lang="en-US" altLang="en-US"/>
          </a:p>
          <a:p>
            <a:endParaRPr lang="en-US" altLang="en-US"/>
          </a:p>
          <a:p>
            <a:endParaRPr lang="en-US" altLang="en-US"/>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86535" y="58420"/>
            <a:ext cx="6095365" cy="1005840"/>
          </a:xfrm>
          <a:prstGeom prst="rect">
            <a:avLst/>
          </a:prstGeom>
          <a:noFill/>
        </p:spPr>
        <p:txBody>
          <a:bodyPr wrap="none" rtlCol="0">
            <a:noAutofit/>
          </a:bodyPr>
          <a:lstStyle/>
          <a:p>
            <a:pPr algn="ctr"/>
            <a:r>
              <a:rPr lang="en-US" altLang="en-US" sz="7200" b="1" dirty="0">
                <a:solidFill>
                  <a:srgbClr val="333333"/>
                </a:solidFill>
                <a:latin typeface="Arial" panose="020B0604020202020204" pitchFamily="34" charset="0"/>
                <a:ea typeface="Arial" panose="020B0604020202020204" pitchFamily="34" charset="0"/>
              </a:rPr>
              <a:t>Training Details:</a:t>
            </a:r>
            <a:endParaRPr lang="en-US" altLang="en-US" sz="7200" b="1" dirty="0">
              <a:solidFill>
                <a:srgbClr val="333333"/>
              </a:solidFill>
              <a:latin typeface="Arial" panose="020B0604020202020204" pitchFamily="34" charset="0"/>
              <a:ea typeface="Arial" panose="020B0604020202020204" pitchFamily="34" charset="0"/>
            </a:endParaRPr>
          </a:p>
        </p:txBody>
      </p:sp>
      <p:sp>
        <p:nvSpPr>
          <p:cNvPr id="4" name="矩形 3"/>
          <p:cNvSpPr/>
          <p:nvPr/>
        </p:nvSpPr>
        <p:spPr>
          <a:xfrm>
            <a:off x="273685" y="0"/>
            <a:ext cx="664210" cy="12395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Table 6"/>
          <p:cNvGraphicFramePr/>
          <p:nvPr>
            <p:custDataLst>
              <p:tags r:id="rId1"/>
            </p:custDataLst>
          </p:nvPr>
        </p:nvGraphicFramePr>
        <p:xfrm>
          <a:off x="1486535" y="1544320"/>
          <a:ext cx="9250680" cy="3397250"/>
        </p:xfrm>
        <a:graphic>
          <a:graphicData uri="http://schemas.openxmlformats.org/drawingml/2006/table">
            <a:tbl>
              <a:tblPr firstRow="1" bandRow="1">
                <a:tableStyleId>{5C22544A-7EE6-4342-B048-85BDC9FD1C3A}</a:tableStyleId>
              </a:tblPr>
              <a:tblGrid>
                <a:gridCol w="4625340"/>
                <a:gridCol w="4625340"/>
              </a:tblGrid>
              <a:tr h="679450">
                <a:tc>
                  <a:txBody>
                    <a:bodyPr/>
                    <a:p>
                      <a:pPr algn="ctr">
                        <a:buNone/>
                      </a:pPr>
                      <a:r>
                        <a:rPr lang="en-US"/>
                        <a:t>epochs number </a:t>
                      </a:r>
                      <a:endParaRPr lang="en-US"/>
                    </a:p>
                  </a:txBody>
                  <a:tcPr anchor="ctr" anchorCtr="0">
                    <a:solidFill>
                      <a:schemeClr val="tx1"/>
                    </a:solidFill>
                  </a:tcPr>
                </a:tc>
                <a:tc>
                  <a:txBody>
                    <a:bodyPr/>
                    <a:p>
                      <a:pPr algn="ctr">
                        <a:buNone/>
                      </a:pPr>
                      <a:r>
                        <a:rPr lang="en-US"/>
                        <a:t>5</a:t>
                      </a:r>
                      <a:endParaRPr lang="en-US"/>
                    </a:p>
                  </a:txBody>
                  <a:tcPr anchor="ctr" anchorCtr="0">
                    <a:solidFill>
                      <a:schemeClr val="tx1"/>
                    </a:solidFill>
                  </a:tcPr>
                </a:tc>
              </a:tr>
              <a:tr h="679450">
                <a:tc>
                  <a:txBody>
                    <a:bodyPr/>
                    <a:p>
                      <a:pPr algn="ctr">
                        <a:buNone/>
                      </a:pPr>
                      <a:r>
                        <a:rPr lang="en-US">
                          <a:solidFill>
                            <a:schemeClr val="bg1"/>
                          </a:solidFill>
                        </a:rPr>
                        <a:t>batch size </a:t>
                      </a:r>
                      <a:endParaRPr lang="en-US">
                        <a:solidFill>
                          <a:schemeClr val="bg1"/>
                        </a:solidFill>
                      </a:endParaRPr>
                    </a:p>
                  </a:txBody>
                  <a:tcPr anchor="ctr" anchorCtr="0">
                    <a:solidFill>
                      <a:schemeClr val="tx1"/>
                    </a:solidFill>
                  </a:tcPr>
                </a:tc>
                <a:tc>
                  <a:txBody>
                    <a:bodyPr/>
                    <a:p>
                      <a:pPr algn="ctr">
                        <a:buNone/>
                      </a:pPr>
                      <a:r>
                        <a:rPr lang="en-US">
                          <a:solidFill>
                            <a:schemeClr val="bg1"/>
                          </a:solidFill>
                        </a:rPr>
                        <a:t>16</a:t>
                      </a:r>
                      <a:endParaRPr lang="en-US">
                        <a:solidFill>
                          <a:schemeClr val="bg1"/>
                        </a:solidFill>
                      </a:endParaRPr>
                    </a:p>
                  </a:txBody>
                  <a:tcPr anchor="ctr" anchorCtr="0">
                    <a:solidFill>
                      <a:schemeClr val="tx1"/>
                    </a:solidFill>
                  </a:tcPr>
                </a:tc>
              </a:tr>
              <a:tr h="679450">
                <a:tc>
                  <a:txBody>
                    <a:bodyPr/>
                    <a:p>
                      <a:pPr algn="ctr">
                        <a:buNone/>
                      </a:pPr>
                      <a:r>
                        <a:rPr lang="en-US">
                          <a:solidFill>
                            <a:schemeClr val="bg1"/>
                          </a:solidFill>
                        </a:rPr>
                        <a:t>steps</a:t>
                      </a:r>
                      <a:endParaRPr lang="en-US">
                        <a:solidFill>
                          <a:schemeClr val="bg1"/>
                        </a:solidFill>
                      </a:endParaRPr>
                    </a:p>
                  </a:txBody>
                  <a:tcPr anchor="ctr" anchorCtr="0">
                    <a:solidFill>
                      <a:schemeClr val="tx1"/>
                    </a:solidFill>
                  </a:tcPr>
                </a:tc>
                <a:tc>
                  <a:txBody>
                    <a:bodyPr/>
                    <a:p>
                      <a:pPr algn="ctr">
                        <a:buNone/>
                      </a:pPr>
                      <a:r>
                        <a:rPr lang="en-US">
                          <a:solidFill>
                            <a:schemeClr val="bg1"/>
                          </a:solidFill>
                        </a:rPr>
                        <a:t>500</a:t>
                      </a:r>
                      <a:endParaRPr lang="en-US">
                        <a:solidFill>
                          <a:schemeClr val="bg1"/>
                        </a:solidFill>
                      </a:endParaRPr>
                    </a:p>
                  </a:txBody>
                  <a:tcPr anchor="ctr" anchorCtr="0">
                    <a:solidFill>
                      <a:schemeClr val="tx1"/>
                    </a:solidFill>
                  </a:tcPr>
                </a:tc>
              </a:tr>
              <a:tr h="679450">
                <a:tc>
                  <a:txBody>
                    <a:bodyPr/>
                    <a:p>
                      <a:pPr algn="ctr">
                        <a:buNone/>
                      </a:pPr>
                      <a:r>
                        <a:rPr lang="en-US">
                          <a:solidFill>
                            <a:schemeClr val="bg1"/>
                          </a:solidFill>
                        </a:rPr>
                        <a:t>learning</a:t>
                      </a:r>
                      <a:endParaRPr lang="en-US">
                        <a:solidFill>
                          <a:schemeClr val="bg1"/>
                        </a:solidFill>
                      </a:endParaRPr>
                    </a:p>
                  </a:txBody>
                  <a:tcPr anchor="ctr" anchorCtr="0">
                    <a:solidFill>
                      <a:schemeClr val="tx1"/>
                    </a:solidFill>
                  </a:tcPr>
                </a:tc>
                <a:tc>
                  <a:txBody>
                    <a:bodyPr/>
                    <a:p>
                      <a:pPr algn="ctr">
                        <a:buNone/>
                      </a:pPr>
                      <a:r>
                        <a:rPr lang="en-US">
                          <a:solidFill>
                            <a:schemeClr val="bg1"/>
                          </a:solidFill>
                        </a:rPr>
                        <a:t>5e-5</a:t>
                      </a:r>
                      <a:endParaRPr lang="en-US">
                        <a:solidFill>
                          <a:schemeClr val="bg1"/>
                        </a:solidFill>
                      </a:endParaRPr>
                    </a:p>
                  </a:txBody>
                  <a:tcPr anchor="ctr" anchorCtr="0">
                    <a:solidFill>
                      <a:schemeClr val="tx1"/>
                    </a:solidFill>
                  </a:tcPr>
                </a:tc>
              </a:tr>
              <a:tr h="679450">
                <a:tc>
                  <a:txBody>
                    <a:bodyPr/>
                    <a:p>
                      <a:pPr algn="ctr">
                        <a:buNone/>
                      </a:pPr>
                      <a:r>
                        <a:rPr lang="en-US">
                          <a:solidFill>
                            <a:schemeClr val="bg1"/>
                          </a:solidFill>
                        </a:rPr>
                        <a:t>optimizer </a:t>
                      </a:r>
                      <a:endParaRPr lang="en-US">
                        <a:solidFill>
                          <a:schemeClr val="bg1"/>
                        </a:solidFill>
                      </a:endParaRPr>
                    </a:p>
                  </a:txBody>
                  <a:tcPr anchor="ctr" anchorCtr="0">
                    <a:solidFill>
                      <a:schemeClr val="tx1"/>
                    </a:solidFill>
                  </a:tcPr>
                </a:tc>
                <a:tc>
                  <a:txBody>
                    <a:bodyPr/>
                    <a:p>
                      <a:pPr algn="ctr">
                        <a:buNone/>
                      </a:pPr>
                      <a:r>
                        <a:rPr lang="en-US">
                          <a:solidFill>
                            <a:schemeClr val="bg1"/>
                          </a:solidFill>
                        </a:rPr>
                        <a:t>adamW</a:t>
                      </a:r>
                      <a:endParaRPr lang="en-US">
                        <a:solidFill>
                          <a:schemeClr val="bg1"/>
                        </a:solidFill>
                      </a:endParaRPr>
                    </a:p>
                  </a:txBody>
                  <a:tcPr anchor="ctr" anchorCtr="0">
                    <a:solidFill>
                      <a:schemeClr val="tx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86535" y="58420"/>
            <a:ext cx="6095365" cy="1005840"/>
          </a:xfrm>
          <a:prstGeom prst="rect">
            <a:avLst/>
          </a:prstGeom>
          <a:noFill/>
        </p:spPr>
        <p:txBody>
          <a:bodyPr wrap="none" rtlCol="0">
            <a:noAutofit/>
          </a:bodyPr>
          <a:lstStyle/>
          <a:p>
            <a:pPr algn="ctr"/>
            <a:r>
              <a:rPr lang="en-US" altLang="en-US" sz="7200" b="1" dirty="0">
                <a:solidFill>
                  <a:srgbClr val="333333"/>
                </a:solidFill>
                <a:latin typeface="Arial" panose="020B0604020202020204" pitchFamily="34" charset="0"/>
                <a:ea typeface="Arial" panose="020B0604020202020204" pitchFamily="34" charset="0"/>
              </a:rPr>
              <a:t>Evaluation:</a:t>
            </a:r>
            <a:endParaRPr lang="en-US" altLang="en-US" sz="7200" b="1" dirty="0">
              <a:solidFill>
                <a:srgbClr val="333333"/>
              </a:solidFill>
              <a:latin typeface="Arial" panose="020B0604020202020204" pitchFamily="34" charset="0"/>
              <a:ea typeface="Arial" panose="020B0604020202020204" pitchFamily="34" charset="0"/>
            </a:endParaRPr>
          </a:p>
        </p:txBody>
      </p:sp>
      <p:sp>
        <p:nvSpPr>
          <p:cNvPr id="4" name="矩形 3"/>
          <p:cNvSpPr/>
          <p:nvPr/>
        </p:nvSpPr>
        <p:spPr>
          <a:xfrm>
            <a:off x="273685" y="0"/>
            <a:ext cx="664210" cy="12395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Table 6"/>
          <p:cNvGraphicFramePr/>
          <p:nvPr>
            <p:custDataLst>
              <p:tags r:id="rId1"/>
            </p:custDataLst>
          </p:nvPr>
        </p:nvGraphicFramePr>
        <p:xfrm>
          <a:off x="1486535" y="1544320"/>
          <a:ext cx="9250680" cy="3397250"/>
        </p:xfrm>
        <a:graphic>
          <a:graphicData uri="http://schemas.openxmlformats.org/drawingml/2006/table">
            <a:tbl>
              <a:tblPr firstRow="1" bandRow="1">
                <a:tableStyleId>{5C22544A-7EE6-4342-B048-85BDC9FD1C3A}</a:tableStyleId>
              </a:tblPr>
              <a:tblGrid>
                <a:gridCol w="4625340"/>
                <a:gridCol w="4625340"/>
              </a:tblGrid>
              <a:tr h="679450">
                <a:tc>
                  <a:txBody>
                    <a:bodyPr/>
                    <a:p>
                      <a:pPr algn="ctr">
                        <a:buNone/>
                      </a:pPr>
                      <a:r>
                        <a:rPr lang="en-US"/>
                        <a:t>evaluation loss</a:t>
                      </a:r>
                      <a:endParaRPr lang="en-US"/>
                    </a:p>
                  </a:txBody>
                  <a:tcPr anchor="ctr" anchorCtr="0">
                    <a:solidFill>
                      <a:schemeClr val="tx1"/>
                    </a:solidFill>
                  </a:tcPr>
                </a:tc>
                <a:tc>
                  <a:txBody>
                    <a:bodyPr/>
                    <a:p>
                      <a:pPr algn="ctr">
                        <a:buNone/>
                      </a:pPr>
                      <a:r>
                        <a:rPr lang="en-US"/>
                        <a:t>1.39</a:t>
                      </a:r>
                      <a:endParaRPr lang="en-US"/>
                    </a:p>
                  </a:txBody>
                  <a:tcPr anchor="ctr" anchorCtr="0">
                    <a:solidFill>
                      <a:schemeClr val="tx1"/>
                    </a:solidFill>
                  </a:tcPr>
                </a:tc>
              </a:tr>
              <a:tr h="679450">
                <a:tc>
                  <a:txBody>
                    <a:bodyPr/>
                    <a:p>
                      <a:pPr algn="ctr">
                        <a:buNone/>
                      </a:pPr>
                      <a:r>
                        <a:rPr lang="en-US">
                          <a:solidFill>
                            <a:schemeClr val="bg1"/>
                          </a:solidFill>
                        </a:rPr>
                        <a:t>exact match</a:t>
                      </a:r>
                      <a:endParaRPr lang="en-US">
                        <a:solidFill>
                          <a:schemeClr val="bg1"/>
                        </a:solidFill>
                      </a:endParaRPr>
                    </a:p>
                  </a:txBody>
                  <a:tcPr anchor="ctr" anchorCtr="0">
                    <a:solidFill>
                      <a:schemeClr val="tx1"/>
                    </a:solidFill>
                  </a:tcPr>
                </a:tc>
                <a:tc>
                  <a:txBody>
                    <a:bodyPr/>
                    <a:p>
                      <a:pPr algn="ctr">
                        <a:buNone/>
                      </a:pPr>
                      <a:r>
                        <a:rPr lang="en-US">
                          <a:solidFill>
                            <a:schemeClr val="bg1"/>
                          </a:solidFill>
                        </a:rPr>
                        <a:t>68.5</a:t>
                      </a:r>
                      <a:endParaRPr lang="en-US">
                        <a:solidFill>
                          <a:schemeClr val="bg1"/>
                        </a:solidFill>
                      </a:endParaRPr>
                    </a:p>
                  </a:txBody>
                  <a:tcPr anchor="ctr" anchorCtr="0">
                    <a:solidFill>
                      <a:schemeClr val="tx1"/>
                    </a:solidFill>
                  </a:tcPr>
                </a:tc>
              </a:tr>
              <a:tr h="679450">
                <a:tc>
                  <a:txBody>
                    <a:bodyPr/>
                    <a:p>
                      <a:pPr algn="ctr">
                        <a:buNone/>
                      </a:pPr>
                      <a:r>
                        <a:rPr lang="en-US">
                          <a:solidFill>
                            <a:schemeClr val="bg1"/>
                          </a:solidFill>
                        </a:rPr>
                        <a:t>f1-score </a:t>
                      </a:r>
                      <a:endParaRPr lang="en-US">
                        <a:solidFill>
                          <a:schemeClr val="bg1"/>
                        </a:solidFill>
                      </a:endParaRPr>
                    </a:p>
                  </a:txBody>
                  <a:tcPr anchor="ctr" anchorCtr="0">
                    <a:solidFill>
                      <a:schemeClr val="tx1"/>
                    </a:solidFill>
                  </a:tcPr>
                </a:tc>
                <a:tc>
                  <a:txBody>
                    <a:bodyPr/>
                    <a:p>
                      <a:pPr algn="ctr">
                        <a:buNone/>
                      </a:pPr>
                      <a:r>
                        <a:rPr lang="en-US">
                          <a:solidFill>
                            <a:schemeClr val="bg1"/>
                          </a:solidFill>
                        </a:rPr>
                        <a:t>75.2</a:t>
                      </a:r>
                      <a:endParaRPr lang="en-US">
                        <a:solidFill>
                          <a:schemeClr val="bg1"/>
                        </a:solidFill>
                      </a:endParaRPr>
                    </a:p>
                  </a:txBody>
                  <a:tcPr anchor="ctr" anchorCtr="0">
                    <a:solidFill>
                      <a:schemeClr val="tx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37895" y="40640"/>
            <a:ext cx="10392410" cy="1481455"/>
          </a:xfrm>
          <a:prstGeom prst="rect">
            <a:avLst/>
          </a:prstGeom>
          <a:noFill/>
        </p:spPr>
        <p:txBody>
          <a:bodyPr wrap="none" rtlCol="0">
            <a:noAutofit/>
          </a:bodyPr>
          <a:lstStyle/>
          <a:p>
            <a:pPr algn="ctr"/>
            <a:r>
              <a:rPr lang="en-US" altLang="zh-CN" sz="7200" b="1" dirty="0">
                <a:solidFill>
                  <a:srgbClr val="333333"/>
                </a:solidFill>
                <a:latin typeface="Arial" panose="020B0604020202020204" pitchFamily="34" charset="0"/>
                <a:ea typeface="Arial" panose="020B0604020202020204" pitchFamily="34" charset="0"/>
              </a:rPr>
              <a:t>MODEL </a:t>
            </a:r>
            <a:r>
              <a:rPr lang="en-US" altLang="en-US" sz="7200" b="1" dirty="0">
                <a:solidFill>
                  <a:srgbClr val="333333"/>
                </a:solidFill>
                <a:latin typeface="Arial" panose="020B0604020202020204" pitchFamily="34" charset="0"/>
                <a:ea typeface="Arial" panose="020B0604020202020204" pitchFamily="34" charset="0"/>
              </a:rPr>
              <a:t>Limitations</a:t>
            </a:r>
            <a:r>
              <a:rPr lang="en-US" altLang="zh-CN" sz="7200" b="1" dirty="0">
                <a:solidFill>
                  <a:srgbClr val="333333"/>
                </a:solidFill>
                <a:latin typeface="Arial" panose="020B0604020202020204" pitchFamily="34" charset="0"/>
                <a:ea typeface="Arial" panose="020B0604020202020204" pitchFamily="34" charset="0"/>
              </a:rPr>
              <a:t> : </a:t>
            </a:r>
            <a:endParaRPr lang="en-US" altLang="zh-CN" sz="7200" b="1" dirty="0">
              <a:solidFill>
                <a:srgbClr val="333333"/>
              </a:solidFill>
              <a:latin typeface="Arial" panose="020B0604020202020204" pitchFamily="34" charset="0"/>
              <a:ea typeface="Arial" panose="020B0604020202020204" pitchFamily="34" charset="0"/>
            </a:endParaRPr>
          </a:p>
        </p:txBody>
      </p:sp>
      <p:sp>
        <p:nvSpPr>
          <p:cNvPr id="4" name="矩形 3"/>
          <p:cNvSpPr/>
          <p:nvPr/>
        </p:nvSpPr>
        <p:spPr>
          <a:xfrm>
            <a:off x="273685" y="0"/>
            <a:ext cx="664210" cy="12395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 Box 4"/>
          <p:cNvSpPr txBox="1"/>
          <p:nvPr/>
        </p:nvSpPr>
        <p:spPr>
          <a:xfrm>
            <a:off x="664845" y="1522095"/>
            <a:ext cx="8741410" cy="3138170"/>
          </a:xfrm>
          <a:prstGeom prst="rect">
            <a:avLst/>
          </a:prstGeom>
          <a:noFill/>
        </p:spPr>
        <p:txBody>
          <a:bodyPr wrap="square" rtlCol="0">
            <a:spAutoFit/>
          </a:bodyPr>
          <a:p>
            <a:pPr marL="285750" indent="-285750">
              <a:buFont typeface="Arial" panose="020B0604020202020204" pitchFamily="34" charset="0"/>
              <a:buChar char="•"/>
            </a:pPr>
            <a:r>
              <a:rPr lang="en-US" altLang="en-US"/>
              <a:t>Struggles with:</a:t>
            </a:r>
            <a:endParaRPr lang="en-US" altLang="en-US"/>
          </a:p>
          <a:p>
            <a:endParaRPr lang="en-US" altLang="en-US"/>
          </a:p>
          <a:p>
            <a:r>
              <a:rPr lang="en-US" altLang="en-US"/>
              <a:t>      Ambiguous or vague questions</a:t>
            </a:r>
            <a:endParaRPr lang="en-US" altLang="en-US"/>
          </a:p>
          <a:p>
            <a:endParaRPr lang="en-US" altLang="en-US"/>
          </a:p>
          <a:p>
            <a:r>
              <a:rPr lang="en-US" altLang="en-US"/>
              <a:t>      Contexts with long or multi-sentence answers</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Doesn’t handle generative answers (only extractive).</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Performance depends heavily on quality of preprocessing.</a:t>
            </a:r>
            <a:endParaRPr lang="en-US" altLang="en-US"/>
          </a:p>
          <a:p>
            <a:pPr marL="285750" indent="-285750">
              <a:buFont typeface="Arial" panose="020B0604020202020204" pitchFamily="34" charset="0"/>
              <a:buChar char="•"/>
            </a:pPr>
            <a:endParaRPr lang="en-US" altLang="en-US"/>
          </a:p>
          <a:p>
            <a:endParaRPr lang="en-US" altLang="en-US"/>
          </a:p>
        </p:txBody>
      </p:sp>
    </p:spTree>
  </p:cSld>
  <p:clrMapOvr>
    <a:masterClrMapping/>
  </p:clrMapOvr>
</p:sld>
</file>

<file path=ppt/tags/tag1.xml><?xml version="1.0" encoding="utf-8"?>
<p:tagLst xmlns:p="http://schemas.openxmlformats.org/presentationml/2006/main">
  <p:tag name="TABLE_ENDDRAG_ORIGIN_RECT" val="728*267"/>
  <p:tag name="TABLE_ENDDRAG_RECT" val="117*121*728*267"/>
</p:tagLst>
</file>

<file path=ppt/tags/tag2.xml><?xml version="1.0" encoding="utf-8"?>
<p:tagLst xmlns:p="http://schemas.openxmlformats.org/presentationml/2006/main">
  <p:tag name="TABLE_ENDDRAG_ORIGIN_RECT" val="728*267"/>
  <p:tag name="TABLE_ENDDRAG_RECT" val="117*121*728*26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4766</Words>
  <Application>WPS Slides</Application>
  <PresentationFormat>宽屏</PresentationFormat>
  <Paragraphs>194</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Gilroy</vt:lpstr>
      <vt:lpstr>Segoe Print</vt:lpstr>
      <vt:lpstr>Microsoft YaHei</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Alaa Hamdy</cp:lastModifiedBy>
  <cp:revision>52</cp:revision>
  <dcterms:created xsi:type="dcterms:W3CDTF">2018-03-19T03:11:00Z</dcterms:created>
  <dcterms:modified xsi:type="dcterms:W3CDTF">2025-05-13T03:50:53Z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1033-12.2.0.20796</vt:lpwstr>
  </property>
  <property fmtid="{D5CDD505-2E9C-101B-9397-08002B2CF9AE}" pid="3" name="ICV">
    <vt:lpwstr>05FC7D2C3A3A4B12B26DE06F6C4E500C_11</vt:lpwstr>
  </property>
</Properties>
</file>