
<file path=[Content_Types].xml><?xml version="1.0" encoding="utf-8"?>
<Types xmlns="http://schemas.openxmlformats.org/package/2006/content-types">
  <Default Extension="rels" ContentType="application/vnd.openxmlformats-package.relationships+xml"/>
  <Default Extension="xml" ContentType="application/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gs/tag1.xml" ContentType="application/vnd.openxmlformats-officedocument.presentationml.tags+xml"/>
  <Override PartName="/ppt/slides/slide8.xml" ContentType="application/vnd.openxmlformats-officedocument.presentationml.slide+xml"/>
  <Override PartName="/ppt/tags/tag2.xml" ContentType="application/vnd.openxmlformats-officedocument.presentationml.tags+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FFFFFF"/>
    <a:srgbClr val="333333"/>
    <a:srgbClr val="0300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34338" autoAdjust="0"/>
    <p:restoredTop sz="94660"/>
  </p:normalViewPr>
  <p:slideViewPr>
    <p:cSldViewPr snapToGrid="0">
      <p:cViewPr varScale="1">
        <p:scale>
          <a:sx n="67" d="100"/>
          <a:sy n="67" d="100"/>
        </p:scale>
        <p:origin x="72" y="414"/>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51" name=""/>
        <p:cNvGrpSpPr/>
        <p:nvPr/>
      </p:nvGrpSpPr>
      <p:grpSpPr>
        <a:xfrm>
          <a:off x="0" y="0"/>
          <a:ext cx="0" cy="0"/>
          <a:chOff x="0" y="0"/>
          <a:chExt cx="0" cy="0"/>
        </a:xfrm>
      </p:grpSpPr>
      <p:sp>
        <p:nvSpPr>
          <p:cNvPr id="1048690"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691" name="日期占位符 2"/>
          <p:cNvSpPr>
            <a:spLocks noGrp="1"/>
          </p:cNvSpPr>
          <p:nvPr>
            <p:ph type="dt" sz="quarter" idx="1"/>
          </p:nvPr>
        </p:nvSpPr>
        <p:spPr>
          <a:xfrm>
            <a:off x="3884613" y="0"/>
            <a:ext cx="2971800" cy="458788"/>
          </a:xfrm>
          <a:prstGeom prst="rect"/>
        </p:spPr>
        <p:txBody>
          <a:bodyPr bIns="45720" lIns="91440" rIns="91440" rtlCol="0" tIns="45720" vert="horz"/>
          <a:lstStyle>
            <a:lvl1pPr algn="r">
              <a:defRPr sz="1200"/>
            </a:lvl1pPr>
          </a:lstStyle>
          <a:p>
            <a:fld id="{0F9B84EA-7D68-4D60-9CB1-D50884785D1C}" type="datetimeFigureOut">
              <a:rPr altLang="en-US" lang="zh-CN" smtClean="0"/>
            </a:fld>
            <a:endParaRPr altLang="en-US" lang="zh-CN"/>
          </a:p>
        </p:txBody>
      </p:sp>
      <p:sp>
        <p:nvSpPr>
          <p:cNvPr id="1048692" name="页脚占位符 3"/>
          <p:cNvSpPr>
            <a:spLocks noGrp="1"/>
          </p:cNvSpPr>
          <p:nvPr>
            <p:ph type="ftr" sz="quarter" idx="2"/>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693" name="灯片编号占位符 4"/>
          <p:cNvSpPr>
            <a:spLocks noGrp="1"/>
          </p:cNvSpPr>
          <p:nvPr>
            <p:ph type="sldNum" sz="quarter" idx="3"/>
          </p:nvPr>
        </p:nvSpPr>
        <p:spPr>
          <a:xfrm>
            <a:off x="3884613" y="8685213"/>
            <a:ext cx="2971800" cy="458787"/>
          </a:xfrm>
          <a:prstGeom prst="rect"/>
        </p:spPr>
        <p:txBody>
          <a:bodyPr anchor="b" bIns="45720" lIns="91440" rIns="91440" rtlCol="0" tIns="45720" vert="horz"/>
          <a:lstStyle>
            <a:lvl1pPr algn="r">
              <a:defRPr sz="1200"/>
            </a:lvl1pPr>
          </a:lstStyle>
          <a:p>
            <a:fld id="{8D4E0FC9-F1F8-4FAE-9988-3BA365CFD46F}" type="slidenum">
              <a:rPr altLang="en-US" lang="zh-CN" smtClean="0"/>
            </a:fld>
            <a:endParaRPr altLang="en-US" lang="zh-CN"/>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684"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ea typeface="Arial" panose="020B0604020202020204" pitchFamily="34" charset="0"/>
              </a:defRPr>
            </a:lvl1pPr>
          </a:lstStyle>
          <a:p>
            <a:endParaRPr altLang="en-US" lang="zh-CN"/>
          </a:p>
        </p:txBody>
      </p:sp>
      <p:sp>
        <p:nvSpPr>
          <p:cNvPr id="1048685"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ea typeface="Arial" panose="020B0604020202020204" pitchFamily="34" charset="0"/>
              </a:defRPr>
            </a:lvl1pPr>
          </a:lstStyle>
          <a:p>
            <a:fld id="{D2A48B96-639E-45A3-A0BA-2464DFDB1FAA}" type="datetimeFigureOut">
              <a:rPr altLang="en-US" lang="zh-CN" smtClean="0"/>
            </a:fld>
            <a:endParaRPr altLang="en-US" lang="zh-CN"/>
          </a:p>
        </p:txBody>
      </p:sp>
      <p:sp>
        <p:nvSpPr>
          <p:cNvPr id="1048686"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8687"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smtClean="0"/>
              <a:t>单击此处编辑母版文本样式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88"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ea typeface="Arial" panose="020B0604020202020204" pitchFamily="34" charset="0"/>
              </a:defRPr>
            </a:lvl1pPr>
          </a:lstStyle>
          <a:p>
            <a:endParaRPr altLang="en-US" lang="zh-CN"/>
          </a:p>
        </p:txBody>
      </p:sp>
      <p:sp>
        <p:nvSpPr>
          <p:cNvPr id="1048689"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ea typeface="Arial" panose="020B0604020202020204" pitchFamily="34" charset="0"/>
              </a:defRPr>
            </a:lvl1pPr>
          </a:lstStyle>
          <a:p>
            <a:fld id="{A6837353-30EB-4A48-80EB-173D804AEFBD}"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Arial" panose="020B0604020202020204" pitchFamily="34" charset="0"/>
        <a:cs typeface="+mn-cs"/>
      </a:defRPr>
    </a:lvl1pPr>
    <a:lvl2pPr algn="l" defTabSz="914400" eaLnBrk="1" hangingPunct="1" latinLnBrk="0" marL="457200" rtl="0">
      <a:defRPr sz="1200" kern="1200">
        <a:solidFill>
          <a:schemeClr val="tx1"/>
        </a:solidFill>
        <a:latin typeface="+mn-lt"/>
        <a:ea typeface="Arial" panose="020B0604020202020204" pitchFamily="34" charset="0"/>
        <a:cs typeface="+mn-cs"/>
      </a:defRPr>
    </a:lvl2pPr>
    <a:lvl3pPr algn="l" defTabSz="914400" eaLnBrk="1" hangingPunct="1" latinLnBrk="0" marL="914400" rtl="0">
      <a:defRPr sz="1200" kern="1200">
        <a:solidFill>
          <a:schemeClr val="tx1"/>
        </a:solidFill>
        <a:latin typeface="+mn-lt"/>
        <a:ea typeface="Arial" panose="020B0604020202020204" pitchFamily="34" charset="0"/>
        <a:cs typeface="+mn-cs"/>
      </a:defRPr>
    </a:lvl3pPr>
    <a:lvl4pPr algn="l" defTabSz="914400" eaLnBrk="1" hangingPunct="1" latinLnBrk="0" marL="1371600" rtl="0">
      <a:defRPr sz="1200" kern="1200">
        <a:solidFill>
          <a:schemeClr val="tx1"/>
        </a:solidFill>
        <a:latin typeface="+mn-lt"/>
        <a:ea typeface="Arial" panose="020B0604020202020204" pitchFamily="34" charset="0"/>
        <a:cs typeface="+mn-cs"/>
      </a:defRPr>
    </a:lvl4pPr>
    <a:lvl5pPr algn="l" defTabSz="914400" eaLnBrk="1" hangingPunct="1" latinLnBrk="0" marL="1828800" rtl="0">
      <a:defRPr sz="1200" kern="1200">
        <a:solidFill>
          <a:schemeClr val="tx1"/>
        </a:solidFill>
        <a:latin typeface="+mn-lt"/>
        <a:ea typeface="Arial" panose="020B0604020202020204" pitchFamily="34" charset="0"/>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40" name=""/>
        <p:cNvGrpSpPr/>
        <p:nvPr/>
      </p:nvGrpSpPr>
      <p:grpSpPr>
        <a:xfrm>
          <a:off x="0" y="0"/>
          <a:ext cx="0" cy="0"/>
          <a:chOff x="0" y="0"/>
          <a:chExt cx="0" cy="0"/>
        </a:xfrm>
      </p:grpSpPr>
      <p:sp>
        <p:nvSpPr>
          <p:cNvPr id="1048629" name="标题 1"/>
          <p:cNvSpPr>
            <a:spLocks noGrp="1"/>
          </p:cNvSpPr>
          <p:nvPr>
            <p:ph type="ctrTitle"/>
          </p:nvPr>
        </p:nvSpPr>
        <p:spPr>
          <a:xfrm>
            <a:off x="1524000" y="1122363"/>
            <a:ext cx="9144000" cy="2387600"/>
          </a:xfrm>
        </p:spPr>
        <p:txBody>
          <a:bodyPr anchor="b"/>
          <a:lstStyle>
            <a:lvl1pPr algn="ctr">
              <a:defRPr sz="6000"/>
            </a:lvl1pPr>
          </a:lstStyle>
          <a:p>
            <a:r>
              <a:rPr altLang="en-US" lang="zh-CN" smtClean="0"/>
              <a:t>单击此处编辑母版标题样式</a:t>
            </a:r>
            <a:endParaRPr altLang="en-US" lang="zh-CN"/>
          </a:p>
        </p:txBody>
      </p:sp>
      <p:sp>
        <p:nvSpPr>
          <p:cNvPr id="1048630" name="副标题 2"/>
          <p:cNvSpPr>
            <a:spLocks noGrp="1"/>
          </p:cNvSpPr>
          <p:nvPr>
            <p:ph type="subTitle" idx="1" hasCustomPrompt="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单击以编辑母版副标题样式</a:t>
            </a:r>
            <a:endParaRPr altLang="en-US" lang="zh-CN"/>
          </a:p>
        </p:txBody>
      </p:sp>
      <p:sp>
        <p:nvSpPr>
          <p:cNvPr id="1048631" name="日期占位符 3"/>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632" name="页脚占位符 4"/>
          <p:cNvSpPr>
            <a:spLocks noGrp="1"/>
          </p:cNvSpPr>
          <p:nvPr>
            <p:ph type="ftr" sz="quarter" idx="11"/>
          </p:nvPr>
        </p:nvSpPr>
        <p:spPr/>
        <p:txBody>
          <a:bodyPr/>
          <a:p>
            <a:endParaRPr altLang="en-US" lang="zh-CN"/>
          </a:p>
        </p:txBody>
      </p:sp>
      <p:sp>
        <p:nvSpPr>
          <p:cNvPr id="1048633" name="灯片编号占位符 5"/>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45" name=""/>
        <p:cNvGrpSpPr/>
        <p:nvPr/>
      </p:nvGrpSpPr>
      <p:grpSpPr>
        <a:xfrm>
          <a:off x="0" y="0"/>
          <a:ext cx="0" cy="0"/>
          <a:chOff x="0" y="0"/>
          <a:chExt cx="0" cy="0"/>
        </a:xfrm>
      </p:grpSpPr>
      <p:sp>
        <p:nvSpPr>
          <p:cNvPr id="1048654" name="标题 1"/>
          <p:cNvSpPr>
            <a:spLocks noGrp="1"/>
          </p:cNvSpPr>
          <p:nvPr>
            <p:ph type="title"/>
          </p:nvPr>
        </p:nvSpPr>
        <p:spPr/>
        <p:txBody>
          <a:bodyPr/>
          <a:p>
            <a:r>
              <a:rPr altLang="en-US" lang="zh-CN" smtClean="0"/>
              <a:t>单击此处编辑母版标题样式</a:t>
            </a:r>
            <a:endParaRPr altLang="en-US" lang="zh-CN"/>
          </a:p>
        </p:txBody>
      </p:sp>
      <p:sp>
        <p:nvSpPr>
          <p:cNvPr id="1048655" name="竖排文字占位符 2"/>
          <p:cNvSpPr>
            <a:spLocks noGrp="1"/>
          </p:cNvSpPr>
          <p:nvPr>
            <p:ph type="body" orient="vert" idx="1" hasCustomPrompt="1"/>
          </p:nvPr>
        </p:nvSpPr>
        <p:spPr/>
        <p:txBody>
          <a:bodyPr vert="eaVert"/>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56" name="日期占位符 3"/>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657" name="页脚占位符 4"/>
          <p:cNvSpPr>
            <a:spLocks noGrp="1"/>
          </p:cNvSpPr>
          <p:nvPr>
            <p:ph type="ftr" sz="quarter" idx="11"/>
          </p:nvPr>
        </p:nvSpPr>
        <p:spPr/>
        <p:txBody>
          <a:bodyPr/>
          <a:p>
            <a:endParaRPr altLang="en-US" lang="zh-CN"/>
          </a:p>
        </p:txBody>
      </p:sp>
      <p:sp>
        <p:nvSpPr>
          <p:cNvPr id="1048658" name="灯片编号占位符 5"/>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42" name=""/>
        <p:cNvGrpSpPr/>
        <p:nvPr/>
      </p:nvGrpSpPr>
      <p:grpSpPr>
        <a:xfrm>
          <a:off x="0" y="0"/>
          <a:ext cx="0" cy="0"/>
          <a:chOff x="0" y="0"/>
          <a:chExt cx="0" cy="0"/>
        </a:xfrm>
      </p:grpSpPr>
      <p:sp>
        <p:nvSpPr>
          <p:cNvPr id="1048638" name="竖排标题 1"/>
          <p:cNvSpPr>
            <a:spLocks noGrp="1"/>
          </p:cNvSpPr>
          <p:nvPr>
            <p:ph type="title" orient="vert"/>
          </p:nvPr>
        </p:nvSpPr>
        <p:spPr>
          <a:xfrm>
            <a:off x="8724900" y="365125"/>
            <a:ext cx="2628900" cy="5811838"/>
          </a:xfrm>
        </p:spPr>
        <p:txBody>
          <a:bodyPr vert="eaVert"/>
          <a:p>
            <a:r>
              <a:rPr altLang="en-US" lang="zh-CN" smtClean="0"/>
              <a:t>单击此处编辑母版标题样式</a:t>
            </a:r>
            <a:endParaRPr altLang="en-US" lang="zh-CN"/>
          </a:p>
        </p:txBody>
      </p:sp>
      <p:sp>
        <p:nvSpPr>
          <p:cNvPr id="1048639" name="竖排文字占位符 2"/>
          <p:cNvSpPr>
            <a:spLocks noGrp="1"/>
          </p:cNvSpPr>
          <p:nvPr>
            <p:ph type="body" orient="vert" idx="1" hasCustomPrompt="1"/>
          </p:nvPr>
        </p:nvSpPr>
        <p:spPr>
          <a:xfrm>
            <a:off x="838200" y="365125"/>
            <a:ext cx="7734300" cy="5811838"/>
          </a:xfrm>
        </p:spPr>
        <p:txBody>
          <a:bodyPr vert="eaVert"/>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40" name="日期占位符 3"/>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641" name="页脚占位符 4"/>
          <p:cNvSpPr>
            <a:spLocks noGrp="1"/>
          </p:cNvSpPr>
          <p:nvPr>
            <p:ph type="ftr" sz="quarter" idx="11"/>
          </p:nvPr>
        </p:nvSpPr>
        <p:spPr/>
        <p:txBody>
          <a:bodyPr/>
          <a:p>
            <a:endParaRPr altLang="en-US" lang="zh-CN"/>
          </a:p>
        </p:txBody>
      </p:sp>
      <p:sp>
        <p:nvSpPr>
          <p:cNvPr id="1048642" name="灯片编号占位符 5"/>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43" name=""/>
        <p:cNvGrpSpPr/>
        <p:nvPr/>
      </p:nvGrpSpPr>
      <p:grpSpPr>
        <a:xfrm>
          <a:off x="0" y="0"/>
          <a:ext cx="0" cy="0"/>
          <a:chOff x="0" y="0"/>
          <a:chExt cx="0" cy="0"/>
        </a:xfrm>
      </p:grpSpPr>
      <p:sp>
        <p:nvSpPr>
          <p:cNvPr id="1048643" name="标题 1"/>
          <p:cNvSpPr>
            <a:spLocks noGrp="1"/>
          </p:cNvSpPr>
          <p:nvPr>
            <p:ph type="title"/>
          </p:nvPr>
        </p:nvSpPr>
        <p:spPr/>
        <p:txBody>
          <a:bodyPr/>
          <a:p>
            <a:r>
              <a:rPr altLang="en-US" lang="zh-CN" smtClean="0"/>
              <a:t>单击此处编辑母版标题样式</a:t>
            </a:r>
            <a:endParaRPr altLang="en-US" lang="zh-CN"/>
          </a:p>
        </p:txBody>
      </p:sp>
      <p:sp>
        <p:nvSpPr>
          <p:cNvPr id="1048644" name="内容占位符 2"/>
          <p:cNvSpPr>
            <a:spLocks noGrp="1"/>
          </p:cNvSpPr>
          <p:nvPr>
            <p:ph idx="1" hasCustomPrompt="1"/>
          </p:nvPr>
        </p:nvSpPr>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45" name="日期占位符 3"/>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646" name="页脚占位符 4"/>
          <p:cNvSpPr>
            <a:spLocks noGrp="1"/>
          </p:cNvSpPr>
          <p:nvPr>
            <p:ph type="ftr" sz="quarter" idx="11"/>
          </p:nvPr>
        </p:nvSpPr>
        <p:spPr/>
        <p:txBody>
          <a:bodyPr/>
          <a:p>
            <a:endParaRPr altLang="en-US" lang="zh-CN"/>
          </a:p>
        </p:txBody>
      </p:sp>
      <p:sp>
        <p:nvSpPr>
          <p:cNvPr id="1048647" name="灯片编号占位符 5"/>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46" name=""/>
        <p:cNvGrpSpPr/>
        <p:nvPr/>
      </p:nvGrpSpPr>
      <p:grpSpPr>
        <a:xfrm>
          <a:off x="0" y="0"/>
          <a:ext cx="0" cy="0"/>
          <a:chOff x="0" y="0"/>
          <a:chExt cx="0" cy="0"/>
        </a:xfrm>
      </p:grpSpPr>
      <p:sp>
        <p:nvSpPr>
          <p:cNvPr id="1048659" name="标题 1"/>
          <p:cNvSpPr>
            <a:spLocks noGrp="1"/>
          </p:cNvSpPr>
          <p:nvPr>
            <p:ph type="title"/>
          </p:nvPr>
        </p:nvSpPr>
        <p:spPr>
          <a:xfrm>
            <a:off x="831850" y="1709738"/>
            <a:ext cx="10515600" cy="2852737"/>
          </a:xfrm>
        </p:spPr>
        <p:txBody>
          <a:bodyPr anchor="b"/>
          <a:lstStyle>
            <a:lvl1pPr>
              <a:defRPr sz="6000"/>
            </a:lvl1pPr>
          </a:lstStyle>
          <a:p>
            <a:r>
              <a:rPr altLang="en-US" lang="zh-CN" smtClean="0"/>
              <a:t>单击此处编辑母版标题样式</a:t>
            </a:r>
            <a:endParaRPr altLang="en-US" lang="zh-CN"/>
          </a:p>
        </p:txBody>
      </p:sp>
      <p:sp>
        <p:nvSpPr>
          <p:cNvPr id="1048660" name="文本占位符 2"/>
          <p:cNvSpPr>
            <a:spLocks noGrp="1"/>
          </p:cNvSpPr>
          <p:nvPr>
            <p:ph type="body" idx="1" hasCustomPrompt="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编辑母版文本样式</a:t>
            </a:r>
            <a:endParaRPr altLang="en-US" lang="zh-CN" smtClean="0"/>
          </a:p>
        </p:txBody>
      </p:sp>
      <p:sp>
        <p:nvSpPr>
          <p:cNvPr id="1048661" name="日期占位符 3"/>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662" name="页脚占位符 4"/>
          <p:cNvSpPr>
            <a:spLocks noGrp="1"/>
          </p:cNvSpPr>
          <p:nvPr>
            <p:ph type="ftr" sz="quarter" idx="11"/>
          </p:nvPr>
        </p:nvSpPr>
        <p:spPr/>
        <p:txBody>
          <a:bodyPr/>
          <a:p>
            <a:endParaRPr altLang="en-US" lang="zh-CN"/>
          </a:p>
        </p:txBody>
      </p:sp>
      <p:sp>
        <p:nvSpPr>
          <p:cNvPr id="1048663" name="灯片编号占位符 5"/>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47" name=""/>
        <p:cNvGrpSpPr/>
        <p:nvPr/>
      </p:nvGrpSpPr>
      <p:grpSpPr>
        <a:xfrm>
          <a:off x="0" y="0"/>
          <a:ext cx="0" cy="0"/>
          <a:chOff x="0" y="0"/>
          <a:chExt cx="0" cy="0"/>
        </a:xfrm>
      </p:grpSpPr>
      <p:sp>
        <p:nvSpPr>
          <p:cNvPr id="1048664" name="标题 1"/>
          <p:cNvSpPr>
            <a:spLocks noGrp="1"/>
          </p:cNvSpPr>
          <p:nvPr>
            <p:ph type="title"/>
          </p:nvPr>
        </p:nvSpPr>
        <p:spPr/>
        <p:txBody>
          <a:bodyPr/>
          <a:p>
            <a:r>
              <a:rPr altLang="en-US" lang="zh-CN" smtClean="0"/>
              <a:t>单击此处编辑母版标题样式</a:t>
            </a:r>
            <a:endParaRPr altLang="en-US" lang="zh-CN"/>
          </a:p>
        </p:txBody>
      </p:sp>
      <p:sp>
        <p:nvSpPr>
          <p:cNvPr id="1048665" name="内容占位符 2"/>
          <p:cNvSpPr>
            <a:spLocks noGrp="1"/>
          </p:cNvSpPr>
          <p:nvPr>
            <p:ph sz="half" idx="1" hasCustomPrompt="1"/>
          </p:nvPr>
        </p:nvSpPr>
        <p:spPr>
          <a:xfrm>
            <a:off x="838200" y="1825625"/>
            <a:ext cx="5181600" cy="435133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66" name="内容占位符 3"/>
          <p:cNvSpPr>
            <a:spLocks noGrp="1"/>
          </p:cNvSpPr>
          <p:nvPr>
            <p:ph sz="half" idx="2" hasCustomPrompt="1"/>
          </p:nvPr>
        </p:nvSpPr>
        <p:spPr>
          <a:xfrm>
            <a:off x="6172200" y="1825625"/>
            <a:ext cx="5181600" cy="435133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67" name="日期占位符 4"/>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668" name="页脚占位符 5"/>
          <p:cNvSpPr>
            <a:spLocks noGrp="1"/>
          </p:cNvSpPr>
          <p:nvPr>
            <p:ph type="ftr" sz="quarter" idx="11"/>
          </p:nvPr>
        </p:nvSpPr>
        <p:spPr/>
        <p:txBody>
          <a:bodyPr/>
          <a:p>
            <a:endParaRPr altLang="en-US" lang="zh-CN"/>
          </a:p>
        </p:txBody>
      </p:sp>
      <p:sp>
        <p:nvSpPr>
          <p:cNvPr id="1048669" name="灯片编号占位符 6"/>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48" name=""/>
        <p:cNvGrpSpPr/>
        <p:nvPr/>
      </p:nvGrpSpPr>
      <p:grpSpPr>
        <a:xfrm>
          <a:off x="0" y="0"/>
          <a:ext cx="0" cy="0"/>
          <a:chOff x="0" y="0"/>
          <a:chExt cx="0" cy="0"/>
        </a:xfrm>
      </p:grpSpPr>
      <p:sp>
        <p:nvSpPr>
          <p:cNvPr id="1048670" name="标题 1"/>
          <p:cNvSpPr>
            <a:spLocks noGrp="1"/>
          </p:cNvSpPr>
          <p:nvPr>
            <p:ph type="title"/>
          </p:nvPr>
        </p:nvSpPr>
        <p:spPr>
          <a:xfrm>
            <a:off x="839788" y="365125"/>
            <a:ext cx="10515600" cy="1325563"/>
          </a:xfrm>
        </p:spPr>
        <p:txBody>
          <a:bodyPr/>
          <a:p>
            <a:r>
              <a:rPr altLang="en-US" lang="zh-CN" smtClean="0"/>
              <a:t>单击此处编辑母版标题样式</a:t>
            </a:r>
            <a:endParaRPr altLang="en-US" lang="zh-CN"/>
          </a:p>
        </p:txBody>
      </p:sp>
      <p:sp>
        <p:nvSpPr>
          <p:cNvPr id="1048671" name="文本占位符 2"/>
          <p:cNvSpPr>
            <a:spLocks noGrp="1"/>
          </p:cNvSpPr>
          <p:nvPr>
            <p:ph type="body" idx="1" hasCustomPrompt="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endParaRPr altLang="en-US" lang="zh-CN" smtClean="0"/>
          </a:p>
        </p:txBody>
      </p:sp>
      <p:sp>
        <p:nvSpPr>
          <p:cNvPr id="1048672" name="内容占位符 3"/>
          <p:cNvSpPr>
            <a:spLocks noGrp="1"/>
          </p:cNvSpPr>
          <p:nvPr>
            <p:ph sz="half" idx="2" hasCustomPrompt="1"/>
          </p:nvPr>
        </p:nvSpPr>
        <p:spPr>
          <a:xfrm>
            <a:off x="839788" y="2505075"/>
            <a:ext cx="5157787" cy="368458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73" name="文本占位符 4"/>
          <p:cNvSpPr>
            <a:spLocks noGrp="1"/>
          </p:cNvSpPr>
          <p:nvPr>
            <p:ph type="body" sz="quarter" idx="3" hasCustomPrompt="1"/>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编辑母版文本样式</a:t>
            </a:r>
            <a:endParaRPr altLang="en-US" lang="zh-CN" smtClean="0"/>
          </a:p>
        </p:txBody>
      </p:sp>
      <p:sp>
        <p:nvSpPr>
          <p:cNvPr id="1048674" name="内容占位符 5"/>
          <p:cNvSpPr>
            <a:spLocks noGrp="1"/>
          </p:cNvSpPr>
          <p:nvPr>
            <p:ph sz="quarter" idx="4" hasCustomPrompt="1"/>
          </p:nvPr>
        </p:nvSpPr>
        <p:spPr>
          <a:xfrm>
            <a:off x="6172200" y="2505075"/>
            <a:ext cx="5183188" cy="3684588"/>
          </a:xfrm>
        </p:spPr>
        <p:txBody>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75" name="日期占位符 6"/>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676" name="页脚占位符 7"/>
          <p:cNvSpPr>
            <a:spLocks noGrp="1"/>
          </p:cNvSpPr>
          <p:nvPr>
            <p:ph type="ftr" sz="quarter" idx="11"/>
          </p:nvPr>
        </p:nvSpPr>
        <p:spPr/>
        <p:txBody>
          <a:bodyPr/>
          <a:p>
            <a:endParaRPr altLang="en-US" lang="zh-CN"/>
          </a:p>
        </p:txBody>
      </p:sp>
      <p:sp>
        <p:nvSpPr>
          <p:cNvPr id="1048677" name="灯片编号占位符 8"/>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41" name=""/>
        <p:cNvGrpSpPr/>
        <p:nvPr/>
      </p:nvGrpSpPr>
      <p:grpSpPr>
        <a:xfrm>
          <a:off x="0" y="0"/>
          <a:ext cx="0" cy="0"/>
          <a:chOff x="0" y="0"/>
          <a:chExt cx="0" cy="0"/>
        </a:xfrm>
      </p:grpSpPr>
      <p:sp>
        <p:nvSpPr>
          <p:cNvPr id="1048634" name="标题 1"/>
          <p:cNvSpPr>
            <a:spLocks noGrp="1"/>
          </p:cNvSpPr>
          <p:nvPr>
            <p:ph type="title"/>
          </p:nvPr>
        </p:nvSpPr>
        <p:spPr/>
        <p:txBody>
          <a:bodyPr/>
          <a:p>
            <a:r>
              <a:rPr altLang="en-US" lang="zh-CN" smtClean="0"/>
              <a:t>单击此处编辑母版标题样式</a:t>
            </a:r>
            <a:endParaRPr altLang="en-US" lang="zh-CN"/>
          </a:p>
        </p:txBody>
      </p:sp>
      <p:sp>
        <p:nvSpPr>
          <p:cNvPr id="1048635" name="日期占位符 2"/>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636" name="页脚占位符 3"/>
          <p:cNvSpPr>
            <a:spLocks noGrp="1"/>
          </p:cNvSpPr>
          <p:nvPr>
            <p:ph type="ftr" sz="quarter" idx="11"/>
          </p:nvPr>
        </p:nvSpPr>
        <p:spPr/>
        <p:txBody>
          <a:bodyPr/>
          <a:p>
            <a:endParaRPr altLang="en-US" lang="zh-CN"/>
          </a:p>
        </p:txBody>
      </p:sp>
      <p:sp>
        <p:nvSpPr>
          <p:cNvPr id="1048637" name="灯片编号占位符 4"/>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25" name=""/>
        <p:cNvGrpSpPr/>
        <p:nvPr/>
      </p:nvGrpSpPr>
      <p:grpSpPr>
        <a:xfrm>
          <a:off x="0" y="0"/>
          <a:ext cx="0" cy="0"/>
          <a:chOff x="0" y="0"/>
          <a:chExt cx="0" cy="0"/>
        </a:xfrm>
      </p:grpSpPr>
      <p:sp>
        <p:nvSpPr>
          <p:cNvPr id="1048581" name="日期占位符 1"/>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582" name="页脚占位符 2"/>
          <p:cNvSpPr>
            <a:spLocks noGrp="1"/>
          </p:cNvSpPr>
          <p:nvPr>
            <p:ph type="ftr" sz="quarter" idx="11"/>
          </p:nvPr>
        </p:nvSpPr>
        <p:spPr/>
        <p:txBody>
          <a:bodyPr/>
          <a:p>
            <a:endParaRPr altLang="en-US" lang="zh-CN"/>
          </a:p>
        </p:txBody>
      </p:sp>
      <p:sp>
        <p:nvSpPr>
          <p:cNvPr id="1048583" name="灯片编号占位符 3"/>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49" name=""/>
        <p:cNvGrpSpPr/>
        <p:nvPr/>
      </p:nvGrpSpPr>
      <p:grpSpPr>
        <a:xfrm>
          <a:off x="0" y="0"/>
          <a:ext cx="0" cy="0"/>
          <a:chOff x="0" y="0"/>
          <a:chExt cx="0" cy="0"/>
        </a:xfrm>
      </p:grpSpPr>
      <p:sp>
        <p:nvSpPr>
          <p:cNvPr id="1048678"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8679"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680" name="文本占位符 3"/>
          <p:cNvSpPr>
            <a:spLocks noGrp="1"/>
          </p:cNvSpPr>
          <p:nvPr>
            <p:ph type="body" sz="half" idx="2" hasCustomPrompt="1"/>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endParaRPr altLang="en-US" lang="zh-CN" smtClean="0"/>
          </a:p>
        </p:txBody>
      </p:sp>
      <p:sp>
        <p:nvSpPr>
          <p:cNvPr id="1048681" name="日期占位符 4"/>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682" name="页脚占位符 5"/>
          <p:cNvSpPr>
            <a:spLocks noGrp="1"/>
          </p:cNvSpPr>
          <p:nvPr>
            <p:ph type="ftr" sz="quarter" idx="11"/>
          </p:nvPr>
        </p:nvSpPr>
        <p:spPr/>
        <p:txBody>
          <a:bodyPr/>
          <a:p>
            <a:endParaRPr altLang="en-US" lang="zh-CN"/>
          </a:p>
        </p:txBody>
      </p:sp>
      <p:sp>
        <p:nvSpPr>
          <p:cNvPr id="1048683" name="灯片编号占位符 6"/>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44" name=""/>
        <p:cNvGrpSpPr/>
        <p:nvPr/>
      </p:nvGrpSpPr>
      <p:grpSpPr>
        <a:xfrm>
          <a:off x="0" y="0"/>
          <a:ext cx="0" cy="0"/>
          <a:chOff x="0" y="0"/>
          <a:chExt cx="0" cy="0"/>
        </a:xfrm>
      </p:grpSpPr>
      <p:sp>
        <p:nvSpPr>
          <p:cNvPr id="1048648" name="标题 1"/>
          <p:cNvSpPr>
            <a:spLocks noGrp="1"/>
          </p:cNvSpPr>
          <p:nvPr>
            <p:ph type="title"/>
          </p:nvPr>
        </p:nvSpPr>
        <p:spPr>
          <a:xfrm>
            <a:off x="839788" y="457200"/>
            <a:ext cx="3932237" cy="1600200"/>
          </a:xfrm>
        </p:spPr>
        <p:txBody>
          <a:bodyPr anchor="b"/>
          <a:lstStyle>
            <a:lvl1pPr>
              <a:defRPr sz="3200"/>
            </a:lvl1pPr>
          </a:lstStyle>
          <a:p>
            <a:r>
              <a:rPr altLang="en-US" lang="zh-CN" smtClean="0"/>
              <a:t>单击此处编辑母版标题样式</a:t>
            </a:r>
            <a:endParaRPr altLang="en-US" lang="zh-CN"/>
          </a:p>
        </p:txBody>
      </p:sp>
      <p:sp>
        <p:nvSpPr>
          <p:cNvPr id="1048649"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50" name="文本占位符 3"/>
          <p:cNvSpPr>
            <a:spLocks noGrp="1"/>
          </p:cNvSpPr>
          <p:nvPr>
            <p:ph type="body" sz="half" idx="2" hasCustomPrompt="1"/>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编辑母版文本样式</a:t>
            </a:r>
            <a:endParaRPr altLang="en-US" lang="zh-CN" smtClean="0"/>
          </a:p>
        </p:txBody>
      </p:sp>
      <p:sp>
        <p:nvSpPr>
          <p:cNvPr id="1048651" name="日期占位符 4"/>
          <p:cNvSpPr>
            <a:spLocks noGrp="1"/>
          </p:cNvSpPr>
          <p:nvPr>
            <p:ph type="dt" sz="half" idx="10"/>
          </p:nvPr>
        </p:nvSpPr>
        <p:spPr/>
        <p:txBody>
          <a:bodyPr/>
          <a:p>
            <a:fld id="{A9F870D1-2918-4862-BF05-54AC3040F8DD}" type="datetimeFigureOut">
              <a:rPr altLang="en-US" lang="zh-CN" smtClean="0"/>
            </a:fld>
            <a:endParaRPr altLang="en-US" lang="zh-CN"/>
          </a:p>
        </p:txBody>
      </p:sp>
      <p:sp>
        <p:nvSpPr>
          <p:cNvPr id="1048652" name="页脚占位符 5"/>
          <p:cNvSpPr>
            <a:spLocks noGrp="1"/>
          </p:cNvSpPr>
          <p:nvPr>
            <p:ph type="ftr" sz="quarter" idx="11"/>
          </p:nvPr>
        </p:nvSpPr>
        <p:spPr/>
        <p:txBody>
          <a:bodyPr/>
          <a:p>
            <a:endParaRPr altLang="en-US" lang="zh-CN"/>
          </a:p>
        </p:txBody>
      </p:sp>
      <p:sp>
        <p:nvSpPr>
          <p:cNvPr id="1048653" name="灯片编号占位符 6"/>
          <p:cNvSpPr>
            <a:spLocks noGrp="1"/>
          </p:cNvSpPr>
          <p:nvPr>
            <p:ph type="sldNum" sz="quarter" idx="12"/>
          </p:nvPr>
        </p:nvSpPr>
        <p:spPr/>
        <p:txBody>
          <a:bodyPr/>
          <a:p>
            <a:fld id="{28E7AAA1-2B6D-44C1-A6CB-927B761BD882}"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3"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smtClean="0"/>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smtClean="0"/>
              <a:t>编辑母版文本样式</a:t>
            </a:r>
            <a:endParaRPr altLang="en-US" lang="zh-CN" smtClean="0"/>
          </a:p>
          <a:p>
            <a:pPr lvl="1"/>
            <a:r>
              <a:rPr altLang="en-US" lang="zh-CN" smtClean="0"/>
              <a:t>第二级</a:t>
            </a:r>
            <a:endParaRPr altLang="en-US" lang="zh-CN" smtClean="0"/>
          </a:p>
          <a:p>
            <a:pPr lvl="2"/>
            <a:r>
              <a:rPr altLang="en-US" lang="zh-CN" smtClean="0"/>
              <a:t>第三级</a:t>
            </a:r>
            <a:endParaRPr altLang="en-US" lang="zh-CN" smtClean="0"/>
          </a:p>
          <a:p>
            <a:pPr lvl="3"/>
            <a:r>
              <a:rPr altLang="en-US" lang="zh-CN" smtClean="0"/>
              <a:t>第四级</a:t>
            </a:r>
            <a:endParaRPr altLang="en-US" lang="zh-CN" smtClean="0"/>
          </a:p>
          <a:p>
            <a:pPr lvl="4"/>
            <a:r>
              <a:rPr altLang="en-US" lang="zh-CN" smtClean="0"/>
              <a:t>第五级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latin typeface="Arial" panose="020B0604020202020204" pitchFamily="34" charset="0"/>
                <a:ea typeface="Arial" panose="020B0604020202020204" pitchFamily="34" charset="0"/>
              </a:defRPr>
            </a:lvl1pPr>
          </a:lstStyle>
          <a:p>
            <a:fld id="{A9F870D1-2918-4862-BF05-54AC3040F8DD}" type="datetimeFigureOut">
              <a:rPr altLang="en-US" lang="zh-CN" smtClean="0"/>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latin typeface="Arial" panose="020B0604020202020204" pitchFamily="34" charset="0"/>
                <a:ea typeface="Arial" panose="020B0604020202020204" pitchFamily="34" charset="0"/>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latin typeface="Arial" panose="020B0604020202020204" pitchFamily="34" charset="0"/>
                <a:ea typeface="Arial" panose="020B0604020202020204" pitchFamily="34" charset="0"/>
              </a:defRPr>
            </a:lvl1pPr>
          </a:lstStyle>
          <a:p>
            <a:fld id="{28E7AAA1-2B6D-44C1-A6CB-927B761BD882}"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14400" eaLnBrk="1" hangingPunct="1" latinLnBrk="0" rtl="0">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Arial" panose="020B0604020202020204" pitchFamily="34" charset="0"/>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emf"/><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2.emf"/><Relationship Id="rId2" Type="http://schemas.openxmlformats.org/officeDocument/2006/relationships/image" Target="../media/image3.emf"/><Relationship Id="rId3"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4" name="文本框 3"/>
          <p:cNvSpPr txBox="1"/>
          <p:nvPr/>
        </p:nvSpPr>
        <p:spPr>
          <a:xfrm>
            <a:off x="5497195" y="1610995"/>
            <a:ext cx="5753735" cy="2072641"/>
          </a:xfrm>
          <a:prstGeom prst="rect"/>
          <a:noFill/>
        </p:spPr>
        <p:txBody>
          <a:bodyPr rtlCol="0" wrap="square">
            <a:spAutoFit/>
          </a:bodyPr>
          <a:p>
            <a:pPr algn="ctr"/>
            <a:r>
              <a:rPr altLang="zh-CN" b="1" dirty="0" sz="4400" lang="en-US">
                <a:solidFill>
                  <a:srgbClr val="333333"/>
                </a:solidFill>
                <a:latin typeface="Arial" panose="020B0604020202020204" pitchFamily="34" charset="0"/>
                <a:ea typeface="Arial" panose="020B0604020202020204" pitchFamily="34" charset="0"/>
              </a:rPr>
              <a:t>NLP project :</a:t>
            </a:r>
            <a:endParaRPr altLang="zh-CN" b="1" dirty="0" sz="4400" lang="en-US">
              <a:solidFill>
                <a:srgbClr val="333333"/>
              </a:solidFill>
              <a:latin typeface="Arial" panose="020B0604020202020204" pitchFamily="34" charset="0"/>
              <a:ea typeface="Arial" panose="020B0604020202020204" pitchFamily="34" charset="0"/>
            </a:endParaRPr>
          </a:p>
          <a:p>
            <a:pPr algn="ctr"/>
            <a:r>
              <a:rPr altLang="zh-CN" b="1" dirty="0" sz="4400" lang="en-US">
                <a:solidFill>
                  <a:srgbClr val="333333"/>
                </a:solidFill>
                <a:latin typeface="Arial" panose="020B0604020202020204" pitchFamily="34" charset="0"/>
                <a:ea typeface="Arial" panose="020B0604020202020204" pitchFamily="34" charset="0"/>
              </a:rPr>
              <a:t>Arabic question answering</a:t>
            </a:r>
            <a:endParaRPr altLang="zh-CN" b="1" dirty="0" sz="4400" lang="en-US">
              <a:solidFill>
                <a:srgbClr val="333333"/>
              </a:solidFill>
              <a:latin typeface="Arial" panose="020B0604020202020204" pitchFamily="34" charset="0"/>
              <a:ea typeface="Arial" panose="020B0604020202020204" pitchFamily="34" charset="0"/>
            </a:endParaRPr>
          </a:p>
        </p:txBody>
      </p:sp>
      <p:cxnSp>
        <p:nvCxnSpPr>
          <p:cNvPr id="3145729" name="直接连接符 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a:cxnSpLocks/>
          </p:cNvCxnSpPr>
          <p:nvPr/>
        </p:nvCxnSpPr>
        <p:spPr>
          <a:xfrm flipH="1">
            <a:off x="5689153" y="4071428"/>
            <a:ext cx="5796000" cy="2"/>
          </a:xfrm>
          <a:prstGeom prst="line"/>
          <a:ln w="19050">
            <a:solidFill>
              <a:srgbClr val="333333"/>
            </a:solidFill>
          </a:ln>
        </p:spPr>
        <p:style>
          <a:lnRef idx="1">
            <a:schemeClr val="accent1"/>
          </a:lnRef>
          <a:fillRef idx="0">
            <a:schemeClr val="accent1"/>
          </a:fillRef>
          <a:effectRef idx="0">
            <a:schemeClr val="accent1"/>
          </a:effectRef>
          <a:fontRef idx="minor">
            <a:schemeClr val="tx1"/>
          </a:fontRef>
        </p:style>
      </p:cxnSp>
      <p:pic>
        <p:nvPicPr>
          <p:cNvPr id="2097153" name="图片 7"/>
          <p:cNvPicPr>
            <a:picLocks noChangeAspect="1"/>
          </p:cNvPicPr>
          <p:nvPr/>
        </p:nvPicPr>
        <p:blipFill>
          <a:blip xmlns:r="http://schemas.openxmlformats.org/officeDocument/2006/relationships" r:embed="rId1"/>
          <a:stretch>
            <a:fillRect/>
          </a:stretch>
        </p:blipFill>
        <p:spPr>
          <a:xfrm>
            <a:off x="1108809" y="1728241"/>
            <a:ext cx="3924981" cy="3562768"/>
          </a:xfrm>
          <a:prstGeom prst="rect"/>
        </p:spPr>
      </p:pic>
    </p:spTree>
  </p:cSld>
  <p:clrMapOvr>
    <a:masterClrMapping/>
  </p:clrMapOvr>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87" name="文本框 2"/>
          <p:cNvSpPr txBox="1"/>
          <p:nvPr/>
        </p:nvSpPr>
        <p:spPr>
          <a:xfrm>
            <a:off x="1130300" y="40640"/>
            <a:ext cx="6054725" cy="1481455"/>
          </a:xfrm>
          <a:prstGeom prst="rect"/>
          <a:noFill/>
        </p:spPr>
        <p:txBody>
          <a:bodyPr rtlCol="0" wrap="none">
            <a:noAutofit/>
          </a:bodyPr>
          <a:p>
            <a:pPr algn="ctr"/>
            <a:r>
              <a:rPr altLang="zh-CN" b="1" dirty="0" sz="7200" lang="en-US">
                <a:solidFill>
                  <a:srgbClr val="333333"/>
                </a:solidFill>
                <a:latin typeface="Arial" panose="020B0604020202020204" pitchFamily="34" charset="0"/>
                <a:ea typeface="Arial" panose="020B0604020202020204" pitchFamily="34" charset="0"/>
              </a:rPr>
              <a:t>References :</a:t>
            </a:r>
            <a:endParaRPr altLang="zh-CN" b="1" dirty="0" sz="7200" lang="en-US">
              <a:solidFill>
                <a:srgbClr val="333333"/>
              </a:solidFill>
              <a:latin typeface="Arial" panose="020B0604020202020204" pitchFamily="34" charset="0"/>
              <a:ea typeface="Arial" panose="020B0604020202020204" pitchFamily="34" charset="0"/>
            </a:endParaRPr>
          </a:p>
        </p:txBody>
      </p:sp>
      <p:sp>
        <p:nvSpPr>
          <p:cNvPr id="1048588" name="矩形 3"/>
          <p:cNvSpPr/>
          <p:nvPr/>
        </p:nvSpPr>
        <p:spPr>
          <a:xfrm>
            <a:off x="273685" y="0"/>
            <a:ext cx="664210" cy="1239520"/>
          </a:xfrm>
          <a:prstGeom prst="rect"/>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89" name="Text Box 4"/>
          <p:cNvSpPr txBox="1"/>
          <p:nvPr/>
        </p:nvSpPr>
        <p:spPr>
          <a:xfrm>
            <a:off x="710565" y="1522095"/>
            <a:ext cx="8741410" cy="368300"/>
          </a:xfrm>
          <a:prstGeom prst="rect"/>
          <a:noFill/>
        </p:spPr>
        <p:txBody>
          <a:bodyPr rtlCol="0" wrap="square">
            <a:spAutoFit/>
          </a:bodyPr>
          <a:p>
            <a:pPr indent="-342900" marL="342900">
              <a:buAutoNum type="arabicPeriod"/>
            </a:pPr>
            <a:r>
              <a:rPr altLang="en-US" b="1" lang="en-US"/>
              <a:t>BERT Paper:</a:t>
            </a:r>
            <a:endParaRPr altLang="en-US" b="1" lang="en-US"/>
          </a:p>
        </p:txBody>
      </p:sp>
      <p:sp>
        <p:nvSpPr>
          <p:cNvPr id="1048590" name="Text Box 1"/>
          <p:cNvSpPr txBox="1"/>
          <p:nvPr/>
        </p:nvSpPr>
        <p:spPr>
          <a:xfrm>
            <a:off x="151130" y="1925320"/>
            <a:ext cx="12191365" cy="4928870"/>
          </a:xfrm>
          <a:prstGeom prst="rect"/>
          <a:noFill/>
        </p:spPr>
        <p:txBody>
          <a:bodyPr rtlCol="0" wrap="square">
            <a:noAutofit/>
          </a:bodyPr>
          <a:p>
            <a:r>
              <a:rPr altLang="en-US" lang="en-US"/>
              <a:t>BERT (Bidirectional Encoder Representations from Transformers), a novel method for pre-training deep bidirectional language models using a transformer architecture.</a:t>
            </a:r>
            <a:endParaRPr altLang="en-US" lang="en-US"/>
          </a:p>
          <a:p>
            <a:endParaRPr altLang="en-US" lang="en-US"/>
          </a:p>
          <a:p>
            <a:r>
              <a:rPr altLang="en-US" b="1" lang="en-US"/>
              <a:t>Key Contributions:</a:t>
            </a:r>
            <a:endParaRPr altLang="en-US" lang="en-US"/>
          </a:p>
          <a:p>
            <a:pPr indent="-285750" marL="285750">
              <a:lnSpc>
                <a:spcPct val="110000"/>
              </a:lnSpc>
              <a:buFont typeface="Arial" panose="020B0604020202020204" pitchFamily="34" charset="0"/>
              <a:buChar char="•"/>
            </a:pPr>
            <a:r>
              <a:rPr altLang="en-US" lang="en-US"/>
              <a:t>Bidirectional Context Understanding:</a:t>
            </a:r>
            <a:endParaRPr altLang="en-US" lang="en-US"/>
          </a:p>
          <a:p>
            <a:pPr>
              <a:lnSpc>
                <a:spcPct val="110000"/>
              </a:lnSpc>
            </a:pPr>
            <a:r>
              <a:rPr altLang="en-US" lang="en-US"/>
              <a:t>Unlike previous models BERT is trained to understand context from both left and right simultaneously.</a:t>
            </a:r>
            <a:endParaRPr altLang="en-US" lang="en-US"/>
          </a:p>
          <a:p>
            <a:pPr indent="-285750" marL="285750">
              <a:buFont typeface="Arial" panose="020B0604020202020204" pitchFamily="34" charset="0"/>
              <a:buChar char="•"/>
            </a:pPr>
            <a:endParaRPr altLang="en-US" lang="en-US"/>
          </a:p>
          <a:p>
            <a:pPr indent="-285750" marL="285750">
              <a:lnSpc>
                <a:spcPct val="110000"/>
              </a:lnSpc>
              <a:buFont typeface="Arial" panose="020B0604020202020204" pitchFamily="34" charset="0"/>
              <a:buChar char="•"/>
            </a:pPr>
            <a:r>
              <a:rPr altLang="en-US" lang="en-US"/>
              <a:t>Two Pre-training Objectives:</a:t>
            </a:r>
            <a:endParaRPr altLang="en-US" lang="en-US"/>
          </a:p>
          <a:p>
            <a:pPr>
              <a:lnSpc>
                <a:spcPct val="110000"/>
              </a:lnSpc>
            </a:pPr>
            <a:r>
              <a:rPr altLang="en-US" lang="en-US"/>
              <a:t>Masked Language Modeling (MLM): Randomly masks input tokens and predicts them based on context.</a:t>
            </a:r>
            <a:endParaRPr altLang="en-US" lang="en-US"/>
          </a:p>
          <a:p>
            <a:pPr>
              <a:lnSpc>
                <a:spcPct val="110000"/>
              </a:lnSpc>
            </a:pPr>
            <a:r>
              <a:rPr altLang="en-US" lang="en-US"/>
              <a:t>Next Sentence Prediction (NSP): Determines whether one sentence logically follows another, improving performance on tasks involving sentence pairs.</a:t>
            </a:r>
            <a:endParaRPr altLang="en-US" lang="en-US"/>
          </a:p>
          <a:p>
            <a:pPr indent="-285750" marL="285750">
              <a:buFont typeface="Arial" panose="020B0604020202020204" pitchFamily="34" charset="0"/>
              <a:buChar char="•"/>
            </a:pPr>
            <a:endParaRPr altLang="en-US" lang="en-US"/>
          </a:p>
          <a:p>
            <a:pPr indent="-285750" marL="285750">
              <a:buFont typeface="Arial" panose="020B0604020202020204" pitchFamily="34" charset="0"/>
              <a:buChar char="•"/>
            </a:pPr>
            <a:r>
              <a:rPr altLang="en-US" lang="en-US"/>
              <a:t>Unified Architecture:</a:t>
            </a:r>
            <a:endParaRPr altLang="en-US" lang="en-US"/>
          </a:p>
          <a:p>
            <a:r>
              <a:rPr altLang="en-US" lang="en-US"/>
              <a:t>The same model architecture is used for both pre-training and fine-tuning, requiring minimal task-specific changes.</a:t>
            </a:r>
            <a:endParaRPr altLang="en-US"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593" name="文本框 2"/>
          <p:cNvSpPr txBox="1"/>
          <p:nvPr/>
        </p:nvSpPr>
        <p:spPr>
          <a:xfrm>
            <a:off x="1130300" y="40640"/>
            <a:ext cx="6054725" cy="1481455"/>
          </a:xfrm>
          <a:prstGeom prst="rect"/>
          <a:noFill/>
        </p:spPr>
        <p:txBody>
          <a:bodyPr rtlCol="0" wrap="none">
            <a:noAutofit/>
          </a:bodyPr>
          <a:p>
            <a:pPr algn="ctr"/>
            <a:r>
              <a:rPr altLang="zh-CN" b="1" dirty="0" sz="7200" lang="en-US">
                <a:solidFill>
                  <a:srgbClr val="333333"/>
                </a:solidFill>
                <a:latin typeface="Arial" panose="020B0604020202020204" pitchFamily="34" charset="0"/>
                <a:ea typeface="Arial" panose="020B0604020202020204" pitchFamily="34" charset="0"/>
              </a:rPr>
              <a:t>References :</a:t>
            </a:r>
            <a:endParaRPr altLang="zh-CN" b="1" dirty="0" sz="7200" lang="en-US">
              <a:solidFill>
                <a:srgbClr val="333333"/>
              </a:solidFill>
              <a:latin typeface="Arial" panose="020B0604020202020204" pitchFamily="34" charset="0"/>
              <a:ea typeface="Arial" panose="020B0604020202020204" pitchFamily="34" charset="0"/>
            </a:endParaRPr>
          </a:p>
        </p:txBody>
      </p:sp>
      <p:sp>
        <p:nvSpPr>
          <p:cNvPr id="1048594" name="矩形 3"/>
          <p:cNvSpPr/>
          <p:nvPr/>
        </p:nvSpPr>
        <p:spPr>
          <a:xfrm>
            <a:off x="273685" y="0"/>
            <a:ext cx="664210" cy="1239520"/>
          </a:xfrm>
          <a:prstGeom prst="rect"/>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95" name="Text Box 4"/>
          <p:cNvSpPr txBox="1"/>
          <p:nvPr/>
        </p:nvSpPr>
        <p:spPr>
          <a:xfrm>
            <a:off x="710565" y="1398270"/>
            <a:ext cx="8741410" cy="368300"/>
          </a:xfrm>
          <a:prstGeom prst="rect"/>
          <a:noFill/>
        </p:spPr>
        <p:txBody>
          <a:bodyPr rtlCol="0" wrap="square">
            <a:spAutoFit/>
          </a:bodyPr>
          <a:p>
            <a:pPr indent="0">
              <a:buNone/>
            </a:pPr>
            <a:r>
              <a:rPr altLang="en-US" b="1" lang="en-US"/>
              <a:t>2. ARAELECTRA Paper :</a:t>
            </a:r>
            <a:endParaRPr altLang="en-US" b="1" lang="en-US"/>
          </a:p>
        </p:txBody>
      </p:sp>
      <p:sp>
        <p:nvSpPr>
          <p:cNvPr id="1048596" name="Text Box 1"/>
          <p:cNvSpPr txBox="1"/>
          <p:nvPr/>
        </p:nvSpPr>
        <p:spPr>
          <a:xfrm>
            <a:off x="151130" y="1766570"/>
            <a:ext cx="12191365" cy="5091430"/>
          </a:xfrm>
          <a:prstGeom prst="rect"/>
          <a:noFill/>
        </p:spPr>
        <p:txBody>
          <a:bodyPr rtlCol="0" wrap="square">
            <a:noAutofit/>
          </a:bodyPr>
          <a:p>
            <a:pPr>
              <a:lnSpc>
                <a:spcPct val="110000"/>
              </a:lnSpc>
            </a:pPr>
            <a:r>
              <a:rPr altLang="en-US" lang="en-US"/>
              <a:t>To improve Arabic language understanding by pretraining a transformer model using the ELECTRA framework — specifically, the Replaced Token Detection (RTD) objective — instead of the traditional Masked Language Modeling (MLM) approach used by models like AraBERT.</a:t>
            </a:r>
            <a:endParaRPr altLang="en-US" lang="en-US"/>
          </a:p>
          <a:p>
            <a:endParaRPr altLang="en-US" b="1" lang="en-US"/>
          </a:p>
          <a:p>
            <a:r>
              <a:rPr altLang="en-US" b="1" lang="en-US"/>
              <a:t>Key Contributions:</a:t>
            </a:r>
            <a:endParaRPr altLang="en-US" lang="en-US"/>
          </a:p>
          <a:p>
            <a:pPr indent="-285750" marL="285750">
              <a:lnSpc>
                <a:spcPct val="130000"/>
              </a:lnSpc>
              <a:buFont typeface="Arial" panose="020B0604020202020204" pitchFamily="34" charset="0"/>
              <a:buChar char="•"/>
            </a:pPr>
            <a:r>
              <a:rPr altLang="en-US" lang="en-US"/>
              <a:t>Introduced ARAELECTRA, the first Arabic language model trained using the RTD objective.</a:t>
            </a:r>
            <a:endParaRPr altLang="en-US" lang="en-US"/>
          </a:p>
          <a:p>
            <a:pPr indent="-285750" marL="285750">
              <a:lnSpc>
                <a:spcPct val="130000"/>
              </a:lnSpc>
              <a:buFont typeface="Arial" panose="020B0604020202020204" pitchFamily="34" charset="0"/>
              <a:buChar char="•"/>
            </a:pPr>
            <a:r>
              <a:rPr altLang="en-US" lang="en-US"/>
              <a:t>Pretrained on a large 77GB Arabic corpus, including OSCAR, Wikipedia, ArabiCorpus, OSIAN, and news articles.</a:t>
            </a:r>
            <a:endParaRPr altLang="en-US" lang="en-US"/>
          </a:p>
          <a:p>
            <a:pPr indent="-285750" marL="285750">
              <a:lnSpc>
                <a:spcPct val="130000"/>
              </a:lnSpc>
              <a:buFont typeface="Arial" panose="020B0604020202020204" pitchFamily="34" charset="0"/>
              <a:buChar char="•"/>
            </a:pPr>
            <a:r>
              <a:rPr altLang="en-US" lang="en-US"/>
              <a:t>Outperformed other Arabic transformer models (AraBERT, Arabic-BERT, Arabic-ALBERT, ARBERT) on various downstream NLP tasks.</a:t>
            </a:r>
            <a:endParaRPr altLang="en-US" lang="en-US"/>
          </a:p>
          <a:p>
            <a:pPr indent="-285750" marL="285750">
              <a:lnSpc>
                <a:spcPct val="130000"/>
              </a:lnSpc>
              <a:buFont typeface="Arial" panose="020B0604020202020204" pitchFamily="34" charset="0"/>
              <a:buChar char="•"/>
            </a:pPr>
            <a:endParaRPr altLang="en-US" lang="en-US"/>
          </a:p>
          <a:p>
            <a:pPr indent="0">
              <a:lnSpc>
                <a:spcPct val="110000"/>
              </a:lnSpc>
              <a:buFont typeface="Arial" panose="020B0604020202020204" pitchFamily="34" charset="0"/>
              <a:buNone/>
            </a:pPr>
            <a:r>
              <a:rPr altLang="en-US" lang="en-US"/>
              <a:t>Two networks are used in training:</a:t>
            </a:r>
            <a:endParaRPr altLang="en-US" lang="en-US"/>
          </a:p>
          <a:p>
            <a:pPr indent="0">
              <a:lnSpc>
                <a:spcPct val="110000"/>
              </a:lnSpc>
              <a:buFont typeface="Arial" panose="020B0604020202020204" pitchFamily="34" charset="0"/>
              <a:buNone/>
            </a:pPr>
            <a:r>
              <a:rPr altLang="en-US" lang="en-US"/>
              <a:t>Generator (G): small BERT model that predicts masked tokens.</a:t>
            </a:r>
            <a:endParaRPr altLang="en-US" lang="en-US"/>
          </a:p>
          <a:p>
            <a:pPr indent="0">
              <a:lnSpc>
                <a:spcPct val="110000"/>
              </a:lnSpc>
              <a:buFont typeface="Arial" panose="020B0604020202020204" pitchFamily="34" charset="0"/>
              <a:buNone/>
            </a:pPr>
            <a:r>
              <a:rPr altLang="en-US" lang="en-US"/>
              <a:t>Discriminator (D): main model (ARAELECTRA) trained to detect replaced tokens.</a:t>
            </a:r>
            <a:endParaRPr altLang="en-US" lang="en-US"/>
          </a:p>
          <a:p>
            <a:pPr indent="0">
              <a:lnSpc>
                <a:spcPct val="110000"/>
              </a:lnSpc>
              <a:buFont typeface="Arial" panose="020B0604020202020204" pitchFamily="34" charset="0"/>
              <a:buNone/>
            </a:pPr>
            <a:r>
              <a:rPr altLang="en-US" lang="en-US"/>
              <a:t>More efficient than MLM because RTD uses every token for training, not just masked ones.</a:t>
            </a:r>
            <a:endParaRPr altLang="en-US" lang="en-US"/>
          </a:p>
          <a:p>
            <a:pPr indent="0">
              <a:lnSpc>
                <a:spcPct val="110000"/>
              </a:lnSpc>
              <a:buFont typeface="Arial" panose="020B0604020202020204" pitchFamily="34" charset="0"/>
              <a:buNone/>
            </a:pPr>
            <a:r>
              <a:rPr altLang="en-US" sz="1600" lang="en-US"/>
              <a:t>ARAELECTRA showed strong generalization even with a smaller model (136M parameters), and significantly outperformed other models in question answering.</a:t>
            </a:r>
            <a:endParaRPr altLang="en-US" sz="16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9" name="文本框 3"/>
          <p:cNvSpPr txBox="1"/>
          <p:nvPr/>
        </p:nvSpPr>
        <p:spPr>
          <a:xfrm>
            <a:off x="6135026" y="3125381"/>
            <a:ext cx="4904253" cy="891540"/>
          </a:xfrm>
          <a:prstGeom prst="rect"/>
          <a:noFill/>
        </p:spPr>
        <p:txBody>
          <a:bodyPr rtlCol="0" wrap="square">
            <a:spAutoFit/>
          </a:bodyPr>
          <a:p>
            <a:pPr algn="ctr"/>
            <a:r>
              <a:rPr altLang="zh-CN" b="1" dirty="0" sz="5400" lang="en-US">
                <a:solidFill>
                  <a:srgbClr val="333333"/>
                </a:solidFill>
                <a:latin typeface="Arial" panose="020B0604020202020204" pitchFamily="34" charset="0"/>
                <a:ea typeface="Arial" panose="020B0604020202020204" pitchFamily="34" charset="0"/>
              </a:rPr>
              <a:t>Thank you  </a:t>
            </a:r>
            <a:endParaRPr altLang="en-US" b="1" dirty="0" sz="5400" lang="zh-CN">
              <a:solidFill>
                <a:srgbClr val="333333"/>
              </a:solidFill>
              <a:latin typeface="Arial" panose="020B0604020202020204" pitchFamily="34" charset="0"/>
              <a:ea typeface="Arial" panose="020B0604020202020204" pitchFamily="34" charset="0"/>
            </a:endParaRPr>
          </a:p>
        </p:txBody>
      </p:sp>
      <p:cxnSp>
        <p:nvCxnSpPr>
          <p:cNvPr id="3145728" name="直接连接符 6" descr="e7d195523061f1c0deeec63e560781cfd59afb0ea006f2a87ABB68BF51EA6619813959095094C18C62A12F549504892A4AAA8C1554C6663626E05CA27F281A14E6983772AFC3FB97135759321DEA3D7047B2D20B121D4E05A6D0F227958A32026FEBB3ABD36322023181A2FF8EA235E789B1C6FF9A70CDD2C90B48B40EB7806F7806DF616AB3CE63"/>
          <p:cNvCxnSpPr>
            <a:cxnSpLocks/>
          </p:cNvCxnSpPr>
          <p:nvPr/>
        </p:nvCxnSpPr>
        <p:spPr>
          <a:xfrm flipH="1">
            <a:off x="5689153" y="4071428"/>
            <a:ext cx="5796000" cy="2"/>
          </a:xfrm>
          <a:prstGeom prst="line"/>
          <a:ln w="19050">
            <a:solidFill>
              <a:srgbClr val="333333"/>
            </a:solidFill>
          </a:ln>
        </p:spPr>
        <p:style>
          <a:lnRef idx="1">
            <a:schemeClr val="accent1"/>
          </a:lnRef>
          <a:fillRef idx="0">
            <a:schemeClr val="accent1"/>
          </a:fillRef>
          <a:effectRef idx="0">
            <a:schemeClr val="accent1"/>
          </a:effectRef>
          <a:fontRef idx="minor">
            <a:schemeClr val="tx1"/>
          </a:fontRef>
        </p:style>
      </p:cxnSp>
      <p:pic>
        <p:nvPicPr>
          <p:cNvPr id="2097152" name="图片 7"/>
          <p:cNvPicPr>
            <a:picLocks noChangeAspect="1"/>
          </p:cNvPicPr>
          <p:nvPr/>
        </p:nvPicPr>
        <p:blipFill>
          <a:blip xmlns:r="http://schemas.openxmlformats.org/officeDocument/2006/relationships" r:embed="rId1"/>
          <a:stretch>
            <a:fillRect/>
          </a:stretch>
        </p:blipFill>
        <p:spPr>
          <a:xfrm>
            <a:off x="1108809" y="1728241"/>
            <a:ext cx="3924981" cy="3562768"/>
          </a:xfrm>
          <a:prstGeom prst="rect"/>
        </p:spPr>
      </p:pic>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54" name="图片 7"/>
          <p:cNvPicPr>
            <a:picLocks noChangeAspect="1"/>
          </p:cNvPicPr>
          <p:nvPr/>
        </p:nvPicPr>
        <p:blipFill>
          <a:blip xmlns:r="http://schemas.openxmlformats.org/officeDocument/2006/relationships" r:embed="rId1"/>
          <a:stretch>
            <a:fillRect/>
          </a:stretch>
        </p:blipFill>
        <p:spPr>
          <a:xfrm>
            <a:off x="1080452" y="1151675"/>
            <a:ext cx="4643692" cy="4643815"/>
          </a:xfrm>
          <a:prstGeom prst="rect"/>
        </p:spPr>
      </p:pic>
      <p:sp>
        <p:nvSpPr>
          <p:cNvPr id="1048605" name="文本框 9" descr="e7d195523061f1c0deeec63e560781cfd59afb0ea006f2a87ABB68BF51EA6619813959095094C18C62A12F549504892A4AAA8C1554C6663626E05CA27F281A14E6983772AFC3FB97135759321DEA3D704CB8FFD9D2544D20427D00997056F5C96BEB36E87B176A9A2B0208D5F0253CAA64F289E16775627845AD05F6A8DA43D217D906D92F737DD9"/>
          <p:cNvSpPr txBox="1"/>
          <p:nvPr/>
        </p:nvSpPr>
        <p:spPr>
          <a:xfrm>
            <a:off x="920115" y="3416300"/>
            <a:ext cx="4496435" cy="1158240"/>
          </a:xfrm>
          <a:prstGeom prst="rect"/>
          <a:noFill/>
          <a:effectLst/>
        </p:spPr>
        <p:txBody>
          <a:bodyPr rtlCol="0" wrap="square">
            <a:spAutoFit/>
          </a:bodyPr>
          <a:p>
            <a:pPr algn="ctr"/>
            <a:r>
              <a:rPr altLang="zh-CN" b="1" dirty="0" sz="3600" lang="en-US" smtClean="0">
                <a:solidFill>
                  <a:srgbClr val="333333"/>
                </a:solidFill>
                <a:latin typeface="Arial" panose="020B0604020202020204" pitchFamily="34" charset="0"/>
                <a:ea typeface="Arial" panose="020B0604020202020204" pitchFamily="34" charset="0"/>
                <a:cs typeface="Arial" panose="020B0604020202020204" pitchFamily="34" charset="0"/>
              </a:rPr>
              <a:t>team</a:t>
            </a:r>
            <a:endParaRPr altLang="zh-CN" b="1" dirty="0" sz="3600" lang="en-US" smtClean="0">
              <a:solidFill>
                <a:srgbClr val="333333"/>
              </a:solidFill>
              <a:latin typeface="Arial" panose="020B0604020202020204" pitchFamily="34" charset="0"/>
              <a:ea typeface="Arial" panose="020B0604020202020204" pitchFamily="34" charset="0"/>
              <a:cs typeface="Arial" panose="020B0604020202020204" pitchFamily="34" charset="0"/>
            </a:endParaRPr>
          </a:p>
          <a:p>
            <a:pPr algn="ctr"/>
            <a:r>
              <a:rPr altLang="zh-CN" b="1" dirty="0" sz="3600" lang="en-US" smtClean="0">
                <a:solidFill>
                  <a:srgbClr val="333333"/>
                </a:solidFill>
                <a:latin typeface="Arial" panose="020B0604020202020204" pitchFamily="34" charset="0"/>
                <a:ea typeface="Arial" panose="020B0604020202020204" pitchFamily="34" charset="0"/>
                <a:cs typeface="Arial" panose="020B0604020202020204" pitchFamily="34" charset="0"/>
              </a:rPr>
              <a:t> members</a:t>
            </a:r>
            <a:endParaRPr altLang="zh-CN" b="1" dirty="0" sz="3600" lang="en-US" smtClean="0">
              <a:solidFill>
                <a:srgbClr val="333333"/>
              </a:solidFill>
              <a:latin typeface="Arial" panose="020B0604020202020204" pitchFamily="34" charset="0"/>
              <a:ea typeface="Arial" panose="020B0604020202020204" pitchFamily="34" charset="0"/>
              <a:cs typeface="Arial" panose="020B0604020202020204" pitchFamily="34" charset="0"/>
            </a:endParaRPr>
          </a:p>
        </p:txBody>
      </p:sp>
      <p:pic>
        <p:nvPicPr>
          <p:cNvPr id="2097155" name="图片 23"/>
          <p:cNvPicPr>
            <a:picLocks noChangeAspect="1"/>
          </p:cNvPicPr>
          <p:nvPr/>
        </p:nvPicPr>
        <p:blipFill rotWithShape="1">
          <a:blip xmlns:r="http://schemas.openxmlformats.org/officeDocument/2006/relationships" r:embed="rId2"/>
          <a:srcRect r="65386"/>
          <a:stretch>
            <a:fillRect/>
          </a:stretch>
        </p:blipFill>
        <p:spPr>
          <a:xfrm rot="16200000">
            <a:off x="6456515" y="367227"/>
            <a:ext cx="288000" cy="832066"/>
          </a:xfrm>
          <a:prstGeom prst="rect"/>
        </p:spPr>
      </p:pic>
      <p:pic>
        <p:nvPicPr>
          <p:cNvPr id="2097156" name="图片 24"/>
          <p:cNvPicPr>
            <a:picLocks noChangeAspect="1"/>
          </p:cNvPicPr>
          <p:nvPr/>
        </p:nvPicPr>
        <p:blipFill rotWithShape="1">
          <a:blip xmlns:r="http://schemas.openxmlformats.org/officeDocument/2006/relationships" r:embed="rId2"/>
          <a:srcRect r="65386"/>
          <a:stretch>
            <a:fillRect/>
          </a:stretch>
        </p:blipFill>
        <p:spPr>
          <a:xfrm rot="16200000">
            <a:off x="6457148" y="1136843"/>
            <a:ext cx="288000" cy="832066"/>
          </a:xfrm>
          <a:prstGeom prst="rect"/>
        </p:spPr>
      </p:pic>
      <p:pic>
        <p:nvPicPr>
          <p:cNvPr id="2097157" name="图片 25"/>
          <p:cNvPicPr>
            <a:picLocks noChangeAspect="1"/>
          </p:cNvPicPr>
          <p:nvPr/>
        </p:nvPicPr>
        <p:blipFill rotWithShape="1">
          <a:blip xmlns:r="http://schemas.openxmlformats.org/officeDocument/2006/relationships" r:embed="rId2"/>
          <a:srcRect r="65386"/>
          <a:stretch>
            <a:fillRect/>
          </a:stretch>
        </p:blipFill>
        <p:spPr>
          <a:xfrm rot="16200000">
            <a:off x="6458334" y="1906969"/>
            <a:ext cx="288000" cy="832066"/>
          </a:xfrm>
          <a:prstGeom prst="rect"/>
        </p:spPr>
      </p:pic>
      <p:pic>
        <p:nvPicPr>
          <p:cNvPr id="2097158" name="图片 26"/>
          <p:cNvPicPr>
            <a:picLocks noChangeAspect="1"/>
          </p:cNvPicPr>
          <p:nvPr/>
        </p:nvPicPr>
        <p:blipFill rotWithShape="1">
          <a:blip xmlns:r="http://schemas.openxmlformats.org/officeDocument/2006/relationships" r:embed="rId2"/>
          <a:srcRect r="65386"/>
          <a:stretch>
            <a:fillRect/>
          </a:stretch>
        </p:blipFill>
        <p:spPr>
          <a:xfrm rot="16200000">
            <a:off x="6460872" y="2786440"/>
            <a:ext cx="288000" cy="832066"/>
          </a:xfrm>
          <a:prstGeom prst="rect"/>
        </p:spPr>
      </p:pic>
      <p:pic>
        <p:nvPicPr>
          <p:cNvPr id="2097159" name="图片 24"/>
          <p:cNvPicPr>
            <a:picLocks noChangeAspect="1"/>
          </p:cNvPicPr>
          <p:nvPr/>
        </p:nvPicPr>
        <p:blipFill rotWithShape="1">
          <a:blip xmlns:r="http://schemas.openxmlformats.org/officeDocument/2006/relationships" r:embed="rId2"/>
          <a:srcRect r="65386"/>
          <a:stretch>
            <a:fillRect/>
          </a:stretch>
        </p:blipFill>
        <p:spPr>
          <a:xfrm rot="16200000">
            <a:off x="6460323" y="3492058"/>
            <a:ext cx="288000" cy="832066"/>
          </a:xfrm>
          <a:prstGeom prst="rect"/>
        </p:spPr>
      </p:pic>
      <p:pic>
        <p:nvPicPr>
          <p:cNvPr id="2097160" name="图片 25"/>
          <p:cNvPicPr>
            <a:picLocks noChangeAspect="1"/>
          </p:cNvPicPr>
          <p:nvPr/>
        </p:nvPicPr>
        <p:blipFill rotWithShape="1">
          <a:blip xmlns:r="http://schemas.openxmlformats.org/officeDocument/2006/relationships" r:embed="rId2"/>
          <a:srcRect r="65386"/>
          <a:stretch>
            <a:fillRect/>
          </a:stretch>
        </p:blipFill>
        <p:spPr>
          <a:xfrm rot="16200000">
            <a:off x="6459604" y="4318064"/>
            <a:ext cx="288000" cy="832066"/>
          </a:xfrm>
          <a:prstGeom prst="rect"/>
        </p:spPr>
      </p:pic>
      <p:pic>
        <p:nvPicPr>
          <p:cNvPr id="2097161" name="图片 26"/>
          <p:cNvPicPr>
            <a:picLocks noChangeAspect="1"/>
          </p:cNvPicPr>
          <p:nvPr/>
        </p:nvPicPr>
        <p:blipFill rotWithShape="1">
          <a:blip xmlns:r="http://schemas.openxmlformats.org/officeDocument/2006/relationships" r:embed="rId2"/>
          <a:srcRect r="65386"/>
          <a:stretch>
            <a:fillRect/>
          </a:stretch>
        </p:blipFill>
        <p:spPr>
          <a:xfrm rot="16200000">
            <a:off x="6458967" y="5077520"/>
            <a:ext cx="288000" cy="832066"/>
          </a:xfrm>
          <a:prstGeom prst="rect"/>
        </p:spPr>
      </p:pic>
      <p:sp>
        <p:nvSpPr>
          <p:cNvPr id="1048606" name="Text Box 4"/>
          <p:cNvSpPr txBox="1"/>
          <p:nvPr/>
        </p:nvSpPr>
        <p:spPr>
          <a:xfrm>
            <a:off x="7273925" y="506730"/>
            <a:ext cx="4064000" cy="645160"/>
          </a:xfrm>
          <a:prstGeom prst="rect"/>
          <a:noFill/>
        </p:spPr>
        <p:txBody>
          <a:bodyPr rtlCol="0" wrap="square">
            <a:spAutoFit/>
          </a:bodyPr>
          <a:p>
            <a:r>
              <a:rPr altLang="zh-CN" dirty="0" lang="ar-EG">
                <a:solidFill>
                  <a:srgbClr val="1A3497"/>
                </a:solidFill>
                <a:latin typeface="Arial" panose="020B0604020202020204" pitchFamily="34" charset="0"/>
                <a:ea typeface="Gilroy" panose="00000400000000000000" charset="0"/>
                <a:cs typeface="Arial" panose="020B0604020202020204" pitchFamily="34" charset="0"/>
                <a:sym typeface="+mn-ea"/>
              </a:rPr>
              <a:t>الاء فؤاد محمد</a:t>
            </a:r>
            <a:endParaRPr altLang="zh-CN" dirty="0" lang="ar-EG">
              <a:solidFill>
                <a:srgbClr val="1A3497"/>
              </a:solidFill>
              <a:latin typeface="Arial" panose="020B0604020202020204" pitchFamily="34" charset="0"/>
              <a:ea typeface="Gilroy" panose="00000400000000000000" charset="0"/>
              <a:cs typeface="Arial" panose="020B0604020202020204" pitchFamily="34" charset="0"/>
            </a:endParaRPr>
          </a:p>
          <a:p>
            <a:r>
              <a:rPr altLang="zh-CN" dirty="0" lang="ar-EG">
                <a:solidFill>
                  <a:srgbClr val="1A3497"/>
                </a:solidFill>
                <a:latin typeface="Arial" panose="020B0604020202020204" pitchFamily="34" charset="0"/>
                <a:ea typeface="Gilroy" panose="00000400000000000000" charset="0"/>
                <a:cs typeface="Arial" panose="020B0604020202020204" pitchFamily="34" charset="0"/>
                <a:sym typeface="+mn-ea"/>
              </a:rPr>
              <a:t> </a:t>
            </a:r>
            <a:r>
              <a:rPr altLang="zh-CN" dirty="0" lang="en-US">
                <a:solidFill>
                  <a:srgbClr val="1A3497"/>
                </a:solidFill>
                <a:latin typeface="Arial" panose="020B0604020202020204" pitchFamily="34" charset="0"/>
                <a:ea typeface="Gilroy" panose="00000400000000000000" charset="0"/>
                <a:cs typeface="Arial" panose="020B0604020202020204" pitchFamily="34" charset="0"/>
                <a:sym typeface="+mn-ea"/>
              </a:rPr>
              <a:t>id :20210169</a:t>
            </a:r>
            <a:endParaRPr lang="ar-EG"/>
          </a:p>
        </p:txBody>
      </p:sp>
      <p:sp>
        <p:nvSpPr>
          <p:cNvPr id="1048607" name="Text Box 5"/>
          <p:cNvSpPr txBox="1"/>
          <p:nvPr/>
        </p:nvSpPr>
        <p:spPr>
          <a:xfrm>
            <a:off x="7273925" y="1287145"/>
            <a:ext cx="4064000" cy="645160"/>
          </a:xfrm>
          <a:prstGeom prst="rect"/>
          <a:noFill/>
        </p:spPr>
        <p:txBody>
          <a:bodyPr rtlCol="0" wrap="square">
            <a:spAutoFit/>
          </a:bodyPr>
          <a:p>
            <a:r>
              <a:rPr altLang="zh-CN" dirty="0" lang="ar-EG">
                <a:solidFill>
                  <a:srgbClr val="1A3497"/>
                </a:solidFill>
                <a:latin typeface="Arial" panose="020B0604020202020204" pitchFamily="34" charset="0"/>
                <a:ea typeface="Gilroy" panose="00000400000000000000" charset="0"/>
                <a:cs typeface="Arial" panose="020B0604020202020204" pitchFamily="34" charset="0"/>
                <a:sym typeface="+mn-ea"/>
              </a:rPr>
              <a:t>الاء حمدى حسن</a:t>
            </a:r>
            <a:r>
              <a:rPr altLang="zh-CN" dirty="0" lang="ar-EG">
                <a:solidFill>
                  <a:srgbClr val="1A3497"/>
                </a:solidFill>
                <a:ea typeface="Gilroy" panose="00000400000000000000" charset="0"/>
                <a:sym typeface="+mn-ea"/>
              </a:rPr>
              <a:t> </a:t>
            </a:r>
            <a:endParaRPr altLang="zh-CN" dirty="0" lang="ar-EG">
              <a:solidFill>
                <a:srgbClr val="1A3497"/>
              </a:solidFill>
              <a:ea typeface="Gilroy" panose="00000400000000000000" charset="0"/>
            </a:endParaRPr>
          </a:p>
          <a:p>
            <a:r>
              <a:rPr altLang="zh-CN" dirty="0" lang="en-US">
                <a:solidFill>
                  <a:srgbClr val="1A3497"/>
                </a:solidFill>
                <a:latin typeface="Arial" panose="020B0604020202020204" pitchFamily="34" charset="0"/>
                <a:ea typeface="Gilroy" panose="00000400000000000000" charset="0"/>
                <a:cs typeface="Arial" panose="020B0604020202020204" pitchFamily="34" charset="0"/>
                <a:sym typeface="+mn-ea"/>
              </a:rPr>
              <a:t>id :20210167</a:t>
            </a:r>
            <a:endParaRPr lang="ar-EG"/>
          </a:p>
        </p:txBody>
      </p:sp>
      <p:sp>
        <p:nvSpPr>
          <p:cNvPr id="1048608" name="Text Box 8"/>
          <p:cNvSpPr txBox="1"/>
          <p:nvPr/>
        </p:nvSpPr>
        <p:spPr>
          <a:xfrm>
            <a:off x="7273925" y="2136140"/>
            <a:ext cx="4064000" cy="891540"/>
          </a:xfrm>
          <a:prstGeom prst="rect"/>
          <a:noFill/>
        </p:spPr>
        <p:txBody>
          <a:bodyPr rtlCol="0" wrap="square">
            <a:spAutoFit/>
          </a:bodyPr>
          <a:p>
            <a:r>
              <a:rPr altLang="zh-CN" dirty="0" lang="ar-EG">
                <a:solidFill>
                  <a:srgbClr val="1A3497"/>
                </a:solidFill>
                <a:latin typeface="Arial" panose="020B0604020202020204" pitchFamily="34" charset="0"/>
                <a:ea typeface="Gilroy" panose="00000400000000000000" charset="0"/>
                <a:cs typeface="Arial" panose="020B0604020202020204" pitchFamily="34" charset="0"/>
                <a:sym typeface="+mn-ea"/>
              </a:rPr>
              <a:t>الاء حسن عبد الرحمن </a:t>
            </a:r>
            <a:endParaRPr altLang="zh-CN" dirty="0" lang="ar-EG">
              <a:solidFill>
                <a:srgbClr val="1A3497"/>
              </a:solidFill>
              <a:latin typeface="Arial" panose="020B0604020202020204" pitchFamily="34" charset="0"/>
              <a:ea typeface="Gilroy" panose="00000400000000000000" charset="0"/>
              <a:cs typeface="Arial" panose="020B0604020202020204" pitchFamily="34" charset="0"/>
            </a:endParaRPr>
          </a:p>
          <a:p>
            <a:r>
              <a:rPr altLang="zh-CN" dirty="0" lang="en-US">
                <a:solidFill>
                  <a:srgbClr val="1A3497"/>
                </a:solidFill>
                <a:latin typeface="Arial" panose="020B0604020202020204" pitchFamily="34" charset="0"/>
                <a:ea typeface="Gilroy" panose="00000400000000000000" charset="0"/>
                <a:cs typeface="Arial" panose="020B0604020202020204" pitchFamily="34" charset="0"/>
                <a:sym typeface="+mn-ea"/>
              </a:rPr>
              <a:t>id :20210166</a:t>
            </a:r>
            <a:endParaRPr altLang="zh-CN" dirty="0" lang="en-US">
              <a:solidFill>
                <a:srgbClr val="1A3497"/>
              </a:solidFill>
              <a:latin typeface="Arial" panose="020B0604020202020204" pitchFamily="34" charset="0"/>
              <a:ea typeface="Gilroy" panose="00000400000000000000" charset="0"/>
              <a:cs typeface="Arial" panose="020B0604020202020204" pitchFamily="34" charset="0"/>
            </a:endParaRPr>
          </a:p>
          <a:p>
            <a:endParaRPr lang="en-US"/>
          </a:p>
        </p:txBody>
      </p:sp>
      <p:sp>
        <p:nvSpPr>
          <p:cNvPr id="1048609" name="Text Box 10"/>
          <p:cNvSpPr txBox="1"/>
          <p:nvPr/>
        </p:nvSpPr>
        <p:spPr>
          <a:xfrm>
            <a:off x="7353935" y="2855595"/>
            <a:ext cx="4064000" cy="891540"/>
          </a:xfrm>
          <a:prstGeom prst="rect"/>
          <a:noFill/>
        </p:spPr>
        <p:txBody>
          <a:bodyPr rtlCol="0" wrap="square">
            <a:spAutoFit/>
          </a:bodyPr>
          <a:p>
            <a:r>
              <a:rPr altLang="en-US" dirty="0" lang="ar-EG">
                <a:solidFill>
                  <a:srgbClr val="1A3497"/>
                </a:solidFill>
                <a:latin typeface="Arial" panose="020B0604020202020204" pitchFamily="34" charset="0"/>
                <a:ea typeface="Gilroy" panose="00000400000000000000" charset="0"/>
                <a:cs typeface="Arial" panose="020B0604020202020204" pitchFamily="34" charset="0"/>
                <a:sym typeface="+mn-ea"/>
              </a:rPr>
              <a:t>الاء ممدوح احمد </a:t>
            </a:r>
            <a:endParaRPr altLang="en-US" dirty="0" lang="ar-EG">
              <a:solidFill>
                <a:srgbClr val="1A3497"/>
              </a:solidFill>
              <a:latin typeface="Arial" panose="020B0604020202020204" pitchFamily="34" charset="0"/>
              <a:ea typeface="Gilroy" panose="00000400000000000000" charset="0"/>
              <a:cs typeface="Arial" panose="020B0604020202020204" pitchFamily="34" charset="0"/>
            </a:endParaRPr>
          </a:p>
          <a:p>
            <a:r>
              <a:rPr altLang="en-US" dirty="0" lang="en-US">
                <a:solidFill>
                  <a:srgbClr val="1A3497"/>
                </a:solidFill>
                <a:latin typeface="Arial" panose="020B0604020202020204" pitchFamily="34" charset="0"/>
                <a:ea typeface="Gilroy" panose="00000400000000000000" charset="0"/>
                <a:cs typeface="Arial" panose="020B0604020202020204" pitchFamily="34" charset="0"/>
                <a:sym typeface="+mn-ea"/>
              </a:rPr>
              <a:t>id :20210172</a:t>
            </a:r>
            <a:endParaRPr altLang="en-US" dirty="0" lang="en-US">
              <a:solidFill>
                <a:srgbClr val="1A3497"/>
              </a:solidFill>
              <a:latin typeface="Arial" panose="020B0604020202020204" pitchFamily="34" charset="0"/>
              <a:ea typeface="Gilroy" panose="00000400000000000000" charset="0"/>
              <a:cs typeface="Arial" panose="020B0604020202020204" pitchFamily="34" charset="0"/>
            </a:endParaRPr>
          </a:p>
          <a:p>
            <a:endParaRPr lang="en-US"/>
          </a:p>
        </p:txBody>
      </p:sp>
      <p:sp>
        <p:nvSpPr>
          <p:cNvPr id="1048610" name="Text Box 11"/>
          <p:cNvSpPr txBox="1"/>
          <p:nvPr/>
        </p:nvSpPr>
        <p:spPr>
          <a:xfrm>
            <a:off x="7353935" y="3667760"/>
            <a:ext cx="4064000" cy="891540"/>
          </a:xfrm>
          <a:prstGeom prst="rect"/>
          <a:noFill/>
        </p:spPr>
        <p:txBody>
          <a:bodyPr rtlCol="0" wrap="square">
            <a:spAutoFit/>
          </a:bodyPr>
          <a:p>
            <a:r>
              <a:rPr altLang="zh-CN" dirty="0" lang="ar-EG">
                <a:solidFill>
                  <a:srgbClr val="1A3497"/>
                </a:solidFill>
                <a:latin typeface="Arial" panose="020B0604020202020204" pitchFamily="34" charset="0"/>
                <a:ea typeface="Gilroy" panose="00000400000000000000" charset="0"/>
                <a:cs typeface="Arial" panose="020B0604020202020204" pitchFamily="34" charset="0"/>
                <a:sym typeface="+mn-ea"/>
              </a:rPr>
              <a:t>اسراء شعبان عبد الجواد </a:t>
            </a:r>
            <a:endParaRPr altLang="zh-CN" dirty="0" lang="ar-EG">
              <a:solidFill>
                <a:srgbClr val="1A3497"/>
              </a:solidFill>
              <a:latin typeface="Arial" panose="020B0604020202020204" pitchFamily="34" charset="0"/>
              <a:ea typeface="Gilroy" panose="00000400000000000000" charset="0"/>
              <a:cs typeface="Arial" panose="020B0604020202020204" pitchFamily="34" charset="0"/>
            </a:endParaRPr>
          </a:p>
          <a:p>
            <a:r>
              <a:rPr altLang="zh-CN" dirty="0" lang="en-US">
                <a:solidFill>
                  <a:srgbClr val="1A3497"/>
                </a:solidFill>
                <a:latin typeface="Arial" panose="020B0604020202020204" pitchFamily="34" charset="0"/>
                <a:ea typeface="Gilroy" panose="00000400000000000000" charset="0"/>
                <a:cs typeface="Arial" panose="020B0604020202020204" pitchFamily="34" charset="0"/>
                <a:sym typeface="+mn-ea"/>
              </a:rPr>
              <a:t>id :20210152</a:t>
            </a:r>
            <a:endParaRPr altLang="zh-CN" dirty="0" lang="en-US">
              <a:solidFill>
                <a:srgbClr val="1A3497"/>
              </a:solidFill>
              <a:latin typeface="Arial" panose="020B0604020202020204" pitchFamily="34" charset="0"/>
              <a:ea typeface="Gilroy" panose="00000400000000000000" charset="0"/>
              <a:cs typeface="Arial" panose="020B0604020202020204" pitchFamily="34" charset="0"/>
            </a:endParaRPr>
          </a:p>
          <a:p>
            <a:endParaRPr lang="en-US"/>
          </a:p>
        </p:txBody>
      </p:sp>
      <p:sp>
        <p:nvSpPr>
          <p:cNvPr id="1048611" name="Text Box 12"/>
          <p:cNvSpPr txBox="1"/>
          <p:nvPr/>
        </p:nvSpPr>
        <p:spPr>
          <a:xfrm>
            <a:off x="7353935" y="4427220"/>
            <a:ext cx="4064000" cy="891540"/>
          </a:xfrm>
          <a:prstGeom prst="rect"/>
          <a:noFill/>
        </p:spPr>
        <p:txBody>
          <a:bodyPr rtlCol="0" wrap="square">
            <a:spAutoFit/>
          </a:bodyPr>
          <a:p>
            <a:r>
              <a:rPr altLang="zh-CN" dirty="0" lang="ar-EG">
                <a:solidFill>
                  <a:srgbClr val="1A3497"/>
                </a:solidFill>
                <a:latin typeface="Arial" panose="020B0604020202020204" pitchFamily="34" charset="0"/>
                <a:ea typeface="Gilroy" panose="00000400000000000000" charset="0"/>
                <a:cs typeface="Arial" panose="020B0604020202020204" pitchFamily="34" charset="0"/>
                <a:sym typeface="+mn-ea"/>
              </a:rPr>
              <a:t>بسملة حسن جاد </a:t>
            </a:r>
            <a:endParaRPr altLang="zh-CN" dirty="0" lang="ar-EG">
              <a:solidFill>
                <a:srgbClr val="1A3497"/>
              </a:solidFill>
              <a:latin typeface="Arial" panose="020B0604020202020204" pitchFamily="34" charset="0"/>
              <a:ea typeface="Gilroy" panose="00000400000000000000" charset="0"/>
              <a:cs typeface="Arial" panose="020B0604020202020204" pitchFamily="34" charset="0"/>
            </a:endParaRPr>
          </a:p>
          <a:p>
            <a:r>
              <a:rPr altLang="zh-CN" dirty="0" lang="en-US">
                <a:solidFill>
                  <a:srgbClr val="1A3497"/>
                </a:solidFill>
                <a:latin typeface="Arial" panose="020B0604020202020204" pitchFamily="34" charset="0"/>
                <a:ea typeface="Gilroy" panose="00000400000000000000" charset="0"/>
                <a:cs typeface="Arial" panose="020B0604020202020204" pitchFamily="34" charset="0"/>
                <a:sym typeface="+mn-ea"/>
              </a:rPr>
              <a:t>id :20210223</a:t>
            </a:r>
            <a:endParaRPr altLang="zh-CN" dirty="0" lang="en-US">
              <a:solidFill>
                <a:srgbClr val="1A3497"/>
              </a:solidFill>
              <a:latin typeface="Arial" panose="020B0604020202020204" pitchFamily="34" charset="0"/>
              <a:ea typeface="Gilroy" panose="00000400000000000000" charset="0"/>
              <a:cs typeface="Arial" panose="020B0604020202020204" pitchFamily="34" charset="0"/>
            </a:endParaRPr>
          </a:p>
          <a:p>
            <a:endParaRPr lang="en-US"/>
          </a:p>
        </p:txBody>
      </p:sp>
      <p:sp>
        <p:nvSpPr>
          <p:cNvPr id="1048612" name="Text Box 13"/>
          <p:cNvSpPr txBox="1"/>
          <p:nvPr/>
        </p:nvSpPr>
        <p:spPr>
          <a:xfrm>
            <a:off x="7353935" y="5199380"/>
            <a:ext cx="4064000" cy="891540"/>
          </a:xfrm>
          <a:prstGeom prst="rect"/>
          <a:noFill/>
        </p:spPr>
        <p:txBody>
          <a:bodyPr rtlCol="0" wrap="square">
            <a:spAutoFit/>
          </a:bodyPr>
          <a:p>
            <a:r>
              <a:rPr altLang="zh-CN" dirty="0" lang="ar-EG">
                <a:solidFill>
                  <a:srgbClr val="1A3497"/>
                </a:solidFill>
                <a:latin typeface="Arial" panose="020B0604020202020204" pitchFamily="34" charset="0"/>
                <a:ea typeface="Gilroy" panose="00000400000000000000" charset="0"/>
                <a:cs typeface="Arial" panose="020B0604020202020204" pitchFamily="34" charset="0"/>
                <a:sym typeface="+mn-ea"/>
              </a:rPr>
              <a:t>حبيبة احمد جلال </a:t>
            </a:r>
            <a:endParaRPr altLang="zh-CN" dirty="0" lang="ar-EG">
              <a:solidFill>
                <a:srgbClr val="1A3497"/>
              </a:solidFill>
              <a:latin typeface="Arial" panose="020B0604020202020204" pitchFamily="34" charset="0"/>
              <a:ea typeface="Gilroy" panose="00000400000000000000" charset="0"/>
              <a:cs typeface="Arial" panose="020B0604020202020204" pitchFamily="34" charset="0"/>
            </a:endParaRPr>
          </a:p>
          <a:p>
            <a:r>
              <a:rPr altLang="zh-CN" dirty="0" lang="en-US">
                <a:solidFill>
                  <a:srgbClr val="1A3497"/>
                </a:solidFill>
                <a:latin typeface="Arial" panose="020B0604020202020204" pitchFamily="34" charset="0"/>
                <a:ea typeface="Gilroy" panose="00000400000000000000" charset="0"/>
                <a:cs typeface="Arial" panose="020B0604020202020204" pitchFamily="34" charset="0"/>
                <a:sym typeface="+mn-ea"/>
              </a:rPr>
              <a:t>id :20210274</a:t>
            </a:r>
            <a:endParaRPr altLang="zh-CN" dirty="0" lang="en-US">
              <a:solidFill>
                <a:srgbClr val="1A3497"/>
              </a:solidFill>
              <a:latin typeface="Arial" panose="020B0604020202020204" pitchFamily="34" charset="0"/>
              <a:ea typeface="Gilroy" panose="00000400000000000000" charset="0"/>
              <a:cs typeface="Arial" panose="020B0604020202020204" pitchFamily="34" charset="0"/>
            </a:endParaRPr>
          </a:p>
          <a:p>
            <a:endParaRPr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cond evt="onBegin" delay="0">
                          <p:tn val="2"/>
                        </p:cond>
                      </p:stCondLst>
                      <p:childTnLst>
                        <p:par>
                          <p:cTn fill="hold" id="4">
                            <p:stCondLst>
                              <p:cond delay="0"/>
                            </p:stCondLst>
                            <p:childTnLst>
                              <p:par>
                                <p:cTn fill="hold" grpId="0" id="5" nodeType="afterEffect" presetClass="entr" presetID="42" presetSubtype="0">
                                  <p:stCondLst>
                                    <p:cond delay="0"/>
                                  </p:stCondLst>
                                  <p:childTnLst>
                                    <p:set>
                                      <p:cBhvr>
                                        <p:cTn dur="1" fill="hold" id="6">
                                          <p:stCondLst>
                                            <p:cond delay="0"/>
                                          </p:stCondLst>
                                        </p:cTn>
                                        <p:tgtEl>
                                          <p:spTgt spid="1048605"/>
                                        </p:tgtEl>
                                        <p:attrNameLst>
                                          <p:attrName>style.visibility</p:attrName>
                                        </p:attrNameLst>
                                      </p:cBhvr>
                                      <p:to>
                                        <p:strVal val="visible"/>
                                      </p:to>
                                    </p:set>
                                    <p:animEffect transition="in" filter="fade">
                                      <p:cBhvr>
                                        <p:cTn dur="1000" id="7"/>
                                        <p:tgtEl>
                                          <p:spTgt spid="1048605"/>
                                        </p:tgtEl>
                                      </p:cBhvr>
                                    </p:animEffect>
                                    <p:anim calcmode="lin" valueType="num">
                                      <p:cBhvr>
                                        <p:cTn dur="1000" fill="hold" id="8"/>
                                        <p:tgtEl>
                                          <p:spTgt spid="1048605"/>
                                        </p:tgtEl>
                                        <p:attrNameLst>
                                          <p:attrName>ppt_x</p:attrName>
                                        </p:attrNameLst>
                                      </p:cBhvr>
                                      <p:tavLst>
                                        <p:tav tm="0">
                                          <p:val>
                                            <p:strVal val="#ppt_x"/>
                                          </p:val>
                                        </p:tav>
                                        <p:tav tm="100000">
                                          <p:val>
                                            <p:strVal val="#ppt_x"/>
                                          </p:val>
                                        </p:tav>
                                      </p:tavLst>
                                    </p:anim>
                                    <p:anim calcmode="lin" valueType="num">
                                      <p:cBhvr>
                                        <p:cTn dur="1000" fill="hold" id="9"/>
                                        <p:tgtEl>
                                          <p:spTgt spid="104860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3" name="文本框 2"/>
          <p:cNvSpPr txBox="1"/>
          <p:nvPr/>
        </p:nvSpPr>
        <p:spPr>
          <a:xfrm>
            <a:off x="888487" y="40383"/>
            <a:ext cx="3675381" cy="1170940"/>
          </a:xfrm>
          <a:prstGeom prst="rect"/>
          <a:noFill/>
        </p:spPr>
        <p:txBody>
          <a:bodyPr rtlCol="0" wrap="none">
            <a:spAutoFit/>
          </a:bodyPr>
          <a:p>
            <a:pPr algn="ctr"/>
            <a:r>
              <a:rPr altLang="zh-CN" b="1" dirty="0" sz="7200" lang="en-US">
                <a:solidFill>
                  <a:srgbClr val="333333"/>
                </a:solidFill>
                <a:latin typeface="Arial" panose="020B0604020202020204" pitchFamily="34" charset="0"/>
                <a:ea typeface="Arial" panose="020B0604020202020204" pitchFamily="34" charset="0"/>
              </a:rPr>
              <a:t>MODEL : </a:t>
            </a:r>
            <a:endParaRPr altLang="zh-CN" b="1" dirty="0" sz="7200" lang="en-US">
              <a:solidFill>
                <a:srgbClr val="333333"/>
              </a:solidFill>
              <a:latin typeface="Arial" panose="020B0604020202020204" pitchFamily="34" charset="0"/>
              <a:ea typeface="Arial" panose="020B0604020202020204" pitchFamily="34" charset="0"/>
            </a:endParaRPr>
          </a:p>
        </p:txBody>
      </p:sp>
      <p:sp>
        <p:nvSpPr>
          <p:cNvPr id="1048614" name="矩形 3"/>
          <p:cNvSpPr/>
          <p:nvPr/>
        </p:nvSpPr>
        <p:spPr>
          <a:xfrm>
            <a:off x="273685" y="0"/>
            <a:ext cx="664210" cy="1239520"/>
          </a:xfrm>
          <a:prstGeom prst="rect"/>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15" name="Text Box 5"/>
          <p:cNvSpPr txBox="1"/>
          <p:nvPr/>
        </p:nvSpPr>
        <p:spPr>
          <a:xfrm>
            <a:off x="273685" y="1522730"/>
            <a:ext cx="2038350" cy="458470"/>
          </a:xfrm>
          <a:prstGeom prst="rect"/>
          <a:noFill/>
        </p:spPr>
        <p:txBody>
          <a:bodyPr rtlCol="0" wrap="square">
            <a:noAutofit/>
          </a:bodyPr>
          <a:p>
            <a:r>
              <a:rPr b="1" lang="en-US"/>
              <a:t>model name : </a:t>
            </a:r>
            <a:endParaRPr b="1" lang="en-US"/>
          </a:p>
        </p:txBody>
      </p:sp>
      <p:sp>
        <p:nvSpPr>
          <p:cNvPr id="1048616" name="Text Box 6"/>
          <p:cNvSpPr txBox="1"/>
          <p:nvPr/>
        </p:nvSpPr>
        <p:spPr>
          <a:xfrm>
            <a:off x="2117090" y="1522730"/>
            <a:ext cx="4064000" cy="368300"/>
          </a:xfrm>
          <a:prstGeom prst="rect"/>
          <a:noFill/>
        </p:spPr>
        <p:txBody>
          <a:bodyPr rtlCol="0" wrap="square">
            <a:spAutoFit/>
          </a:bodyPr>
          <a:p>
            <a:r>
              <a:rPr altLang="en-US" lang="en-US"/>
              <a:t>AraELECTRA</a:t>
            </a:r>
            <a:endParaRPr altLang="en-US" lang="en-US"/>
          </a:p>
        </p:txBody>
      </p:sp>
      <p:sp>
        <p:nvSpPr>
          <p:cNvPr id="1048617" name="Text Box 7"/>
          <p:cNvSpPr txBox="1"/>
          <p:nvPr/>
        </p:nvSpPr>
        <p:spPr>
          <a:xfrm>
            <a:off x="273685" y="1981200"/>
            <a:ext cx="4064000" cy="368300"/>
          </a:xfrm>
          <a:prstGeom prst="rect"/>
          <a:noFill/>
        </p:spPr>
        <p:txBody>
          <a:bodyPr rtlCol="0" wrap="square">
            <a:spAutoFit/>
          </a:bodyPr>
          <a:p>
            <a:r>
              <a:rPr b="1" lang="en-US"/>
              <a:t>model </a:t>
            </a:r>
            <a:r>
              <a:rPr altLang="en-US" b="1" lang="en-US"/>
              <a:t>architecture :</a:t>
            </a:r>
            <a:endParaRPr altLang="en-US" b="1" lang="en-US"/>
          </a:p>
        </p:txBody>
      </p:sp>
      <p:sp>
        <p:nvSpPr>
          <p:cNvPr id="1048618" name="Text Box 8"/>
          <p:cNvSpPr txBox="1"/>
          <p:nvPr/>
        </p:nvSpPr>
        <p:spPr>
          <a:xfrm>
            <a:off x="437515" y="2349500"/>
            <a:ext cx="8499475" cy="3848100"/>
          </a:xfrm>
          <a:prstGeom prst="rect"/>
          <a:noFill/>
        </p:spPr>
        <p:txBody>
          <a:bodyPr rtlCol="0" wrap="square">
            <a:noAutofit/>
          </a:bodyPr>
          <a:p>
            <a:r>
              <a:rPr altLang="en-US" lang="en-US"/>
              <a:t>Unlike AraBERT which uses Masked Language Modeling (MLM), AraELECTRA is pretrained using the Replaced Token Detection (RTD) objective.</a:t>
            </a:r>
            <a:endParaRPr altLang="en-US" lang="en-US"/>
          </a:p>
          <a:p>
            <a:endParaRPr altLang="en-US" lang="en-US"/>
          </a:p>
          <a:p>
            <a:r>
              <a:rPr altLang="en-US" lang="en-US" u="sng"/>
              <a:t>It uses two networks:</a:t>
            </a:r>
            <a:endParaRPr altLang="en-US" lang="en-US" u="sng"/>
          </a:p>
          <a:p>
            <a:endParaRPr altLang="en-US" lang="en-US"/>
          </a:p>
          <a:p>
            <a:r>
              <a:rPr altLang="en-US" lang="en-US"/>
              <a:t>*</a:t>
            </a:r>
            <a:r>
              <a:rPr altLang="en-US" b="1" lang="en-US"/>
              <a:t> A generator (G) </a:t>
            </a:r>
            <a:r>
              <a:rPr altLang="en-US" lang="en-US"/>
              <a:t>— a small BERT-like model with 12 layers, 4 attention heads, and 256 hidden size — which predicts masked tokens in a corrupted sentence.</a:t>
            </a:r>
            <a:endParaRPr altLang="en-US" lang="en-US"/>
          </a:p>
          <a:p>
            <a:endParaRPr altLang="en-US" lang="en-US"/>
          </a:p>
          <a:p>
            <a:r>
              <a:rPr altLang="en-US" lang="en-US"/>
              <a:t>*</a:t>
            </a:r>
            <a:r>
              <a:rPr altLang="en-US" b="1" lang="en-US"/>
              <a:t>A discriminator (D) </a:t>
            </a:r>
            <a:r>
              <a:rPr altLang="en-US" lang="en-US"/>
              <a:t>— which takes the generator’s output and tries to detect which tokens are original and which were replaced.</a:t>
            </a:r>
            <a:endParaRPr altLang="en-US" lang="en-US"/>
          </a:p>
          <a:p>
            <a:endParaRPr altLang="en-US" lang="en-US"/>
          </a:p>
          <a:p>
            <a:r>
              <a:rPr altLang="en-US" lang="en-US"/>
              <a:t>This setup resembles a GAN, but:</a:t>
            </a:r>
            <a:endParaRPr altLang="en-US" lang="en-US"/>
          </a:p>
          <a:p>
            <a:r>
              <a:rPr altLang="en-US" lang="en-US"/>
              <a:t>The generator is trained using maximum likelihood, not adversarial loss.</a:t>
            </a:r>
            <a:endParaRPr altLang="en-US" lang="en-US"/>
          </a:p>
          <a:p>
            <a:r>
              <a:rPr altLang="en-US" lang="en-US"/>
              <a:t>The input to the generator is a corrupted sentence, not random noise.</a:t>
            </a:r>
            <a:endParaRPr altLang="en-US"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9" name="文本框 2"/>
          <p:cNvSpPr txBox="1"/>
          <p:nvPr/>
        </p:nvSpPr>
        <p:spPr>
          <a:xfrm>
            <a:off x="888487" y="40383"/>
            <a:ext cx="3675381" cy="1170940"/>
          </a:xfrm>
          <a:prstGeom prst="rect"/>
          <a:noFill/>
        </p:spPr>
        <p:txBody>
          <a:bodyPr rtlCol="0" wrap="none">
            <a:spAutoFit/>
          </a:bodyPr>
          <a:p>
            <a:pPr algn="ctr"/>
            <a:r>
              <a:rPr altLang="zh-CN" b="1" dirty="0" sz="7200" lang="en-US">
                <a:solidFill>
                  <a:srgbClr val="333333"/>
                </a:solidFill>
                <a:latin typeface="Arial" panose="020B0604020202020204" pitchFamily="34" charset="0"/>
                <a:ea typeface="Arial" panose="020B0604020202020204" pitchFamily="34" charset="0"/>
              </a:rPr>
              <a:t>MODEL : </a:t>
            </a:r>
            <a:endParaRPr altLang="zh-CN" b="1" dirty="0" sz="7200" lang="en-US">
              <a:solidFill>
                <a:srgbClr val="333333"/>
              </a:solidFill>
              <a:latin typeface="Arial" panose="020B0604020202020204" pitchFamily="34" charset="0"/>
              <a:ea typeface="Arial" panose="020B0604020202020204" pitchFamily="34" charset="0"/>
            </a:endParaRPr>
          </a:p>
        </p:txBody>
      </p:sp>
      <p:sp>
        <p:nvSpPr>
          <p:cNvPr id="1048620" name="矩形 3"/>
          <p:cNvSpPr/>
          <p:nvPr/>
        </p:nvSpPr>
        <p:spPr>
          <a:xfrm>
            <a:off x="273685" y="0"/>
            <a:ext cx="664210" cy="1239520"/>
          </a:xfrm>
          <a:prstGeom prst="rect"/>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1" name="Text Box 5"/>
          <p:cNvSpPr txBox="1"/>
          <p:nvPr/>
        </p:nvSpPr>
        <p:spPr>
          <a:xfrm>
            <a:off x="273685" y="1522730"/>
            <a:ext cx="2367280" cy="458470"/>
          </a:xfrm>
          <a:prstGeom prst="rect"/>
          <a:noFill/>
        </p:spPr>
        <p:txBody>
          <a:bodyPr rtlCol="0" wrap="square">
            <a:noAutofit/>
          </a:bodyPr>
          <a:p>
            <a:r>
              <a:rPr b="1" lang="en-US"/>
              <a:t>model parameters : </a:t>
            </a:r>
            <a:endParaRPr b="1" lang="en-US"/>
          </a:p>
        </p:txBody>
      </p:sp>
      <p:sp>
        <p:nvSpPr>
          <p:cNvPr id="1048622" name="Text Box 1"/>
          <p:cNvSpPr txBox="1"/>
          <p:nvPr/>
        </p:nvSpPr>
        <p:spPr>
          <a:xfrm>
            <a:off x="2640965" y="1522730"/>
            <a:ext cx="6381750" cy="4218940"/>
          </a:xfrm>
          <a:prstGeom prst="rect"/>
          <a:noFill/>
        </p:spPr>
        <p:txBody>
          <a:bodyPr rtlCol="0" wrap="square">
            <a:spAutoFit/>
          </a:bodyPr>
          <a:p>
            <a:pPr>
              <a:lnSpc>
                <a:spcPct val="120000"/>
              </a:lnSpc>
            </a:pPr>
            <a:r>
              <a:rPr altLang="en-US" lang="en-US"/>
              <a:t>ARAELECTRA a bidirectional trans-</a:t>
            </a:r>
            <a:endParaRPr altLang="en-US" lang="en-US"/>
          </a:p>
          <a:p>
            <a:pPr>
              <a:lnSpc>
                <a:spcPct val="120000"/>
              </a:lnSpc>
            </a:pPr>
            <a:r>
              <a:rPr altLang="en-US" lang="en-US"/>
              <a:t>former encoder model with 12 encoder layers, 12</a:t>
            </a:r>
            <a:endParaRPr altLang="en-US" lang="en-US"/>
          </a:p>
          <a:p>
            <a:pPr>
              <a:lnSpc>
                <a:spcPct val="120000"/>
              </a:lnSpc>
            </a:pPr>
            <a:r>
              <a:rPr altLang="en-US" lang="en-US"/>
              <a:t>attention heads, 768 hidden size, and 512 maxi-</a:t>
            </a:r>
            <a:endParaRPr altLang="en-US" lang="en-US"/>
          </a:p>
          <a:p>
            <a:pPr>
              <a:lnSpc>
                <a:spcPct val="120000"/>
              </a:lnSpc>
            </a:pPr>
            <a:r>
              <a:rPr altLang="en-US" lang="en-US"/>
              <a:t>mum input sequence length for a total of 136M</a:t>
            </a:r>
            <a:endParaRPr altLang="en-US" lang="en-US"/>
          </a:p>
          <a:p>
            <a:pPr>
              <a:lnSpc>
                <a:spcPct val="120000"/>
              </a:lnSpc>
            </a:pPr>
            <a:r>
              <a:rPr altLang="en-US" lang="en-US"/>
              <a:t>parameters.</a:t>
            </a:r>
            <a:endParaRPr altLang="en-US" lang="en-US"/>
          </a:p>
          <a:p>
            <a:pPr>
              <a:lnSpc>
                <a:spcPct val="120000"/>
              </a:lnSpc>
            </a:pPr>
            <a:r>
              <a:rPr altLang="en-US" lang="en-US"/>
              <a:t>Language: Arabic</a:t>
            </a:r>
            <a:endParaRPr altLang="en-US" lang="en-US"/>
          </a:p>
          <a:p>
            <a:pPr>
              <a:lnSpc>
                <a:spcPct val="120000"/>
              </a:lnSpc>
            </a:pPr>
            <a:r>
              <a:rPr altLang="en-US" lang="en-US"/>
              <a:t>Downstream-task: Extractive QA</a:t>
            </a:r>
            <a:endParaRPr altLang="en-US" lang="en-US"/>
          </a:p>
          <a:p>
            <a:pPr>
              <a:lnSpc>
                <a:spcPct val="120000"/>
              </a:lnSpc>
            </a:pPr>
            <a:r>
              <a:rPr altLang="en-US" lang="en-US"/>
              <a:t>Training data: Arabic-SQuADv2.0</a:t>
            </a:r>
            <a:endParaRPr altLang="en-US" lang="en-US"/>
          </a:p>
          <a:p>
            <a:pPr>
              <a:lnSpc>
                <a:spcPct val="120000"/>
              </a:lnSpc>
            </a:pPr>
            <a:r>
              <a:rPr altLang="en-US" lang="en-US"/>
              <a:t>batch_size = 8</a:t>
            </a:r>
            <a:endParaRPr altLang="en-US" lang="en-US"/>
          </a:p>
          <a:p>
            <a:pPr>
              <a:lnSpc>
                <a:spcPct val="120000"/>
              </a:lnSpc>
            </a:pPr>
            <a:r>
              <a:rPr altLang="en-US" lang="en-US"/>
              <a:t>n_epochs = 4</a:t>
            </a:r>
            <a:endParaRPr altLang="en-US" lang="en-US"/>
          </a:p>
          <a:p>
            <a:pPr>
              <a:lnSpc>
                <a:spcPct val="120000"/>
              </a:lnSpc>
            </a:pPr>
            <a:r>
              <a:rPr altLang="en-US" lang="en-US"/>
              <a:t>learning_rate = 3e-5</a:t>
            </a:r>
            <a:endParaRPr altLang="en-US" lang="en-US"/>
          </a:p>
          <a:p>
            <a:pPr>
              <a:lnSpc>
                <a:spcPct val="120000"/>
              </a:lnSpc>
            </a:pPr>
            <a:r>
              <a:rPr altLang="en-US" lang="en-US"/>
              <a:t>optimizer = AdamW</a:t>
            </a:r>
            <a:endParaRPr altLang="en-US" lang="en-US"/>
          </a:p>
          <a:p>
            <a:pPr>
              <a:lnSpc>
                <a:spcPct val="120000"/>
              </a:lnSpc>
            </a:pPr>
            <a:r>
              <a:rPr altLang="en-US" lang="en-US"/>
              <a:t>padding = dynamic</a:t>
            </a:r>
            <a:endParaRPr altLang="en-US"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23" name="文本框 2"/>
          <p:cNvSpPr txBox="1"/>
          <p:nvPr/>
        </p:nvSpPr>
        <p:spPr>
          <a:xfrm>
            <a:off x="1132645" y="40383"/>
            <a:ext cx="4488180" cy="1170940"/>
          </a:xfrm>
          <a:prstGeom prst="rect"/>
          <a:noFill/>
        </p:spPr>
        <p:txBody>
          <a:bodyPr rtlCol="0" wrap="none">
            <a:spAutoFit/>
          </a:bodyPr>
          <a:p>
            <a:pPr algn="ctr"/>
            <a:r>
              <a:rPr altLang="zh-CN" b="1" dirty="0" sz="7200" lang="en-US">
                <a:solidFill>
                  <a:srgbClr val="333333"/>
                </a:solidFill>
                <a:latin typeface="Arial" panose="020B0604020202020204" pitchFamily="34" charset="0"/>
                <a:ea typeface="Arial" panose="020B0604020202020204" pitchFamily="34" charset="0"/>
              </a:rPr>
              <a:t>DATASET :</a:t>
            </a:r>
            <a:endParaRPr altLang="zh-CN" b="1" dirty="0" sz="7200" lang="en-US">
              <a:solidFill>
                <a:srgbClr val="333333"/>
              </a:solidFill>
              <a:latin typeface="Arial" panose="020B0604020202020204" pitchFamily="34" charset="0"/>
              <a:ea typeface="Arial" panose="020B0604020202020204" pitchFamily="34" charset="0"/>
            </a:endParaRPr>
          </a:p>
        </p:txBody>
      </p:sp>
      <p:sp>
        <p:nvSpPr>
          <p:cNvPr id="1048624" name="矩形 3"/>
          <p:cNvSpPr/>
          <p:nvPr/>
        </p:nvSpPr>
        <p:spPr>
          <a:xfrm>
            <a:off x="273685" y="0"/>
            <a:ext cx="664210" cy="1239520"/>
          </a:xfrm>
          <a:prstGeom prst="rect"/>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25" name="Text Box 5"/>
          <p:cNvSpPr txBox="1"/>
          <p:nvPr/>
        </p:nvSpPr>
        <p:spPr>
          <a:xfrm>
            <a:off x="273685" y="1522730"/>
            <a:ext cx="2038350" cy="458470"/>
          </a:xfrm>
          <a:prstGeom prst="rect"/>
          <a:noFill/>
        </p:spPr>
        <p:txBody>
          <a:bodyPr rtlCol="0" wrap="square">
            <a:noAutofit/>
          </a:bodyPr>
          <a:p>
            <a:r>
              <a:rPr b="1" lang="en-US"/>
              <a:t>dataset name : </a:t>
            </a:r>
            <a:endParaRPr b="1" lang="en-US"/>
          </a:p>
        </p:txBody>
      </p:sp>
      <p:sp>
        <p:nvSpPr>
          <p:cNvPr id="1048626" name="Text Box 6"/>
          <p:cNvSpPr txBox="1"/>
          <p:nvPr/>
        </p:nvSpPr>
        <p:spPr>
          <a:xfrm>
            <a:off x="2117090" y="1522730"/>
            <a:ext cx="4064000" cy="368300"/>
          </a:xfrm>
          <a:prstGeom prst="rect"/>
          <a:noFill/>
        </p:spPr>
        <p:txBody>
          <a:bodyPr rtlCol="0" wrap="square">
            <a:spAutoFit/>
          </a:bodyPr>
          <a:p>
            <a:r>
              <a:rPr altLang="en-US" lang="en-US"/>
              <a:t>TYDIQA</a:t>
            </a:r>
            <a:endParaRPr altLang="en-US" lang="en-US"/>
          </a:p>
        </p:txBody>
      </p:sp>
      <p:sp>
        <p:nvSpPr>
          <p:cNvPr id="1048627" name="Text Box 7"/>
          <p:cNvSpPr txBox="1"/>
          <p:nvPr/>
        </p:nvSpPr>
        <p:spPr>
          <a:xfrm>
            <a:off x="273685" y="1981200"/>
            <a:ext cx="4064000" cy="368300"/>
          </a:xfrm>
          <a:prstGeom prst="rect"/>
          <a:noFill/>
        </p:spPr>
        <p:txBody>
          <a:bodyPr rtlCol="0" wrap="square">
            <a:spAutoFit/>
          </a:bodyPr>
          <a:p>
            <a:r>
              <a:rPr altLang="en-US" b="1" lang="en-US"/>
              <a:t>dataset informetion :</a:t>
            </a:r>
            <a:endParaRPr altLang="en-US" b="1" lang="ar-EG"/>
          </a:p>
        </p:txBody>
      </p:sp>
      <p:sp>
        <p:nvSpPr>
          <p:cNvPr id="1048628" name="Text Box 8"/>
          <p:cNvSpPr txBox="1"/>
          <p:nvPr/>
        </p:nvSpPr>
        <p:spPr>
          <a:xfrm>
            <a:off x="437515" y="2349500"/>
            <a:ext cx="11612880" cy="4478655"/>
          </a:xfrm>
          <a:prstGeom prst="rect"/>
          <a:noFill/>
        </p:spPr>
        <p:txBody>
          <a:bodyPr rtlCol="0" wrap="square">
            <a:noAutofit/>
          </a:bodyPr>
          <a:p>
            <a:pPr>
              <a:lnSpc>
                <a:spcPct val="110000"/>
              </a:lnSpc>
            </a:pPr>
            <a:r>
              <a:rPr altLang="en-US" lang="en-US"/>
              <a:t>is a question answering dataset covering 11 typologically diverse languages with 204K question-answer pairs. The languages of TyDi QA are diverse with regard to their typology -- the set of linguistic features that each language expresses -- such that we expect models performing well on this set to generalize across a large number of the languages in the world. It contains language phenomena that would not be found in English-only corpora. To provide a realistic information-seeking task and avoid priming effects, questions are written by people who want to know the answer, but don’t know the answer yet, (unlike SQuAD and its descendents) and the data is collected directly in each language without the use of translation (unlike MLQA and XQuAD).</a:t>
            </a:r>
            <a:endParaRPr altLang="en-US" lang="en-US"/>
          </a:p>
          <a:p>
            <a:pPr>
              <a:lnSpc>
                <a:spcPct val="110000"/>
              </a:lnSpc>
            </a:pPr>
            <a:r>
              <a:rPr altLang="en-US" lang="en-US"/>
              <a:t>Used the Arabic portion of the dataset.</a:t>
            </a:r>
            <a:endParaRPr altLang="en-US" lang="en-US"/>
          </a:p>
          <a:p>
            <a:pPr>
              <a:lnSpc>
                <a:spcPct val="110000"/>
              </a:lnSpc>
            </a:pPr>
            <a:endParaRPr altLang="en-US" b="1" lang="en-US"/>
          </a:p>
          <a:p>
            <a:pPr>
              <a:lnSpc>
                <a:spcPct val="110000"/>
              </a:lnSpc>
            </a:pPr>
            <a:r>
              <a:rPr altLang="en-US" b="1" lang="en-US"/>
              <a:t>Contains:</a:t>
            </a:r>
            <a:endParaRPr altLang="en-US" b="1" lang="en-US"/>
          </a:p>
          <a:p>
            <a:pPr>
              <a:lnSpc>
                <a:spcPct val="110000"/>
              </a:lnSpc>
            </a:pPr>
            <a:r>
              <a:rPr altLang="en-US" lang="en-US"/>
              <a:t>Context passages (paragraphs)</a:t>
            </a:r>
            <a:endParaRPr altLang="en-US" lang="en-US"/>
          </a:p>
          <a:p>
            <a:pPr>
              <a:lnSpc>
                <a:spcPct val="110000"/>
              </a:lnSpc>
            </a:pPr>
            <a:r>
              <a:rPr altLang="en-US" lang="en-US"/>
              <a:t>Questions in Arabic</a:t>
            </a:r>
            <a:endParaRPr altLang="en-US" lang="en-US"/>
          </a:p>
          <a:p>
            <a:pPr>
              <a:lnSpc>
                <a:spcPct val="110000"/>
              </a:lnSpc>
            </a:pPr>
            <a:r>
              <a:rPr altLang="en-US" lang="en-US"/>
              <a:t>Exact answers and answer positions</a:t>
            </a:r>
            <a:endParaRPr altLang="en-US" lang="en-US"/>
          </a:p>
          <a:p>
            <a:pPr>
              <a:lnSpc>
                <a:spcPct val="110000"/>
              </a:lnSpc>
            </a:pPr>
            <a:endParaRPr altLang="en-US" lang="en-US"/>
          </a:p>
          <a:p>
            <a:pPr>
              <a:lnSpc>
                <a:spcPct val="110000"/>
              </a:lnSpc>
            </a:pPr>
            <a:r>
              <a:rPr altLang="en-US" lang="en-US"/>
              <a:t>u</a:t>
            </a:r>
            <a:r>
              <a:rPr altLang="en-US" lang="en-US"/>
              <a:t>s</a:t>
            </a:r>
            <a:r>
              <a:rPr altLang="en-US" lang="en-US"/>
              <a:t>i</a:t>
            </a:r>
            <a:r>
              <a:rPr altLang="en-US" lang="en-US"/>
              <a:t>n</a:t>
            </a:r>
            <a:r>
              <a:rPr altLang="en-US" lang="en-US"/>
              <a:t>g</a:t>
            </a:r>
            <a:r>
              <a:rPr altLang="en-US" lang="en-US"/>
              <a:t> </a:t>
            </a:r>
            <a:r>
              <a:rPr altLang="en-US" lang="en-US"/>
              <a:t>o</a:t>
            </a:r>
            <a:r>
              <a:rPr altLang="en-US" lang="en-US"/>
              <a:t>n</a:t>
            </a:r>
            <a:r>
              <a:rPr altLang="en-US" lang="en-US"/>
              <a:t>l</a:t>
            </a:r>
            <a:r>
              <a:rPr altLang="en-US" lang="en-US"/>
              <a:t>y</a:t>
            </a:r>
            <a:r>
              <a:rPr altLang="en-US" lang="en-US"/>
              <a:t>Arabic </a:t>
            </a:r>
            <a:r>
              <a:rPr altLang="en-US" lang="en-US"/>
              <a:t>s</a:t>
            </a:r>
            <a:r>
              <a:rPr altLang="en-US" lang="en-US"/>
              <a:t>e</a:t>
            </a:r>
            <a:r>
              <a:rPr altLang="en-US" lang="en-US"/>
              <a:t>c</a:t>
            </a:r>
            <a:r>
              <a:rPr altLang="en-US" lang="en-US"/>
              <a:t>t</a:t>
            </a:r>
            <a:r>
              <a:rPr altLang="en-US" lang="en-US"/>
              <a:t>i</a:t>
            </a:r>
            <a:r>
              <a:rPr altLang="en-US" lang="en-US"/>
              <a:t>o</a:t>
            </a:r>
            <a:r>
              <a:rPr altLang="en-US" lang="en-US"/>
              <a:t>n</a:t>
            </a:r>
            <a:r>
              <a:rPr altLang="en-US" lang="en-US"/>
              <a:t> </a:t>
            </a:r>
            <a:r>
              <a:rPr altLang="en-US" lang="en-US"/>
              <a:t>(</a:t>
            </a:r>
            <a:r>
              <a:rPr altLang="en-US" lang="en-US"/>
              <a:t>5</a:t>
            </a:r>
            <a:r>
              <a:rPr altLang="en-US" lang="en-US"/>
              <a:t>0</a:t>
            </a:r>
            <a:r>
              <a:rPr altLang="en-US" lang="en-US"/>
              <a:t>0</a:t>
            </a:r>
            <a:r>
              <a:rPr altLang="en-US" lang="en-US"/>
              <a:t>0</a:t>
            </a:r>
            <a:r>
              <a:rPr altLang="en-US" lang="en-US"/>
              <a:t> </a:t>
            </a:r>
            <a:r>
              <a:rPr altLang="en-US" lang="en-US"/>
              <a:t>e</a:t>
            </a:r>
            <a:r>
              <a:rPr altLang="en-US" lang="en-US"/>
              <a:t>x</a:t>
            </a:r>
            <a:r>
              <a:rPr altLang="en-US" lang="en-US"/>
              <a:t>a</a:t>
            </a:r>
            <a:r>
              <a:rPr altLang="en-US" lang="en-US"/>
              <a:t>m</a:t>
            </a:r>
            <a:r>
              <a:rPr altLang="en-US" lang="en-US"/>
              <a:t>p</a:t>
            </a:r>
            <a:r>
              <a:rPr altLang="en-US" lang="en-US"/>
              <a:t>le</a:t>
            </a:r>
            <a:r>
              <a:rPr altLang="en-US" lang="en-US"/>
              <a:t>&gt;</a:t>
            </a:r>
            <a:r>
              <a:rPr altLang="en-US" lang="en-US"/>
              <a:t>&gt;</a:t>
            </a:r>
            <a:r>
              <a:rPr altLang="en-US" lang="en-US"/>
              <a:t>t</a:t>
            </a:r>
            <a:r>
              <a:rPr altLang="en-US" lang="en-US"/>
              <a:t>r</a:t>
            </a:r>
            <a:r>
              <a:rPr altLang="en-US" lang="en-US"/>
              <a:t>a</a:t>
            </a:r>
            <a:r>
              <a:rPr altLang="en-US" lang="en-US"/>
              <a:t>i</a:t>
            </a:r>
            <a:r>
              <a:rPr altLang="en-US" lang="en-US"/>
              <a:t>n</a:t>
            </a:r>
            <a:r>
              <a:rPr altLang="en-US" lang="en-US"/>
              <a:t>i</a:t>
            </a:r>
            <a:r>
              <a:rPr altLang="en-US" lang="en-US"/>
              <a:t>ng</a:t>
            </a:r>
            <a:r>
              <a:rPr altLang="en-US" lang="en-US"/>
              <a:t> </a:t>
            </a:r>
            <a:r>
              <a:rPr altLang="en-US" lang="en-US"/>
              <a:t>,</a:t>
            </a:r>
            <a:r>
              <a:rPr altLang="en-US" lang="en-US"/>
              <a:t> </a:t>
            </a:r>
            <a:r>
              <a:rPr altLang="en-US" lang="en-US"/>
              <a:t>1</a:t>
            </a:r>
            <a:r>
              <a:rPr altLang="en-US" lang="en-US"/>
              <a:t>0</a:t>
            </a:r>
            <a:r>
              <a:rPr altLang="en-US" lang="en-US"/>
              <a:t>0</a:t>
            </a:r>
            <a:r>
              <a:rPr altLang="en-US" lang="en-US"/>
              <a:t>0</a:t>
            </a:r>
            <a:r>
              <a:rPr altLang="en-US" lang="en-US"/>
              <a:t> </a:t>
            </a:r>
            <a:r>
              <a:rPr altLang="en-US" lang="en-US"/>
              <a:t>&gt;</a:t>
            </a:r>
            <a:r>
              <a:rPr altLang="en-US" lang="en-US"/>
              <a:t>&gt;</a:t>
            </a:r>
            <a:r>
              <a:rPr altLang="en-US" lang="en-US"/>
              <a:t>v</a:t>
            </a:r>
            <a:r>
              <a:rPr altLang="en-US" lang="en-US"/>
              <a:t>a</a:t>
            </a:r>
            <a:r>
              <a:rPr altLang="en-US" lang="en-US"/>
              <a:t>l</a:t>
            </a:r>
            <a:r>
              <a:rPr altLang="en-US" lang="en-US"/>
              <a:t>idation</a:t>
            </a:r>
            <a:r>
              <a:rPr altLang="en-US" lang="en-US"/>
              <a:t>)</a:t>
            </a:r>
            <a:r>
              <a:rPr altLang="en-US" lang="en-US"/>
              <a:t> </a:t>
            </a:r>
            <a:r>
              <a:rPr altLang="en-US" lang="en-US"/>
              <a:t> </a:t>
            </a:r>
            <a:endParaRPr altLang="en-US"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0" name="文本框 2"/>
          <p:cNvSpPr txBox="1"/>
          <p:nvPr/>
        </p:nvSpPr>
        <p:spPr>
          <a:xfrm>
            <a:off x="1486535" y="58420"/>
            <a:ext cx="6095365" cy="1005840"/>
          </a:xfrm>
          <a:prstGeom prst="rect"/>
          <a:noFill/>
        </p:spPr>
        <p:txBody>
          <a:bodyPr rtlCol="0" wrap="none">
            <a:noAutofit/>
          </a:bodyPr>
          <a:p>
            <a:pPr algn="ctr"/>
            <a:r>
              <a:rPr altLang="en-US" b="1" dirty="0" sz="7200" lang="en-US">
                <a:solidFill>
                  <a:srgbClr val="333333"/>
                </a:solidFill>
                <a:latin typeface="Arial" panose="020B0604020202020204" pitchFamily="34" charset="0"/>
                <a:ea typeface="Arial" panose="020B0604020202020204" pitchFamily="34" charset="0"/>
              </a:rPr>
              <a:t>Preprocessing :</a:t>
            </a:r>
            <a:endParaRPr altLang="en-US" b="1" dirty="0" sz="7200" lang="en-US">
              <a:solidFill>
                <a:srgbClr val="333333"/>
              </a:solidFill>
              <a:latin typeface="Arial" panose="020B0604020202020204" pitchFamily="34" charset="0"/>
              <a:ea typeface="Arial" panose="020B0604020202020204" pitchFamily="34" charset="0"/>
            </a:endParaRPr>
          </a:p>
        </p:txBody>
      </p:sp>
      <p:sp>
        <p:nvSpPr>
          <p:cNvPr id="1048601" name="矩形 3"/>
          <p:cNvSpPr/>
          <p:nvPr/>
        </p:nvSpPr>
        <p:spPr>
          <a:xfrm>
            <a:off x="273685" y="0"/>
            <a:ext cx="664210" cy="1239520"/>
          </a:xfrm>
          <a:prstGeom prst="rect"/>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602" name="Text Box 5"/>
          <p:cNvSpPr txBox="1"/>
          <p:nvPr/>
        </p:nvSpPr>
        <p:spPr>
          <a:xfrm>
            <a:off x="431800" y="1400175"/>
            <a:ext cx="4090035" cy="843280"/>
          </a:xfrm>
          <a:prstGeom prst="rect"/>
          <a:noFill/>
        </p:spPr>
        <p:txBody>
          <a:bodyPr rtlCol="0" wrap="square">
            <a:noAutofit/>
          </a:bodyPr>
          <a:p>
            <a:r>
              <a:rPr altLang="en-US" b="1" lang="en-US"/>
              <a:t>Custom Arabic text cleaning:</a:t>
            </a:r>
            <a:endParaRPr altLang="en-US" b="1" lang="en-US"/>
          </a:p>
        </p:txBody>
      </p:sp>
      <p:sp>
        <p:nvSpPr>
          <p:cNvPr id="1048603" name="Text Box 1"/>
          <p:cNvSpPr txBox="1"/>
          <p:nvPr/>
        </p:nvSpPr>
        <p:spPr>
          <a:xfrm>
            <a:off x="605790" y="1859915"/>
            <a:ext cx="9123680" cy="4193541"/>
          </a:xfrm>
          <a:prstGeom prst="rect"/>
          <a:noFill/>
        </p:spPr>
        <p:txBody>
          <a:bodyPr rtlCol="0" wrap="square">
            <a:spAutoFit/>
          </a:bodyPr>
          <a:p>
            <a:pPr indent="-285750" marL="285750">
              <a:buFont typeface="Arial" panose="020B0604020202020204" pitchFamily="34" charset="0"/>
              <a:buChar char="•"/>
            </a:pPr>
            <a:r>
              <a:rPr altLang="en-US" lang="en-US"/>
              <a:t>Removed diacritics</a:t>
            </a:r>
            <a:endParaRPr altLang="en-US" lang="en-US"/>
          </a:p>
          <a:p>
            <a:pPr indent="-285750" marL="285750">
              <a:buFont typeface="Arial" panose="020B0604020202020204" pitchFamily="34" charset="0"/>
              <a:buChar char="•"/>
            </a:pPr>
            <a:endParaRPr altLang="en-US" lang="en-US"/>
          </a:p>
          <a:p>
            <a:pPr indent="-285750" marL="285750">
              <a:buFont typeface="Arial" panose="020B0604020202020204" pitchFamily="34" charset="0"/>
              <a:buChar char="•"/>
            </a:pPr>
            <a:r>
              <a:rPr altLang="en-US" lang="en-US"/>
              <a:t>Normalized characters</a:t>
            </a:r>
            <a:endParaRPr altLang="en-US" lang="en-US"/>
          </a:p>
          <a:p>
            <a:pPr indent="-285750" marL="285750">
              <a:buFont typeface="Arial" panose="020B0604020202020204" pitchFamily="34" charset="0"/>
              <a:buChar char="•"/>
            </a:pPr>
            <a:endParaRPr altLang="en-US" lang="en-US"/>
          </a:p>
          <a:p>
            <a:pPr indent="-285750" marL="285750">
              <a:buFont typeface="Arial" panose="020B0604020202020204" pitchFamily="34" charset="0"/>
              <a:buChar char="•"/>
            </a:pPr>
            <a:r>
              <a:rPr altLang="en-US" lang="en-US"/>
              <a:t>Removed punctuation, English letters, numbers</a:t>
            </a:r>
            <a:endParaRPr altLang="en-US" lang="en-US"/>
          </a:p>
          <a:p>
            <a:pPr indent="-285750" marL="285750">
              <a:buFont typeface="Arial" panose="020B0604020202020204" pitchFamily="34" charset="0"/>
              <a:buChar char="•"/>
            </a:pPr>
            <a:endParaRPr altLang="en-US" lang="en-US"/>
          </a:p>
          <a:p>
            <a:pPr indent="-285750" marL="285750">
              <a:buFont typeface="Arial" panose="020B0604020202020204" pitchFamily="34" charset="0"/>
              <a:buChar char="•"/>
            </a:pPr>
            <a:r>
              <a:rPr altLang="en-US" lang="en-US"/>
              <a:t>Removed common stopwords</a:t>
            </a:r>
            <a:endParaRPr altLang="en-US" lang="en-US"/>
          </a:p>
          <a:p>
            <a:pPr indent="-285750" marL="285750">
              <a:lnSpc>
                <a:spcPct val="110000"/>
              </a:lnSpc>
              <a:buFont typeface="Arial" panose="020B0604020202020204" pitchFamily="34" charset="0"/>
              <a:buChar char="•"/>
            </a:pPr>
            <a:endParaRPr altLang="en-US" lang="en-US"/>
          </a:p>
          <a:p>
            <a:pPr>
              <a:lnSpc>
                <a:spcPct val="110000"/>
              </a:lnSpc>
            </a:pPr>
            <a:r>
              <a:rPr altLang="en-US" lang="en-US"/>
              <a:t>*Tokenization using AutoTokenizer from HuggingFace.</a:t>
            </a:r>
            <a:endParaRPr altLang="en-US" lang="en-US"/>
          </a:p>
          <a:p>
            <a:pPr>
              <a:lnSpc>
                <a:spcPct val="110000"/>
              </a:lnSpc>
            </a:pPr>
            <a:r>
              <a:rPr altLang="en-US" lang="en-US"/>
              <a:t> add_label Function : </a:t>
            </a:r>
            <a:r>
              <a:rPr altLang="en-US" lang="en-US">
                <a:sym typeface="+mn-ea"/>
              </a:rPr>
              <a:t>Adds start_positions and end_positions to the dataset → so the model can learn to predict them.</a:t>
            </a:r>
            <a:endParaRPr altLang="en-US" lang="en-US"/>
          </a:p>
          <a:p>
            <a:endParaRPr altLang="en-US" lang="en-US"/>
          </a:p>
          <a:p>
            <a:endParaRPr altLang="en-US" lang="en-US"/>
          </a:p>
          <a:p>
            <a:endParaRPr altLang="en-US" lang="en-US"/>
          </a:p>
          <a:p>
            <a:endParaRPr altLang="en-US"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597" name="文本框 2"/>
          <p:cNvSpPr txBox="1"/>
          <p:nvPr/>
        </p:nvSpPr>
        <p:spPr>
          <a:xfrm>
            <a:off x="1486535" y="58420"/>
            <a:ext cx="6095365" cy="1005840"/>
          </a:xfrm>
          <a:prstGeom prst="rect"/>
          <a:noFill/>
        </p:spPr>
        <p:txBody>
          <a:bodyPr rtlCol="0" wrap="none">
            <a:noAutofit/>
          </a:bodyPr>
          <a:p>
            <a:pPr algn="ctr"/>
            <a:r>
              <a:rPr altLang="en-US" b="1" dirty="0" sz="7200" lang="en-US">
                <a:solidFill>
                  <a:srgbClr val="333333"/>
                </a:solidFill>
                <a:latin typeface="Arial" panose="020B0604020202020204" pitchFamily="34" charset="0"/>
                <a:ea typeface="Arial" panose="020B0604020202020204" pitchFamily="34" charset="0"/>
              </a:rPr>
              <a:t>Training Details:</a:t>
            </a:r>
            <a:endParaRPr altLang="en-US" b="1" dirty="0" sz="7200" lang="en-US">
              <a:solidFill>
                <a:srgbClr val="333333"/>
              </a:solidFill>
              <a:latin typeface="Arial" panose="020B0604020202020204" pitchFamily="34" charset="0"/>
              <a:ea typeface="Arial" panose="020B0604020202020204" pitchFamily="34" charset="0"/>
            </a:endParaRPr>
          </a:p>
        </p:txBody>
      </p:sp>
      <p:sp>
        <p:nvSpPr>
          <p:cNvPr id="1048598" name="矩形 3"/>
          <p:cNvSpPr/>
          <p:nvPr/>
        </p:nvSpPr>
        <p:spPr>
          <a:xfrm>
            <a:off x="273685" y="0"/>
            <a:ext cx="664210" cy="1239520"/>
          </a:xfrm>
          <a:prstGeom prst="rect"/>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aphicFrame>
        <p:nvGraphicFramePr>
          <p:cNvPr id="4194305" name="Table 6"/>
          <p:cNvGraphicFramePr>
            <a:graphicFrameLocks/>
          </p:cNvGraphicFramePr>
          <p:nvPr>
            <p:custDataLst>
              <p:tags r:id="rId1"/>
            </p:custDataLst>
          </p:nvPr>
        </p:nvGraphicFramePr>
        <p:xfrm>
          <a:off x="1486535" y="1544320"/>
          <a:ext cx="9250680" cy="3397250"/>
        </p:xfrm>
        <a:graphic>
          <a:graphicData uri="http://schemas.openxmlformats.org/drawingml/2006/table">
            <a:tbl>
              <a:tblPr firstRow="1" bandRow="1">
                <a:tableStyleId>{5C22544A-7EE6-4342-B048-85BDC9FD1C3A}</a:tableStyleId>
              </a:tblPr>
              <a:tblGrid>
                <a:gridCol w="4625340"/>
                <a:gridCol w="4625340"/>
              </a:tblGrid>
              <a:tr h="679450">
                <a:tc>
                  <a:txBody>
                    <a:bodyPr/>
                    <a:p>
                      <a:pPr algn="ctr">
                        <a:buNone/>
                      </a:pPr>
                      <a:r>
                        <a:rPr lang="en-US"/>
                        <a:t>epochs number </a:t>
                      </a:r>
                      <a:endParaRPr lang="en-US"/>
                    </a:p>
                  </a:txBody>
                  <a:tcPr anchor="ctr" anchorCtr="0">
                    <a:solidFill>
                      <a:schemeClr val="tx1"/>
                    </a:solidFill>
                  </a:tcPr>
                </a:tc>
                <a:tc>
                  <a:txBody>
                    <a:bodyPr/>
                    <a:p>
                      <a:pPr algn="ctr">
                        <a:buNone/>
                      </a:pPr>
                      <a:r>
                        <a:rPr lang="en-US"/>
                        <a:t>5</a:t>
                      </a:r>
                      <a:endParaRPr lang="en-US"/>
                    </a:p>
                  </a:txBody>
                  <a:tcPr anchor="ctr" anchorCtr="0">
                    <a:solidFill>
                      <a:schemeClr val="tx1"/>
                    </a:solidFill>
                  </a:tcPr>
                </a:tc>
              </a:tr>
              <a:tr h="679450">
                <a:tc>
                  <a:txBody>
                    <a:bodyPr/>
                    <a:p>
                      <a:pPr algn="ctr">
                        <a:buNone/>
                      </a:pPr>
                      <a:r>
                        <a:rPr lang="en-US">
                          <a:solidFill>
                            <a:schemeClr val="bg1"/>
                          </a:solidFill>
                        </a:rPr>
                        <a:t>batch size </a:t>
                      </a:r>
                      <a:endParaRPr lang="en-US">
                        <a:solidFill>
                          <a:schemeClr val="bg1"/>
                        </a:solidFill>
                      </a:endParaRPr>
                    </a:p>
                  </a:txBody>
                  <a:tcPr anchor="ctr" anchorCtr="0">
                    <a:solidFill>
                      <a:schemeClr val="tx1"/>
                    </a:solidFill>
                  </a:tcPr>
                </a:tc>
                <a:tc>
                  <a:txBody>
                    <a:bodyPr/>
                    <a:p>
                      <a:pPr algn="ctr">
                        <a:buNone/>
                      </a:pPr>
                      <a:r>
                        <a:rPr lang="en-US">
                          <a:solidFill>
                            <a:schemeClr val="bg1"/>
                          </a:solidFill>
                        </a:rPr>
                        <a:t>16</a:t>
                      </a:r>
                      <a:endParaRPr lang="en-US">
                        <a:solidFill>
                          <a:schemeClr val="bg1"/>
                        </a:solidFill>
                      </a:endParaRPr>
                    </a:p>
                  </a:txBody>
                  <a:tcPr anchor="ctr" anchorCtr="0">
                    <a:solidFill>
                      <a:schemeClr val="tx1"/>
                    </a:solidFill>
                  </a:tcPr>
                </a:tc>
              </a:tr>
              <a:tr h="679450">
                <a:tc>
                  <a:txBody>
                    <a:bodyPr/>
                    <a:p>
                      <a:pPr algn="ctr">
                        <a:buNone/>
                      </a:pPr>
                      <a:r>
                        <a:rPr lang="en-US">
                          <a:solidFill>
                            <a:schemeClr val="bg1"/>
                          </a:solidFill>
                        </a:rPr>
                        <a:t>steps</a:t>
                      </a:r>
                      <a:endParaRPr lang="en-US">
                        <a:solidFill>
                          <a:schemeClr val="bg1"/>
                        </a:solidFill>
                      </a:endParaRPr>
                    </a:p>
                  </a:txBody>
                  <a:tcPr anchor="ctr" anchorCtr="0">
                    <a:solidFill>
                      <a:schemeClr val="tx1"/>
                    </a:solidFill>
                  </a:tcPr>
                </a:tc>
                <a:tc>
                  <a:txBody>
                    <a:bodyPr/>
                    <a:p>
                      <a:pPr algn="ctr">
                        <a:buNone/>
                      </a:pPr>
                      <a:r>
                        <a:rPr lang="en-US">
                          <a:solidFill>
                            <a:schemeClr val="bg1"/>
                          </a:solidFill>
                        </a:rPr>
                        <a:t>500</a:t>
                      </a:r>
                      <a:endParaRPr lang="en-US">
                        <a:solidFill>
                          <a:schemeClr val="bg1"/>
                        </a:solidFill>
                      </a:endParaRPr>
                    </a:p>
                  </a:txBody>
                  <a:tcPr anchor="ctr" anchorCtr="0">
                    <a:solidFill>
                      <a:schemeClr val="tx1"/>
                    </a:solidFill>
                  </a:tcPr>
                </a:tc>
              </a:tr>
              <a:tr h="679450">
                <a:tc>
                  <a:txBody>
                    <a:bodyPr/>
                    <a:p>
                      <a:pPr algn="ctr">
                        <a:buNone/>
                      </a:pPr>
                      <a:r>
                        <a:rPr lang="en-US">
                          <a:solidFill>
                            <a:schemeClr val="bg1"/>
                          </a:solidFill>
                        </a:rPr>
                        <a:t>learning</a:t>
                      </a:r>
                      <a:endParaRPr lang="en-US">
                        <a:solidFill>
                          <a:schemeClr val="bg1"/>
                        </a:solidFill>
                      </a:endParaRPr>
                    </a:p>
                  </a:txBody>
                  <a:tcPr anchor="ctr" anchorCtr="0">
                    <a:solidFill>
                      <a:schemeClr val="tx1"/>
                    </a:solidFill>
                  </a:tcPr>
                </a:tc>
                <a:tc>
                  <a:txBody>
                    <a:bodyPr/>
                    <a:p>
                      <a:pPr algn="ctr">
                        <a:buNone/>
                      </a:pPr>
                      <a:r>
                        <a:rPr lang="en-US">
                          <a:solidFill>
                            <a:schemeClr val="bg1"/>
                          </a:solidFill>
                        </a:rPr>
                        <a:t>5e-5</a:t>
                      </a:r>
                      <a:endParaRPr lang="en-US">
                        <a:solidFill>
                          <a:schemeClr val="bg1"/>
                        </a:solidFill>
                      </a:endParaRPr>
                    </a:p>
                  </a:txBody>
                  <a:tcPr anchor="ctr" anchorCtr="0">
                    <a:solidFill>
                      <a:schemeClr val="tx1"/>
                    </a:solidFill>
                  </a:tcPr>
                </a:tc>
              </a:tr>
              <a:tr h="679450">
                <a:tc>
                  <a:txBody>
                    <a:bodyPr/>
                    <a:p>
                      <a:pPr algn="ctr">
                        <a:buNone/>
                      </a:pPr>
                      <a:r>
                        <a:rPr lang="en-US">
                          <a:solidFill>
                            <a:schemeClr val="bg1"/>
                          </a:solidFill>
                        </a:rPr>
                        <a:t>optimizer </a:t>
                      </a:r>
                      <a:endParaRPr lang="en-US">
                        <a:solidFill>
                          <a:schemeClr val="bg1"/>
                        </a:solidFill>
                      </a:endParaRPr>
                    </a:p>
                  </a:txBody>
                  <a:tcPr anchor="ctr" anchorCtr="0">
                    <a:solidFill>
                      <a:schemeClr val="tx1"/>
                    </a:solidFill>
                  </a:tcPr>
                </a:tc>
                <a:tc>
                  <a:txBody>
                    <a:bodyPr/>
                    <a:p>
                      <a:pPr algn="ctr">
                        <a:buNone/>
                      </a:pPr>
                      <a:r>
                        <a:rPr lang="en-US">
                          <a:solidFill>
                            <a:schemeClr val="bg1"/>
                          </a:solidFill>
                        </a:rPr>
                        <a:t>adamW</a:t>
                      </a:r>
                      <a:endParaRPr lang="en-US">
                        <a:solidFill>
                          <a:schemeClr val="bg1"/>
                        </a:solidFill>
                      </a:endParaRPr>
                    </a:p>
                  </a:txBody>
                  <a:tcPr anchor="ctr" anchorCtr="0">
                    <a:solidFill>
                      <a:schemeClr val="tx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1" name="文本框 2"/>
          <p:cNvSpPr txBox="1"/>
          <p:nvPr/>
        </p:nvSpPr>
        <p:spPr>
          <a:xfrm>
            <a:off x="1486535" y="58420"/>
            <a:ext cx="6095365" cy="1005840"/>
          </a:xfrm>
          <a:prstGeom prst="rect"/>
          <a:noFill/>
        </p:spPr>
        <p:txBody>
          <a:bodyPr rtlCol="0" wrap="none">
            <a:noAutofit/>
          </a:bodyPr>
          <a:p>
            <a:pPr algn="ctr"/>
            <a:r>
              <a:rPr altLang="en-US" b="1" dirty="0" sz="7200" lang="en-US">
                <a:solidFill>
                  <a:srgbClr val="333333"/>
                </a:solidFill>
                <a:latin typeface="Arial" panose="020B0604020202020204" pitchFamily="34" charset="0"/>
                <a:ea typeface="Arial" panose="020B0604020202020204" pitchFamily="34" charset="0"/>
              </a:rPr>
              <a:t>Evaluation:</a:t>
            </a:r>
            <a:endParaRPr altLang="en-US" b="1" dirty="0" sz="7200" lang="en-US">
              <a:solidFill>
                <a:srgbClr val="333333"/>
              </a:solidFill>
              <a:latin typeface="Arial" panose="020B0604020202020204" pitchFamily="34" charset="0"/>
              <a:ea typeface="Arial" panose="020B0604020202020204" pitchFamily="34" charset="0"/>
            </a:endParaRPr>
          </a:p>
        </p:txBody>
      </p:sp>
      <p:sp>
        <p:nvSpPr>
          <p:cNvPr id="1048592" name="矩形 3"/>
          <p:cNvSpPr/>
          <p:nvPr/>
        </p:nvSpPr>
        <p:spPr>
          <a:xfrm>
            <a:off x="273685" y="0"/>
            <a:ext cx="664210" cy="1239520"/>
          </a:xfrm>
          <a:prstGeom prst="rect"/>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graphicFrame>
        <p:nvGraphicFramePr>
          <p:cNvPr id="4194304" name="Table 6"/>
          <p:cNvGraphicFramePr>
            <a:graphicFrameLocks/>
          </p:cNvGraphicFramePr>
          <p:nvPr>
            <p:custDataLst>
              <p:tags r:id="rId1"/>
            </p:custDataLst>
          </p:nvPr>
        </p:nvGraphicFramePr>
        <p:xfrm>
          <a:off x="1486535" y="1544320"/>
          <a:ext cx="9250680" cy="3397250"/>
        </p:xfrm>
        <a:graphic>
          <a:graphicData uri="http://schemas.openxmlformats.org/drawingml/2006/table">
            <a:tbl>
              <a:tblPr firstRow="1" bandRow="1">
                <a:tableStyleId>{5C22544A-7EE6-4342-B048-85BDC9FD1C3A}</a:tableStyleId>
              </a:tblPr>
              <a:tblGrid>
                <a:gridCol w="4625340"/>
                <a:gridCol w="4625340"/>
              </a:tblGrid>
              <a:tr h="679450">
                <a:tc>
                  <a:txBody>
                    <a:bodyPr/>
                    <a:p>
                      <a:pPr algn="ctr">
                        <a:buNone/>
                      </a:pPr>
                      <a:r>
                        <a:rPr lang="en-US"/>
                        <a:t>evaluation loss</a:t>
                      </a:r>
                      <a:endParaRPr lang="en-US"/>
                    </a:p>
                  </a:txBody>
                  <a:tcPr anchor="ctr" anchorCtr="0">
                    <a:solidFill>
                      <a:schemeClr val="tx1"/>
                    </a:solidFill>
                  </a:tcPr>
                </a:tc>
                <a:tc>
                  <a:txBody>
                    <a:bodyPr/>
                    <a:p>
                      <a:pPr algn="ctr">
                        <a:buNone/>
                      </a:pPr>
                      <a:r>
                        <a:rPr lang="en-US"/>
                        <a:t>1.39</a:t>
                      </a:r>
                      <a:endParaRPr lang="en-US"/>
                    </a:p>
                  </a:txBody>
                  <a:tcPr anchor="ctr" anchorCtr="0">
                    <a:solidFill>
                      <a:schemeClr val="tx1"/>
                    </a:solidFill>
                  </a:tcPr>
                </a:tc>
              </a:tr>
              <a:tr h="679450">
                <a:tc>
                  <a:txBody>
                    <a:bodyPr/>
                    <a:p>
                      <a:pPr algn="ctr">
                        <a:buNone/>
                      </a:pPr>
                      <a:r>
                        <a:rPr lang="en-US">
                          <a:solidFill>
                            <a:schemeClr val="bg1"/>
                          </a:solidFill>
                        </a:rPr>
                        <a:t>exact match</a:t>
                      </a:r>
                      <a:endParaRPr lang="en-US">
                        <a:solidFill>
                          <a:schemeClr val="bg1"/>
                        </a:solidFill>
                      </a:endParaRPr>
                    </a:p>
                  </a:txBody>
                  <a:tcPr anchor="ctr" anchorCtr="0">
                    <a:solidFill>
                      <a:schemeClr val="tx1"/>
                    </a:solidFill>
                  </a:tcPr>
                </a:tc>
                <a:tc>
                  <a:txBody>
                    <a:bodyPr/>
                    <a:p>
                      <a:pPr algn="ctr">
                        <a:buNone/>
                      </a:pPr>
                      <a:r>
                        <a:rPr lang="en-US">
                          <a:solidFill>
                            <a:schemeClr val="bg1"/>
                          </a:solidFill>
                        </a:rPr>
                        <a:t>~</a:t>
                      </a:r>
                      <a:r>
                        <a:rPr lang="en-US">
                          <a:solidFill>
                            <a:schemeClr val="bg1"/>
                          </a:solidFill>
                        </a:rPr>
                        <a:t>4</a:t>
                      </a:r>
                      <a:r>
                        <a:rPr lang="en-US">
                          <a:solidFill>
                            <a:schemeClr val="bg1"/>
                          </a:solidFill>
                        </a:rPr>
                        <a:t>5</a:t>
                      </a:r>
                      <a:r>
                        <a:rPr lang="en-US">
                          <a:solidFill>
                            <a:schemeClr val="bg1"/>
                          </a:solidFill>
                        </a:rPr>
                        <a:t>-</a:t>
                      </a:r>
                      <a:r>
                        <a:rPr lang="en-US">
                          <a:solidFill>
                            <a:schemeClr val="bg1"/>
                          </a:solidFill>
                        </a:rPr>
                        <a:t>5</a:t>
                      </a:r>
                      <a:r>
                        <a:rPr lang="en-US">
                          <a:solidFill>
                            <a:schemeClr val="bg1"/>
                          </a:solidFill>
                        </a:rPr>
                        <a:t>0</a:t>
                      </a:r>
                      <a:r>
                        <a:rPr lang="en-US">
                          <a:solidFill>
                            <a:schemeClr val="bg1"/>
                          </a:solidFill>
                        </a:rPr>
                        <a:t>%</a:t>
                      </a:r>
                      <a:endParaRPr lang="en-US">
                        <a:solidFill>
                          <a:schemeClr val="bg1"/>
                        </a:solidFill>
                      </a:endParaRPr>
                    </a:p>
                  </a:txBody>
                  <a:tcPr anchor="ctr" anchorCtr="0">
                    <a:solidFill>
                      <a:schemeClr val="tx1"/>
                    </a:solidFill>
                  </a:tcPr>
                </a:tc>
              </a:tr>
              <a:tr h="679450">
                <a:tc>
                  <a:txBody>
                    <a:bodyPr/>
                    <a:p>
                      <a:pPr algn="ctr">
                        <a:buNone/>
                      </a:pPr>
                      <a:r>
                        <a:rPr lang="en-US">
                          <a:solidFill>
                            <a:schemeClr val="bg1"/>
                          </a:solidFill>
                        </a:rPr>
                        <a:t>f1-score </a:t>
                      </a:r>
                      <a:endParaRPr lang="en-US">
                        <a:solidFill>
                          <a:schemeClr val="bg1"/>
                        </a:solidFill>
                      </a:endParaRPr>
                    </a:p>
                  </a:txBody>
                  <a:tcPr anchor="ctr" anchorCtr="0">
                    <a:solidFill>
                      <a:schemeClr val="tx1"/>
                    </a:solidFill>
                  </a:tcPr>
                </a:tc>
                <a:tc>
                  <a:txBody>
                    <a:bodyPr/>
                    <a:p>
                      <a:pPr algn="ctr">
                        <a:buNone/>
                      </a:pPr>
                      <a:r>
                        <a:rPr lang="en-US">
                          <a:solidFill>
                            <a:schemeClr val="bg1"/>
                          </a:solidFill>
                        </a:rPr>
                        <a:t>7</a:t>
                      </a:r>
                      <a:r>
                        <a:rPr lang="en-US">
                          <a:solidFill>
                            <a:schemeClr val="bg1"/>
                          </a:solidFill>
                        </a:rPr>
                        <a:t>1</a:t>
                      </a:r>
                      <a:r>
                        <a:rPr lang="en-US">
                          <a:solidFill>
                            <a:schemeClr val="bg1"/>
                          </a:solidFill>
                        </a:rPr>
                        <a:t>.</a:t>
                      </a:r>
                      <a:r>
                        <a:rPr lang="en-US">
                          <a:solidFill>
                            <a:schemeClr val="bg1"/>
                          </a:solidFill>
                        </a:rPr>
                        <a:t>9</a:t>
                      </a:r>
                      <a:endParaRPr lang="en-US">
                        <a:solidFill>
                          <a:schemeClr val="bg1"/>
                        </a:solidFill>
                      </a:endParaRPr>
                    </a:p>
                  </a:txBody>
                  <a:tcPr anchor="ctr" anchorCtr="0">
                    <a:solidFill>
                      <a:schemeClr val="tx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4" name="文本框 2"/>
          <p:cNvSpPr txBox="1"/>
          <p:nvPr/>
        </p:nvSpPr>
        <p:spPr>
          <a:xfrm>
            <a:off x="937895" y="40640"/>
            <a:ext cx="10392410" cy="1481455"/>
          </a:xfrm>
          <a:prstGeom prst="rect"/>
          <a:noFill/>
        </p:spPr>
        <p:txBody>
          <a:bodyPr rtlCol="0" wrap="none">
            <a:noAutofit/>
          </a:bodyPr>
          <a:p>
            <a:pPr algn="ctr"/>
            <a:r>
              <a:rPr altLang="zh-CN" b="1" dirty="0" sz="7200" lang="en-US">
                <a:solidFill>
                  <a:srgbClr val="333333"/>
                </a:solidFill>
                <a:latin typeface="Arial" panose="020B0604020202020204" pitchFamily="34" charset="0"/>
                <a:ea typeface="Arial" panose="020B0604020202020204" pitchFamily="34" charset="0"/>
              </a:rPr>
              <a:t>MODEL </a:t>
            </a:r>
            <a:r>
              <a:rPr altLang="en-US" b="1" dirty="0" sz="7200" lang="en-US">
                <a:solidFill>
                  <a:srgbClr val="333333"/>
                </a:solidFill>
                <a:latin typeface="Arial" panose="020B0604020202020204" pitchFamily="34" charset="0"/>
                <a:ea typeface="Arial" panose="020B0604020202020204" pitchFamily="34" charset="0"/>
              </a:rPr>
              <a:t>Limitations</a:t>
            </a:r>
            <a:r>
              <a:rPr altLang="zh-CN" b="1" dirty="0" sz="7200" lang="en-US">
                <a:solidFill>
                  <a:srgbClr val="333333"/>
                </a:solidFill>
                <a:latin typeface="Arial" panose="020B0604020202020204" pitchFamily="34" charset="0"/>
                <a:ea typeface="Arial" panose="020B0604020202020204" pitchFamily="34" charset="0"/>
              </a:rPr>
              <a:t> : </a:t>
            </a:r>
            <a:endParaRPr altLang="zh-CN" b="1" dirty="0" sz="7200" lang="en-US">
              <a:solidFill>
                <a:srgbClr val="333333"/>
              </a:solidFill>
              <a:latin typeface="Arial" panose="020B0604020202020204" pitchFamily="34" charset="0"/>
              <a:ea typeface="Arial" panose="020B0604020202020204" pitchFamily="34" charset="0"/>
            </a:endParaRPr>
          </a:p>
        </p:txBody>
      </p:sp>
      <p:sp>
        <p:nvSpPr>
          <p:cNvPr id="1048585" name="矩形 3"/>
          <p:cNvSpPr/>
          <p:nvPr/>
        </p:nvSpPr>
        <p:spPr>
          <a:xfrm>
            <a:off x="273685" y="0"/>
            <a:ext cx="664210" cy="1239520"/>
          </a:xfrm>
          <a:prstGeom prst="rect"/>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86" name="Text Box 4"/>
          <p:cNvSpPr txBox="1"/>
          <p:nvPr/>
        </p:nvSpPr>
        <p:spPr>
          <a:xfrm>
            <a:off x="664845" y="1522095"/>
            <a:ext cx="8741410" cy="3025140"/>
          </a:xfrm>
          <a:prstGeom prst="rect"/>
          <a:noFill/>
        </p:spPr>
        <p:txBody>
          <a:bodyPr rtlCol="0" wrap="square">
            <a:spAutoFit/>
          </a:bodyPr>
          <a:p>
            <a:pPr indent="-285750" marL="285750">
              <a:buFont typeface="Arial" panose="020B0604020202020204" pitchFamily="34" charset="0"/>
              <a:buChar char="•"/>
            </a:pPr>
            <a:r>
              <a:rPr altLang="en-US" lang="en-US"/>
              <a:t>Struggles with:</a:t>
            </a:r>
            <a:endParaRPr altLang="en-US" lang="en-US"/>
          </a:p>
          <a:p>
            <a:endParaRPr altLang="en-US" lang="en-US"/>
          </a:p>
          <a:p>
            <a:r>
              <a:rPr altLang="en-US" lang="en-US"/>
              <a:t>      Ambiguous or vague questions</a:t>
            </a:r>
            <a:endParaRPr altLang="en-US" lang="en-US"/>
          </a:p>
          <a:p>
            <a:endParaRPr altLang="en-US" lang="en-US"/>
          </a:p>
          <a:p>
            <a:r>
              <a:rPr altLang="en-US" lang="en-US"/>
              <a:t>      Contexts with long or multi-sentence answers</a:t>
            </a:r>
            <a:endParaRPr altLang="en-US" lang="en-US"/>
          </a:p>
          <a:p>
            <a:pPr indent="-285750" marL="285750">
              <a:buFont typeface="Arial" panose="020B0604020202020204" pitchFamily="34" charset="0"/>
              <a:buChar char="•"/>
            </a:pPr>
            <a:endParaRPr altLang="en-US" lang="en-US"/>
          </a:p>
          <a:p>
            <a:pPr indent="-285750" marL="285750">
              <a:buFont typeface="Arial" panose="020B0604020202020204" pitchFamily="34" charset="0"/>
              <a:buChar char="•"/>
            </a:pPr>
            <a:r>
              <a:rPr altLang="en-US" lang="en-US"/>
              <a:t>Doesn’t handle generative answers (only extractive).</a:t>
            </a:r>
            <a:endParaRPr altLang="en-US" lang="en-US"/>
          </a:p>
          <a:p>
            <a:pPr indent="-285750" marL="285750">
              <a:buFont typeface="Arial" panose="020B0604020202020204" pitchFamily="34" charset="0"/>
              <a:buChar char="•"/>
            </a:pPr>
            <a:endParaRPr altLang="en-US" lang="en-US"/>
          </a:p>
          <a:p>
            <a:pPr indent="-285750" marL="285750">
              <a:buFont typeface="Arial" panose="020B0604020202020204" pitchFamily="34" charset="0"/>
              <a:buChar char="•"/>
            </a:pPr>
            <a:r>
              <a:rPr altLang="en-US" lang="en-US"/>
              <a:t>Performance depends heavily on quality of preprocessing.</a:t>
            </a:r>
            <a:endParaRPr altLang="en-US" lang="en-US"/>
          </a:p>
          <a:p>
            <a:pPr indent="-285750" marL="285750">
              <a:buFont typeface="Arial" panose="020B0604020202020204" pitchFamily="34" charset="0"/>
              <a:buChar char="•"/>
            </a:pPr>
            <a:endParaRPr altLang="en-US" lang="en-US"/>
          </a:p>
          <a:p>
            <a:endParaRPr altLang="en-US" lang="en-US"/>
          </a:p>
        </p:txBody>
      </p:sp>
    </p:spTree>
  </p:cSld>
  <p:clrMapOvr>
    <a:masterClrMapping/>
  </p:clrMapOvr>
</p:sld>
</file>

<file path=ppt/tags/tag1.xml><?xml version="1.0" encoding="utf-8"?>
<p:tagLst xmlns:p="http://schemas.openxmlformats.org/presentationml/2006/main">
  <p:tag name="TABLE_ENDDRAG_ORIGIN_RECT" val="728*267"/>
  <p:tag name="TABLE_ENDDRAG_RECT" val="117*121*728*267"/>
</p:tagLst>
</file>

<file path=ppt/tags/tag2.xml><?xml version="1.0" encoding="utf-8"?>
<p:tagLst xmlns:p="http://schemas.openxmlformats.org/presentationml/2006/main">
  <p:tag name="TABLE_ENDDRAG_ORIGIN_RECT" val="728*267"/>
  <p:tag name="TABLE_ENDDRAG_RECT" val="117*121*728*267"/>
</p:tagLst>
</file>

<file path=ppt/theme/theme1.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游ゴシック Light"/>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游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Arial"/>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Slides</Application>
  <ScaleCrop>0</ScaleCrop>
  <Company>Microsoft</Company>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PC</dc:creator>
  <cp:lastModifiedBy>Alaa Hamdy</cp:lastModifiedBy>
  <dcterms:created xsi:type="dcterms:W3CDTF">2018-03-18T23:11:00Z</dcterms:created>
  <dcterms:modified xsi:type="dcterms:W3CDTF">2025-05-13T08:13:25Z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1033-12.2.0.20796</vt:lpwstr>
  </property>
  <property fmtid="{D5CDD505-2E9C-101B-9397-08002B2CF9AE}" pid="3" name="ICV">
    <vt:lpwstr>69d356e1133540569d9bec3dd4477773</vt:lpwstr>
  </property>
</Properties>
</file>