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6992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2856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28560" y="1825560"/>
            <a:ext cx="788652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28560" y="1825560"/>
            <a:ext cx="788652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845000" y="1825560"/>
            <a:ext cx="5452920" cy="4350960"/>
          </a:xfrm>
          <a:prstGeom prst="rect">
            <a:avLst/>
          </a:prstGeom>
          <a:ln>
            <a:noFill/>
          </a:ln>
        </p:spPr>
      </p:pic>
      <p:pic>
        <p:nvPicPr>
          <p:cNvPr id="38" name="" descr=""/>
          <p:cNvPicPr/>
          <p:nvPr/>
        </p:nvPicPr>
        <p:blipFill>
          <a:blip r:embed="rId3"/>
          <a:stretch/>
        </p:blipFill>
        <p:spPr>
          <a:xfrm>
            <a:off x="184500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628560" y="1825560"/>
            <a:ext cx="788652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62856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6992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62856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62856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6992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2856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6992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6992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62856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6992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628560" y="4098240"/>
            <a:ext cx="788652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28560" y="1825560"/>
            <a:ext cx="788652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28560" y="4098240"/>
            <a:ext cx="788652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2856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6992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6992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62856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628560" y="1825560"/>
            <a:ext cx="788652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628560" y="1825560"/>
            <a:ext cx="788652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845000" y="1825560"/>
            <a:ext cx="5452920" cy="4350960"/>
          </a:xfrm>
          <a:prstGeom prst="rect">
            <a:avLst/>
          </a:prstGeom>
          <a:ln>
            <a:noFill/>
          </a:ln>
        </p:spPr>
      </p:pic>
      <p:pic>
        <p:nvPicPr>
          <p:cNvPr id="77" name="" descr=""/>
          <p:cNvPicPr/>
          <p:nvPr/>
        </p:nvPicPr>
        <p:blipFill>
          <a:blip r:embed="rId3"/>
          <a:stretch/>
        </p:blipFill>
        <p:spPr>
          <a:xfrm>
            <a:off x="184500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2856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6992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p>
            <a:pPr algn="r" rtl="1"/>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anchor="b"/>
          <a:p>
            <a:pPr algn="ctr" rtl="1">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628560" y="6356520"/>
            <a:ext cx="20570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1/31/18</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p>
            <a:pPr algn="r">
              <a:lnSpc>
                <a:spcPct val="100000"/>
              </a:lnSpc>
            </a:pPr>
            <a:fld id="{6C34A120-F0FC-4B63-A93C-03207BD916A8}"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lgn="r" rtl="1">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lgn="r" rtl="1">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lgn="r" rtl="1">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lgn="r" rtl="1">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lgn="r" rtl="1">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lgn="r" rtl="1">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lgn="r" rtl="1">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365040"/>
            <a:ext cx="7886520" cy="1325160"/>
          </a:xfrm>
          <a:prstGeom prst="rect">
            <a:avLst/>
          </a:prstGeom>
        </p:spPr>
        <p:txBody>
          <a:bodyPr anchor="ctr"/>
          <a:p>
            <a:pPr rtl="1">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628560" y="1825560"/>
            <a:ext cx="7886520" cy="4350960"/>
          </a:xfrm>
          <a:prstGeom prst="rect">
            <a:avLst/>
          </a:prstGeom>
        </p:spPr>
        <p:txBody>
          <a:bodyPr/>
          <a:p>
            <a:pPr marL="432000" indent="-324000" rtl="1">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rtl="1">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rtl="1">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rtl="1">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rtl="1">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rtl="1">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gn="r" rtl="1">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gn="r" rtl="1">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gn="r" rtl="1">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gn="r" rtl="1">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628560" y="6356520"/>
            <a:ext cx="20570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1/31/18</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029040" y="6356520"/>
            <a:ext cx="30859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458040" y="6356520"/>
            <a:ext cx="2057040" cy="364680"/>
          </a:xfrm>
          <a:prstGeom prst="rect">
            <a:avLst/>
          </a:prstGeom>
        </p:spPr>
        <p:txBody>
          <a:bodyPr anchor="ctr"/>
          <a:p>
            <a:pPr algn="r">
              <a:lnSpc>
                <a:spcPct val="100000"/>
              </a:lnSpc>
            </a:pPr>
            <a:fld id="{7007CF04-E243-4F76-85C6-470A95DD3CDB}"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85800" y="1122480"/>
            <a:ext cx="7772040" cy="2387160"/>
          </a:xfrm>
          <a:prstGeom prst="rect">
            <a:avLst/>
          </a:prstGeom>
          <a:noFill/>
          <a:ln>
            <a:noFill/>
          </a:ln>
        </p:spPr>
        <p:txBody>
          <a:bodyPr anchor="b"/>
          <a:p>
            <a:pPr algn="ctr" rtl="1">
              <a:lnSpc>
                <a:spcPct val="100000"/>
              </a:lnSpc>
            </a:pPr>
            <a:r>
              <a:rPr b="1" lang="en-US" sz="6000" spc="-1" strike="noStrike">
                <a:solidFill>
                  <a:srgbClr val="000000"/>
                </a:solidFill>
                <a:uFill>
                  <a:solidFill>
                    <a:srgbClr val="ffffff"/>
                  </a:solidFill>
                </a:uFill>
                <a:latin typeface="Calibri Light"/>
              </a:rPr>
              <a:t>Multiple inheritance</a:t>
            </a:r>
            <a:endParaRPr b="0" lang="en-US" sz="18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206280" y="294840"/>
            <a:ext cx="11155320" cy="1325160"/>
          </a:xfrm>
          <a:prstGeom prst="rect">
            <a:avLst/>
          </a:prstGeom>
          <a:noFill/>
          <a:ln>
            <a:noFill/>
          </a:ln>
        </p:spPr>
        <p:txBody>
          <a:bodyPr anchor="ctr"/>
          <a:p>
            <a:pPr rtl="1">
              <a:lnSpc>
                <a:spcPct val="90000"/>
              </a:lnSpc>
            </a:pPr>
            <a:r>
              <a:rPr b="1" lang="en-US" sz="3200" spc="-1" strike="noStrike">
                <a:solidFill>
                  <a:srgbClr val="cc00cc"/>
                </a:solidFill>
                <a:uFill>
                  <a:solidFill>
                    <a:srgbClr val="ffffff"/>
                  </a:solidFill>
                </a:uFill>
                <a:latin typeface="Segoe UI Semilight"/>
              </a:rPr>
              <a:t>How Super Function handle Multiple inheritance</a:t>
            </a:r>
            <a:r>
              <a:rPr b="1" lang="en-US" sz="3200" spc="-1" strike="noStrike">
                <a:solidFill>
                  <a:srgbClr val="cc00cc"/>
                </a:solidFill>
                <a:uFill>
                  <a:solidFill>
                    <a:srgbClr val="ffffff"/>
                  </a:solidFill>
                </a:uFill>
                <a:latin typeface="Segoe UI Semilight"/>
              </a:rPr>
              <a:t> </a:t>
            </a:r>
            <a:endParaRPr b="0" lang="en-US" sz="1800" spc="-1" strike="noStrike">
              <a:solidFill>
                <a:srgbClr val="000000"/>
              </a:solidFill>
              <a:uFill>
                <a:solidFill>
                  <a:srgbClr val="ffffff"/>
                </a:solidFill>
              </a:uFill>
              <a:latin typeface="Calibri"/>
            </a:endParaRPr>
          </a:p>
        </p:txBody>
      </p:sp>
      <p:sp>
        <p:nvSpPr>
          <p:cNvPr id="80" name="TextShape 2"/>
          <p:cNvSpPr txBox="1"/>
          <p:nvPr/>
        </p:nvSpPr>
        <p:spPr>
          <a:xfrm>
            <a:off x="333000" y="1443960"/>
            <a:ext cx="8374680" cy="4823640"/>
          </a:xfrm>
          <a:prstGeom prst="rect">
            <a:avLst/>
          </a:prstGeom>
          <a:noFill/>
          <a:ln>
            <a:noFill/>
          </a:ln>
        </p:spPr>
        <p:txBody>
          <a:bodyPr/>
          <a:p>
            <a:pPr rtl="1">
              <a:lnSpc>
                <a:spcPct val="100000"/>
              </a:lnSpc>
            </a:pPr>
            <a:r>
              <a:rPr b="0" lang="en-US" sz="2400" spc="-1" strike="noStrike">
                <a:solidFill>
                  <a:srgbClr val="404040"/>
                </a:solidFill>
                <a:uFill>
                  <a:solidFill>
                    <a:srgbClr val="ffffff"/>
                  </a:solidFill>
                </a:uFill>
                <a:latin typeface="Calibri"/>
              </a:rPr>
              <a:t> </a:t>
            </a:r>
            <a:r>
              <a:rPr b="0" lang="en-US" sz="2400" spc="-1" strike="noStrike">
                <a:solidFill>
                  <a:srgbClr val="404040"/>
                </a:solidFill>
                <a:uFill>
                  <a:solidFill>
                    <a:srgbClr val="ffffff"/>
                  </a:solidFill>
                </a:uFill>
                <a:latin typeface="Calibri"/>
              </a:rPr>
              <a:t>When looking up a method, base classes were searched using a simple depth-first left-to-right scheme. The first matching object found during this search would be returned . So if we have and need Save</a:t>
            </a:r>
            <a:r>
              <a:rPr b="0" lang="en-US" sz="2400" spc="-1" strike="noStrike">
                <a:solidFill>
                  <a:srgbClr val="404040"/>
                </a:solidFill>
                <a:uFill>
                  <a:solidFill>
                    <a:srgbClr val="ffffff"/>
                  </a:solidFill>
                </a:uFill>
                <a:latin typeface="Calibri"/>
              </a:rPr>
              <a:t>(); </a:t>
            </a:r>
            <a:endParaRPr b="0" lang="en-US" sz="2400" spc="-1" strike="noStrike">
              <a:solidFill>
                <a:srgbClr val="000000"/>
              </a:solidFill>
              <a:uFill>
                <a:solidFill>
                  <a:srgbClr val="ffffff"/>
                </a:solidFill>
              </a:uFill>
              <a:latin typeface="Calibri"/>
            </a:endParaRPr>
          </a:p>
          <a:p>
            <a:pPr rtl="1">
              <a:lnSpc>
                <a:spcPct val="100000"/>
              </a:lnSpc>
            </a:pPr>
            <a:endParaRPr b="0" lang="en-US" sz="2400" spc="-1" strike="noStrike">
              <a:solidFill>
                <a:srgbClr val="000000"/>
              </a:solidFill>
              <a:uFill>
                <a:solidFill>
                  <a:srgbClr val="ffffff"/>
                </a:solidFill>
              </a:uFill>
              <a:latin typeface="Calibri"/>
            </a:endParaRPr>
          </a:p>
          <a:p>
            <a:pPr rtl="1">
              <a:lnSpc>
                <a:spcPct val="100000"/>
              </a:lnSpc>
            </a:pPr>
            <a:endParaRPr b="0" lang="en-US" sz="2400" spc="-1" strike="noStrike">
              <a:solidFill>
                <a:srgbClr val="000000"/>
              </a:solidFill>
              <a:uFill>
                <a:solidFill>
                  <a:srgbClr val="ffffff"/>
                </a:solidFill>
              </a:uFill>
              <a:latin typeface="Calibri"/>
            </a:endParaRPr>
          </a:p>
        </p:txBody>
      </p:sp>
      <p:sp>
        <p:nvSpPr>
          <p:cNvPr id="81" name="CustomShape 3"/>
          <p:cNvSpPr/>
          <p:nvPr/>
        </p:nvSpPr>
        <p:spPr>
          <a:xfrm>
            <a:off x="520560" y="3249360"/>
            <a:ext cx="6118920" cy="2836440"/>
          </a:xfrm>
          <a:prstGeom prst="rect">
            <a:avLst/>
          </a:prstGeom>
          <a:noFill/>
          <a:ln>
            <a:noFill/>
          </a:ln>
        </p:spPr>
        <p:style>
          <a:lnRef idx="0"/>
          <a:fillRef idx="0"/>
          <a:effectRef idx="0"/>
          <a:fontRef idx="minor"/>
        </p:style>
        <p:txBody>
          <a:bodyPr anchor="ctr"/>
          <a:p>
            <a:pPr>
              <a:lnSpc>
                <a:spcPct val="100000"/>
              </a:lnSpc>
            </a:pPr>
            <a:r>
              <a:rPr b="0" lang="en-US" sz="2000" spc="-1" strike="noStrike">
                <a:solidFill>
                  <a:srgbClr val="666666"/>
                </a:solidFill>
                <a:uFill>
                  <a:solidFill>
                    <a:srgbClr val="ffffff"/>
                  </a:solidFill>
                </a:uFill>
                <a:latin typeface="Arial Unicode MS"/>
              </a:rPr>
              <a:t>class A:</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def save(self): pass</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class B(A): pass</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class C:</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def save(self): pass</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class D(B, C): pass</a:t>
            </a:r>
            <a:r>
              <a:rPr b="0" lang="en-US" sz="20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86440" y="146520"/>
            <a:ext cx="7886520" cy="6035760"/>
          </a:xfrm>
          <a:prstGeom prst="rect">
            <a:avLst/>
          </a:prstGeom>
          <a:noFill/>
          <a:ln>
            <a:noFill/>
          </a:ln>
        </p:spPr>
        <p:txBody>
          <a:bodyPr/>
          <a:p>
            <a:pPr rtl="1">
              <a:lnSpc>
                <a:spcPct val="100000"/>
              </a:lnSpc>
            </a:pPr>
            <a:r>
              <a:rPr b="0" lang="en-US" sz="2400" spc="-1" strike="noStrike">
                <a:solidFill>
                  <a:srgbClr val="000000"/>
                </a:solidFill>
                <a:uFill>
                  <a:solidFill>
                    <a:srgbClr val="ffffff"/>
                  </a:solidFill>
                </a:uFill>
                <a:latin typeface="Calibri"/>
              </a:rPr>
              <a:t>the classic method order would order the classes as D, B, A, C. Thus, a search for the method </a:t>
            </a:r>
            <a:r>
              <a:rPr b="1" lang="en-US" sz="2400" spc="-1" strike="noStrike">
                <a:solidFill>
                  <a:srgbClr val="000000"/>
                </a:solidFill>
                <a:uFill>
                  <a:solidFill>
                    <a:srgbClr val="ffffff"/>
                  </a:solidFill>
                </a:uFill>
                <a:latin typeface="Calibri"/>
              </a:rPr>
              <a:t>x.save()</a:t>
            </a:r>
            <a:r>
              <a:rPr b="0" lang="en-US" sz="2400" spc="-1" strike="noStrike">
                <a:solidFill>
                  <a:srgbClr val="000000"/>
                </a:solidFill>
                <a:uFill>
                  <a:solidFill>
                    <a:srgbClr val="ffffff"/>
                  </a:solidFill>
                </a:uFill>
                <a:latin typeface="Calibri"/>
              </a:rPr>
              <a:t> would produce </a:t>
            </a:r>
            <a:r>
              <a:rPr b="1" lang="en-US" sz="2400" spc="-1" strike="noStrike">
                <a:solidFill>
                  <a:srgbClr val="000000"/>
                </a:solidFill>
                <a:uFill>
                  <a:solidFill>
                    <a:srgbClr val="ffffff"/>
                  </a:solidFill>
                </a:uFill>
                <a:latin typeface="Calibri"/>
              </a:rPr>
              <a:t>A.save() </a:t>
            </a:r>
            <a:r>
              <a:rPr b="0" lang="en-US" sz="2400" spc="-1" strike="noStrike">
                <a:solidFill>
                  <a:srgbClr val="000000"/>
                </a:solidFill>
                <a:uFill>
                  <a:solidFill>
                    <a:srgbClr val="ffffff"/>
                  </a:solidFill>
                </a:uFill>
                <a:latin typeface="Calibri"/>
              </a:rPr>
              <a:t>(and </a:t>
            </a:r>
            <a:r>
              <a:rPr b="1" lang="en-US" sz="2400" spc="-1" strike="noStrike">
                <a:solidFill>
                  <a:srgbClr val="000000"/>
                </a:solidFill>
                <a:uFill>
                  <a:solidFill>
                    <a:srgbClr val="ffffff"/>
                  </a:solidFill>
                </a:uFill>
                <a:latin typeface="Calibri"/>
              </a:rPr>
              <a:t>not C.save()</a:t>
            </a:r>
            <a:r>
              <a:rPr b="0" lang="en-US" sz="2400" spc="-1" strike="noStrike">
                <a:solidFill>
                  <a:srgbClr val="000000"/>
                </a:solidFill>
                <a:uFill>
                  <a:solidFill>
                    <a:srgbClr val="ffffff"/>
                  </a:solidFill>
                </a:uFill>
                <a:latin typeface="Calibri"/>
              </a:rPr>
              <a:t>)</a:t>
            </a:r>
            <a:r>
              <a:rPr b="0" lang="en-US" sz="2400" spc="-1" strike="noStrike">
                <a:solidFill>
                  <a:srgbClr val="000000"/>
                </a:solidFill>
                <a:uFill>
                  <a:solidFill>
                    <a:srgbClr val="ffffff"/>
                  </a:solidFill>
                </a:uFill>
                <a:latin typeface="Calibri"/>
              </a:rPr>
              <a:t>. </a:t>
            </a:r>
            <a:endParaRPr b="0" lang="en-US" sz="2400" spc="-1" strike="noStrike">
              <a:solidFill>
                <a:srgbClr val="000000"/>
              </a:solidFill>
              <a:uFill>
                <a:solidFill>
                  <a:srgbClr val="ffffff"/>
                </a:solidFill>
              </a:uFill>
              <a:latin typeface="Calibri"/>
            </a:endParaRPr>
          </a:p>
          <a:p>
            <a:pPr rtl="1">
              <a:lnSpc>
                <a:spcPct val="100000"/>
              </a:lnSpc>
            </a:pPr>
            <a:r>
              <a:rPr b="0" lang="en-US" sz="2400" spc="-1" strike="noStrike">
                <a:solidFill>
                  <a:srgbClr val="000000"/>
                </a:solidFill>
                <a:uFill>
                  <a:solidFill>
                    <a:srgbClr val="ffffff"/>
                  </a:solidFill>
                </a:uFill>
                <a:latin typeface="Calibri"/>
              </a:rPr>
              <a:t>This scheme works fine for simple cases, but has problems that become apparent when one considers more complicated uses of multiple inheritance. One problem concerns method lookup under "diamond inheritance</a:t>
            </a:r>
            <a:r>
              <a:rPr b="0" lang="en-US" sz="2400" spc="-1" strike="noStrike">
                <a:solidFill>
                  <a:srgbClr val="000000"/>
                </a:solidFill>
                <a:uFill>
                  <a:solidFill>
                    <a:srgbClr val="ffffff"/>
                  </a:solidFill>
                </a:uFill>
                <a:latin typeface="Calibri"/>
              </a:rPr>
              <a:t>.</a:t>
            </a:r>
            <a:endParaRPr b="0" lang="en-US" sz="2400" spc="-1" strike="noStrike">
              <a:solidFill>
                <a:srgbClr val="000000"/>
              </a:solidFill>
              <a:uFill>
                <a:solidFill>
                  <a:srgbClr val="ffffff"/>
                </a:solidFill>
              </a:uFill>
              <a:latin typeface="Calibri"/>
            </a:endParaRPr>
          </a:p>
          <a:p>
            <a:pPr rtl="1">
              <a:lnSpc>
                <a:spcPct val="100000"/>
              </a:lnSpc>
            </a:pPr>
            <a:endParaRPr b="0" lang="en-US" sz="2400" spc="-1" strike="noStrike">
              <a:solidFill>
                <a:srgbClr val="000000"/>
              </a:solidFill>
              <a:uFill>
                <a:solidFill>
                  <a:srgbClr val="ffffff"/>
                </a:solidFill>
              </a:uFill>
              <a:latin typeface="Calibri"/>
            </a:endParaRPr>
          </a:p>
        </p:txBody>
      </p:sp>
      <p:sp>
        <p:nvSpPr>
          <p:cNvPr id="83" name="CustomShape 2"/>
          <p:cNvSpPr/>
          <p:nvPr/>
        </p:nvSpPr>
        <p:spPr>
          <a:xfrm>
            <a:off x="586440" y="3584880"/>
            <a:ext cx="6104880" cy="2836440"/>
          </a:xfrm>
          <a:prstGeom prst="rect">
            <a:avLst/>
          </a:prstGeom>
          <a:noFill/>
          <a:ln>
            <a:noFill/>
          </a:ln>
        </p:spPr>
        <p:style>
          <a:lnRef idx="0"/>
          <a:fillRef idx="0"/>
          <a:effectRef idx="0"/>
          <a:fontRef idx="minor"/>
        </p:style>
        <p:txBody>
          <a:bodyPr anchor="ctr"/>
          <a:p>
            <a:pPr>
              <a:lnSpc>
                <a:spcPct val="100000"/>
              </a:lnSpc>
            </a:pPr>
            <a:r>
              <a:rPr b="0" lang="en-US" sz="2000" spc="-1" strike="noStrike">
                <a:solidFill>
                  <a:srgbClr val="666666"/>
                </a:solidFill>
                <a:uFill>
                  <a:solidFill>
                    <a:srgbClr val="ffffff"/>
                  </a:solidFill>
                </a:uFill>
                <a:latin typeface="Arial Unicode MS"/>
              </a:rPr>
              <a:t>class A:</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def save(self): pass</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class B(A): pass</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class C(A):</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def save(self): pass</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
</a:t>
            </a:r>
            <a:r>
              <a:rPr b="0" lang="en-US" sz="2000" spc="-1" strike="noStrike">
                <a:solidFill>
                  <a:srgbClr val="666666"/>
                </a:solidFill>
                <a:uFill>
                  <a:solidFill>
                    <a:srgbClr val="ffffff"/>
                  </a:solidFill>
                </a:uFill>
                <a:latin typeface="Arial Unicode MS"/>
              </a:rPr>
              <a:t>class D(B, C): pass</a:t>
            </a:r>
            <a:r>
              <a:rPr b="0" lang="en-US" sz="20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9720" y="0"/>
            <a:ext cx="7886520" cy="1325160"/>
          </a:xfrm>
          <a:prstGeom prst="rect">
            <a:avLst/>
          </a:prstGeom>
          <a:noFill/>
          <a:ln>
            <a:noFill/>
          </a:ln>
        </p:spPr>
        <p:txBody>
          <a:bodyPr anchor="ctr"/>
          <a:p>
            <a:pPr rtl="1">
              <a:lnSpc>
                <a:spcPct val="90000"/>
              </a:lnSpc>
            </a:pPr>
            <a:r>
              <a:rPr b="0" lang="en-US" sz="2800" spc="-1" strike="noStrike">
                <a:solidFill>
                  <a:srgbClr val="000000"/>
                </a:solidFill>
                <a:uFill>
                  <a:solidFill>
                    <a:srgbClr val="ffffff"/>
                  </a:solidFill>
                </a:uFill>
                <a:latin typeface="Segoe UI Semilight"/>
              </a:rPr>
              <a:t>methods would be found by searching the classes in the order D, B, A, C, A</a:t>
            </a:r>
            <a:r>
              <a:rPr b="0" lang="en-US" sz="2800" spc="-1" strike="noStrike">
                <a:solidFill>
                  <a:srgbClr val="000000"/>
                </a:solidFill>
                <a:uFill>
                  <a:solidFill>
                    <a:srgbClr val="ffffff"/>
                  </a:solidFill>
                </a:uFill>
                <a:latin typeface="Segoe UI Semilight"/>
              </a:rPr>
              <a:t>. </a:t>
            </a:r>
            <a:endParaRPr b="0" lang="en-US" sz="1800" spc="-1" strike="noStrike">
              <a:solidFill>
                <a:srgbClr val="000000"/>
              </a:solidFill>
              <a:uFill>
                <a:solidFill>
                  <a:srgbClr val="ffffff"/>
                </a:solidFill>
              </a:uFill>
              <a:latin typeface="Calibri"/>
            </a:endParaRPr>
          </a:p>
        </p:txBody>
      </p:sp>
      <p:sp>
        <p:nvSpPr>
          <p:cNvPr id="85" name="TextShape 2"/>
          <p:cNvSpPr txBox="1"/>
          <p:nvPr/>
        </p:nvSpPr>
        <p:spPr>
          <a:xfrm>
            <a:off x="459720" y="1139400"/>
            <a:ext cx="8055000" cy="5037120"/>
          </a:xfrm>
          <a:prstGeom prst="rect">
            <a:avLst/>
          </a:prstGeom>
          <a:noFill/>
          <a:ln>
            <a:noFill/>
          </a:ln>
        </p:spPr>
        <p:txBody>
          <a:bodyPr/>
          <a:p>
            <a:pPr rtl="1">
              <a:lnSpc>
                <a:spcPct val="100000"/>
              </a:lnSpc>
            </a:pPr>
            <a:r>
              <a:rPr b="0" lang="en-US" sz="2800" spc="-1" strike="noStrike">
                <a:solidFill>
                  <a:srgbClr val="000000"/>
                </a:solidFill>
                <a:uFill>
                  <a:solidFill>
                    <a:srgbClr val="ffffff"/>
                  </a:solidFill>
                </a:uFill>
                <a:latin typeface="Calibri"/>
              </a:rPr>
              <a:t>a reference to </a:t>
            </a:r>
            <a:r>
              <a:rPr b="1" lang="en-US" sz="2800" spc="-1" strike="noStrike">
                <a:solidFill>
                  <a:srgbClr val="000000"/>
                </a:solidFill>
                <a:uFill>
                  <a:solidFill>
                    <a:srgbClr val="ffffff"/>
                  </a:solidFill>
                </a:uFill>
                <a:latin typeface="Calibri"/>
              </a:rPr>
              <a:t>x.save() </a:t>
            </a:r>
            <a:r>
              <a:rPr b="0" lang="en-US" sz="2800" spc="-1" strike="noStrike">
                <a:solidFill>
                  <a:srgbClr val="000000"/>
                </a:solidFill>
                <a:uFill>
                  <a:solidFill>
                    <a:srgbClr val="ffffff"/>
                  </a:solidFill>
                </a:uFill>
                <a:latin typeface="Calibri"/>
              </a:rPr>
              <a:t>will call </a:t>
            </a:r>
            <a:r>
              <a:rPr b="1" lang="en-US" sz="2800" spc="-1" strike="noStrike">
                <a:solidFill>
                  <a:srgbClr val="000000"/>
                </a:solidFill>
                <a:uFill>
                  <a:solidFill>
                    <a:srgbClr val="ffffff"/>
                  </a:solidFill>
                </a:uFill>
                <a:latin typeface="Calibri"/>
              </a:rPr>
              <a:t>A.save() </a:t>
            </a:r>
            <a:r>
              <a:rPr b="0" lang="en-US" sz="2800" spc="-1" strike="noStrike">
                <a:solidFill>
                  <a:srgbClr val="000000"/>
                </a:solidFill>
                <a:uFill>
                  <a:solidFill>
                    <a:srgbClr val="ffffff"/>
                  </a:solidFill>
                </a:uFill>
                <a:latin typeface="Calibri"/>
              </a:rPr>
              <a:t>as before</a:t>
            </a:r>
            <a:r>
              <a:rPr b="0" lang="en-US" sz="28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a:p>
            <a:pPr rtl="1">
              <a:lnSpc>
                <a:spcPct val="100000"/>
              </a:lnSpc>
            </a:pPr>
            <a:r>
              <a:rPr b="0" lang="en-US" sz="2800" spc="-1" strike="noStrike">
                <a:solidFill>
                  <a:srgbClr val="000000"/>
                </a:solidFill>
                <a:uFill>
                  <a:solidFill>
                    <a:srgbClr val="ffffff"/>
                  </a:solidFill>
                </a:uFill>
                <a:latin typeface="Calibri"/>
              </a:rPr>
              <a:t>Since both B and C inherit from A, one can argue that the redefined method C.save() is actually the method that you want to call, since it can be viewed as being "more specialized" than the method in A (in fact, it probably calls A.save() anyways)</a:t>
            </a:r>
            <a:r>
              <a:rPr b="0" lang="en-US" sz="2800" spc="-1" strike="noStrike">
                <a:solidFill>
                  <a:srgbClr val="000000"/>
                </a:solidFill>
                <a:uFill>
                  <a:solidFill>
                    <a:srgbClr val="ffffff"/>
                  </a:solidFill>
                </a:uFill>
                <a:latin typeface="Calibri"/>
              </a:rPr>
              <a:t>.</a:t>
            </a: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628560" y="548640"/>
            <a:ext cx="7886520" cy="3826080"/>
          </a:xfrm>
          <a:prstGeom prst="rect">
            <a:avLst/>
          </a:prstGeom>
          <a:noFill/>
          <a:ln>
            <a:noFill/>
          </a:ln>
        </p:spPr>
        <p:txBody>
          <a:bodyPr/>
          <a:p>
            <a:pPr>
              <a:lnSpc>
                <a:spcPct val="100000"/>
              </a:lnSpc>
            </a:pPr>
            <a:r>
              <a:rPr b="0" lang="en-US" sz="2800" spc="-1" strike="noStrike">
                <a:solidFill>
                  <a:srgbClr val="666666"/>
                </a:solidFill>
                <a:uFill>
                  <a:solidFill>
                    <a:srgbClr val="ffffff"/>
                  </a:solidFill>
                </a:uFill>
                <a:latin typeface="Arial Unicode MS"/>
              </a:rPr>
              <a:t>class  Human :</a:t>
            </a:r>
            <a:r>
              <a:rPr b="0" lang="en-US" sz="2800" spc="-1" strike="noStrike">
                <a:solidFill>
                  <a:srgbClr val="666666"/>
                </a:solidFill>
                <a:uFill>
                  <a:solidFill>
                    <a:srgbClr val="ffffff"/>
                  </a:solidFill>
                </a:uFill>
                <a:latin typeface="Arial Unicode MS"/>
              </a:rPr>
              <a:t>
</a:t>
            </a:r>
            <a:r>
              <a:rPr b="0" lang="en-US" sz="2800" spc="-1" strike="noStrike">
                <a:solidFill>
                  <a:srgbClr val="666666"/>
                </a:solidFill>
                <a:uFill>
                  <a:solidFill>
                    <a:srgbClr val="ffffff"/>
                  </a:solidFill>
                </a:uFill>
                <a:latin typeface="Arial Unicode MS"/>
              </a:rPr>
              <a:t>	</a:t>
            </a:r>
            <a:r>
              <a:rPr b="0" lang="en-US" sz="2800" spc="-1" strike="noStrike">
                <a:solidFill>
                  <a:srgbClr val="666666"/>
                </a:solidFill>
                <a:uFill>
                  <a:solidFill>
                    <a:srgbClr val="ffffff"/>
                  </a:solidFill>
                </a:uFill>
                <a:latin typeface="Arial Unicode MS"/>
              </a:rPr>
              <a:t>def eat(self):pass</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666666"/>
                </a:solidFill>
                <a:uFill>
                  <a:solidFill>
                    <a:srgbClr val="ffffff"/>
                  </a:solidFill>
                </a:uFill>
                <a:latin typeface="Arial Unicode MS"/>
              </a:rPr>
              <a:t>class Mammal: </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666666"/>
                </a:solidFill>
                <a:uFill>
                  <a:solidFill>
                    <a:srgbClr val="ffffff"/>
                  </a:solidFill>
                </a:uFill>
                <a:latin typeface="Arial Unicode MS"/>
              </a:rPr>
              <a:t>	</a:t>
            </a:r>
            <a:r>
              <a:rPr b="0" lang="en-US" sz="2800" spc="-1" strike="noStrike">
                <a:solidFill>
                  <a:srgbClr val="666666"/>
                </a:solidFill>
                <a:uFill>
                  <a:solidFill>
                    <a:srgbClr val="ffffff"/>
                  </a:solidFill>
                </a:uFill>
                <a:latin typeface="Arial Unicode MS"/>
              </a:rPr>
              <a:t>def eat(self):pass</a:t>
            </a:r>
            <a:r>
              <a:rPr b="0" lang="en-US" sz="2800" spc="-1" strike="noStrike">
                <a:solidFill>
                  <a:srgbClr val="666666"/>
                </a:solidFill>
                <a:uFill>
                  <a:solidFill>
                    <a:srgbClr val="ffffff"/>
                  </a:solidFill>
                </a:uFill>
                <a:latin typeface="Arial Unicode MS"/>
              </a:rPr>
              <a:t>
</a:t>
            </a:r>
            <a:r>
              <a:rPr b="0" lang="en-US" sz="2800" spc="-1" strike="noStrike">
                <a:solidFill>
                  <a:srgbClr val="666666"/>
                </a:solidFill>
                <a:uFill>
                  <a:solidFill>
                    <a:srgbClr val="ffffff"/>
                  </a:solidFill>
                </a:uFill>
                <a:latin typeface="Arial Unicode MS"/>
              </a:rPr>
              <a:t>
</a:t>
            </a:r>
            <a:r>
              <a:rPr b="0" lang="en-US" sz="2800" spc="-1" strike="noStrike">
                <a:solidFill>
                  <a:srgbClr val="666666"/>
                </a:solidFill>
                <a:uFill>
                  <a:solidFill>
                    <a:srgbClr val="ffffff"/>
                  </a:solidFill>
                </a:uFill>
                <a:latin typeface="Arial Unicode MS"/>
              </a:rPr>
              <a:t>class Emp(Human ,Mammal):</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666666"/>
                </a:solidFill>
                <a:uFill>
                  <a:solidFill>
                    <a:srgbClr val="ffffff"/>
                  </a:solidFill>
                </a:uFill>
                <a:latin typeface="Arial Unicode MS"/>
              </a:rPr>
              <a:t>pass</a:t>
            </a: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
        <p:nvSpPr>
          <p:cNvPr id="87" name="CustomShape 2"/>
          <p:cNvSpPr/>
          <p:nvPr/>
        </p:nvSpPr>
        <p:spPr>
          <a:xfrm>
            <a:off x="773640" y="4515840"/>
            <a:ext cx="5936040" cy="1919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rPr>
              <a:t>In this case the child will call human eat() instead of  mammal eat()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44200" y="1659240"/>
            <a:ext cx="7783560" cy="3601440"/>
          </a:xfrm>
          <a:prstGeom prst="rect">
            <a:avLst/>
          </a:prstGeom>
          <a:noFill/>
          <a:ln>
            <a:noFill/>
          </a:ln>
        </p:spPr>
        <p:txBody>
          <a:bodyPr anchor="ctr"/>
          <a:p>
            <a:pPr rtl="1">
              <a:lnSpc>
                <a:spcPct val="90000"/>
              </a:lnSpc>
            </a:pPr>
            <a:r>
              <a:rPr b="0" lang="en-US" sz="4400" spc="-1" strike="noStrike">
                <a:solidFill>
                  <a:srgbClr val="000000"/>
                </a:solidFill>
                <a:uFill>
                  <a:solidFill>
                    <a:srgbClr val="ffffff"/>
                  </a:solidFill>
                </a:uFill>
                <a:latin typeface="Calibri Light"/>
              </a:rPr>
              <a:t>Reference  </a:t>
            </a:r>
            <a:r>
              <a:rPr b="0" lang="en-US" sz="4400" spc="-1" strike="noStrike">
                <a:solidFill>
                  <a:srgbClr val="000000"/>
                </a:solidFill>
                <a:uFill>
                  <a:solidFill>
                    <a:srgbClr val="ffffff"/>
                  </a:solidFill>
                </a:uFill>
                <a:latin typeface="Calibri Light"/>
              </a:rPr>
              <a:t>
</a:t>
            </a:r>
            <a:r>
              <a:rPr b="0" lang="en-US" sz="4400" spc="-1" strike="noStrike">
                <a:solidFill>
                  <a:srgbClr val="000000"/>
                </a:solidFill>
                <a:uFill>
                  <a:solidFill>
                    <a:srgbClr val="ffffff"/>
                  </a:solidFill>
                </a:uFill>
                <a:latin typeface="Calibri Light"/>
              </a:rPr>
              <a:t>
</a:t>
            </a:r>
            <a:r>
              <a:rPr b="0" lang="en-US" sz="4400" spc="-1" strike="noStrike">
                <a:solidFill>
                  <a:srgbClr val="000000"/>
                </a:solidFill>
                <a:uFill>
                  <a:solidFill>
                    <a:srgbClr val="ffffff"/>
                  </a:solidFill>
                </a:uFill>
                <a:latin typeface="Calibri Light"/>
              </a:rPr>
              <a:t>http://python-history.blogspot.com.eg/2010/06/method-resolution-order.html</a:t>
            </a:r>
            <a:endParaRPr b="0" lang="en-US" sz="1800" spc="-1" strike="noStrike">
              <a:solidFill>
                <a:srgbClr val="000000"/>
              </a:solidFill>
              <a:uFill>
                <a:solidFill>
                  <a:srgbClr val="ffffff"/>
                </a:solidFill>
              </a:u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28</TotalTime>
  <Application>LibreOffice/5.1.6.2$Linux_X86_64 LibreOffice_project/10m0$Build-2</Application>
  <Words>204</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2018-01-31T04:30:33Z</dcterms:created>
  <dc:creator>alaa alshamy</dc:creator>
  <dc:description/>
  <dc:language>en-US</dc:language>
  <cp:lastModifiedBy/>
  <dcterms:modified xsi:type="dcterms:W3CDTF">2018-01-31T09:40:58Z</dcterms:modified>
  <cp:revision>5</cp:revision>
  <dc:subject/>
  <dc:title>Multiple inheritance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