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4" d="100"/>
          <a:sy n="124" d="100"/>
        </p:scale>
        <p:origin x="36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a Amasha" userId="ab27cc1e-4016-49d1-b130-73121468fdd0" providerId="ADAL" clId="{853D766B-B0B8-4D62-AF0E-B160A5CBB24B}"/>
    <pc:docChg chg="undo custSel modSld">
      <pc:chgData name="Alaa Amasha" userId="ab27cc1e-4016-49d1-b130-73121468fdd0" providerId="ADAL" clId="{853D766B-B0B8-4D62-AF0E-B160A5CBB24B}" dt="2024-02-18T08:01:13.864" v="362" actId="1076"/>
      <pc:docMkLst>
        <pc:docMk/>
      </pc:docMkLst>
      <pc:sldChg chg="modSp mod">
        <pc:chgData name="Alaa Amasha" userId="ab27cc1e-4016-49d1-b130-73121468fdd0" providerId="ADAL" clId="{853D766B-B0B8-4D62-AF0E-B160A5CBB24B}" dt="2024-02-15T12:57:58.061" v="48" actId="20577"/>
        <pc:sldMkLst>
          <pc:docMk/>
          <pc:sldMk cId="1491469818" sldId="256"/>
        </pc:sldMkLst>
        <pc:spChg chg="mod">
          <ac:chgData name="Alaa Amasha" userId="ab27cc1e-4016-49d1-b130-73121468fdd0" providerId="ADAL" clId="{853D766B-B0B8-4D62-AF0E-B160A5CBB24B}" dt="2024-02-15T12:57:58.061" v="48" actId="20577"/>
          <ac:spMkLst>
            <pc:docMk/>
            <pc:sldMk cId="1491469818" sldId="256"/>
            <ac:spMk id="3" creationId="{E3FBD205-36D8-9462-23D1-E20BC5802D6B}"/>
          </ac:spMkLst>
        </pc:spChg>
      </pc:sldChg>
      <pc:sldChg chg="modSp mod">
        <pc:chgData name="Alaa Amasha" userId="ab27cc1e-4016-49d1-b130-73121468fdd0" providerId="ADAL" clId="{853D766B-B0B8-4D62-AF0E-B160A5CBB24B}" dt="2024-02-18T08:01:13.864" v="362" actId="1076"/>
        <pc:sldMkLst>
          <pc:docMk/>
          <pc:sldMk cId="2891255440" sldId="272"/>
        </pc:sldMkLst>
        <pc:spChg chg="mod">
          <ac:chgData name="Alaa Amasha" userId="ab27cc1e-4016-49d1-b130-73121468fdd0" providerId="ADAL" clId="{853D766B-B0B8-4D62-AF0E-B160A5CBB24B}" dt="2024-02-18T08:01:01.320" v="361" actId="33524"/>
          <ac:spMkLst>
            <pc:docMk/>
            <pc:sldMk cId="2891255440" sldId="272"/>
            <ac:spMk id="7" creationId="{B1F3B2B0-FDA1-0A3C-EB9C-6EDC76EDBED7}"/>
          </ac:spMkLst>
        </pc:spChg>
        <pc:picChg chg="mod">
          <ac:chgData name="Alaa Amasha" userId="ab27cc1e-4016-49d1-b130-73121468fdd0" providerId="ADAL" clId="{853D766B-B0B8-4D62-AF0E-B160A5CBB24B}" dt="2024-02-18T08:01:13.864" v="362" actId="1076"/>
          <ac:picMkLst>
            <pc:docMk/>
            <pc:sldMk cId="2891255440" sldId="272"/>
            <ac:picMk id="23" creationId="{323B2A63-C320-16C3-B082-60E5CDEAECD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8BFD-1967-FB03-5EB3-4619C5479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D82EF1-906E-FCA2-8042-E032F3F8E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D9F464-158C-CA2C-0C73-7E3AC6B9BEA2}"/>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5" name="Footer Placeholder 4">
            <a:extLst>
              <a:ext uri="{FF2B5EF4-FFF2-40B4-BE49-F238E27FC236}">
                <a16:creationId xmlns:a16="http://schemas.microsoft.com/office/drawing/2014/main" id="{70D1C81F-ED7F-9D18-AB1F-1D2537AC9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739A8-D434-A0EB-107A-706A5DA62DD5}"/>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16156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2360-EAB4-BF8D-92C3-AE97C6D6F0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C7961-184F-364E-BBB9-2343A0DEB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310C7-12ED-FBD7-1483-A51052D55BBA}"/>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5" name="Footer Placeholder 4">
            <a:extLst>
              <a:ext uri="{FF2B5EF4-FFF2-40B4-BE49-F238E27FC236}">
                <a16:creationId xmlns:a16="http://schemas.microsoft.com/office/drawing/2014/main" id="{37E42D04-1E97-34FC-30C5-3FEF40080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B9B99-E572-2737-E93C-11C04F876CA2}"/>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41701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28BCFC-8269-0A57-5923-B40B0D3F29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D6E96E-4658-AE4D-35D9-95DAE3BC6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9EAD3-4C58-26B2-1430-EE13AACB8DD7}"/>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5" name="Footer Placeholder 4">
            <a:extLst>
              <a:ext uri="{FF2B5EF4-FFF2-40B4-BE49-F238E27FC236}">
                <a16:creationId xmlns:a16="http://schemas.microsoft.com/office/drawing/2014/main" id="{18326D6C-A322-0B31-1E4D-F5018A7B5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7F976-23F5-F307-FED7-4050245C8972}"/>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52503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8EF-E7BE-6351-BFEE-25CA32686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4D0047-29C2-BBA3-E0E5-3F0EC08A3E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7B976-3F80-7DF7-F52A-500874C2A95A}"/>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5" name="Footer Placeholder 4">
            <a:extLst>
              <a:ext uri="{FF2B5EF4-FFF2-40B4-BE49-F238E27FC236}">
                <a16:creationId xmlns:a16="http://schemas.microsoft.com/office/drawing/2014/main" id="{2298ADA8-716F-4932-435E-3067B35B0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EC9B0-0E29-7B6C-39C8-9ADA4770304A}"/>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358128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0D57-B79C-3ECB-098B-E1BABE71C4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F4D9D-A498-4F8E-33C8-F8D289F25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1F0F2-D5F0-FFC2-5A53-36BE8B1DE8B7}"/>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5" name="Footer Placeholder 4">
            <a:extLst>
              <a:ext uri="{FF2B5EF4-FFF2-40B4-BE49-F238E27FC236}">
                <a16:creationId xmlns:a16="http://schemas.microsoft.com/office/drawing/2014/main" id="{F28D1301-96C1-6B2E-3766-E7D3ED214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65467-357D-51D0-27C3-D10642D8BC47}"/>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129727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62B6-988E-48A8-31A8-48E065AD6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BBA5C-A258-67EF-B3BC-B9E007E27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95476-220E-5207-2350-3ED7886D2F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B35F8B-6AD3-62F0-DF5F-6BD20636888D}"/>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6" name="Footer Placeholder 5">
            <a:extLst>
              <a:ext uri="{FF2B5EF4-FFF2-40B4-BE49-F238E27FC236}">
                <a16:creationId xmlns:a16="http://schemas.microsoft.com/office/drawing/2014/main" id="{8F28E259-BFF1-3A4A-A3C4-2123CABB1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91A37-67BF-03F8-58B7-2D78F8AD4CA2}"/>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158686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2F37-A30D-B758-0BF8-C35FA9148E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10BC12-3E87-3B67-4CF2-51F3B38DE9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74E436-90D8-90DB-3CE5-22FA426EC9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8F7B98-8026-373C-1595-8790C8422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D86D0-5D0C-EC3C-F059-0F8784BCE7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6E264-6693-5D36-B604-4008ACC96E70}"/>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8" name="Footer Placeholder 7">
            <a:extLst>
              <a:ext uri="{FF2B5EF4-FFF2-40B4-BE49-F238E27FC236}">
                <a16:creationId xmlns:a16="http://schemas.microsoft.com/office/drawing/2014/main" id="{3EF948B5-7722-2089-0C36-4CC4F16010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370C45-5B3E-F126-04CB-227E226DE376}"/>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308296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76AF-88B2-105D-28DD-A02970E80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897219-2387-39AE-EF6A-171BB4BF2272}"/>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4" name="Footer Placeholder 3">
            <a:extLst>
              <a:ext uri="{FF2B5EF4-FFF2-40B4-BE49-F238E27FC236}">
                <a16:creationId xmlns:a16="http://schemas.microsoft.com/office/drawing/2014/main" id="{9CEA1DFD-175D-D8A1-BE7B-3D814EE0A4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EA0198-3454-EBD2-A02A-566771B1227C}"/>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301308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A5CC8-1907-7A77-72A9-6FBFFAB68084}"/>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3" name="Footer Placeholder 2">
            <a:extLst>
              <a:ext uri="{FF2B5EF4-FFF2-40B4-BE49-F238E27FC236}">
                <a16:creationId xmlns:a16="http://schemas.microsoft.com/office/drawing/2014/main" id="{47362933-077B-B693-4214-C831877D56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CF19E-E51B-C403-2F29-81239D6F75C3}"/>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382036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54E1-C4C5-411D-6A39-48FBAD72D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7B620-3693-43C9-B690-0B130FFC8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B11488-E983-1376-69FF-CBE6EA221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7A24B-05D2-4A89-2C46-9066AE5905B7}"/>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6" name="Footer Placeholder 5">
            <a:extLst>
              <a:ext uri="{FF2B5EF4-FFF2-40B4-BE49-F238E27FC236}">
                <a16:creationId xmlns:a16="http://schemas.microsoft.com/office/drawing/2014/main" id="{4543C2ED-70C0-45A5-9F76-B0F078886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1A86B-AA07-0056-0665-85D005685D3B}"/>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393908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0AD7-4701-6D78-5454-422C6A229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A8A520-E3D6-649E-5EA3-C84C2F6A4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99683-9A10-1B1B-C7ED-AFCAD352D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69527-C7E0-C653-8402-4F0BB8883C5E}"/>
              </a:ext>
            </a:extLst>
          </p:cNvPr>
          <p:cNvSpPr>
            <a:spLocks noGrp="1"/>
          </p:cNvSpPr>
          <p:nvPr>
            <p:ph type="dt" sz="half" idx="10"/>
          </p:nvPr>
        </p:nvSpPr>
        <p:spPr/>
        <p:txBody>
          <a:bodyPr/>
          <a:lstStyle/>
          <a:p>
            <a:fld id="{932EE771-7628-4B10-B210-4FC8BB6A223C}" type="datetimeFigureOut">
              <a:rPr lang="en-US" smtClean="0"/>
              <a:t>2/15/2024</a:t>
            </a:fld>
            <a:endParaRPr lang="en-US"/>
          </a:p>
        </p:txBody>
      </p:sp>
      <p:sp>
        <p:nvSpPr>
          <p:cNvPr id="6" name="Footer Placeholder 5">
            <a:extLst>
              <a:ext uri="{FF2B5EF4-FFF2-40B4-BE49-F238E27FC236}">
                <a16:creationId xmlns:a16="http://schemas.microsoft.com/office/drawing/2014/main" id="{80B238EF-5343-4789-2EF2-8BA731179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4B570-3D17-1270-2F9A-5451911C51A6}"/>
              </a:ext>
            </a:extLst>
          </p:cNvPr>
          <p:cNvSpPr>
            <a:spLocks noGrp="1"/>
          </p:cNvSpPr>
          <p:nvPr>
            <p:ph type="sldNum" sz="quarter" idx="12"/>
          </p:nvPr>
        </p:nvSpPr>
        <p:spPr/>
        <p:txBody>
          <a:bodyPr/>
          <a:lstStyle/>
          <a:p>
            <a:fld id="{1F27E991-1B06-4189-AF97-E337DF8A3731}" type="slidenum">
              <a:rPr lang="en-US" smtClean="0"/>
              <a:t>‹#›</a:t>
            </a:fld>
            <a:endParaRPr lang="en-US"/>
          </a:p>
        </p:txBody>
      </p:sp>
    </p:spTree>
    <p:extLst>
      <p:ext uri="{BB962C8B-B14F-4D97-AF65-F5344CB8AC3E}">
        <p14:creationId xmlns:p14="http://schemas.microsoft.com/office/powerpoint/2010/main" val="66840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71E5F-B769-9CAF-AC4D-22A26AA3A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800CC2-D746-792B-1D4D-C2591552BD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3CFFA-38C3-4735-9A5A-0C5A3D115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EE771-7628-4B10-B210-4FC8BB6A223C}" type="datetimeFigureOut">
              <a:rPr lang="en-US" smtClean="0"/>
              <a:t>2/15/2024</a:t>
            </a:fld>
            <a:endParaRPr lang="en-US"/>
          </a:p>
        </p:txBody>
      </p:sp>
      <p:sp>
        <p:nvSpPr>
          <p:cNvPr id="5" name="Footer Placeholder 4">
            <a:extLst>
              <a:ext uri="{FF2B5EF4-FFF2-40B4-BE49-F238E27FC236}">
                <a16:creationId xmlns:a16="http://schemas.microsoft.com/office/drawing/2014/main" id="{82835B49-8D0E-FEDD-F74F-72F6CBC99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9B68AD-A6EC-F28E-0BA1-67E0FB1FA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7E991-1B06-4189-AF97-E337DF8A3731}" type="slidenum">
              <a:rPr lang="en-US" smtClean="0"/>
              <a:t>‹#›</a:t>
            </a:fld>
            <a:endParaRPr lang="en-US"/>
          </a:p>
        </p:txBody>
      </p:sp>
    </p:spTree>
    <p:extLst>
      <p:ext uri="{BB962C8B-B14F-4D97-AF65-F5344CB8AC3E}">
        <p14:creationId xmlns:p14="http://schemas.microsoft.com/office/powerpoint/2010/main" val="309293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F60BA2-DAD1-5FA1-3D63-4910F3191B5B}"/>
              </a:ext>
            </a:extLst>
          </p:cNvPr>
          <p:cNvSpPr>
            <a:spLocks noGrp="1"/>
          </p:cNvSpPr>
          <p:nvPr>
            <p:ph type="ctrTitle"/>
          </p:nvPr>
        </p:nvSpPr>
        <p:spPr>
          <a:xfrm>
            <a:off x="4038600" y="1939159"/>
            <a:ext cx="7644627" cy="2751086"/>
          </a:xfrm>
        </p:spPr>
        <p:txBody>
          <a:bodyPr>
            <a:normAutofit/>
          </a:bodyPr>
          <a:lstStyle/>
          <a:p>
            <a:pPr algn="r"/>
            <a:r>
              <a:rPr lang="en-US" dirty="0"/>
              <a:t>GT Tool</a:t>
            </a:r>
          </a:p>
        </p:txBody>
      </p:sp>
      <p:sp>
        <p:nvSpPr>
          <p:cNvPr id="3" name="Subtitle 2">
            <a:extLst>
              <a:ext uri="{FF2B5EF4-FFF2-40B4-BE49-F238E27FC236}">
                <a16:creationId xmlns:a16="http://schemas.microsoft.com/office/drawing/2014/main" id="{E3FBD205-36D8-9462-23D1-E20BC5802D6B}"/>
              </a:ext>
            </a:extLst>
          </p:cNvPr>
          <p:cNvSpPr>
            <a:spLocks noGrp="1"/>
          </p:cNvSpPr>
          <p:nvPr>
            <p:ph type="subTitle" idx="1"/>
          </p:nvPr>
        </p:nvSpPr>
        <p:spPr>
          <a:xfrm>
            <a:off x="4038600" y="4782320"/>
            <a:ext cx="7644627" cy="1329443"/>
          </a:xfrm>
        </p:spPr>
        <p:txBody>
          <a:bodyPr>
            <a:normAutofit/>
          </a:bodyPr>
          <a:lstStyle/>
          <a:p>
            <a:pPr algn="r"/>
            <a:r>
              <a:rPr lang="en-US" sz="2000" dirty="0"/>
              <a:t>Development Manger : Marwan Farah </a:t>
            </a:r>
          </a:p>
          <a:p>
            <a:pPr algn="r"/>
            <a:r>
              <a:rPr lang="en-US" sz="2000" dirty="0"/>
              <a:t>  Developer :    Alaa Amasha  </a:t>
            </a:r>
          </a:p>
        </p:txBody>
      </p:sp>
    </p:spTree>
    <p:extLst>
      <p:ext uri="{BB962C8B-B14F-4D97-AF65-F5344CB8AC3E}">
        <p14:creationId xmlns:p14="http://schemas.microsoft.com/office/powerpoint/2010/main" val="1491469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ontent Placeholder 2">
            <a:extLst>
              <a:ext uri="{FF2B5EF4-FFF2-40B4-BE49-F238E27FC236}">
                <a16:creationId xmlns:a16="http://schemas.microsoft.com/office/drawing/2014/main" id="{8E37219E-403A-3FC2-8CA4-D9E00F3919B7}"/>
              </a:ext>
            </a:extLst>
          </p:cNvPr>
          <p:cNvSpPr>
            <a:spLocks noGrp="1"/>
          </p:cNvSpPr>
          <p:nvPr>
            <p:ph idx="1"/>
          </p:nvPr>
        </p:nvSpPr>
        <p:spPr>
          <a:xfrm>
            <a:off x="630936" y="2660904"/>
            <a:ext cx="4818888" cy="3547872"/>
          </a:xfrm>
        </p:spPr>
        <p:txBody>
          <a:bodyPr anchor="t">
            <a:normAutofit/>
          </a:bodyPr>
          <a:lstStyle/>
          <a:p>
            <a:r>
              <a:rPr lang="en-US" sz="2200" dirty="0"/>
              <a:t>we have the ability to do this with the GT Tool </a:t>
            </a:r>
          </a:p>
          <a:p>
            <a:r>
              <a:rPr lang="en-US" sz="2200" dirty="0"/>
              <a:t>we need to add the project id and then select the GT that we want to remove their records </a:t>
            </a:r>
          </a:p>
        </p:txBody>
      </p:sp>
      <p:pic>
        <p:nvPicPr>
          <p:cNvPr id="7" name="Picture 6">
            <a:extLst>
              <a:ext uri="{FF2B5EF4-FFF2-40B4-BE49-F238E27FC236}">
                <a16:creationId xmlns:a16="http://schemas.microsoft.com/office/drawing/2014/main" id="{26737A96-85BF-3409-0E3D-5CE7BE62B6BC}"/>
              </a:ext>
            </a:extLst>
          </p:cNvPr>
          <p:cNvPicPr>
            <a:picLocks noChangeAspect="1"/>
          </p:cNvPicPr>
          <p:nvPr/>
        </p:nvPicPr>
        <p:blipFill>
          <a:blip r:embed="rId2"/>
          <a:stretch>
            <a:fillRect/>
          </a:stretch>
        </p:blipFill>
        <p:spPr>
          <a:xfrm>
            <a:off x="6099048" y="1593422"/>
            <a:ext cx="5458968" cy="3671156"/>
          </a:xfrm>
          <a:prstGeom prst="rect">
            <a:avLst/>
          </a:prstGeom>
        </p:spPr>
      </p:pic>
    </p:spTree>
    <p:extLst>
      <p:ext uri="{BB962C8B-B14F-4D97-AF65-F5344CB8AC3E}">
        <p14:creationId xmlns:p14="http://schemas.microsoft.com/office/powerpoint/2010/main" val="193461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CB167-8C2E-2919-8937-723F0EBDDA05}"/>
              </a:ext>
            </a:extLst>
          </p:cNvPr>
          <p:cNvSpPr>
            <a:spLocks noGrp="1"/>
          </p:cNvSpPr>
          <p:nvPr>
            <p:ph type="title"/>
          </p:nvPr>
        </p:nvSpPr>
        <p:spPr>
          <a:xfrm>
            <a:off x="630936" y="640080"/>
            <a:ext cx="5129784" cy="1481328"/>
          </a:xfrm>
        </p:spPr>
        <p:txBody>
          <a:bodyPr anchor="b">
            <a:normAutofit/>
          </a:bodyPr>
          <a:lstStyle/>
          <a:p>
            <a:r>
              <a:rPr lang="en-US" dirty="0"/>
              <a:t>Rework Project </a:t>
            </a:r>
            <a:br>
              <a:rPr lang="en-US" dirty="0"/>
            </a:br>
            <a:r>
              <a:rPr lang="en-US" dirty="0"/>
              <a:t>( specific GT )</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B46709-E090-654E-C556-6EE786E01AE0}"/>
              </a:ext>
            </a:extLst>
          </p:cNvPr>
          <p:cNvSpPr>
            <a:spLocks noGrp="1"/>
          </p:cNvSpPr>
          <p:nvPr>
            <p:ph idx="1"/>
          </p:nvPr>
        </p:nvSpPr>
        <p:spPr>
          <a:xfrm>
            <a:off x="630936" y="2537460"/>
            <a:ext cx="5297424" cy="3671316"/>
          </a:xfrm>
        </p:spPr>
        <p:txBody>
          <a:bodyPr anchor="t">
            <a:normAutofit lnSpcReduction="10000"/>
          </a:bodyPr>
          <a:lstStyle/>
          <a:p>
            <a:r>
              <a:rPr lang="en-US" sz="1400" dirty="0"/>
              <a:t>Deleting the records and then reopen the GT is a good way to test the GT behavior .</a:t>
            </a:r>
          </a:p>
          <a:p>
            <a:r>
              <a:rPr lang="en-US" sz="1400" dirty="0"/>
              <a:t>What if we need to test behavior of the GT after pressing complete and closing the GT </a:t>
            </a:r>
            <a:br>
              <a:rPr lang="en-US" sz="1400" dirty="0"/>
            </a:br>
            <a:r>
              <a:rPr lang="en-US" sz="1400" dirty="0"/>
              <a:t>example:</a:t>
            </a:r>
          </a:p>
          <a:p>
            <a:pPr marL="1371600" lvl="2" indent="-457200">
              <a:buFont typeface="+mj-lt"/>
              <a:buAutoNum type="arabicPeriod"/>
            </a:pPr>
            <a:r>
              <a:rPr lang="en-US" sz="1400" dirty="0"/>
              <a:t>Checking if some input value get saved at the Context Store </a:t>
            </a:r>
          </a:p>
          <a:p>
            <a:pPr marL="1371600" lvl="2" indent="-457200">
              <a:buFont typeface="+mj-lt"/>
              <a:buAutoNum type="arabicPeriod"/>
            </a:pPr>
            <a:r>
              <a:rPr lang="en-US" sz="1400" dirty="0"/>
              <a:t>Check if there are a notification just sent with some input value from the GT </a:t>
            </a:r>
          </a:p>
          <a:p>
            <a:pPr marL="1371600" lvl="2" indent="-457200">
              <a:buFont typeface="+mj-lt"/>
              <a:buAutoNum type="arabicPeriod"/>
            </a:pPr>
            <a:r>
              <a:rPr lang="en-US" sz="1400" dirty="0"/>
              <a:t>Check if there are another activity is still waiting that the GT is completed then it can be released and move to InProgress state </a:t>
            </a:r>
            <a:br>
              <a:rPr lang="en-US" sz="1400" dirty="0"/>
            </a:br>
            <a:r>
              <a:rPr lang="en-US" sz="1400" dirty="0" err="1"/>
              <a:t>etc</a:t>
            </a:r>
            <a:r>
              <a:rPr lang="en-US" sz="1400" dirty="0"/>
              <a:t>…</a:t>
            </a:r>
          </a:p>
          <a:p>
            <a:r>
              <a:rPr lang="en-US" sz="1400" dirty="0"/>
              <a:t>That’s why we thought of using the rework project </a:t>
            </a:r>
          </a:p>
          <a:p>
            <a:r>
              <a:rPr lang="en-US" sz="1400" dirty="0"/>
              <a:t>So if we sent a rework Project call with a specific reason code for the activity then we will be able to open the GT again even after being completed</a:t>
            </a:r>
          </a:p>
          <a:p>
            <a:pPr marL="0" indent="0">
              <a:buNone/>
            </a:pPr>
            <a:endParaRPr lang="en-US" sz="1500" dirty="0"/>
          </a:p>
        </p:txBody>
      </p:sp>
      <p:pic>
        <p:nvPicPr>
          <p:cNvPr id="7" name="Graphic 6" descr="Sync">
            <a:extLst>
              <a:ext uri="{FF2B5EF4-FFF2-40B4-BE49-F238E27FC236}">
                <a16:creationId xmlns:a16="http://schemas.microsoft.com/office/drawing/2014/main" id="{046DD1E8-3EC2-F4D5-85BE-3A16CE8733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06880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E769F3-3795-7291-79E7-972007B53D63}"/>
              </a:ext>
            </a:extLst>
          </p:cNvPr>
          <p:cNvSpPr>
            <a:spLocks noGrp="1"/>
          </p:cNvSpPr>
          <p:nvPr>
            <p:ph idx="1"/>
          </p:nvPr>
        </p:nvSpPr>
        <p:spPr>
          <a:xfrm>
            <a:off x="640080" y="2706624"/>
            <a:ext cx="6894576" cy="3483864"/>
          </a:xfrm>
        </p:spPr>
        <p:txBody>
          <a:bodyPr>
            <a:normAutofit/>
          </a:bodyPr>
          <a:lstStyle/>
          <a:p>
            <a:r>
              <a:rPr lang="en-US" sz="2200" dirty="0"/>
              <a:t>First, we need to add a rework reason for the activity from the OND </a:t>
            </a:r>
          </a:p>
          <a:p>
            <a:r>
              <a:rPr lang="en-US" sz="2200" dirty="0"/>
              <a:t>Here for example: I add a rework reason “Location Change “ for this activity</a:t>
            </a:r>
          </a:p>
          <a:p>
            <a:r>
              <a:rPr lang="en-US" sz="2200" dirty="0"/>
              <a:t>We need to complete the GT before sending the rework . </a:t>
            </a:r>
          </a:p>
          <a:p>
            <a:r>
              <a:rPr lang="en-US" sz="2200" dirty="0"/>
              <a:t>To send the rework:</a:t>
            </a:r>
          </a:p>
          <a:p>
            <a:pPr lvl="2"/>
            <a:r>
              <a:rPr lang="en-US" sz="1400" dirty="0"/>
              <a:t>Project ID  </a:t>
            </a:r>
          </a:p>
          <a:p>
            <a:pPr lvl="2"/>
            <a:r>
              <a:rPr lang="en-US" sz="1400" dirty="0"/>
              <a:t>Rework Reason ( That we add it from the OND) </a:t>
            </a:r>
          </a:p>
          <a:p>
            <a:pPr lvl="2"/>
            <a:r>
              <a:rPr lang="en-US" sz="1400" dirty="0"/>
              <a:t>Rework Comments ( Optional )</a:t>
            </a:r>
          </a:p>
          <a:p>
            <a:endParaRPr lang="en-US" sz="2200" dirty="0"/>
          </a:p>
          <a:p>
            <a:endParaRPr lang="en-US" sz="2200" dirty="0"/>
          </a:p>
          <a:p>
            <a:endParaRPr lang="en-US" sz="2200" dirty="0"/>
          </a:p>
        </p:txBody>
      </p:sp>
      <p:pic>
        <p:nvPicPr>
          <p:cNvPr id="13" name="Picture 12">
            <a:extLst>
              <a:ext uri="{FF2B5EF4-FFF2-40B4-BE49-F238E27FC236}">
                <a16:creationId xmlns:a16="http://schemas.microsoft.com/office/drawing/2014/main" id="{6461DB49-15B2-0C18-80FF-E637DBE516BC}"/>
              </a:ext>
            </a:extLst>
          </p:cNvPr>
          <p:cNvPicPr>
            <a:picLocks noChangeAspect="1"/>
          </p:cNvPicPr>
          <p:nvPr/>
        </p:nvPicPr>
        <p:blipFill>
          <a:blip r:embed="rId2"/>
          <a:stretch>
            <a:fillRect/>
          </a:stretch>
        </p:blipFill>
        <p:spPr>
          <a:xfrm>
            <a:off x="7657338" y="3482580"/>
            <a:ext cx="4206240" cy="3253623"/>
          </a:xfrm>
          <a:prstGeom prst="rect">
            <a:avLst/>
          </a:prstGeom>
        </p:spPr>
      </p:pic>
      <p:pic>
        <p:nvPicPr>
          <p:cNvPr id="17" name="Picture 16">
            <a:extLst>
              <a:ext uri="{FF2B5EF4-FFF2-40B4-BE49-F238E27FC236}">
                <a16:creationId xmlns:a16="http://schemas.microsoft.com/office/drawing/2014/main" id="{69AE3FD2-4FEF-2900-7AFD-59AB26B54829}"/>
              </a:ext>
            </a:extLst>
          </p:cNvPr>
          <p:cNvPicPr>
            <a:picLocks noChangeAspect="1"/>
          </p:cNvPicPr>
          <p:nvPr/>
        </p:nvPicPr>
        <p:blipFill>
          <a:blip r:embed="rId3"/>
          <a:stretch>
            <a:fillRect/>
          </a:stretch>
        </p:blipFill>
        <p:spPr>
          <a:xfrm>
            <a:off x="7353300" y="186045"/>
            <a:ext cx="4670298" cy="3307203"/>
          </a:xfrm>
          <a:prstGeom prst="rect">
            <a:avLst/>
          </a:prstGeom>
        </p:spPr>
      </p:pic>
    </p:spTree>
    <p:extLst>
      <p:ext uri="{BB962C8B-B14F-4D97-AF65-F5344CB8AC3E}">
        <p14:creationId xmlns:p14="http://schemas.microsoft.com/office/powerpoint/2010/main" val="11397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A711B-7BF9-6273-4791-0B84CE2CE9FF}"/>
              </a:ext>
            </a:extLst>
          </p:cNvPr>
          <p:cNvSpPr>
            <a:spLocks noGrp="1"/>
          </p:cNvSpPr>
          <p:nvPr>
            <p:ph type="title"/>
          </p:nvPr>
        </p:nvSpPr>
        <p:spPr>
          <a:xfrm>
            <a:off x="640080" y="329184"/>
            <a:ext cx="6894576" cy="1783080"/>
          </a:xfrm>
        </p:spPr>
        <p:txBody>
          <a:bodyPr anchor="b">
            <a:normAutofit/>
          </a:bodyPr>
          <a:lstStyle/>
          <a:p>
            <a:r>
              <a:rPr lang="en-US" sz="5400"/>
              <a:t>How it works ? </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31F515-3E71-FFA1-F79B-58C4AA2D1F05}"/>
              </a:ext>
            </a:extLst>
          </p:cNvPr>
          <p:cNvSpPr>
            <a:spLocks noGrp="1"/>
          </p:cNvSpPr>
          <p:nvPr>
            <p:ph idx="1"/>
          </p:nvPr>
        </p:nvSpPr>
        <p:spPr>
          <a:xfrm>
            <a:off x="640079" y="2706624"/>
            <a:ext cx="6986015" cy="3483864"/>
          </a:xfrm>
        </p:spPr>
        <p:txBody>
          <a:bodyPr>
            <a:normAutofit/>
          </a:bodyPr>
          <a:lstStyle/>
          <a:p>
            <a:r>
              <a:rPr lang="en-US" sz="2200" dirty="0"/>
              <a:t>This is the main page .</a:t>
            </a:r>
          </a:p>
          <a:p>
            <a:r>
              <a:rPr lang="en-US" sz="2200" dirty="0"/>
              <a:t>It contains all these inputs which related to the Database connection . </a:t>
            </a:r>
          </a:p>
          <a:p>
            <a:r>
              <a:rPr lang="en-US" sz="2200" dirty="0"/>
              <a:t>We can add them directly from the UI </a:t>
            </a:r>
          </a:p>
          <a:p>
            <a:r>
              <a:rPr lang="en-US" sz="2200" dirty="0"/>
              <a:t>We have a file called </a:t>
            </a:r>
            <a:r>
              <a:rPr lang="en-US" sz="2200" dirty="0" err="1"/>
              <a:t>configurations.conf</a:t>
            </a:r>
            <a:r>
              <a:rPr lang="en-US" sz="2200" dirty="0"/>
              <a:t> which we can add all the environment details there , and then they will get initialized automatically to the inputs </a:t>
            </a:r>
          </a:p>
          <a:p>
            <a:r>
              <a:rPr lang="en-US" sz="2200" dirty="0"/>
              <a:t>Then we need to Test Connection to make sure that it connected to the </a:t>
            </a:r>
            <a:r>
              <a:rPr lang="en-US" sz="2200" dirty="0" err="1"/>
              <a:t>ip</a:t>
            </a:r>
            <a:r>
              <a:rPr lang="en-US" sz="2200" dirty="0"/>
              <a:t> with the correct port, user , password</a:t>
            </a:r>
          </a:p>
          <a:p>
            <a:endParaRPr lang="en-US" sz="2200" dirty="0"/>
          </a:p>
        </p:txBody>
      </p:sp>
      <p:pic>
        <p:nvPicPr>
          <p:cNvPr id="5" name="Picture 4">
            <a:extLst>
              <a:ext uri="{FF2B5EF4-FFF2-40B4-BE49-F238E27FC236}">
                <a16:creationId xmlns:a16="http://schemas.microsoft.com/office/drawing/2014/main" id="{19EF620F-A4CE-3185-2878-E9B9AF63ED82}"/>
              </a:ext>
            </a:extLst>
          </p:cNvPr>
          <p:cNvPicPr>
            <a:picLocks noChangeAspect="1"/>
          </p:cNvPicPr>
          <p:nvPr/>
        </p:nvPicPr>
        <p:blipFill rotWithShape="1">
          <a:blip r:embed="rId2"/>
          <a:srcRect l="67" r="5649" b="-3"/>
          <a:stretch/>
        </p:blipFill>
        <p:spPr>
          <a:xfrm>
            <a:off x="7856898" y="329182"/>
            <a:ext cx="3663956" cy="3808477"/>
          </a:xfrm>
          <a:prstGeom prst="rect">
            <a:avLst/>
          </a:prstGeom>
        </p:spPr>
      </p:pic>
      <p:pic>
        <p:nvPicPr>
          <p:cNvPr id="7" name="Picture 6">
            <a:extLst>
              <a:ext uri="{FF2B5EF4-FFF2-40B4-BE49-F238E27FC236}">
                <a16:creationId xmlns:a16="http://schemas.microsoft.com/office/drawing/2014/main" id="{C02A252C-7F95-0B8C-E4E0-B2FC2EDA7B13}"/>
              </a:ext>
            </a:extLst>
          </p:cNvPr>
          <p:cNvPicPr>
            <a:picLocks noChangeAspect="1"/>
          </p:cNvPicPr>
          <p:nvPr/>
        </p:nvPicPr>
        <p:blipFill>
          <a:blip r:embed="rId3"/>
          <a:stretch>
            <a:fillRect/>
          </a:stretch>
        </p:blipFill>
        <p:spPr>
          <a:xfrm>
            <a:off x="8756089" y="4317056"/>
            <a:ext cx="2302869" cy="2176272"/>
          </a:xfrm>
          <a:prstGeom prst="rect">
            <a:avLst/>
          </a:prstGeom>
        </p:spPr>
      </p:pic>
    </p:spTree>
    <p:extLst>
      <p:ext uri="{BB962C8B-B14F-4D97-AF65-F5344CB8AC3E}">
        <p14:creationId xmlns:p14="http://schemas.microsoft.com/office/powerpoint/2010/main" val="369572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B3062A-EE05-54A7-FAFC-448BACC9FB36}"/>
              </a:ext>
            </a:extLst>
          </p:cNvPr>
          <p:cNvSpPr>
            <a:spLocks noGrp="1"/>
          </p:cNvSpPr>
          <p:nvPr>
            <p:ph type="title"/>
          </p:nvPr>
        </p:nvSpPr>
        <p:spPr>
          <a:xfrm>
            <a:off x="630936" y="640080"/>
            <a:ext cx="4818888" cy="1481328"/>
          </a:xfrm>
        </p:spPr>
        <p:txBody>
          <a:bodyPr anchor="b">
            <a:normAutofit/>
          </a:bodyPr>
          <a:lstStyle/>
          <a:p>
            <a:r>
              <a:rPr lang="en-US" sz="5400" dirty="0"/>
              <a:t>How it works ? </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7C505B-368F-27E7-D080-562E1BC88275}"/>
              </a:ext>
            </a:extLst>
          </p:cNvPr>
          <p:cNvSpPr>
            <a:spLocks noGrp="1"/>
          </p:cNvSpPr>
          <p:nvPr>
            <p:ph idx="1"/>
          </p:nvPr>
        </p:nvSpPr>
        <p:spPr>
          <a:xfrm>
            <a:off x="630936" y="2660904"/>
            <a:ext cx="4818888" cy="3547872"/>
          </a:xfrm>
        </p:spPr>
        <p:txBody>
          <a:bodyPr anchor="t">
            <a:normAutofit/>
          </a:bodyPr>
          <a:lstStyle/>
          <a:p>
            <a:r>
              <a:rPr lang="en-US" sz="2200" dirty="0"/>
              <a:t>After adding the DB details and verify the Connection is correct and stable.</a:t>
            </a:r>
          </a:p>
          <a:p>
            <a:r>
              <a:rPr lang="en-US" sz="2200" dirty="0"/>
              <a:t>We have this page which contain the two thing that’s we mentioned before </a:t>
            </a:r>
          </a:p>
          <a:p>
            <a:pPr lvl="1"/>
            <a:r>
              <a:rPr lang="en-US" sz="2200" dirty="0"/>
              <a:t>Delete Records </a:t>
            </a:r>
          </a:p>
          <a:p>
            <a:pPr lvl="1"/>
            <a:r>
              <a:rPr lang="en-US" sz="2200" dirty="0"/>
              <a:t>Rework Project </a:t>
            </a:r>
          </a:p>
          <a:p>
            <a:pPr lvl="1"/>
            <a:endParaRPr lang="en-US" sz="2200" dirty="0"/>
          </a:p>
        </p:txBody>
      </p:sp>
      <p:pic>
        <p:nvPicPr>
          <p:cNvPr id="5" name="Picture 4">
            <a:extLst>
              <a:ext uri="{FF2B5EF4-FFF2-40B4-BE49-F238E27FC236}">
                <a16:creationId xmlns:a16="http://schemas.microsoft.com/office/drawing/2014/main" id="{5D56BCCF-027A-3999-C68E-ECE6E3D956ED}"/>
              </a:ext>
            </a:extLst>
          </p:cNvPr>
          <p:cNvPicPr>
            <a:picLocks noChangeAspect="1"/>
          </p:cNvPicPr>
          <p:nvPr/>
        </p:nvPicPr>
        <p:blipFill>
          <a:blip r:embed="rId2"/>
          <a:stretch>
            <a:fillRect/>
          </a:stretch>
        </p:blipFill>
        <p:spPr>
          <a:xfrm>
            <a:off x="6966928" y="640080"/>
            <a:ext cx="3723207" cy="5577840"/>
          </a:xfrm>
          <a:prstGeom prst="rect">
            <a:avLst/>
          </a:prstGeom>
        </p:spPr>
      </p:pic>
    </p:spTree>
    <p:extLst>
      <p:ext uri="{BB962C8B-B14F-4D97-AF65-F5344CB8AC3E}">
        <p14:creationId xmlns:p14="http://schemas.microsoft.com/office/powerpoint/2010/main" val="442524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6CAE1-CEC8-2733-9427-FBCE731E3E32}"/>
              </a:ext>
            </a:extLst>
          </p:cNvPr>
          <p:cNvSpPr>
            <a:spLocks noGrp="1"/>
          </p:cNvSpPr>
          <p:nvPr>
            <p:ph type="title"/>
          </p:nvPr>
        </p:nvSpPr>
        <p:spPr>
          <a:xfrm>
            <a:off x="630936" y="640080"/>
            <a:ext cx="4818888" cy="1481328"/>
          </a:xfrm>
        </p:spPr>
        <p:txBody>
          <a:bodyPr anchor="b">
            <a:normAutofit/>
          </a:bodyPr>
          <a:lstStyle/>
          <a:p>
            <a:r>
              <a:rPr lang="en-US" sz="5000"/>
              <a:t>How it works ? Delete Records 	</a:t>
            </a:r>
            <a:endParaRPr lang="en-US" sz="5000" dirty="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C2335B-66D7-0AD5-0E1B-BB51867751A4}"/>
              </a:ext>
            </a:extLst>
          </p:cNvPr>
          <p:cNvSpPr>
            <a:spLocks noGrp="1"/>
          </p:cNvSpPr>
          <p:nvPr>
            <p:ph idx="1"/>
          </p:nvPr>
        </p:nvSpPr>
        <p:spPr>
          <a:xfrm>
            <a:off x="630936" y="2506980"/>
            <a:ext cx="5366004" cy="4030980"/>
          </a:xfrm>
        </p:spPr>
        <p:txBody>
          <a:bodyPr anchor="t">
            <a:normAutofit fontScale="92500" lnSpcReduction="10000"/>
          </a:bodyPr>
          <a:lstStyle/>
          <a:p>
            <a:r>
              <a:rPr lang="en-US" sz="2200" dirty="0"/>
              <a:t>We have two inputs : </a:t>
            </a:r>
          </a:p>
          <a:p>
            <a:pPr lvl="2"/>
            <a:r>
              <a:rPr lang="en-US" sz="1700" dirty="0" err="1"/>
              <a:t>projectId</a:t>
            </a:r>
            <a:endParaRPr lang="en-US" sz="1700" dirty="0"/>
          </a:p>
          <a:p>
            <a:pPr lvl="2"/>
            <a:r>
              <a:rPr lang="en-US" sz="1700" dirty="0"/>
              <a:t>Gt’s List </a:t>
            </a:r>
          </a:p>
          <a:p>
            <a:r>
              <a:rPr lang="en-US" sz="2200" dirty="0"/>
              <a:t>We see that GT List is empty.</a:t>
            </a:r>
          </a:p>
          <a:p>
            <a:r>
              <a:rPr lang="en-US" sz="2200" dirty="0"/>
              <a:t>That because we need to insert the Project Id and then click on the refresh button at the right . </a:t>
            </a:r>
          </a:p>
          <a:p>
            <a:r>
              <a:rPr lang="en-US" sz="2200" dirty="0"/>
              <a:t>It will fill the Gt List dropdown with all the GT’s that under this project ID . </a:t>
            </a:r>
          </a:p>
          <a:p>
            <a:r>
              <a:rPr lang="en-US" sz="2200" dirty="0"/>
              <a:t>Then we can select the GT spec . And click on the Delete Records button </a:t>
            </a:r>
          </a:p>
          <a:p>
            <a:r>
              <a:rPr lang="en-US" sz="2200" dirty="0"/>
              <a:t>A massage will appear after that if the deletion was executed successfully or not  </a:t>
            </a:r>
          </a:p>
          <a:p>
            <a:endParaRPr lang="en-US" sz="2200" dirty="0"/>
          </a:p>
          <a:p>
            <a:endParaRPr lang="en-US" sz="2200" dirty="0"/>
          </a:p>
        </p:txBody>
      </p:sp>
      <p:pic>
        <p:nvPicPr>
          <p:cNvPr id="7" name="Picture 6">
            <a:extLst>
              <a:ext uri="{FF2B5EF4-FFF2-40B4-BE49-F238E27FC236}">
                <a16:creationId xmlns:a16="http://schemas.microsoft.com/office/drawing/2014/main" id="{038D6B57-1CE3-B045-A820-E11B13F10C99}"/>
              </a:ext>
            </a:extLst>
          </p:cNvPr>
          <p:cNvPicPr>
            <a:picLocks noChangeAspect="1"/>
          </p:cNvPicPr>
          <p:nvPr/>
        </p:nvPicPr>
        <p:blipFill>
          <a:blip r:embed="rId2"/>
          <a:stretch>
            <a:fillRect/>
          </a:stretch>
        </p:blipFill>
        <p:spPr>
          <a:xfrm>
            <a:off x="8191500" y="2411575"/>
            <a:ext cx="3046982" cy="2007857"/>
          </a:xfrm>
          <a:prstGeom prst="rect">
            <a:avLst/>
          </a:prstGeom>
        </p:spPr>
      </p:pic>
      <p:pic>
        <p:nvPicPr>
          <p:cNvPr id="9" name="Picture 8">
            <a:extLst>
              <a:ext uri="{FF2B5EF4-FFF2-40B4-BE49-F238E27FC236}">
                <a16:creationId xmlns:a16="http://schemas.microsoft.com/office/drawing/2014/main" id="{CB9DBFD0-CF33-D5B1-16E5-27DBEB057164}"/>
              </a:ext>
            </a:extLst>
          </p:cNvPr>
          <p:cNvPicPr>
            <a:picLocks noChangeAspect="1"/>
          </p:cNvPicPr>
          <p:nvPr/>
        </p:nvPicPr>
        <p:blipFill>
          <a:blip r:embed="rId3"/>
          <a:stretch>
            <a:fillRect/>
          </a:stretch>
        </p:blipFill>
        <p:spPr>
          <a:xfrm>
            <a:off x="8191500" y="251238"/>
            <a:ext cx="3046982" cy="2029914"/>
          </a:xfrm>
          <a:prstGeom prst="rect">
            <a:avLst/>
          </a:prstGeom>
        </p:spPr>
      </p:pic>
      <p:pic>
        <p:nvPicPr>
          <p:cNvPr id="13" name="Picture 12">
            <a:extLst>
              <a:ext uri="{FF2B5EF4-FFF2-40B4-BE49-F238E27FC236}">
                <a16:creationId xmlns:a16="http://schemas.microsoft.com/office/drawing/2014/main" id="{062547D4-CAE8-8915-FEF0-CE9F40C12EB7}"/>
              </a:ext>
            </a:extLst>
          </p:cNvPr>
          <p:cNvPicPr>
            <a:picLocks noChangeAspect="1"/>
          </p:cNvPicPr>
          <p:nvPr/>
        </p:nvPicPr>
        <p:blipFill>
          <a:blip r:embed="rId4"/>
          <a:stretch>
            <a:fillRect/>
          </a:stretch>
        </p:blipFill>
        <p:spPr>
          <a:xfrm>
            <a:off x="8191500" y="4592514"/>
            <a:ext cx="3046982" cy="2212540"/>
          </a:xfrm>
          <a:prstGeom prst="rect">
            <a:avLst/>
          </a:prstGeom>
        </p:spPr>
      </p:pic>
    </p:spTree>
    <p:extLst>
      <p:ext uri="{BB962C8B-B14F-4D97-AF65-F5344CB8AC3E}">
        <p14:creationId xmlns:p14="http://schemas.microsoft.com/office/powerpoint/2010/main" val="1674068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3034E-028F-6D8C-2134-48FCAC16FD84}"/>
              </a:ext>
            </a:extLst>
          </p:cNvPr>
          <p:cNvSpPr>
            <a:spLocks noGrp="1"/>
          </p:cNvSpPr>
          <p:nvPr>
            <p:ph type="title"/>
          </p:nvPr>
        </p:nvSpPr>
        <p:spPr>
          <a:xfrm>
            <a:off x="640080" y="329184"/>
            <a:ext cx="6400800" cy="1565624"/>
          </a:xfrm>
        </p:spPr>
        <p:txBody>
          <a:bodyPr anchor="b">
            <a:normAutofit fontScale="90000"/>
          </a:bodyPr>
          <a:lstStyle/>
          <a:p>
            <a:r>
              <a:rPr lang="en-US" sz="5400" dirty="0"/>
              <a:t>How it works ? Rework Project</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1F3B2B0-FDA1-0A3C-EB9C-6EDC76EDBED7}"/>
              </a:ext>
            </a:extLst>
          </p:cNvPr>
          <p:cNvSpPr>
            <a:spLocks noGrp="1"/>
          </p:cNvSpPr>
          <p:nvPr>
            <p:ph idx="1"/>
          </p:nvPr>
        </p:nvSpPr>
        <p:spPr>
          <a:xfrm>
            <a:off x="640080" y="2468343"/>
            <a:ext cx="6894576" cy="3889207"/>
          </a:xfrm>
        </p:spPr>
        <p:txBody>
          <a:bodyPr>
            <a:normAutofit/>
          </a:bodyPr>
          <a:lstStyle/>
          <a:p>
            <a:r>
              <a:rPr lang="en-US" sz="1400" dirty="0"/>
              <a:t>We have two required inputs and one optional input</a:t>
            </a:r>
          </a:p>
          <a:p>
            <a:r>
              <a:rPr lang="en-US" sz="1400" dirty="0"/>
              <a:t>We need to fill the inputs with the </a:t>
            </a:r>
            <a:r>
              <a:rPr lang="en-US" sz="1400" dirty="0" err="1"/>
              <a:t>projectID</a:t>
            </a:r>
            <a:r>
              <a:rPr lang="en-US" sz="1400" dirty="0"/>
              <a:t>, rework reason and Comments</a:t>
            </a:r>
            <a:endParaRPr lang="ar-SA" sz="1400" dirty="0"/>
          </a:p>
          <a:p>
            <a:r>
              <a:rPr lang="en-US" sz="1400" dirty="0"/>
              <a:t>We have a file called </a:t>
            </a:r>
            <a:r>
              <a:rPr lang="en-US" sz="1400" dirty="0">
                <a:highlight>
                  <a:srgbClr val="FFFF00"/>
                </a:highlight>
              </a:rPr>
              <a:t>rework-request-</a:t>
            </a:r>
            <a:r>
              <a:rPr lang="en-US" sz="1400" dirty="0" err="1">
                <a:highlight>
                  <a:srgbClr val="FFFF00"/>
                </a:highlight>
              </a:rPr>
              <a:t>sample.conf</a:t>
            </a:r>
            <a:r>
              <a:rPr lang="en-US" sz="1400" dirty="0">
                <a:highlight>
                  <a:srgbClr val="FFFF00"/>
                </a:highlight>
              </a:rPr>
              <a:t> </a:t>
            </a:r>
            <a:r>
              <a:rPr lang="en-US" sz="1400" dirty="0"/>
              <a:t>that will contain a sample of the request . With 3 attributes declared there ( </a:t>
            </a:r>
            <a:r>
              <a:rPr lang="en-US" sz="1400" dirty="0" err="1">
                <a:solidFill>
                  <a:srgbClr val="FF0000"/>
                </a:solidFill>
              </a:rPr>
              <a:t>reworkProjectRequestProjectId</a:t>
            </a:r>
            <a:r>
              <a:rPr lang="en-US" sz="1400" dirty="0"/>
              <a:t>,  </a:t>
            </a:r>
            <a:r>
              <a:rPr lang="en-US" sz="1400" dirty="0" err="1">
                <a:solidFill>
                  <a:srgbClr val="FF0000"/>
                </a:solidFill>
              </a:rPr>
              <a:t>reworkProjectRequestReasonCode</a:t>
            </a:r>
            <a:r>
              <a:rPr lang="en-US" sz="1400" dirty="0"/>
              <a:t> , </a:t>
            </a:r>
            <a:r>
              <a:rPr lang="en-US" sz="1400" dirty="0" err="1">
                <a:solidFill>
                  <a:srgbClr val="FF0000"/>
                </a:solidFill>
              </a:rPr>
              <a:t>reworkProjectRequestReasonComments</a:t>
            </a:r>
            <a:r>
              <a:rPr lang="en-US" sz="1400" dirty="0"/>
              <a:t>)</a:t>
            </a:r>
          </a:p>
          <a:p>
            <a:r>
              <a:rPr lang="en-US" sz="1400" dirty="0"/>
              <a:t>After clicking on Rework Project, the attributes will be replaced by the value we insert at the inputs.</a:t>
            </a:r>
          </a:p>
          <a:p>
            <a:r>
              <a:rPr lang="en-US" sz="1400" dirty="0"/>
              <a:t>A massage will appear after that if the rework was executed successfully or not </a:t>
            </a:r>
          </a:p>
          <a:p>
            <a:r>
              <a:rPr lang="en-US" sz="1400" dirty="0"/>
              <a:t>This is how the activity will look like after the rework call </a:t>
            </a:r>
          </a:p>
        </p:txBody>
      </p:sp>
      <p:pic>
        <p:nvPicPr>
          <p:cNvPr id="11" name="Picture 10">
            <a:extLst>
              <a:ext uri="{FF2B5EF4-FFF2-40B4-BE49-F238E27FC236}">
                <a16:creationId xmlns:a16="http://schemas.microsoft.com/office/drawing/2014/main" id="{7B16E23A-A458-F480-289C-EE87FF76949E}"/>
              </a:ext>
            </a:extLst>
          </p:cNvPr>
          <p:cNvPicPr>
            <a:picLocks noChangeAspect="1"/>
          </p:cNvPicPr>
          <p:nvPr/>
        </p:nvPicPr>
        <p:blipFill>
          <a:blip r:embed="rId2"/>
          <a:stretch>
            <a:fillRect/>
          </a:stretch>
        </p:blipFill>
        <p:spPr>
          <a:xfrm>
            <a:off x="7534656" y="329184"/>
            <a:ext cx="3898392" cy="2923794"/>
          </a:xfrm>
          <a:prstGeom prst="rect">
            <a:avLst/>
          </a:prstGeom>
        </p:spPr>
      </p:pic>
      <p:pic>
        <p:nvPicPr>
          <p:cNvPr id="15" name="Picture 14">
            <a:extLst>
              <a:ext uri="{FF2B5EF4-FFF2-40B4-BE49-F238E27FC236}">
                <a16:creationId xmlns:a16="http://schemas.microsoft.com/office/drawing/2014/main" id="{06797986-45A0-B281-6296-ECDE22FF4C5D}"/>
              </a:ext>
            </a:extLst>
          </p:cNvPr>
          <p:cNvPicPr>
            <a:picLocks noChangeAspect="1"/>
          </p:cNvPicPr>
          <p:nvPr/>
        </p:nvPicPr>
        <p:blipFill>
          <a:blip r:embed="rId3"/>
          <a:stretch>
            <a:fillRect/>
          </a:stretch>
        </p:blipFill>
        <p:spPr>
          <a:xfrm>
            <a:off x="7534656" y="3537104"/>
            <a:ext cx="3898392" cy="3136016"/>
          </a:xfrm>
          <a:prstGeom prst="rect">
            <a:avLst/>
          </a:prstGeom>
        </p:spPr>
      </p:pic>
      <p:pic>
        <p:nvPicPr>
          <p:cNvPr id="23" name="Picture 22">
            <a:extLst>
              <a:ext uri="{FF2B5EF4-FFF2-40B4-BE49-F238E27FC236}">
                <a16:creationId xmlns:a16="http://schemas.microsoft.com/office/drawing/2014/main" id="{323B2A63-C320-16C3-B082-60E5CDEAECDA}"/>
              </a:ext>
            </a:extLst>
          </p:cNvPr>
          <p:cNvPicPr>
            <a:picLocks noChangeAspect="1"/>
          </p:cNvPicPr>
          <p:nvPr/>
        </p:nvPicPr>
        <p:blipFill>
          <a:blip r:embed="rId4"/>
          <a:stretch>
            <a:fillRect/>
          </a:stretch>
        </p:blipFill>
        <p:spPr>
          <a:xfrm>
            <a:off x="932936" y="4882359"/>
            <a:ext cx="2241267" cy="1363278"/>
          </a:xfrm>
          <a:prstGeom prst="rect">
            <a:avLst/>
          </a:prstGeom>
        </p:spPr>
      </p:pic>
    </p:spTree>
    <p:extLst>
      <p:ext uri="{BB962C8B-B14F-4D97-AF65-F5344CB8AC3E}">
        <p14:creationId xmlns:p14="http://schemas.microsoft.com/office/powerpoint/2010/main" val="289125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99B52-41C2-7C7A-BCCA-97ECAF6D7A18}"/>
              </a:ext>
            </a:extLst>
          </p:cNvPr>
          <p:cNvSpPr>
            <a:spLocks noGrp="1"/>
          </p:cNvSpPr>
          <p:nvPr>
            <p:ph type="title"/>
          </p:nvPr>
        </p:nvSpPr>
        <p:spPr>
          <a:xfrm>
            <a:off x="630936" y="640080"/>
            <a:ext cx="4818888" cy="1481328"/>
          </a:xfrm>
        </p:spPr>
        <p:txBody>
          <a:bodyPr anchor="b">
            <a:normAutofit/>
          </a:bodyPr>
          <a:lstStyle/>
          <a:p>
            <a:r>
              <a:rPr lang="en-US" sz="5400"/>
              <a:t>The Problems : </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656913-BD63-6E86-7BC1-F591DD2C6236}"/>
              </a:ext>
            </a:extLst>
          </p:cNvPr>
          <p:cNvSpPr>
            <a:spLocks noGrp="1"/>
          </p:cNvSpPr>
          <p:nvPr>
            <p:ph idx="1"/>
          </p:nvPr>
        </p:nvSpPr>
        <p:spPr>
          <a:xfrm>
            <a:off x="630936" y="2660904"/>
            <a:ext cx="4818888" cy="3547872"/>
          </a:xfrm>
        </p:spPr>
        <p:txBody>
          <a:bodyPr anchor="t">
            <a:normAutofit/>
          </a:bodyPr>
          <a:lstStyle/>
          <a:p>
            <a:r>
              <a:rPr lang="en-US" sz="2200"/>
              <a:t>Working with GT include some challenges :</a:t>
            </a:r>
          </a:p>
          <a:p>
            <a:pPr marL="971550" lvl="1" indent="-514350">
              <a:buFont typeface="+mj-lt"/>
              <a:buAutoNum type="arabicPeriod"/>
            </a:pPr>
            <a:r>
              <a:rPr lang="en-US" sz="2200"/>
              <a:t>Development </a:t>
            </a:r>
          </a:p>
          <a:p>
            <a:pPr marL="971550" lvl="1" indent="-514350">
              <a:buFont typeface="+mj-lt"/>
              <a:buAutoNum type="arabicPeriod"/>
            </a:pPr>
            <a:r>
              <a:rPr lang="en-US" sz="2200"/>
              <a:t>Deploying</a:t>
            </a:r>
          </a:p>
          <a:p>
            <a:pPr marL="971550" lvl="1" indent="-514350">
              <a:buFont typeface="+mj-lt"/>
              <a:buAutoNum type="arabicPeriod"/>
            </a:pPr>
            <a:r>
              <a:rPr lang="en-US" sz="2200"/>
              <a:t>Testing </a:t>
            </a:r>
          </a:p>
          <a:p>
            <a:pPr marL="0" indent="0">
              <a:buNone/>
            </a:pPr>
            <a:r>
              <a:rPr lang="en-US" sz="2200"/>
              <a:t> </a:t>
            </a:r>
          </a:p>
        </p:txBody>
      </p:sp>
      <p:sp>
        <p:nvSpPr>
          <p:cNvPr id="4" name="Speech Bubble: Oval 3">
            <a:extLst>
              <a:ext uri="{FF2B5EF4-FFF2-40B4-BE49-F238E27FC236}">
                <a16:creationId xmlns:a16="http://schemas.microsoft.com/office/drawing/2014/main" id="{CA5A4395-9CCA-F738-3AE5-55CAA6EE7D12}"/>
              </a:ext>
            </a:extLst>
          </p:cNvPr>
          <p:cNvSpPr/>
          <p:nvPr/>
        </p:nvSpPr>
        <p:spPr>
          <a:xfrm>
            <a:off x="6484620" y="1699260"/>
            <a:ext cx="4069080" cy="2453640"/>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3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06289-7BFF-A4B5-12D9-B1EA088FEE3F}"/>
              </a:ext>
            </a:extLst>
          </p:cNvPr>
          <p:cNvSpPr>
            <a:spLocks noGrp="1"/>
          </p:cNvSpPr>
          <p:nvPr>
            <p:ph type="title"/>
          </p:nvPr>
        </p:nvSpPr>
        <p:spPr>
          <a:xfrm>
            <a:off x="630936" y="1337677"/>
            <a:ext cx="3429000" cy="1719072"/>
          </a:xfrm>
        </p:spPr>
        <p:txBody>
          <a:bodyPr anchor="b">
            <a:normAutofit/>
          </a:bodyPr>
          <a:lstStyle/>
          <a:p>
            <a:r>
              <a:rPr lang="en-US" sz="4600" dirty="0"/>
              <a:t>Development	</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2C188B-D580-5FB1-CEA0-84793EFEA232}"/>
              </a:ext>
            </a:extLst>
          </p:cNvPr>
          <p:cNvSpPr>
            <a:spLocks noGrp="1"/>
          </p:cNvSpPr>
          <p:nvPr>
            <p:ph idx="1"/>
          </p:nvPr>
        </p:nvSpPr>
        <p:spPr>
          <a:xfrm>
            <a:off x="630936" y="2807208"/>
            <a:ext cx="3429000" cy="3982830"/>
          </a:xfrm>
        </p:spPr>
        <p:txBody>
          <a:bodyPr anchor="t">
            <a:normAutofit/>
          </a:bodyPr>
          <a:lstStyle/>
          <a:p>
            <a:r>
              <a:rPr lang="en-US" sz="2000" dirty="0"/>
              <a:t>For creating / editing a guided task we have the Form Design at the OND </a:t>
            </a:r>
          </a:p>
          <a:p>
            <a:r>
              <a:rPr lang="en-US" sz="2000" dirty="0"/>
              <a:t>It’s a good tool that we can use which give us a full control of the GT controls , attributes , values , order</a:t>
            </a:r>
          </a:p>
          <a:p>
            <a:r>
              <a:rPr lang="en-US" sz="2000" dirty="0"/>
              <a:t>There is only one missing thing that we can’t see how it really looks like at the SVO environment</a:t>
            </a:r>
          </a:p>
          <a:p>
            <a:pPr marL="0" indent="0">
              <a:buNone/>
            </a:pPr>
            <a:endParaRPr lang="en-US" sz="2000" dirty="0"/>
          </a:p>
          <a:p>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4938D320-744B-57A1-53DA-4EA82FE66C92}"/>
              </a:ext>
            </a:extLst>
          </p:cNvPr>
          <p:cNvPicPr>
            <a:picLocks noChangeAspect="1"/>
          </p:cNvPicPr>
          <p:nvPr/>
        </p:nvPicPr>
        <p:blipFill>
          <a:blip r:embed="rId2"/>
          <a:stretch>
            <a:fillRect/>
          </a:stretch>
        </p:blipFill>
        <p:spPr>
          <a:xfrm>
            <a:off x="4541651" y="969491"/>
            <a:ext cx="7498817" cy="5174183"/>
          </a:xfrm>
          <a:prstGeom prst="rect">
            <a:avLst/>
          </a:prstGeom>
        </p:spPr>
      </p:pic>
    </p:spTree>
    <p:extLst>
      <p:ext uri="{BB962C8B-B14F-4D97-AF65-F5344CB8AC3E}">
        <p14:creationId xmlns:p14="http://schemas.microsoft.com/office/powerpoint/2010/main" val="264549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33CAE-9628-1618-4441-13503896869A}"/>
              </a:ext>
            </a:extLst>
          </p:cNvPr>
          <p:cNvSpPr>
            <a:spLocks noGrp="1"/>
          </p:cNvSpPr>
          <p:nvPr>
            <p:ph type="title"/>
          </p:nvPr>
        </p:nvSpPr>
        <p:spPr>
          <a:xfrm>
            <a:off x="472320" y="747102"/>
            <a:ext cx="3429000" cy="1719072"/>
          </a:xfrm>
        </p:spPr>
        <p:txBody>
          <a:bodyPr anchor="b">
            <a:normAutofit/>
          </a:bodyPr>
          <a:lstStyle/>
          <a:p>
            <a:pPr algn="ctr"/>
            <a:r>
              <a:rPr lang="en-US" sz="4600" dirty="0"/>
              <a:t>Deploying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349181-FD52-C962-0F62-1E0B2FA5A1D5}"/>
              </a:ext>
            </a:extLst>
          </p:cNvPr>
          <p:cNvSpPr>
            <a:spLocks noGrp="1"/>
          </p:cNvSpPr>
          <p:nvPr>
            <p:ph idx="1"/>
          </p:nvPr>
        </p:nvSpPr>
        <p:spPr>
          <a:xfrm>
            <a:off x="630936" y="2807208"/>
            <a:ext cx="3508578" cy="3410712"/>
          </a:xfrm>
        </p:spPr>
        <p:txBody>
          <a:bodyPr anchor="t">
            <a:normAutofit/>
          </a:bodyPr>
          <a:lstStyle/>
          <a:p>
            <a:r>
              <a:rPr lang="en-US" sz="2000" dirty="0"/>
              <a:t>Deploying Is the a very simple process to do which is :</a:t>
            </a:r>
          </a:p>
          <a:p>
            <a:pPr marL="971550" lvl="1" indent="-514350">
              <a:buFont typeface="+mj-lt"/>
              <a:buAutoNum type="arabicPeriod"/>
            </a:pPr>
            <a:r>
              <a:rPr lang="en-US" sz="2000" dirty="0"/>
              <a:t>Extracting the zip file from the OND environment which will contain all the changes . </a:t>
            </a:r>
          </a:p>
          <a:p>
            <a:pPr marL="971550" lvl="1" indent="-514350">
              <a:buFont typeface="+mj-lt"/>
              <a:buAutoNum type="arabicPeriod"/>
            </a:pPr>
            <a:r>
              <a:rPr lang="en-US" sz="2000" dirty="0"/>
              <a:t>Distribute the Zip File via Soap UI / Thunder Client etc..</a:t>
            </a:r>
          </a:p>
        </p:txBody>
      </p:sp>
      <p:pic>
        <p:nvPicPr>
          <p:cNvPr id="5" name="Picture 4">
            <a:extLst>
              <a:ext uri="{FF2B5EF4-FFF2-40B4-BE49-F238E27FC236}">
                <a16:creationId xmlns:a16="http://schemas.microsoft.com/office/drawing/2014/main" id="{F0548FA2-2332-5019-A161-FC4F4A4E1159}"/>
              </a:ext>
            </a:extLst>
          </p:cNvPr>
          <p:cNvPicPr>
            <a:picLocks noChangeAspect="1"/>
          </p:cNvPicPr>
          <p:nvPr/>
        </p:nvPicPr>
        <p:blipFill>
          <a:blip r:embed="rId2"/>
          <a:stretch>
            <a:fillRect/>
          </a:stretch>
        </p:blipFill>
        <p:spPr>
          <a:xfrm>
            <a:off x="4373639" y="1752823"/>
            <a:ext cx="7451729" cy="3555706"/>
          </a:xfrm>
          <a:prstGeom prst="rect">
            <a:avLst/>
          </a:prstGeom>
        </p:spPr>
      </p:pic>
    </p:spTree>
    <p:extLst>
      <p:ext uri="{BB962C8B-B14F-4D97-AF65-F5344CB8AC3E}">
        <p14:creationId xmlns:p14="http://schemas.microsoft.com/office/powerpoint/2010/main" val="328140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2BD3C-C854-1EF4-AF6F-F088B5B14ABE}"/>
              </a:ext>
            </a:extLst>
          </p:cNvPr>
          <p:cNvSpPr>
            <a:spLocks noGrp="1"/>
          </p:cNvSpPr>
          <p:nvPr>
            <p:ph type="title"/>
          </p:nvPr>
        </p:nvSpPr>
        <p:spPr>
          <a:xfrm>
            <a:off x="630936" y="640080"/>
            <a:ext cx="4818888" cy="1481328"/>
          </a:xfrm>
        </p:spPr>
        <p:txBody>
          <a:bodyPr anchor="b">
            <a:normAutofit/>
          </a:bodyPr>
          <a:lstStyle/>
          <a:p>
            <a:r>
              <a:rPr lang="en-US" sz="5400" dirty="0"/>
              <a:t>Testing</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F51EA8-8D6C-4852-AC84-179742B54F6E}"/>
              </a:ext>
            </a:extLst>
          </p:cNvPr>
          <p:cNvSpPr>
            <a:spLocks noGrp="1"/>
          </p:cNvSpPr>
          <p:nvPr>
            <p:ph idx="1"/>
          </p:nvPr>
        </p:nvSpPr>
        <p:spPr>
          <a:xfrm>
            <a:off x="630936" y="2660904"/>
            <a:ext cx="4818888" cy="3547872"/>
          </a:xfrm>
        </p:spPr>
        <p:txBody>
          <a:bodyPr anchor="t">
            <a:normAutofit/>
          </a:bodyPr>
          <a:lstStyle/>
          <a:p>
            <a:r>
              <a:rPr lang="en-US" sz="2200" dirty="0"/>
              <a:t>This is the Part that take most of the time </a:t>
            </a:r>
          </a:p>
          <a:p>
            <a:r>
              <a:rPr lang="en-US" sz="2200" dirty="0"/>
              <a:t>It happens by sending an order to the SVO environment , and reach the GT in the flow </a:t>
            </a:r>
          </a:p>
          <a:p>
            <a:r>
              <a:rPr lang="en-US" sz="2200" dirty="0"/>
              <a:t>And here we have some challenges that we need to handle them </a:t>
            </a:r>
          </a:p>
        </p:txBody>
      </p:sp>
      <p:pic>
        <p:nvPicPr>
          <p:cNvPr id="7" name="Picture 6">
            <a:extLst>
              <a:ext uri="{FF2B5EF4-FFF2-40B4-BE49-F238E27FC236}">
                <a16:creationId xmlns:a16="http://schemas.microsoft.com/office/drawing/2014/main" id="{1C0B5153-7DCD-EE32-5324-619285EC403A}"/>
              </a:ext>
            </a:extLst>
          </p:cNvPr>
          <p:cNvPicPr>
            <a:picLocks noChangeAspect="1"/>
          </p:cNvPicPr>
          <p:nvPr/>
        </p:nvPicPr>
        <p:blipFill>
          <a:blip r:embed="rId2"/>
          <a:stretch>
            <a:fillRect/>
          </a:stretch>
        </p:blipFill>
        <p:spPr>
          <a:xfrm>
            <a:off x="5612495" y="2538484"/>
            <a:ext cx="5948569" cy="2470944"/>
          </a:xfrm>
          <a:prstGeom prst="rect">
            <a:avLst/>
          </a:prstGeom>
        </p:spPr>
      </p:pic>
    </p:spTree>
    <p:extLst>
      <p:ext uri="{BB962C8B-B14F-4D97-AF65-F5344CB8AC3E}">
        <p14:creationId xmlns:p14="http://schemas.microsoft.com/office/powerpoint/2010/main" val="106761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1D53F-946F-8DDD-CCD9-1207E1165374}"/>
              </a:ext>
            </a:extLst>
          </p:cNvPr>
          <p:cNvSpPr>
            <a:spLocks noGrp="1"/>
          </p:cNvSpPr>
          <p:nvPr>
            <p:ph type="title"/>
          </p:nvPr>
        </p:nvSpPr>
        <p:spPr>
          <a:xfrm>
            <a:off x="572493" y="238539"/>
            <a:ext cx="11018520" cy="1434415"/>
          </a:xfrm>
        </p:spPr>
        <p:txBody>
          <a:bodyPr anchor="b">
            <a:normAutofit/>
          </a:bodyPr>
          <a:lstStyle/>
          <a:p>
            <a:r>
              <a:rPr lang="en-US" sz="5400"/>
              <a:t>Issues we have at Testing GT 	</a:t>
            </a: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90B357-0B90-D4DF-67B7-B5CF1972B16C}"/>
              </a:ext>
            </a:extLst>
          </p:cNvPr>
          <p:cNvSpPr>
            <a:spLocks noGrp="1"/>
          </p:cNvSpPr>
          <p:nvPr>
            <p:ph idx="1"/>
          </p:nvPr>
        </p:nvSpPr>
        <p:spPr>
          <a:xfrm>
            <a:off x="572493" y="2071316"/>
            <a:ext cx="6530935" cy="4119172"/>
          </a:xfrm>
        </p:spPr>
        <p:txBody>
          <a:bodyPr anchor="t">
            <a:normAutofit/>
          </a:bodyPr>
          <a:lstStyle/>
          <a:p>
            <a:pPr marL="514350" indent="-514350">
              <a:buFont typeface="+mj-lt"/>
              <a:buAutoNum type="arabicPeriod"/>
            </a:pPr>
            <a:r>
              <a:rPr lang="en-US" sz="1000" dirty="0"/>
              <a:t>Creating the GT Layout incorrectly </a:t>
            </a:r>
            <a:br>
              <a:rPr lang="en-US" sz="1000" dirty="0"/>
            </a:br>
            <a:r>
              <a:rPr lang="en-US" sz="1000" dirty="0"/>
              <a:t>example:</a:t>
            </a:r>
          </a:p>
          <a:p>
            <a:pPr lvl="2"/>
            <a:r>
              <a:rPr lang="en-US" sz="1000" dirty="0"/>
              <a:t> site ID should be above Installation Type</a:t>
            </a:r>
          </a:p>
          <a:p>
            <a:pPr marL="514350" indent="-514350">
              <a:buFont typeface="+mj-lt"/>
              <a:buAutoNum type="arabicPeriod"/>
            </a:pPr>
            <a:r>
              <a:rPr lang="en-US" sz="1000" dirty="0"/>
              <a:t>Incorrectly initialize/store/view values </a:t>
            </a:r>
            <a:br>
              <a:rPr lang="en-US" sz="1000" dirty="0"/>
            </a:br>
            <a:r>
              <a:rPr lang="en-US" sz="1000" dirty="0"/>
              <a:t>example : </a:t>
            </a:r>
          </a:p>
          <a:p>
            <a:pPr lvl="2"/>
            <a:r>
              <a:rPr lang="en-US" sz="1000" dirty="0"/>
              <a:t>Development Type should contain another value</a:t>
            </a:r>
          </a:p>
          <a:p>
            <a:pPr lvl="2"/>
            <a:r>
              <a:rPr lang="en-US" sz="1000" dirty="0"/>
              <a:t>Site ID should start with some default value </a:t>
            </a:r>
          </a:p>
          <a:p>
            <a:pPr lvl="2"/>
            <a:r>
              <a:rPr lang="en-US" sz="1000" dirty="0"/>
              <a:t>Installation Type value should be stored in both CS and PS</a:t>
            </a:r>
          </a:p>
          <a:p>
            <a:pPr marL="342900" indent="-342900">
              <a:buFont typeface="+mj-lt"/>
              <a:buAutoNum type="arabicPeriod"/>
            </a:pPr>
            <a:r>
              <a:rPr lang="en-US" sz="1000" dirty="0"/>
              <a:t>Incorrect behavior </a:t>
            </a:r>
            <a:br>
              <a:rPr lang="en-US" sz="1000" dirty="0"/>
            </a:br>
            <a:r>
              <a:rPr lang="en-US" sz="1000" dirty="0"/>
              <a:t>example :</a:t>
            </a:r>
          </a:p>
          <a:p>
            <a:pPr lvl="2"/>
            <a:r>
              <a:rPr lang="en-US" sz="1000" dirty="0"/>
              <a:t>Input should be read-only</a:t>
            </a:r>
          </a:p>
          <a:p>
            <a:pPr lvl="2"/>
            <a:r>
              <a:rPr lang="en-US" sz="1000" dirty="0"/>
              <a:t>Input should be hidden until some value gets changed</a:t>
            </a:r>
          </a:p>
          <a:p>
            <a:pPr lvl="2"/>
            <a:r>
              <a:rPr lang="en-US" sz="1000" dirty="0"/>
              <a:t>Input is mandatory or should be mandatory only after marking some checkbox</a:t>
            </a:r>
          </a:p>
          <a:p>
            <a:pPr lvl="2"/>
            <a:endParaRPr lang="en-US" sz="1000" dirty="0"/>
          </a:p>
          <a:p>
            <a:pPr marL="514350" indent="-514350">
              <a:buFont typeface="+mj-lt"/>
              <a:buAutoNum type="arabicPeriod"/>
            </a:pPr>
            <a:r>
              <a:rPr lang="en-US" sz="1000" dirty="0"/>
              <a:t>Code issues :</a:t>
            </a:r>
          </a:p>
          <a:p>
            <a:pPr lvl="2"/>
            <a:r>
              <a:rPr lang="en-US" sz="1000" dirty="0"/>
              <a:t> Saving failed at PS , CS </a:t>
            </a:r>
          </a:p>
          <a:p>
            <a:pPr lvl="2"/>
            <a:r>
              <a:rPr lang="en-US" sz="1000" dirty="0"/>
              <a:t>Groovy error </a:t>
            </a:r>
          </a:p>
          <a:p>
            <a:pPr marL="914400" lvl="2" indent="0">
              <a:buNone/>
            </a:pPr>
            <a:r>
              <a:rPr lang="en-US" sz="1000" dirty="0"/>
              <a:t>         </a:t>
            </a:r>
            <a:r>
              <a:rPr lang="en-US" sz="1000" dirty="0" err="1"/>
              <a:t>Etc</a:t>
            </a:r>
            <a:r>
              <a:rPr lang="en-US" sz="1000" dirty="0"/>
              <a:t> ….</a:t>
            </a:r>
          </a:p>
        </p:txBody>
      </p:sp>
      <p:pic>
        <p:nvPicPr>
          <p:cNvPr id="7" name="Picture 6">
            <a:extLst>
              <a:ext uri="{FF2B5EF4-FFF2-40B4-BE49-F238E27FC236}">
                <a16:creationId xmlns:a16="http://schemas.microsoft.com/office/drawing/2014/main" id="{9CE2BA0A-7DB6-EFA4-5588-5DD4741FEE5E}"/>
              </a:ext>
            </a:extLst>
          </p:cNvPr>
          <p:cNvPicPr>
            <a:picLocks noChangeAspect="1"/>
          </p:cNvPicPr>
          <p:nvPr/>
        </p:nvPicPr>
        <p:blipFill rotWithShape="1">
          <a:blip r:embed="rId2"/>
          <a:srcRect r="1071" b="-3"/>
          <a:stretch/>
        </p:blipFill>
        <p:spPr>
          <a:xfrm>
            <a:off x="7397087" y="1804417"/>
            <a:ext cx="4219635" cy="4386071"/>
          </a:xfrm>
          <a:prstGeom prst="rect">
            <a:avLst/>
          </a:prstGeom>
        </p:spPr>
      </p:pic>
    </p:spTree>
    <p:extLst>
      <p:ext uri="{BB962C8B-B14F-4D97-AF65-F5344CB8AC3E}">
        <p14:creationId xmlns:p14="http://schemas.microsoft.com/office/powerpoint/2010/main" val="84942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BA671-2193-0582-5BD9-C4D45AF1E66B}"/>
              </a:ext>
            </a:extLst>
          </p:cNvPr>
          <p:cNvSpPr>
            <a:spLocks noGrp="1"/>
          </p:cNvSpPr>
          <p:nvPr>
            <p:ph type="title"/>
          </p:nvPr>
        </p:nvSpPr>
        <p:spPr>
          <a:xfrm>
            <a:off x="838200" y="365125"/>
            <a:ext cx="10515600" cy="1325563"/>
          </a:xfrm>
        </p:spPr>
        <p:txBody>
          <a:bodyPr>
            <a:normAutofit/>
          </a:bodyPr>
          <a:lstStyle/>
          <a:p>
            <a:r>
              <a:rPr lang="en-US" sz="5400"/>
              <a:t>The Solution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CAFCAF-C229-6590-3B7B-597F165E4F85}"/>
              </a:ext>
            </a:extLst>
          </p:cNvPr>
          <p:cNvSpPr>
            <a:spLocks noGrp="1"/>
          </p:cNvSpPr>
          <p:nvPr>
            <p:ph idx="1"/>
          </p:nvPr>
        </p:nvSpPr>
        <p:spPr>
          <a:xfrm>
            <a:off x="838200" y="1929384"/>
            <a:ext cx="10515600" cy="4251960"/>
          </a:xfrm>
        </p:spPr>
        <p:txBody>
          <a:bodyPr>
            <a:normAutofit/>
          </a:bodyPr>
          <a:lstStyle/>
          <a:p>
            <a:r>
              <a:rPr lang="en-US" sz="2200" dirty="0"/>
              <a:t>What is common with all the issues we mentioned before ?</a:t>
            </a:r>
          </a:p>
          <a:p>
            <a:r>
              <a:rPr lang="en-US" sz="2200" dirty="0"/>
              <a:t>In each case of them we need to do the change at the OND or at the Code and then do the Deploying </a:t>
            </a:r>
          </a:p>
          <a:p>
            <a:r>
              <a:rPr lang="en-US" sz="2200" dirty="0"/>
              <a:t>After that we need to send the order again and reach the GT again at the Workflow</a:t>
            </a:r>
            <a:br>
              <a:rPr lang="en-US" sz="2200" dirty="0"/>
            </a:br>
            <a:r>
              <a:rPr lang="en-US" sz="2200" dirty="0"/>
              <a:t>This process is the time that we want to save, which can take very long time </a:t>
            </a:r>
          </a:p>
          <a:p>
            <a:pPr lvl="1"/>
            <a:r>
              <a:rPr lang="en-US" sz="2200" dirty="0"/>
              <a:t>let's take an example that we are working on the GT number 10 </a:t>
            </a:r>
            <a:br>
              <a:rPr lang="en-US" sz="2200" dirty="0"/>
            </a:br>
            <a:r>
              <a:rPr lang="en-US" sz="2200" dirty="0"/>
              <a:t>so, its doesn’t make sense that every time we face some issue, we need to do the previous 10 GT’s again and again </a:t>
            </a:r>
          </a:p>
          <a:p>
            <a:pPr lvl="1"/>
            <a:r>
              <a:rPr lang="en-US" sz="2200" dirty="0"/>
              <a:t>Doing them again didn’t give us everything , because the change isn’t at them </a:t>
            </a:r>
            <a:br>
              <a:rPr lang="en-US" sz="2200" dirty="0"/>
            </a:br>
            <a:r>
              <a:rPr lang="en-US" sz="2200" dirty="0"/>
              <a:t>the change is only at our GT . </a:t>
            </a:r>
          </a:p>
          <a:p>
            <a:pPr lvl="1"/>
            <a:endParaRPr lang="en-US" sz="2200" dirty="0"/>
          </a:p>
          <a:p>
            <a:endParaRPr lang="en-US" sz="2200" dirty="0"/>
          </a:p>
        </p:txBody>
      </p:sp>
    </p:spTree>
    <p:extLst>
      <p:ext uri="{BB962C8B-B14F-4D97-AF65-F5344CB8AC3E}">
        <p14:creationId xmlns:p14="http://schemas.microsoft.com/office/powerpoint/2010/main" val="256649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C73B7-7818-E63C-2F5F-27A1BE9F7EE0}"/>
              </a:ext>
            </a:extLst>
          </p:cNvPr>
          <p:cNvSpPr>
            <a:spLocks noGrp="1"/>
          </p:cNvSpPr>
          <p:nvPr>
            <p:ph type="title"/>
          </p:nvPr>
        </p:nvSpPr>
        <p:spPr>
          <a:xfrm>
            <a:off x="630936" y="640080"/>
            <a:ext cx="4818888" cy="1481328"/>
          </a:xfrm>
        </p:spPr>
        <p:txBody>
          <a:bodyPr anchor="b">
            <a:normAutofit/>
          </a:bodyPr>
          <a:lstStyle/>
          <a:p>
            <a:r>
              <a:rPr lang="en-US" sz="5400"/>
              <a:t>GT Tool </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DA436F-D0EE-A97A-9E0A-7D4509DA3EEC}"/>
              </a:ext>
            </a:extLst>
          </p:cNvPr>
          <p:cNvSpPr>
            <a:spLocks noGrp="1"/>
          </p:cNvSpPr>
          <p:nvPr>
            <p:ph idx="1"/>
          </p:nvPr>
        </p:nvSpPr>
        <p:spPr>
          <a:xfrm>
            <a:off x="630936" y="2660904"/>
            <a:ext cx="4818888" cy="3547872"/>
          </a:xfrm>
        </p:spPr>
        <p:txBody>
          <a:bodyPr anchor="t">
            <a:normAutofit/>
          </a:bodyPr>
          <a:lstStyle/>
          <a:p>
            <a:r>
              <a:rPr lang="en-US" sz="2200" dirty="0"/>
              <a:t>Gt Tool can provide us two services which can really help us and reduce the Testing time of the GT </a:t>
            </a:r>
          </a:p>
          <a:p>
            <a:pPr marL="971550" lvl="1" indent="-514350">
              <a:buFont typeface="+mj-lt"/>
              <a:buAutoNum type="arabicPeriod"/>
            </a:pPr>
            <a:r>
              <a:rPr lang="en-US" sz="2200" dirty="0"/>
              <a:t>Delete Records For GT at the Database.</a:t>
            </a:r>
          </a:p>
          <a:p>
            <a:pPr marL="971550" lvl="1" indent="-514350">
              <a:buFont typeface="+mj-lt"/>
              <a:buAutoNum type="arabicPeriod"/>
            </a:pPr>
            <a:r>
              <a:rPr lang="en-US" sz="2200" dirty="0"/>
              <a:t>Rework a GT .</a:t>
            </a:r>
          </a:p>
        </p:txBody>
      </p:sp>
      <p:pic>
        <p:nvPicPr>
          <p:cNvPr id="7" name="Graphic 6" descr="Gears">
            <a:extLst>
              <a:ext uri="{FF2B5EF4-FFF2-40B4-BE49-F238E27FC236}">
                <a16:creationId xmlns:a16="http://schemas.microsoft.com/office/drawing/2014/main" id="{4DBC55CD-2842-204B-DB9B-A966EB121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44643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F9C89-C3BC-74C1-FBB2-70A838DFD494}"/>
              </a:ext>
            </a:extLst>
          </p:cNvPr>
          <p:cNvSpPr>
            <a:spLocks noGrp="1"/>
          </p:cNvSpPr>
          <p:nvPr>
            <p:ph type="title"/>
          </p:nvPr>
        </p:nvSpPr>
        <p:spPr>
          <a:xfrm>
            <a:off x="630936" y="639520"/>
            <a:ext cx="3429000" cy="1719072"/>
          </a:xfrm>
        </p:spPr>
        <p:txBody>
          <a:bodyPr anchor="b">
            <a:normAutofit/>
          </a:bodyPr>
          <a:lstStyle/>
          <a:p>
            <a:r>
              <a:rPr lang="en-US" sz="5400"/>
              <a:t>Delete Records </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04F4D4-4202-F81E-B1A6-5A9293660EFB}"/>
              </a:ext>
            </a:extLst>
          </p:cNvPr>
          <p:cNvSpPr>
            <a:spLocks noGrp="1"/>
          </p:cNvSpPr>
          <p:nvPr>
            <p:ph idx="1"/>
          </p:nvPr>
        </p:nvSpPr>
        <p:spPr>
          <a:xfrm>
            <a:off x="630935" y="2688609"/>
            <a:ext cx="6752503" cy="3529311"/>
          </a:xfrm>
        </p:spPr>
        <p:txBody>
          <a:bodyPr anchor="t">
            <a:normAutofit/>
          </a:bodyPr>
          <a:lstStyle/>
          <a:p>
            <a:r>
              <a:rPr lang="en-US" sz="1200" dirty="0"/>
              <a:t>There are a 9 tables for the GT in the Database </a:t>
            </a:r>
          </a:p>
          <a:p>
            <a:r>
              <a:rPr lang="en-US" sz="1200" dirty="0"/>
              <a:t>All the GT information is getting saved at this tables</a:t>
            </a:r>
          </a:p>
          <a:p>
            <a:r>
              <a:rPr lang="en-US" sz="1200" dirty="0"/>
              <a:t>All the information about the GT itself is getting initialized at this table at the first time we open the GT from the SVO env</a:t>
            </a:r>
          </a:p>
          <a:p>
            <a:r>
              <a:rPr lang="en-US" sz="1200" dirty="0"/>
              <a:t>That’s why even after distributing a new WF zip file at the environment and then open the GT again we cannot see the changes .</a:t>
            </a:r>
          </a:p>
          <a:p>
            <a:r>
              <a:rPr lang="en-US" sz="1200" dirty="0"/>
              <a:t>We figure out that if we delete all the information about a specific GT form these tables . And the open it again those tables will get initialized again.</a:t>
            </a:r>
          </a:p>
          <a:p>
            <a:r>
              <a:rPr lang="en-US" sz="1200" dirty="0"/>
              <a:t>This means that we can do the distribution at the SVO environment and then delete the records of GT at the Database and then we reopen the same order, and we will get the Updated Version of the GT , without sending a new order</a:t>
            </a:r>
          </a:p>
          <a:p>
            <a:endParaRPr lang="en-US" sz="1000" dirty="0"/>
          </a:p>
          <a:p>
            <a:endParaRPr lang="en-US" sz="1000" dirty="0"/>
          </a:p>
          <a:p>
            <a:endParaRPr lang="en-US" sz="1000" dirty="0"/>
          </a:p>
        </p:txBody>
      </p:sp>
      <p:pic>
        <p:nvPicPr>
          <p:cNvPr id="7" name="Picture 6">
            <a:extLst>
              <a:ext uri="{FF2B5EF4-FFF2-40B4-BE49-F238E27FC236}">
                <a16:creationId xmlns:a16="http://schemas.microsoft.com/office/drawing/2014/main" id="{DA05DFBD-C108-8658-2A37-ABDABECB23B1}"/>
              </a:ext>
            </a:extLst>
          </p:cNvPr>
          <p:cNvPicPr>
            <a:picLocks noChangeAspect="1"/>
          </p:cNvPicPr>
          <p:nvPr/>
        </p:nvPicPr>
        <p:blipFill>
          <a:blip r:embed="rId2"/>
          <a:stretch>
            <a:fillRect/>
          </a:stretch>
        </p:blipFill>
        <p:spPr>
          <a:xfrm>
            <a:off x="7778278" y="848617"/>
            <a:ext cx="2805560" cy="5307888"/>
          </a:xfrm>
          <a:prstGeom prst="rect">
            <a:avLst/>
          </a:prstGeom>
        </p:spPr>
      </p:pic>
    </p:spTree>
    <p:extLst>
      <p:ext uri="{BB962C8B-B14F-4D97-AF65-F5344CB8AC3E}">
        <p14:creationId xmlns:p14="http://schemas.microsoft.com/office/powerpoint/2010/main" val="531184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4177</TotalTime>
  <Words>1127</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GT Tool</vt:lpstr>
      <vt:lpstr>The Problems : </vt:lpstr>
      <vt:lpstr>Development </vt:lpstr>
      <vt:lpstr>Deploying</vt:lpstr>
      <vt:lpstr>Testing</vt:lpstr>
      <vt:lpstr>Issues we have at Testing GT  </vt:lpstr>
      <vt:lpstr>The Solution</vt:lpstr>
      <vt:lpstr>GT Tool </vt:lpstr>
      <vt:lpstr>Delete Records </vt:lpstr>
      <vt:lpstr>PowerPoint Presentation</vt:lpstr>
      <vt:lpstr>Rework Project  ( specific GT )</vt:lpstr>
      <vt:lpstr>PowerPoint Presentation</vt:lpstr>
      <vt:lpstr>How it works ? </vt:lpstr>
      <vt:lpstr>How it works ? </vt:lpstr>
      <vt:lpstr>How it works ? Delete Records  </vt:lpstr>
      <vt:lpstr>How it works ? Rework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 Tool</dc:title>
  <dc:creator>Alaa Amasha</dc:creator>
  <cp:lastModifiedBy>Alaa Amasha</cp:lastModifiedBy>
  <cp:revision>1</cp:revision>
  <dcterms:created xsi:type="dcterms:W3CDTF">2024-02-14T13:12:34Z</dcterms:created>
  <dcterms:modified xsi:type="dcterms:W3CDTF">2024-02-18T08:01:22Z</dcterms:modified>
</cp:coreProperties>
</file>