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9" r:id="rId4"/>
    <p:sldId id="262" r:id="rId5"/>
    <p:sldId id="263" r:id="rId6"/>
    <p:sldId id="280" r:id="rId7"/>
    <p:sldId id="266" r:id="rId8"/>
    <p:sldId id="267" r:id="rId9"/>
    <p:sldId id="268" r:id="rId10"/>
    <p:sldId id="269" r:id="rId11"/>
    <p:sldId id="271" r:id="rId12"/>
    <p:sldId id="273" r:id="rId13"/>
    <p:sldId id="275" r:id="rId14"/>
    <p:sldId id="276"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7533C1-68C3-43C3-8805-DCB8BCFF04FB}">
          <p14:sldIdLst>
            <p14:sldId id="256"/>
            <p14:sldId id="257"/>
          </p14:sldIdLst>
        </p14:section>
        <p14:section name="Untitled Section" id="{94CD37B4-784E-4F9E-B9C1-364CAA0C0824}">
          <p14:sldIdLst>
            <p14:sldId id="259"/>
            <p14:sldId id="262"/>
            <p14:sldId id="263"/>
            <p14:sldId id="280"/>
            <p14:sldId id="266"/>
            <p14:sldId id="267"/>
            <p14:sldId id="268"/>
            <p14:sldId id="269"/>
            <p14:sldId id="271"/>
            <p14:sldId id="273"/>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p:scale>
          <a:sx n="75" d="100"/>
          <a:sy n="75" d="100"/>
        </p:scale>
        <p:origin x="1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jpe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jpe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873364-5EDB-492D-9BBC-312DCADBC4C1}" type="doc">
      <dgm:prSet loTypeId="urn:microsoft.com/office/officeart/2008/layout/PictureStrips" loCatId="list" qsTypeId="urn:microsoft.com/office/officeart/2005/8/quickstyle/simple4" qsCatId="simple" csTypeId="urn:microsoft.com/office/officeart/2005/8/colors/accent3_1" csCatId="accent3" phldr="1"/>
      <dgm:spPr/>
      <dgm:t>
        <a:bodyPr/>
        <a:lstStyle/>
        <a:p>
          <a:endParaRPr lang="en-US"/>
        </a:p>
      </dgm:t>
    </dgm:pt>
    <dgm:pt modelId="{D7C819F7-171B-4FA7-B905-8D9D8AE6D9A5}">
      <dgm:prSet/>
      <dgm:spPr/>
      <dgm:t>
        <a:bodyPr/>
        <a:lstStyle/>
        <a:p>
          <a:r>
            <a:rPr lang="en-US" b="1" dirty="0"/>
            <a:t>Comparison of overall rating per Reviewer Nationality</a:t>
          </a:r>
        </a:p>
      </dgm:t>
    </dgm:pt>
    <dgm:pt modelId="{D15D044E-9FBA-4F93-AF72-FFA46317BA7B}" type="parTrans" cxnId="{93D1299D-16E4-4CBF-A58E-8593C48B9DE8}">
      <dgm:prSet/>
      <dgm:spPr/>
      <dgm:t>
        <a:bodyPr/>
        <a:lstStyle/>
        <a:p>
          <a:endParaRPr lang="en-US"/>
        </a:p>
      </dgm:t>
    </dgm:pt>
    <dgm:pt modelId="{3C4A960B-40BE-4C3F-920C-731EC1F4EF24}" type="sibTrans" cxnId="{93D1299D-16E4-4CBF-A58E-8593C48B9DE8}">
      <dgm:prSet/>
      <dgm:spPr/>
      <dgm:t>
        <a:bodyPr/>
        <a:lstStyle/>
        <a:p>
          <a:endParaRPr lang="en-US"/>
        </a:p>
      </dgm:t>
    </dgm:pt>
    <dgm:pt modelId="{829596CF-C74A-4CD7-8F79-18C9DA2602FF}">
      <dgm:prSet/>
      <dgm:spPr/>
      <dgm:t>
        <a:bodyPr/>
        <a:lstStyle/>
        <a:p>
          <a:r>
            <a:rPr lang="en-US" b="1" dirty="0"/>
            <a:t>Time Series analysis of review count</a:t>
          </a:r>
        </a:p>
      </dgm:t>
    </dgm:pt>
    <dgm:pt modelId="{832B66C2-03A6-4F4F-9A72-869BDD862F5D}" type="parTrans" cxnId="{6031C519-F076-4C15-8124-1559C7B78E02}">
      <dgm:prSet/>
      <dgm:spPr/>
      <dgm:t>
        <a:bodyPr/>
        <a:lstStyle/>
        <a:p>
          <a:endParaRPr lang="en-US"/>
        </a:p>
      </dgm:t>
    </dgm:pt>
    <dgm:pt modelId="{70FDD188-BAAC-48C2-8523-47A5B4EA2639}" type="sibTrans" cxnId="{6031C519-F076-4C15-8124-1559C7B78E02}">
      <dgm:prSet/>
      <dgm:spPr/>
      <dgm:t>
        <a:bodyPr/>
        <a:lstStyle/>
        <a:p>
          <a:endParaRPr lang="en-US"/>
        </a:p>
      </dgm:t>
    </dgm:pt>
    <dgm:pt modelId="{601DEC9B-E8FE-4429-A145-2C208924FD5C}">
      <dgm:prSet/>
      <dgm:spPr/>
      <dgm:t>
        <a:bodyPr/>
        <a:lstStyle/>
        <a:p>
          <a:r>
            <a:rPr lang="en-US" b="1" dirty="0"/>
            <a:t>The best 3 hotels in each country</a:t>
          </a:r>
        </a:p>
      </dgm:t>
    </dgm:pt>
    <dgm:pt modelId="{10C81C6B-48F7-4274-973A-174B57C935F3}" type="parTrans" cxnId="{52567038-F034-4108-A324-84A78D7A47E3}">
      <dgm:prSet/>
      <dgm:spPr/>
      <dgm:t>
        <a:bodyPr/>
        <a:lstStyle/>
        <a:p>
          <a:endParaRPr lang="en-US"/>
        </a:p>
      </dgm:t>
    </dgm:pt>
    <dgm:pt modelId="{9AB7F17D-DB56-43CE-B6E1-F97D6A5865D2}" type="sibTrans" cxnId="{52567038-F034-4108-A324-84A78D7A47E3}">
      <dgm:prSet/>
      <dgm:spPr/>
      <dgm:t>
        <a:bodyPr/>
        <a:lstStyle/>
        <a:p>
          <a:endParaRPr lang="en-US"/>
        </a:p>
      </dgm:t>
    </dgm:pt>
    <dgm:pt modelId="{4793AC05-54E2-4127-A2C0-981DF76344A1}">
      <dgm:prSet/>
      <dgm:spPr/>
      <dgm:t>
        <a:bodyPr/>
        <a:lstStyle/>
        <a:p>
          <a:r>
            <a:rPr lang="en-US" b="1" dirty="0"/>
            <a:t>The worst 3 hotels in each country</a:t>
          </a:r>
        </a:p>
      </dgm:t>
    </dgm:pt>
    <dgm:pt modelId="{D6E1D155-97F9-4608-BF42-C9A496EFE7DB}" type="parTrans" cxnId="{8049558A-6C70-47F0-9281-980BF8C7C658}">
      <dgm:prSet/>
      <dgm:spPr/>
      <dgm:t>
        <a:bodyPr/>
        <a:lstStyle/>
        <a:p>
          <a:endParaRPr lang="en-US"/>
        </a:p>
      </dgm:t>
    </dgm:pt>
    <dgm:pt modelId="{791462BD-1629-4E67-958E-836CFB25C763}" type="sibTrans" cxnId="{8049558A-6C70-47F0-9281-980BF8C7C658}">
      <dgm:prSet/>
      <dgm:spPr/>
      <dgm:t>
        <a:bodyPr/>
        <a:lstStyle/>
        <a:p>
          <a:endParaRPr lang="en-US"/>
        </a:p>
      </dgm:t>
    </dgm:pt>
    <dgm:pt modelId="{F0B4FF53-093E-4CC2-BDCC-44152C8C0E59}">
      <dgm:prSet/>
      <dgm:spPr/>
      <dgm:t>
        <a:bodyPr/>
        <a:lstStyle/>
        <a:p>
          <a:r>
            <a:rPr lang="en-US" b="1" dirty="0"/>
            <a:t>What are the best destination and best hotels for Arab guests, and what were their reviews?</a:t>
          </a:r>
        </a:p>
      </dgm:t>
    </dgm:pt>
    <dgm:pt modelId="{445654CD-2532-4E67-92A4-C41A571AE85C}" type="parTrans" cxnId="{F6498FB4-A9CB-4872-80D7-AE0CDC292A1C}">
      <dgm:prSet/>
      <dgm:spPr/>
      <dgm:t>
        <a:bodyPr/>
        <a:lstStyle/>
        <a:p>
          <a:endParaRPr lang="en-US"/>
        </a:p>
      </dgm:t>
    </dgm:pt>
    <dgm:pt modelId="{50EF21D1-B2D6-4457-834D-0A5CC78C4810}" type="sibTrans" cxnId="{F6498FB4-A9CB-4872-80D7-AE0CDC292A1C}">
      <dgm:prSet/>
      <dgm:spPr/>
      <dgm:t>
        <a:bodyPr/>
        <a:lstStyle/>
        <a:p>
          <a:endParaRPr lang="en-US"/>
        </a:p>
      </dgm:t>
    </dgm:pt>
    <dgm:pt modelId="{5A21AB1E-7268-4432-A379-3B9029DA5ED4}">
      <dgm:prSet/>
      <dgm:spPr/>
      <dgm:t>
        <a:bodyPr/>
        <a:lstStyle/>
        <a:p>
          <a:r>
            <a:rPr lang="en-US" b="1" i="0" dirty="0">
              <a:solidFill>
                <a:schemeClr val="tx1">
                  <a:lumMod val="95000"/>
                  <a:lumOff val="5000"/>
                </a:schemeClr>
              </a:solidFill>
            </a:rPr>
            <a:t>What about business trips, the average days of stay and the most reserved rooms, and do they have special requests during booking</a:t>
          </a:r>
          <a:endParaRPr lang="en-US" b="1" dirty="0">
            <a:solidFill>
              <a:schemeClr val="tx1">
                <a:lumMod val="95000"/>
                <a:lumOff val="5000"/>
              </a:schemeClr>
            </a:solidFill>
          </a:endParaRPr>
        </a:p>
      </dgm:t>
    </dgm:pt>
    <dgm:pt modelId="{1D12DDB5-4252-43BB-A877-FA1A49749D52}" type="parTrans" cxnId="{24C5538F-7C34-4256-9F93-C660F389D57C}">
      <dgm:prSet/>
      <dgm:spPr/>
      <dgm:t>
        <a:bodyPr/>
        <a:lstStyle/>
        <a:p>
          <a:endParaRPr lang="en-US"/>
        </a:p>
      </dgm:t>
    </dgm:pt>
    <dgm:pt modelId="{C14FF2F9-6DDB-4312-8044-36DFD9E63620}" type="sibTrans" cxnId="{24C5538F-7C34-4256-9F93-C660F389D57C}">
      <dgm:prSet/>
      <dgm:spPr/>
      <dgm:t>
        <a:bodyPr/>
        <a:lstStyle/>
        <a:p>
          <a:endParaRPr lang="en-US"/>
        </a:p>
      </dgm:t>
    </dgm:pt>
    <dgm:pt modelId="{9301EA43-6093-4C30-B1D7-F7DE79E901D7}">
      <dgm:prSet/>
      <dgm:spPr/>
      <dgm:t>
        <a:bodyPr/>
        <a:lstStyle/>
        <a:p>
          <a:r>
            <a:rPr lang="en-US" b="1" dirty="0"/>
            <a:t>What about the type of guests, whether single or couple</a:t>
          </a:r>
        </a:p>
      </dgm:t>
    </dgm:pt>
    <dgm:pt modelId="{A207C75A-05B1-407C-A629-DC7A1944642F}" type="parTrans" cxnId="{727FAF16-2617-4D28-866A-37114E447719}">
      <dgm:prSet/>
      <dgm:spPr/>
      <dgm:t>
        <a:bodyPr/>
        <a:lstStyle/>
        <a:p>
          <a:endParaRPr lang="en-US"/>
        </a:p>
      </dgm:t>
    </dgm:pt>
    <dgm:pt modelId="{BC535917-16D2-4782-956B-CC7DF255F99A}" type="sibTrans" cxnId="{727FAF16-2617-4D28-866A-37114E447719}">
      <dgm:prSet/>
      <dgm:spPr/>
      <dgm:t>
        <a:bodyPr/>
        <a:lstStyle/>
        <a:p>
          <a:endParaRPr lang="en-US"/>
        </a:p>
      </dgm:t>
    </dgm:pt>
    <dgm:pt modelId="{243F538A-38C4-4FF6-92E2-4489702978AD}">
      <dgm:prSet/>
      <dgm:spPr/>
      <dgm:t>
        <a:bodyPr/>
        <a:lstStyle/>
        <a:p>
          <a:r>
            <a:rPr lang="en-US" b="1" dirty="0"/>
            <a:t>What is the ratio of tourists to non-tourists in the data?</a:t>
          </a:r>
        </a:p>
      </dgm:t>
    </dgm:pt>
    <dgm:pt modelId="{9EA9E847-36C0-438F-80A5-A1C8D8E7E169}" type="parTrans" cxnId="{5654AC86-11F5-4AB6-A5E2-1E27BD52E45C}">
      <dgm:prSet/>
      <dgm:spPr/>
      <dgm:t>
        <a:bodyPr/>
        <a:lstStyle/>
        <a:p>
          <a:endParaRPr lang="en-US"/>
        </a:p>
      </dgm:t>
    </dgm:pt>
    <dgm:pt modelId="{3790CAB4-3B40-41A7-9969-04333AF108AC}" type="sibTrans" cxnId="{5654AC86-11F5-4AB6-A5E2-1E27BD52E45C}">
      <dgm:prSet/>
      <dgm:spPr/>
      <dgm:t>
        <a:bodyPr/>
        <a:lstStyle/>
        <a:p>
          <a:endParaRPr lang="en-US"/>
        </a:p>
      </dgm:t>
    </dgm:pt>
    <dgm:pt modelId="{428722D9-E89C-4BA7-BE8F-22880217BD6E}" type="pres">
      <dgm:prSet presAssocID="{37873364-5EDB-492D-9BBC-312DCADBC4C1}" presName="Name0" presStyleCnt="0">
        <dgm:presLayoutVars>
          <dgm:dir/>
          <dgm:resizeHandles val="exact"/>
        </dgm:presLayoutVars>
      </dgm:prSet>
      <dgm:spPr/>
    </dgm:pt>
    <dgm:pt modelId="{1B4CE222-A668-47D7-97F5-7EDED70F5E6C}" type="pres">
      <dgm:prSet presAssocID="{D7C819F7-171B-4FA7-B905-8D9D8AE6D9A5}" presName="composite" presStyleCnt="0"/>
      <dgm:spPr/>
    </dgm:pt>
    <dgm:pt modelId="{50E23D17-DC64-45BE-8341-2635DD1AD673}" type="pres">
      <dgm:prSet presAssocID="{D7C819F7-171B-4FA7-B905-8D9D8AE6D9A5}" presName="rect1" presStyleLbl="trAlignAcc1" presStyleIdx="0" presStyleCnt="8">
        <dgm:presLayoutVars>
          <dgm:bulletEnabled val="1"/>
        </dgm:presLayoutVars>
      </dgm:prSet>
      <dgm:spPr/>
    </dgm:pt>
    <dgm:pt modelId="{CB5DDF2E-B63E-43BC-B4CF-76165C2644A2}" type="pres">
      <dgm:prSet presAssocID="{D7C819F7-171B-4FA7-B905-8D9D8AE6D9A5}" presName="rect2" presStyleLbl="fgImgPlace1" presStyleIdx="0" presStyleCnt="8" custScaleX="72165" custScaleY="69380" custLinFactNeighborX="6884" custLinFactNeighborY="975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2E32059-7CA4-4CB6-923D-F5D5E770A220}" type="pres">
      <dgm:prSet presAssocID="{3C4A960B-40BE-4C3F-920C-731EC1F4EF24}" presName="sibTrans" presStyleCnt="0"/>
      <dgm:spPr/>
    </dgm:pt>
    <dgm:pt modelId="{62B2609F-964F-411D-BBFB-07356C355C63}" type="pres">
      <dgm:prSet presAssocID="{829596CF-C74A-4CD7-8F79-18C9DA2602FF}" presName="composite" presStyleCnt="0"/>
      <dgm:spPr/>
    </dgm:pt>
    <dgm:pt modelId="{3A96DFD2-47E0-4F2E-8F87-DE160CA5832E}" type="pres">
      <dgm:prSet presAssocID="{829596CF-C74A-4CD7-8F79-18C9DA2602FF}" presName="rect1" presStyleLbl="trAlignAcc1" presStyleIdx="1" presStyleCnt="8">
        <dgm:presLayoutVars>
          <dgm:bulletEnabled val="1"/>
        </dgm:presLayoutVars>
      </dgm:prSet>
      <dgm:spPr/>
    </dgm:pt>
    <dgm:pt modelId="{302CB208-2DE2-4865-A45C-5020EA0B92FE}" type="pres">
      <dgm:prSet presAssocID="{829596CF-C74A-4CD7-8F79-18C9DA2602FF}" presName="rect2" presStyleLbl="fgImgPlace1" presStyleIdx="1" presStyleCnt="8" custScaleX="70048" custScaleY="69291" custLinFactNeighborX="10718" custLinFactNeighborY="714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8364A9A0-AE2E-4C36-A920-337A80654B6F}" type="pres">
      <dgm:prSet presAssocID="{70FDD188-BAAC-48C2-8523-47A5B4EA2639}" presName="sibTrans" presStyleCnt="0"/>
      <dgm:spPr/>
    </dgm:pt>
    <dgm:pt modelId="{763732F3-B6F3-44C5-A30C-DB9122DB8937}" type="pres">
      <dgm:prSet presAssocID="{601DEC9B-E8FE-4429-A145-2C208924FD5C}" presName="composite" presStyleCnt="0"/>
      <dgm:spPr/>
    </dgm:pt>
    <dgm:pt modelId="{544E6231-5A8C-4283-A2E7-B1ABFCF22D03}" type="pres">
      <dgm:prSet presAssocID="{601DEC9B-E8FE-4429-A145-2C208924FD5C}" presName="rect1" presStyleLbl="trAlignAcc1" presStyleIdx="2" presStyleCnt="8">
        <dgm:presLayoutVars>
          <dgm:bulletEnabled val="1"/>
        </dgm:presLayoutVars>
      </dgm:prSet>
      <dgm:spPr/>
    </dgm:pt>
    <dgm:pt modelId="{7960A827-F567-4C11-B29D-69F360F8D61A}" type="pres">
      <dgm:prSet presAssocID="{601DEC9B-E8FE-4429-A145-2C208924FD5C}" presName="rect2" presStyleLbl="fgImgPlace1" presStyleIdx="2" presStyleCnt="8" custScaleX="60767" custScaleY="70828" custLinFactNeighborX="14661" custLinFactNeighborY="23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8DD86DFC-7FFA-48E4-ACB5-62FB374F548F}" type="pres">
      <dgm:prSet presAssocID="{9AB7F17D-DB56-43CE-B6E1-F97D6A5865D2}" presName="sibTrans" presStyleCnt="0"/>
      <dgm:spPr/>
    </dgm:pt>
    <dgm:pt modelId="{855264EE-E19D-4FBE-B9DA-A2FC9F2BD103}" type="pres">
      <dgm:prSet presAssocID="{4793AC05-54E2-4127-A2C0-981DF76344A1}" presName="composite" presStyleCnt="0"/>
      <dgm:spPr/>
    </dgm:pt>
    <dgm:pt modelId="{965A2F7E-5366-4C7E-9B21-7D76141D96C3}" type="pres">
      <dgm:prSet presAssocID="{4793AC05-54E2-4127-A2C0-981DF76344A1}" presName="rect1" presStyleLbl="trAlignAcc1" presStyleIdx="3" presStyleCnt="8">
        <dgm:presLayoutVars>
          <dgm:bulletEnabled val="1"/>
        </dgm:presLayoutVars>
      </dgm:prSet>
      <dgm:spPr/>
    </dgm:pt>
    <dgm:pt modelId="{2745520A-76F4-4A44-B879-902E1A022950}" type="pres">
      <dgm:prSet presAssocID="{4793AC05-54E2-4127-A2C0-981DF76344A1}" presName="rect2" presStyleLbl="fgImgPlace1" presStyleIdx="3" presStyleCnt="8" custScaleX="69288" custScaleY="85099" custLinFactNeighborX="10718" custLinFactNeighborY="-3326"/>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FA596EE-66C0-4A6D-B5DD-56D49BE67FED}" type="pres">
      <dgm:prSet presAssocID="{791462BD-1629-4E67-958E-836CFB25C763}" presName="sibTrans" presStyleCnt="0"/>
      <dgm:spPr/>
    </dgm:pt>
    <dgm:pt modelId="{0F9DC8C0-CF3D-45EB-B8DA-45B676864333}" type="pres">
      <dgm:prSet presAssocID="{F0B4FF53-093E-4CC2-BDCC-44152C8C0E59}" presName="composite" presStyleCnt="0"/>
      <dgm:spPr/>
    </dgm:pt>
    <dgm:pt modelId="{2FB64893-6FED-49A2-A61D-7CDF0968F7D6}" type="pres">
      <dgm:prSet presAssocID="{F0B4FF53-093E-4CC2-BDCC-44152C8C0E59}" presName="rect1" presStyleLbl="trAlignAcc1" presStyleIdx="4" presStyleCnt="8">
        <dgm:presLayoutVars>
          <dgm:bulletEnabled val="1"/>
        </dgm:presLayoutVars>
      </dgm:prSet>
      <dgm:spPr/>
    </dgm:pt>
    <dgm:pt modelId="{49A63716-BEC1-4AC5-98AB-18597172AB89}" type="pres">
      <dgm:prSet presAssocID="{F0B4FF53-093E-4CC2-BDCC-44152C8C0E59}" presName="rect2" presStyleLbl="fgImgPlace1" presStyleIdx="4" presStyleCnt="8"/>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9D6E05F6-B6EF-483B-81C6-F1F755650E7C}" type="pres">
      <dgm:prSet presAssocID="{50EF21D1-B2D6-4457-834D-0A5CC78C4810}" presName="sibTrans" presStyleCnt="0"/>
      <dgm:spPr/>
    </dgm:pt>
    <dgm:pt modelId="{B9D207F4-F4FB-4C04-B325-0223DDB097BD}" type="pres">
      <dgm:prSet presAssocID="{5A21AB1E-7268-4432-A379-3B9029DA5ED4}" presName="composite" presStyleCnt="0"/>
      <dgm:spPr/>
    </dgm:pt>
    <dgm:pt modelId="{B19C8586-9FCA-4F5C-88E5-B75217BECB9F}" type="pres">
      <dgm:prSet presAssocID="{5A21AB1E-7268-4432-A379-3B9029DA5ED4}" presName="rect1" presStyleLbl="trAlignAcc1" presStyleIdx="5" presStyleCnt="8">
        <dgm:presLayoutVars>
          <dgm:bulletEnabled val="1"/>
        </dgm:presLayoutVars>
      </dgm:prSet>
      <dgm:spPr/>
    </dgm:pt>
    <dgm:pt modelId="{12AF0359-7243-4863-B617-C0F2E3BFBB7D}" type="pres">
      <dgm:prSet presAssocID="{5A21AB1E-7268-4432-A379-3B9029DA5ED4}" presName="rect2" presStyleLbl="fgImgPlace1" presStyleIdx="5" presStyleCnt="8"/>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5358E2C4-E1C8-4D3B-81E5-1C08C82A047A}" type="pres">
      <dgm:prSet presAssocID="{C14FF2F9-6DDB-4312-8044-36DFD9E63620}" presName="sibTrans" presStyleCnt="0"/>
      <dgm:spPr/>
    </dgm:pt>
    <dgm:pt modelId="{90BDBC40-1669-4EF9-92E0-0AE0713B5EDD}" type="pres">
      <dgm:prSet presAssocID="{9301EA43-6093-4C30-B1D7-F7DE79E901D7}" presName="composite" presStyleCnt="0"/>
      <dgm:spPr/>
    </dgm:pt>
    <dgm:pt modelId="{E0B7A067-83E1-4E9E-857B-14FD1D547531}" type="pres">
      <dgm:prSet presAssocID="{9301EA43-6093-4C30-B1D7-F7DE79E901D7}" presName="rect1" presStyleLbl="trAlignAcc1" presStyleIdx="6" presStyleCnt="8">
        <dgm:presLayoutVars>
          <dgm:bulletEnabled val="1"/>
        </dgm:presLayoutVars>
      </dgm:prSet>
      <dgm:spPr/>
    </dgm:pt>
    <dgm:pt modelId="{306605E1-65DD-48EE-BB9B-CC5BA0DE6AED}" type="pres">
      <dgm:prSet presAssocID="{9301EA43-6093-4C30-B1D7-F7DE79E901D7}" presName="rect2" presStyleLbl="fgImgPlace1" presStyleIdx="6" presStyleCnt="8"/>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7716419F-B41E-4386-B950-F5C15E357D5C}" type="pres">
      <dgm:prSet presAssocID="{BC535917-16D2-4782-956B-CC7DF255F99A}" presName="sibTrans" presStyleCnt="0"/>
      <dgm:spPr/>
    </dgm:pt>
    <dgm:pt modelId="{CB3ED09F-A45D-4698-AF39-7DEC544B569E}" type="pres">
      <dgm:prSet presAssocID="{243F538A-38C4-4FF6-92E2-4489702978AD}" presName="composite" presStyleCnt="0"/>
      <dgm:spPr/>
    </dgm:pt>
    <dgm:pt modelId="{F1C818C8-5889-4C2B-97EB-667598896AF4}" type="pres">
      <dgm:prSet presAssocID="{243F538A-38C4-4FF6-92E2-4489702978AD}" presName="rect1" presStyleLbl="trAlignAcc1" presStyleIdx="7" presStyleCnt="8" custLinFactNeighborY="13129">
        <dgm:presLayoutVars>
          <dgm:bulletEnabled val="1"/>
        </dgm:presLayoutVars>
      </dgm:prSet>
      <dgm:spPr/>
    </dgm:pt>
    <dgm:pt modelId="{3B4F58D1-9950-4E32-A41E-69D404DE7D6C}" type="pres">
      <dgm:prSet presAssocID="{243F538A-38C4-4FF6-92E2-4489702978AD}" presName="rect2" presStyleLbl="fgImgPlace1" presStyleIdx="7" presStyleCnt="8" custScaleX="90646" custScaleY="72371" custLinFactNeighborX="2679" custLinFactNeighborY="18756"/>
      <dgm:spPr>
        <a:blipFill>
          <a:blip xmlns:r="http://schemas.openxmlformats.org/officeDocument/2006/relationships" r:embed="rId7">
            <a:extLst>
              <a:ext uri="{28A0092B-C50C-407E-A947-70E740481C1C}">
                <a14:useLocalDpi xmlns:a14="http://schemas.microsoft.com/office/drawing/2010/main" val="0"/>
              </a:ext>
            </a:extLst>
          </a:blip>
          <a:srcRect/>
          <a:stretch>
            <a:fillRect l="-25000" r="-25000"/>
          </a:stretch>
        </a:blipFill>
      </dgm:spPr>
    </dgm:pt>
  </dgm:ptLst>
  <dgm:cxnLst>
    <dgm:cxn modelId="{727FAF16-2617-4D28-866A-37114E447719}" srcId="{37873364-5EDB-492D-9BBC-312DCADBC4C1}" destId="{9301EA43-6093-4C30-B1D7-F7DE79E901D7}" srcOrd="6" destOrd="0" parTransId="{A207C75A-05B1-407C-A629-DC7A1944642F}" sibTransId="{BC535917-16D2-4782-956B-CC7DF255F99A}"/>
    <dgm:cxn modelId="{6031C519-F076-4C15-8124-1559C7B78E02}" srcId="{37873364-5EDB-492D-9BBC-312DCADBC4C1}" destId="{829596CF-C74A-4CD7-8F79-18C9DA2602FF}" srcOrd="1" destOrd="0" parTransId="{832B66C2-03A6-4F4F-9A72-869BDD862F5D}" sibTransId="{70FDD188-BAAC-48C2-8523-47A5B4EA2639}"/>
    <dgm:cxn modelId="{DD19D32A-5ED9-47FA-9212-EF7521C9FB83}" type="presOf" srcId="{601DEC9B-E8FE-4429-A145-2C208924FD5C}" destId="{544E6231-5A8C-4283-A2E7-B1ABFCF22D03}" srcOrd="0" destOrd="0" presId="urn:microsoft.com/office/officeart/2008/layout/PictureStrips"/>
    <dgm:cxn modelId="{58929131-7F5B-4A5B-9D9E-543438E172A3}" type="presOf" srcId="{5A21AB1E-7268-4432-A379-3B9029DA5ED4}" destId="{B19C8586-9FCA-4F5C-88E5-B75217BECB9F}" srcOrd="0" destOrd="0" presId="urn:microsoft.com/office/officeart/2008/layout/PictureStrips"/>
    <dgm:cxn modelId="{7E028A35-EABE-4449-ADD4-45A2209DE589}" type="presOf" srcId="{243F538A-38C4-4FF6-92E2-4489702978AD}" destId="{F1C818C8-5889-4C2B-97EB-667598896AF4}" srcOrd="0" destOrd="0" presId="urn:microsoft.com/office/officeart/2008/layout/PictureStrips"/>
    <dgm:cxn modelId="{52567038-F034-4108-A324-84A78D7A47E3}" srcId="{37873364-5EDB-492D-9BBC-312DCADBC4C1}" destId="{601DEC9B-E8FE-4429-A145-2C208924FD5C}" srcOrd="2" destOrd="0" parTransId="{10C81C6B-48F7-4274-973A-174B57C935F3}" sibTransId="{9AB7F17D-DB56-43CE-B6E1-F97D6A5865D2}"/>
    <dgm:cxn modelId="{9C3C4848-BEBC-4F24-AB20-829726709A9E}" type="presOf" srcId="{D7C819F7-171B-4FA7-B905-8D9D8AE6D9A5}" destId="{50E23D17-DC64-45BE-8341-2635DD1AD673}" srcOrd="0" destOrd="0" presId="urn:microsoft.com/office/officeart/2008/layout/PictureStrips"/>
    <dgm:cxn modelId="{EAB6E06B-5875-443D-A959-07B73FC05659}" type="presOf" srcId="{4793AC05-54E2-4127-A2C0-981DF76344A1}" destId="{965A2F7E-5366-4C7E-9B21-7D76141D96C3}" srcOrd="0" destOrd="0" presId="urn:microsoft.com/office/officeart/2008/layout/PictureStrips"/>
    <dgm:cxn modelId="{5654AC86-11F5-4AB6-A5E2-1E27BD52E45C}" srcId="{37873364-5EDB-492D-9BBC-312DCADBC4C1}" destId="{243F538A-38C4-4FF6-92E2-4489702978AD}" srcOrd="7" destOrd="0" parTransId="{9EA9E847-36C0-438F-80A5-A1C8D8E7E169}" sibTransId="{3790CAB4-3B40-41A7-9969-04333AF108AC}"/>
    <dgm:cxn modelId="{8049558A-6C70-47F0-9281-980BF8C7C658}" srcId="{37873364-5EDB-492D-9BBC-312DCADBC4C1}" destId="{4793AC05-54E2-4127-A2C0-981DF76344A1}" srcOrd="3" destOrd="0" parTransId="{D6E1D155-97F9-4608-BF42-C9A496EFE7DB}" sibTransId="{791462BD-1629-4E67-958E-836CFB25C763}"/>
    <dgm:cxn modelId="{2C419D8B-54C6-445D-9772-F67E62C9997F}" type="presOf" srcId="{F0B4FF53-093E-4CC2-BDCC-44152C8C0E59}" destId="{2FB64893-6FED-49A2-A61D-7CDF0968F7D6}" srcOrd="0" destOrd="0" presId="urn:microsoft.com/office/officeart/2008/layout/PictureStrips"/>
    <dgm:cxn modelId="{24C5538F-7C34-4256-9F93-C660F389D57C}" srcId="{37873364-5EDB-492D-9BBC-312DCADBC4C1}" destId="{5A21AB1E-7268-4432-A379-3B9029DA5ED4}" srcOrd="5" destOrd="0" parTransId="{1D12DDB5-4252-43BB-A877-FA1A49749D52}" sibTransId="{C14FF2F9-6DDB-4312-8044-36DFD9E63620}"/>
    <dgm:cxn modelId="{93D1299D-16E4-4CBF-A58E-8593C48B9DE8}" srcId="{37873364-5EDB-492D-9BBC-312DCADBC4C1}" destId="{D7C819F7-171B-4FA7-B905-8D9D8AE6D9A5}" srcOrd="0" destOrd="0" parTransId="{D15D044E-9FBA-4F93-AF72-FFA46317BA7B}" sibTransId="{3C4A960B-40BE-4C3F-920C-731EC1F4EF24}"/>
    <dgm:cxn modelId="{F6498FB4-A9CB-4872-80D7-AE0CDC292A1C}" srcId="{37873364-5EDB-492D-9BBC-312DCADBC4C1}" destId="{F0B4FF53-093E-4CC2-BDCC-44152C8C0E59}" srcOrd="4" destOrd="0" parTransId="{445654CD-2532-4E67-92A4-C41A571AE85C}" sibTransId="{50EF21D1-B2D6-4457-834D-0A5CC78C4810}"/>
    <dgm:cxn modelId="{609A93CC-16F3-413F-8F61-E31F42098048}" type="presOf" srcId="{37873364-5EDB-492D-9BBC-312DCADBC4C1}" destId="{428722D9-E89C-4BA7-BE8F-22880217BD6E}" srcOrd="0" destOrd="0" presId="urn:microsoft.com/office/officeart/2008/layout/PictureStrips"/>
    <dgm:cxn modelId="{98B478D3-393F-4554-BE0F-3E3B7FA3C1A3}" type="presOf" srcId="{9301EA43-6093-4C30-B1D7-F7DE79E901D7}" destId="{E0B7A067-83E1-4E9E-857B-14FD1D547531}" srcOrd="0" destOrd="0" presId="urn:microsoft.com/office/officeart/2008/layout/PictureStrips"/>
    <dgm:cxn modelId="{469BABDD-303C-497E-A9FA-650D578EFA2D}" type="presOf" srcId="{829596CF-C74A-4CD7-8F79-18C9DA2602FF}" destId="{3A96DFD2-47E0-4F2E-8F87-DE160CA5832E}" srcOrd="0" destOrd="0" presId="urn:microsoft.com/office/officeart/2008/layout/PictureStrips"/>
    <dgm:cxn modelId="{D3E333E0-06A9-422B-8188-32FF1749D7ED}" type="presParOf" srcId="{428722D9-E89C-4BA7-BE8F-22880217BD6E}" destId="{1B4CE222-A668-47D7-97F5-7EDED70F5E6C}" srcOrd="0" destOrd="0" presId="urn:microsoft.com/office/officeart/2008/layout/PictureStrips"/>
    <dgm:cxn modelId="{B30D23AD-F630-425D-840D-AD1F0C233DDB}" type="presParOf" srcId="{1B4CE222-A668-47D7-97F5-7EDED70F5E6C}" destId="{50E23D17-DC64-45BE-8341-2635DD1AD673}" srcOrd="0" destOrd="0" presId="urn:microsoft.com/office/officeart/2008/layout/PictureStrips"/>
    <dgm:cxn modelId="{BBAC7B55-6ABC-4FDC-9153-AEF51620B799}" type="presParOf" srcId="{1B4CE222-A668-47D7-97F5-7EDED70F5E6C}" destId="{CB5DDF2E-B63E-43BC-B4CF-76165C2644A2}" srcOrd="1" destOrd="0" presId="urn:microsoft.com/office/officeart/2008/layout/PictureStrips"/>
    <dgm:cxn modelId="{E008DF3D-FB47-435A-888E-C41859CF5C0B}" type="presParOf" srcId="{428722D9-E89C-4BA7-BE8F-22880217BD6E}" destId="{72E32059-7CA4-4CB6-923D-F5D5E770A220}" srcOrd="1" destOrd="0" presId="urn:microsoft.com/office/officeart/2008/layout/PictureStrips"/>
    <dgm:cxn modelId="{54FC9B5C-13BB-44CE-ADC6-3CCCB5DFC12B}" type="presParOf" srcId="{428722D9-E89C-4BA7-BE8F-22880217BD6E}" destId="{62B2609F-964F-411D-BBFB-07356C355C63}" srcOrd="2" destOrd="0" presId="urn:microsoft.com/office/officeart/2008/layout/PictureStrips"/>
    <dgm:cxn modelId="{4F52FFA8-5E32-41F4-BEF7-3562342499A0}" type="presParOf" srcId="{62B2609F-964F-411D-BBFB-07356C355C63}" destId="{3A96DFD2-47E0-4F2E-8F87-DE160CA5832E}" srcOrd="0" destOrd="0" presId="urn:microsoft.com/office/officeart/2008/layout/PictureStrips"/>
    <dgm:cxn modelId="{00DE3C32-92BF-4175-A014-A7A1D6636E46}" type="presParOf" srcId="{62B2609F-964F-411D-BBFB-07356C355C63}" destId="{302CB208-2DE2-4865-A45C-5020EA0B92FE}" srcOrd="1" destOrd="0" presId="urn:microsoft.com/office/officeart/2008/layout/PictureStrips"/>
    <dgm:cxn modelId="{A6A5CF66-4584-4FBB-B7D7-31599C9D221D}" type="presParOf" srcId="{428722D9-E89C-4BA7-BE8F-22880217BD6E}" destId="{8364A9A0-AE2E-4C36-A920-337A80654B6F}" srcOrd="3" destOrd="0" presId="urn:microsoft.com/office/officeart/2008/layout/PictureStrips"/>
    <dgm:cxn modelId="{654AF0EE-3325-43D3-8B7C-AD7024C72AAD}" type="presParOf" srcId="{428722D9-E89C-4BA7-BE8F-22880217BD6E}" destId="{763732F3-B6F3-44C5-A30C-DB9122DB8937}" srcOrd="4" destOrd="0" presId="urn:microsoft.com/office/officeart/2008/layout/PictureStrips"/>
    <dgm:cxn modelId="{94D3E84C-57DC-405D-988C-AF8C18A0EE9A}" type="presParOf" srcId="{763732F3-B6F3-44C5-A30C-DB9122DB8937}" destId="{544E6231-5A8C-4283-A2E7-B1ABFCF22D03}" srcOrd="0" destOrd="0" presId="urn:microsoft.com/office/officeart/2008/layout/PictureStrips"/>
    <dgm:cxn modelId="{58B31038-8C54-448B-BE30-B2E2B45DFF00}" type="presParOf" srcId="{763732F3-B6F3-44C5-A30C-DB9122DB8937}" destId="{7960A827-F567-4C11-B29D-69F360F8D61A}" srcOrd="1" destOrd="0" presId="urn:microsoft.com/office/officeart/2008/layout/PictureStrips"/>
    <dgm:cxn modelId="{69784D4A-BADA-4913-8C8B-1347898B1ACE}" type="presParOf" srcId="{428722D9-E89C-4BA7-BE8F-22880217BD6E}" destId="{8DD86DFC-7FFA-48E4-ACB5-62FB374F548F}" srcOrd="5" destOrd="0" presId="urn:microsoft.com/office/officeart/2008/layout/PictureStrips"/>
    <dgm:cxn modelId="{3414C916-028A-4AFA-99C5-F9C12D8B1ECC}" type="presParOf" srcId="{428722D9-E89C-4BA7-BE8F-22880217BD6E}" destId="{855264EE-E19D-4FBE-B9DA-A2FC9F2BD103}" srcOrd="6" destOrd="0" presId="urn:microsoft.com/office/officeart/2008/layout/PictureStrips"/>
    <dgm:cxn modelId="{4EE31A80-869D-4749-8C57-534DDB2A540E}" type="presParOf" srcId="{855264EE-E19D-4FBE-B9DA-A2FC9F2BD103}" destId="{965A2F7E-5366-4C7E-9B21-7D76141D96C3}" srcOrd="0" destOrd="0" presId="urn:microsoft.com/office/officeart/2008/layout/PictureStrips"/>
    <dgm:cxn modelId="{C32523E2-6AB2-46F6-96AA-39A70F58BF29}" type="presParOf" srcId="{855264EE-E19D-4FBE-B9DA-A2FC9F2BD103}" destId="{2745520A-76F4-4A44-B879-902E1A022950}" srcOrd="1" destOrd="0" presId="urn:microsoft.com/office/officeart/2008/layout/PictureStrips"/>
    <dgm:cxn modelId="{19D8DCB9-0682-4501-88A6-FBFB3616E639}" type="presParOf" srcId="{428722D9-E89C-4BA7-BE8F-22880217BD6E}" destId="{4FA596EE-66C0-4A6D-B5DD-56D49BE67FED}" srcOrd="7" destOrd="0" presId="urn:microsoft.com/office/officeart/2008/layout/PictureStrips"/>
    <dgm:cxn modelId="{A6C1171E-7445-453B-AE6C-19FB733BFCD2}" type="presParOf" srcId="{428722D9-E89C-4BA7-BE8F-22880217BD6E}" destId="{0F9DC8C0-CF3D-45EB-B8DA-45B676864333}" srcOrd="8" destOrd="0" presId="urn:microsoft.com/office/officeart/2008/layout/PictureStrips"/>
    <dgm:cxn modelId="{0FEDE565-2395-4CA5-BD2D-1DDEB5E933A2}" type="presParOf" srcId="{0F9DC8C0-CF3D-45EB-B8DA-45B676864333}" destId="{2FB64893-6FED-49A2-A61D-7CDF0968F7D6}" srcOrd="0" destOrd="0" presId="urn:microsoft.com/office/officeart/2008/layout/PictureStrips"/>
    <dgm:cxn modelId="{76EFB332-F8EE-42DE-9DE3-B90B467485FA}" type="presParOf" srcId="{0F9DC8C0-CF3D-45EB-B8DA-45B676864333}" destId="{49A63716-BEC1-4AC5-98AB-18597172AB89}" srcOrd="1" destOrd="0" presId="urn:microsoft.com/office/officeart/2008/layout/PictureStrips"/>
    <dgm:cxn modelId="{D39B078A-B8E1-468A-86B3-5DA469372F6A}" type="presParOf" srcId="{428722D9-E89C-4BA7-BE8F-22880217BD6E}" destId="{9D6E05F6-B6EF-483B-81C6-F1F755650E7C}" srcOrd="9" destOrd="0" presId="urn:microsoft.com/office/officeart/2008/layout/PictureStrips"/>
    <dgm:cxn modelId="{7AAFF8F7-2E86-4977-8719-E67547E60242}" type="presParOf" srcId="{428722D9-E89C-4BA7-BE8F-22880217BD6E}" destId="{B9D207F4-F4FB-4C04-B325-0223DDB097BD}" srcOrd="10" destOrd="0" presId="urn:microsoft.com/office/officeart/2008/layout/PictureStrips"/>
    <dgm:cxn modelId="{AFD4F9C1-05C0-43E8-857D-7D09BF514F34}" type="presParOf" srcId="{B9D207F4-F4FB-4C04-B325-0223DDB097BD}" destId="{B19C8586-9FCA-4F5C-88E5-B75217BECB9F}" srcOrd="0" destOrd="0" presId="urn:microsoft.com/office/officeart/2008/layout/PictureStrips"/>
    <dgm:cxn modelId="{F416F3C5-36BF-441F-BC78-CBD713F59D41}" type="presParOf" srcId="{B9D207F4-F4FB-4C04-B325-0223DDB097BD}" destId="{12AF0359-7243-4863-B617-C0F2E3BFBB7D}" srcOrd="1" destOrd="0" presId="urn:microsoft.com/office/officeart/2008/layout/PictureStrips"/>
    <dgm:cxn modelId="{36763F1A-A404-40A2-AF0C-887461C03573}" type="presParOf" srcId="{428722D9-E89C-4BA7-BE8F-22880217BD6E}" destId="{5358E2C4-E1C8-4D3B-81E5-1C08C82A047A}" srcOrd="11" destOrd="0" presId="urn:microsoft.com/office/officeart/2008/layout/PictureStrips"/>
    <dgm:cxn modelId="{D839F02E-136A-41E9-974A-A20873AFB8C7}" type="presParOf" srcId="{428722D9-E89C-4BA7-BE8F-22880217BD6E}" destId="{90BDBC40-1669-4EF9-92E0-0AE0713B5EDD}" srcOrd="12" destOrd="0" presId="urn:microsoft.com/office/officeart/2008/layout/PictureStrips"/>
    <dgm:cxn modelId="{82751A52-8309-4A68-AB98-04F743CB5EE7}" type="presParOf" srcId="{90BDBC40-1669-4EF9-92E0-0AE0713B5EDD}" destId="{E0B7A067-83E1-4E9E-857B-14FD1D547531}" srcOrd="0" destOrd="0" presId="urn:microsoft.com/office/officeart/2008/layout/PictureStrips"/>
    <dgm:cxn modelId="{37FDAF9D-B7D6-4FA0-82C3-A4AE3F5F8962}" type="presParOf" srcId="{90BDBC40-1669-4EF9-92E0-0AE0713B5EDD}" destId="{306605E1-65DD-48EE-BB9B-CC5BA0DE6AED}" srcOrd="1" destOrd="0" presId="urn:microsoft.com/office/officeart/2008/layout/PictureStrips"/>
    <dgm:cxn modelId="{473A52B1-377D-4AAD-81EA-DC48B15E1D4D}" type="presParOf" srcId="{428722D9-E89C-4BA7-BE8F-22880217BD6E}" destId="{7716419F-B41E-4386-B950-F5C15E357D5C}" srcOrd="13" destOrd="0" presId="urn:microsoft.com/office/officeart/2008/layout/PictureStrips"/>
    <dgm:cxn modelId="{D51AE821-319C-4AD5-A6E6-EB1B8E31A575}" type="presParOf" srcId="{428722D9-E89C-4BA7-BE8F-22880217BD6E}" destId="{CB3ED09F-A45D-4698-AF39-7DEC544B569E}" srcOrd="14" destOrd="0" presId="urn:microsoft.com/office/officeart/2008/layout/PictureStrips"/>
    <dgm:cxn modelId="{74C264FA-8077-4D82-8B6F-265F8A3A3A43}" type="presParOf" srcId="{CB3ED09F-A45D-4698-AF39-7DEC544B569E}" destId="{F1C818C8-5889-4C2B-97EB-667598896AF4}" srcOrd="0" destOrd="0" presId="urn:microsoft.com/office/officeart/2008/layout/PictureStrips"/>
    <dgm:cxn modelId="{71DD4848-AF04-4726-BB56-9D6360D67F1C}" type="presParOf" srcId="{CB3ED09F-A45D-4698-AF39-7DEC544B569E}" destId="{3B4F58D1-9950-4E32-A41E-69D404DE7D6C}"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23D17-DC64-45BE-8341-2635DD1AD673}">
      <dsp:nvSpPr>
        <dsp:cNvPr id="0" name=""/>
        <dsp:cNvSpPr/>
      </dsp:nvSpPr>
      <dsp:spPr>
        <a:xfrm>
          <a:off x="166337" y="547815"/>
          <a:ext cx="2810914" cy="878410"/>
        </a:xfrm>
        <a:prstGeom prst="rect">
          <a:avLst/>
        </a:prstGeom>
        <a:solidFill>
          <a:schemeClr val="accent3">
            <a:alpha val="40000"/>
            <a:tint val="4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977"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Comparison of overall rating per Reviewer Nationality</a:t>
          </a:r>
        </a:p>
      </dsp:txBody>
      <dsp:txXfrm>
        <a:off x="166337" y="547815"/>
        <a:ext cx="2810914" cy="878410"/>
      </dsp:txXfrm>
    </dsp:sp>
    <dsp:sp modelId="{CB5DDF2E-B63E-43BC-B4CF-76165C2644A2}">
      <dsp:nvSpPr>
        <dsp:cNvPr id="0" name=""/>
        <dsp:cNvSpPr/>
      </dsp:nvSpPr>
      <dsp:spPr>
        <a:xfrm>
          <a:off x="177121" y="652107"/>
          <a:ext cx="443733" cy="6399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A96DFD2-47E0-4F2E-8F87-DE160CA5832E}">
      <dsp:nvSpPr>
        <dsp:cNvPr id="0" name=""/>
        <dsp:cNvSpPr/>
      </dsp:nvSpPr>
      <dsp:spPr>
        <a:xfrm>
          <a:off x="3249145" y="547815"/>
          <a:ext cx="2810914" cy="878410"/>
        </a:xfrm>
        <a:prstGeom prst="rect">
          <a:avLst/>
        </a:prstGeom>
        <a:solidFill>
          <a:schemeClr val="accent3">
            <a:alpha val="40000"/>
            <a:tint val="4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977"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Time Series analysis of review count</a:t>
          </a:r>
        </a:p>
      </dsp:txBody>
      <dsp:txXfrm>
        <a:off x="3249145" y="547815"/>
        <a:ext cx="2810914" cy="878410"/>
      </dsp:txXfrm>
    </dsp:sp>
    <dsp:sp modelId="{302CB208-2DE2-4865-A45C-5020EA0B92FE}">
      <dsp:nvSpPr>
        <dsp:cNvPr id="0" name=""/>
        <dsp:cNvSpPr/>
      </dsp:nvSpPr>
      <dsp:spPr>
        <a:xfrm>
          <a:off x="3290013" y="628454"/>
          <a:ext cx="430716" cy="63909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544E6231-5A8C-4283-A2E7-B1ABFCF22D03}">
      <dsp:nvSpPr>
        <dsp:cNvPr id="0" name=""/>
        <dsp:cNvSpPr/>
      </dsp:nvSpPr>
      <dsp:spPr>
        <a:xfrm>
          <a:off x="151733" y="1555837"/>
          <a:ext cx="2810914" cy="878410"/>
        </a:xfrm>
        <a:prstGeom prst="rect">
          <a:avLst/>
        </a:prstGeom>
        <a:solidFill>
          <a:schemeClr val="accent3">
            <a:alpha val="40000"/>
            <a:tint val="4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977"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The best 3 hotels in each country</a:t>
          </a:r>
        </a:p>
      </dsp:txBody>
      <dsp:txXfrm>
        <a:off x="151733" y="1555837"/>
        <a:ext cx="2810914" cy="878410"/>
      </dsp:txXfrm>
    </dsp:sp>
    <dsp:sp modelId="{7960A827-F567-4C11-B29D-69F360F8D61A}">
      <dsp:nvSpPr>
        <dsp:cNvPr id="0" name=""/>
        <dsp:cNvSpPr/>
      </dsp:nvSpPr>
      <dsp:spPr>
        <a:xfrm>
          <a:off x="245379" y="1565608"/>
          <a:ext cx="373648" cy="65326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965A2F7E-5366-4C7E-9B21-7D76141D96C3}">
      <dsp:nvSpPr>
        <dsp:cNvPr id="0" name=""/>
        <dsp:cNvSpPr/>
      </dsp:nvSpPr>
      <dsp:spPr>
        <a:xfrm>
          <a:off x="3232205" y="1584919"/>
          <a:ext cx="2810914" cy="878410"/>
        </a:xfrm>
        <a:prstGeom prst="rect">
          <a:avLst/>
        </a:prstGeom>
        <a:solidFill>
          <a:schemeClr val="accent3">
            <a:alpha val="40000"/>
            <a:tint val="4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977"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The worst 3 hotels in each country</a:t>
          </a:r>
        </a:p>
      </dsp:txBody>
      <dsp:txXfrm>
        <a:off x="3232205" y="1584919"/>
        <a:ext cx="2810914" cy="878410"/>
      </dsp:txXfrm>
    </dsp:sp>
    <dsp:sp modelId="{2745520A-76F4-4A44-B879-902E1A022950}">
      <dsp:nvSpPr>
        <dsp:cNvPr id="0" name=""/>
        <dsp:cNvSpPr/>
      </dsp:nvSpPr>
      <dsp:spPr>
        <a:xfrm>
          <a:off x="3275409" y="1496079"/>
          <a:ext cx="426043" cy="78489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2FB64893-6FED-49A2-A61D-7CDF0968F7D6}">
      <dsp:nvSpPr>
        <dsp:cNvPr id="0" name=""/>
        <dsp:cNvSpPr/>
      </dsp:nvSpPr>
      <dsp:spPr>
        <a:xfrm>
          <a:off x="163082" y="2690740"/>
          <a:ext cx="2810914" cy="878410"/>
        </a:xfrm>
        <a:prstGeom prst="rect">
          <a:avLst/>
        </a:prstGeom>
        <a:solidFill>
          <a:schemeClr val="accent3">
            <a:alpha val="40000"/>
            <a:tint val="4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977"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What are the best destination and best hotels for Arab guests, and what were their reviews?</a:t>
          </a:r>
        </a:p>
      </dsp:txBody>
      <dsp:txXfrm>
        <a:off x="163082" y="2690740"/>
        <a:ext cx="2810914" cy="878410"/>
      </dsp:txXfrm>
    </dsp:sp>
    <dsp:sp modelId="{49A63716-BEC1-4AC5-98AB-18597172AB89}">
      <dsp:nvSpPr>
        <dsp:cNvPr id="0" name=""/>
        <dsp:cNvSpPr/>
      </dsp:nvSpPr>
      <dsp:spPr>
        <a:xfrm>
          <a:off x="45961" y="2563859"/>
          <a:ext cx="614887" cy="92233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B19C8586-9FCA-4F5C-88E5-B75217BECB9F}">
      <dsp:nvSpPr>
        <dsp:cNvPr id="0" name=""/>
        <dsp:cNvSpPr/>
      </dsp:nvSpPr>
      <dsp:spPr>
        <a:xfrm>
          <a:off x="3337977" y="2690740"/>
          <a:ext cx="2810914" cy="878410"/>
        </a:xfrm>
        <a:prstGeom prst="rect">
          <a:avLst/>
        </a:prstGeom>
        <a:solidFill>
          <a:schemeClr val="accent3">
            <a:alpha val="40000"/>
            <a:tint val="4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977"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i="0" kern="1200" dirty="0">
              <a:solidFill>
                <a:schemeClr val="tx1">
                  <a:lumMod val="95000"/>
                  <a:lumOff val="5000"/>
                </a:schemeClr>
              </a:solidFill>
            </a:rPr>
            <a:t>What about business trips, the average days of stay and the most reserved rooms, and do they have special requests during booking</a:t>
          </a:r>
          <a:endParaRPr lang="en-US" sz="1100" b="1" kern="1200" dirty="0">
            <a:solidFill>
              <a:schemeClr val="tx1">
                <a:lumMod val="95000"/>
                <a:lumOff val="5000"/>
              </a:schemeClr>
            </a:solidFill>
          </a:endParaRPr>
        </a:p>
      </dsp:txBody>
      <dsp:txXfrm>
        <a:off x="3337977" y="2690740"/>
        <a:ext cx="2810914" cy="878410"/>
      </dsp:txXfrm>
    </dsp:sp>
    <dsp:sp modelId="{12AF0359-7243-4863-B617-C0F2E3BFBB7D}">
      <dsp:nvSpPr>
        <dsp:cNvPr id="0" name=""/>
        <dsp:cNvSpPr/>
      </dsp:nvSpPr>
      <dsp:spPr>
        <a:xfrm>
          <a:off x="3220855" y="2563859"/>
          <a:ext cx="614887" cy="922331"/>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0B7A067-83E1-4E9E-857B-14FD1D547531}">
      <dsp:nvSpPr>
        <dsp:cNvPr id="0" name=""/>
        <dsp:cNvSpPr/>
      </dsp:nvSpPr>
      <dsp:spPr>
        <a:xfrm>
          <a:off x="177461" y="3796562"/>
          <a:ext cx="2810914" cy="878410"/>
        </a:xfrm>
        <a:prstGeom prst="rect">
          <a:avLst/>
        </a:prstGeom>
        <a:solidFill>
          <a:schemeClr val="accent3">
            <a:alpha val="40000"/>
            <a:tint val="4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977"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What about the type of guests, whether single or couple</a:t>
          </a:r>
        </a:p>
      </dsp:txBody>
      <dsp:txXfrm>
        <a:off x="177461" y="3796562"/>
        <a:ext cx="2810914" cy="878410"/>
      </dsp:txXfrm>
    </dsp:sp>
    <dsp:sp modelId="{306605E1-65DD-48EE-BB9B-CC5BA0DE6AED}">
      <dsp:nvSpPr>
        <dsp:cNvPr id="0" name=""/>
        <dsp:cNvSpPr/>
      </dsp:nvSpPr>
      <dsp:spPr>
        <a:xfrm>
          <a:off x="60340" y="3669680"/>
          <a:ext cx="614887" cy="922331"/>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1C818C8-5889-4C2B-97EB-667598896AF4}">
      <dsp:nvSpPr>
        <dsp:cNvPr id="0" name=""/>
        <dsp:cNvSpPr/>
      </dsp:nvSpPr>
      <dsp:spPr>
        <a:xfrm>
          <a:off x="3323597" y="3848448"/>
          <a:ext cx="2810914" cy="878410"/>
        </a:xfrm>
        <a:prstGeom prst="rect">
          <a:avLst/>
        </a:prstGeom>
        <a:solidFill>
          <a:schemeClr val="accent3">
            <a:alpha val="40000"/>
            <a:tint val="4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977"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What is the ratio of tourists to non-tourists in the data?</a:t>
          </a:r>
        </a:p>
      </dsp:txBody>
      <dsp:txXfrm>
        <a:off x="3323597" y="3848448"/>
        <a:ext cx="2810914" cy="878410"/>
      </dsp:txXfrm>
    </dsp:sp>
    <dsp:sp modelId="{3B4F58D1-9950-4E32-A41E-69D404DE7D6C}">
      <dsp:nvSpPr>
        <dsp:cNvPr id="0" name=""/>
        <dsp:cNvSpPr/>
      </dsp:nvSpPr>
      <dsp:spPr>
        <a:xfrm>
          <a:off x="3251707" y="3906647"/>
          <a:ext cx="557370" cy="667500"/>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25000" r="-25000"/>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1:16:26.1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8C89041-93A2-40E6-B7A7-C885D2CDA68E}" type="datetimeFigureOut">
              <a:rPr lang="en-US" smtClean="0"/>
              <a:t>6/15/2023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2377011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C89041-93A2-40E6-B7A7-C885D2CDA68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46793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C89041-93A2-40E6-B7A7-C885D2CDA68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40457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C89041-93A2-40E6-B7A7-C885D2CDA68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1091687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89041-93A2-40E6-B7A7-C885D2CDA68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31518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C89041-93A2-40E6-B7A7-C885D2CDA68E}"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3139532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C89041-93A2-40E6-B7A7-C885D2CDA68E}" type="datetimeFigureOut">
              <a:rPr lang="en-US" smtClean="0"/>
              <a:t>6/15/2023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4140320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8C89041-93A2-40E6-B7A7-C885D2CDA68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2230030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C89041-93A2-40E6-B7A7-C885D2CDA68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181693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89041-93A2-40E6-B7A7-C885D2CDA68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326819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89041-93A2-40E6-B7A7-C885D2CDA68E}"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210817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C89041-93A2-40E6-B7A7-C885D2CDA68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174845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C89041-93A2-40E6-B7A7-C885D2CDA68E}"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183606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89041-93A2-40E6-B7A7-C885D2CDA68E}"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18856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89041-93A2-40E6-B7A7-C885D2CDA68E}"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171601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C89041-93A2-40E6-B7A7-C885D2CDA68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115167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C89041-93A2-40E6-B7A7-C885D2CDA68E}"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59395BD-EB31-46FC-A643-749DC4F1CF30}" type="slidenum">
              <a:rPr lang="en-US" smtClean="0"/>
              <a:t>‹#›</a:t>
            </a:fld>
            <a:endParaRPr lang="en-US"/>
          </a:p>
        </p:txBody>
      </p:sp>
    </p:spTree>
    <p:extLst>
      <p:ext uri="{BB962C8B-B14F-4D97-AF65-F5344CB8AC3E}">
        <p14:creationId xmlns:p14="http://schemas.microsoft.com/office/powerpoint/2010/main" val="45658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C89041-93A2-40E6-B7A7-C885D2CDA68E}" type="datetimeFigureOut">
              <a:rPr lang="en-US" smtClean="0"/>
              <a:t>6/15/2023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59395BD-EB31-46FC-A643-749DC4F1CF30}" type="slidenum">
              <a:rPr lang="en-US" smtClean="0"/>
              <a:t>‹#›</a:t>
            </a:fld>
            <a:endParaRPr lang="en-US"/>
          </a:p>
        </p:txBody>
      </p:sp>
    </p:spTree>
    <p:extLst>
      <p:ext uri="{BB962C8B-B14F-4D97-AF65-F5344CB8AC3E}">
        <p14:creationId xmlns:p14="http://schemas.microsoft.com/office/powerpoint/2010/main" val="80810793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4F11-2ACF-B466-29BC-D2C6969BEFB2}"/>
              </a:ext>
            </a:extLst>
          </p:cNvPr>
          <p:cNvSpPr>
            <a:spLocks noGrp="1"/>
          </p:cNvSpPr>
          <p:nvPr>
            <p:ph type="ctrTitle"/>
          </p:nvPr>
        </p:nvSpPr>
        <p:spPr>
          <a:xfrm>
            <a:off x="916058" y="1070919"/>
            <a:ext cx="8825658" cy="1359244"/>
          </a:xfrm>
        </p:spPr>
        <p:txBody>
          <a:bodyPr/>
          <a:lstStyle/>
          <a:p>
            <a:r>
              <a:rPr lang="en-US" sz="5400" b="1" dirty="0">
                <a:solidFill>
                  <a:schemeClr val="accent6">
                    <a:lumMod val="75000"/>
                  </a:schemeClr>
                </a:solidFill>
              </a:rPr>
              <a:t>Hotel Reviews</a:t>
            </a:r>
            <a:endParaRPr lang="en-US" dirty="0">
              <a:solidFill>
                <a:schemeClr val="accent6">
                  <a:lumMod val="75000"/>
                </a:schemeClr>
              </a:solidFill>
            </a:endParaRPr>
          </a:p>
        </p:txBody>
      </p:sp>
      <p:sp>
        <p:nvSpPr>
          <p:cNvPr id="3" name="Subtitle 2">
            <a:extLst>
              <a:ext uri="{FF2B5EF4-FFF2-40B4-BE49-F238E27FC236}">
                <a16:creationId xmlns:a16="http://schemas.microsoft.com/office/drawing/2014/main" id="{3E22645D-EE2C-E4E9-6546-042393EC1AE2}"/>
              </a:ext>
            </a:extLst>
          </p:cNvPr>
          <p:cNvSpPr>
            <a:spLocks noGrp="1"/>
          </p:cNvSpPr>
          <p:nvPr>
            <p:ph type="subTitle" idx="1"/>
          </p:nvPr>
        </p:nvSpPr>
        <p:spPr>
          <a:xfrm>
            <a:off x="916058" y="2668493"/>
            <a:ext cx="9076439" cy="1672848"/>
          </a:xfrm>
        </p:spPr>
        <p:txBody>
          <a:bodyPr>
            <a:normAutofit/>
          </a:bodyPr>
          <a:lstStyle/>
          <a:p>
            <a:r>
              <a:rPr lang="en-US" sz="2000" b="1" dirty="0">
                <a:solidFill>
                  <a:schemeClr val="bg1"/>
                </a:solidFill>
              </a:rPr>
              <a:t>Analysis reviews of hotels in Europe</a:t>
            </a:r>
            <a:endParaRPr lang="ar-EG" sz="2000" b="1" dirty="0">
              <a:solidFill>
                <a:schemeClr val="bg1"/>
              </a:solidFill>
            </a:endParaRPr>
          </a:p>
          <a:p>
            <a:r>
              <a:rPr kumimoji="0" lang="en-US" altLang="en-US" sz="2000" i="0" strike="noStrike" cap="none" normalizeH="0" baseline="0" dirty="0">
                <a:ln>
                  <a:noFill/>
                </a:ln>
                <a:solidFill>
                  <a:schemeClr val="bg1"/>
                </a:solidFill>
                <a:effectLst/>
                <a:latin typeface="Courier New" panose="02070309020205020404" pitchFamily="49" charset="0"/>
              </a:rPr>
              <a:t>(Netherlands,United</a:t>
            </a:r>
            <a:r>
              <a:rPr lang="en-US" altLang="en-US" sz="2000" dirty="0">
                <a:solidFill>
                  <a:schemeClr val="bg1"/>
                </a:solidFill>
                <a:latin typeface="Courier New" panose="02070309020205020404" pitchFamily="49" charset="0"/>
              </a:rPr>
              <a:t> </a:t>
            </a:r>
            <a:r>
              <a:rPr kumimoji="0" lang="en-US" altLang="en-US" sz="2000" i="0" strike="noStrike" cap="none" normalizeH="0" baseline="0" dirty="0">
                <a:ln>
                  <a:noFill/>
                </a:ln>
                <a:solidFill>
                  <a:schemeClr val="bg1"/>
                </a:solidFill>
                <a:effectLst/>
                <a:latin typeface="Courier New" panose="02070309020205020404" pitchFamily="49" charset="0"/>
              </a:rPr>
              <a:t>Kingdom,France,Spain,Italy,Austrlia</a:t>
            </a:r>
            <a:r>
              <a:rPr lang="en-US" altLang="en-US" sz="2000" dirty="0">
                <a:solidFill>
                  <a:schemeClr val="bg1"/>
                </a:solidFill>
                <a:latin typeface="Courier New" panose="02070309020205020404" pitchFamily="49" charset="0"/>
              </a:rPr>
              <a:t>)</a:t>
            </a:r>
            <a:endParaRPr kumimoji="0" lang="en-US" altLang="en-US" sz="2000" i="0" strike="noStrike" cap="none" normalizeH="0" baseline="0" dirty="0">
              <a:ln>
                <a:noFill/>
              </a:ln>
              <a:solidFill>
                <a:schemeClr val="bg1"/>
              </a:solidFill>
              <a:effectLst/>
              <a:latin typeface="Arial" panose="020B0604020202020204" pitchFamily="34" charset="0"/>
            </a:endParaRPr>
          </a:p>
          <a:p>
            <a:endParaRPr kumimoji="0" lang="en-US" altLang="en-US" sz="4800" b="1" i="0" u="sng"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30588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816-15E8-A7CB-83BF-340DF784AC68}"/>
              </a:ext>
            </a:extLst>
          </p:cNvPr>
          <p:cNvSpPr>
            <a:spLocks noGrp="1"/>
          </p:cNvSpPr>
          <p:nvPr>
            <p:ph type="title"/>
          </p:nvPr>
        </p:nvSpPr>
        <p:spPr/>
        <p:txBody>
          <a:bodyPr/>
          <a:lstStyle/>
          <a:p>
            <a:r>
              <a:rPr lang="en-US" sz="3200" b="1" dirty="0"/>
              <a:t>The majority of Arabs who come to any country</a:t>
            </a:r>
          </a:p>
        </p:txBody>
      </p:sp>
      <p:pic>
        <p:nvPicPr>
          <p:cNvPr id="5" name="Content Placeholder 4">
            <a:extLst>
              <a:ext uri="{FF2B5EF4-FFF2-40B4-BE49-F238E27FC236}">
                <a16:creationId xmlns:a16="http://schemas.microsoft.com/office/drawing/2014/main" id="{2660A022-1D50-60C4-702E-949FFF2327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49" y="2650067"/>
            <a:ext cx="12050551" cy="2833729"/>
          </a:xfrm>
        </p:spPr>
      </p:pic>
    </p:spTree>
    <p:extLst>
      <p:ext uri="{BB962C8B-B14F-4D97-AF65-F5344CB8AC3E}">
        <p14:creationId xmlns:p14="http://schemas.microsoft.com/office/powerpoint/2010/main" val="415626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FE4C-13A5-704A-8919-5ECD3F5A5E20}"/>
              </a:ext>
            </a:extLst>
          </p:cNvPr>
          <p:cNvSpPr>
            <a:spLocks noGrp="1"/>
          </p:cNvSpPr>
          <p:nvPr>
            <p:ph type="title"/>
          </p:nvPr>
        </p:nvSpPr>
        <p:spPr>
          <a:xfrm>
            <a:off x="1154954" y="922868"/>
            <a:ext cx="8761413" cy="706964"/>
          </a:xfrm>
        </p:spPr>
        <p:txBody>
          <a:bodyPr/>
          <a:lstStyle/>
          <a:p>
            <a:r>
              <a:rPr lang="en-US" sz="2400" b="1" dirty="0"/>
              <a:t>Positive Comment and Negative Comment for Arab </a:t>
            </a:r>
            <a:endParaRPr lang="en-US" sz="2400" dirty="0"/>
          </a:p>
        </p:txBody>
      </p:sp>
      <p:sp>
        <p:nvSpPr>
          <p:cNvPr id="3" name="Text Placeholder 2">
            <a:extLst>
              <a:ext uri="{FF2B5EF4-FFF2-40B4-BE49-F238E27FC236}">
                <a16:creationId xmlns:a16="http://schemas.microsoft.com/office/drawing/2014/main" id="{EA8AEE34-1F1F-908B-FDB8-EAFCF3597931}"/>
              </a:ext>
            </a:extLst>
          </p:cNvPr>
          <p:cNvSpPr>
            <a:spLocks noGrp="1"/>
          </p:cNvSpPr>
          <p:nvPr>
            <p:ph type="body" idx="1"/>
          </p:nvPr>
        </p:nvSpPr>
        <p:spPr/>
        <p:txBody>
          <a:bodyPr/>
          <a:lstStyle/>
          <a:p>
            <a:r>
              <a:rPr lang="en-US" dirty="0"/>
              <a:t>Positive Comment</a:t>
            </a:r>
          </a:p>
        </p:txBody>
      </p:sp>
      <p:pic>
        <p:nvPicPr>
          <p:cNvPr id="8" name="Content Placeholder 7">
            <a:extLst>
              <a:ext uri="{FF2B5EF4-FFF2-40B4-BE49-F238E27FC236}">
                <a16:creationId xmlns:a16="http://schemas.microsoft.com/office/drawing/2014/main" id="{7B551F68-8382-813B-30DE-BD50C0DA9C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1700" y="3379850"/>
            <a:ext cx="4824413" cy="2439862"/>
          </a:xfrm>
        </p:spPr>
      </p:pic>
      <p:sp>
        <p:nvSpPr>
          <p:cNvPr id="5" name="Text Placeholder 4">
            <a:extLst>
              <a:ext uri="{FF2B5EF4-FFF2-40B4-BE49-F238E27FC236}">
                <a16:creationId xmlns:a16="http://schemas.microsoft.com/office/drawing/2014/main" id="{E977681B-151B-06BC-2F5F-534F645BA5AD}"/>
              </a:ext>
            </a:extLst>
          </p:cNvPr>
          <p:cNvSpPr>
            <a:spLocks noGrp="1"/>
          </p:cNvSpPr>
          <p:nvPr>
            <p:ph type="body" sz="quarter" idx="3"/>
          </p:nvPr>
        </p:nvSpPr>
        <p:spPr/>
        <p:txBody>
          <a:bodyPr/>
          <a:lstStyle/>
          <a:p>
            <a:r>
              <a:rPr lang="en-US" dirty="0"/>
              <a:t>Negative Comment</a:t>
            </a:r>
          </a:p>
        </p:txBody>
      </p:sp>
      <p:pic>
        <p:nvPicPr>
          <p:cNvPr id="10" name="Content Placeholder 9">
            <a:extLst>
              <a:ext uri="{FF2B5EF4-FFF2-40B4-BE49-F238E27FC236}">
                <a16:creationId xmlns:a16="http://schemas.microsoft.com/office/drawing/2014/main" id="{DC768997-0366-DCA3-5FC7-5314C3F21CE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8713" y="3379851"/>
            <a:ext cx="4824412" cy="2439861"/>
          </a:xfrm>
        </p:spPr>
      </p:pic>
    </p:spTree>
    <p:extLst>
      <p:ext uri="{BB962C8B-B14F-4D97-AF65-F5344CB8AC3E}">
        <p14:creationId xmlns:p14="http://schemas.microsoft.com/office/powerpoint/2010/main" val="379735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0ADF-C41C-F20B-B7B4-1FBEE08C7943}"/>
              </a:ext>
            </a:extLst>
          </p:cNvPr>
          <p:cNvSpPr>
            <a:spLocks noGrp="1"/>
          </p:cNvSpPr>
          <p:nvPr>
            <p:ph type="title"/>
          </p:nvPr>
        </p:nvSpPr>
        <p:spPr/>
        <p:txBody>
          <a:bodyPr/>
          <a:lstStyle/>
          <a:p>
            <a:r>
              <a:rPr lang="en-US" b="1" dirty="0"/>
              <a:t> business trips</a:t>
            </a:r>
            <a:endParaRPr lang="en-US" dirty="0"/>
          </a:p>
        </p:txBody>
      </p:sp>
      <p:sp>
        <p:nvSpPr>
          <p:cNvPr id="3" name="Text Placeholder 2">
            <a:extLst>
              <a:ext uri="{FF2B5EF4-FFF2-40B4-BE49-F238E27FC236}">
                <a16:creationId xmlns:a16="http://schemas.microsoft.com/office/drawing/2014/main" id="{39088FFB-D2F0-A0F5-9C6A-BC29EE3C86D4}"/>
              </a:ext>
            </a:extLst>
          </p:cNvPr>
          <p:cNvSpPr>
            <a:spLocks noGrp="1"/>
          </p:cNvSpPr>
          <p:nvPr>
            <p:ph type="body" idx="1"/>
          </p:nvPr>
        </p:nvSpPr>
        <p:spPr/>
        <p:txBody>
          <a:bodyPr/>
          <a:lstStyle/>
          <a:p>
            <a:r>
              <a:rPr lang="en-US" dirty="0"/>
              <a:t>Positive Comment</a:t>
            </a:r>
          </a:p>
        </p:txBody>
      </p:sp>
      <p:pic>
        <p:nvPicPr>
          <p:cNvPr id="8" name="Content Placeholder 7">
            <a:extLst>
              <a:ext uri="{FF2B5EF4-FFF2-40B4-BE49-F238E27FC236}">
                <a16:creationId xmlns:a16="http://schemas.microsoft.com/office/drawing/2014/main" id="{9B455DD2-884A-54AB-86BD-59D404ADFE4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134" y="3379849"/>
            <a:ext cx="5505980" cy="2784553"/>
          </a:xfrm>
        </p:spPr>
      </p:pic>
      <p:sp>
        <p:nvSpPr>
          <p:cNvPr id="5" name="Text Placeholder 4">
            <a:extLst>
              <a:ext uri="{FF2B5EF4-FFF2-40B4-BE49-F238E27FC236}">
                <a16:creationId xmlns:a16="http://schemas.microsoft.com/office/drawing/2014/main" id="{7C2F8388-47B2-448A-2421-95F7A7F237EE}"/>
              </a:ext>
            </a:extLst>
          </p:cNvPr>
          <p:cNvSpPr>
            <a:spLocks noGrp="1"/>
          </p:cNvSpPr>
          <p:nvPr>
            <p:ph type="body" sz="quarter" idx="3"/>
          </p:nvPr>
        </p:nvSpPr>
        <p:spPr/>
        <p:txBody>
          <a:bodyPr/>
          <a:lstStyle/>
          <a:p>
            <a:r>
              <a:rPr lang="en-US" dirty="0"/>
              <a:t>Negative Comment</a:t>
            </a:r>
          </a:p>
        </p:txBody>
      </p:sp>
      <p:pic>
        <p:nvPicPr>
          <p:cNvPr id="10" name="Content Placeholder 9">
            <a:extLst>
              <a:ext uri="{FF2B5EF4-FFF2-40B4-BE49-F238E27FC236}">
                <a16:creationId xmlns:a16="http://schemas.microsoft.com/office/drawing/2014/main" id="{5747EC35-6302-7E24-1FD1-354E2C91123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8712" y="3379851"/>
            <a:ext cx="5505979" cy="2784551"/>
          </a:xfrm>
        </p:spPr>
      </p:pic>
    </p:spTree>
    <p:extLst>
      <p:ext uri="{BB962C8B-B14F-4D97-AF65-F5344CB8AC3E}">
        <p14:creationId xmlns:p14="http://schemas.microsoft.com/office/powerpoint/2010/main" val="396472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D673-353C-6BD2-A145-787F21E653E5}"/>
              </a:ext>
            </a:extLst>
          </p:cNvPr>
          <p:cNvSpPr>
            <a:spLocks noGrp="1"/>
          </p:cNvSpPr>
          <p:nvPr>
            <p:ph type="title"/>
          </p:nvPr>
        </p:nvSpPr>
        <p:spPr/>
        <p:txBody>
          <a:bodyPr/>
          <a:lstStyle/>
          <a:p>
            <a:r>
              <a:rPr lang="en-US" sz="1800" b="1" i="0" dirty="0">
                <a:solidFill>
                  <a:schemeClr val="bg1"/>
                </a:solidFill>
                <a:effectLst/>
                <a:latin typeface="Helvetica Neue"/>
              </a:rPr>
              <a:t>What about the type of guests, whether single or couple, what are the most important points that make them happy with the experience, and also what are the most important requests of those who have pets?</a:t>
            </a:r>
            <a:br>
              <a:rPr lang="en-US" sz="1800" b="1" i="0" dirty="0">
                <a:solidFill>
                  <a:schemeClr val="bg1"/>
                </a:solidFill>
                <a:effectLst/>
                <a:latin typeface="Helvetica Neue"/>
              </a:rPr>
            </a:br>
            <a:endParaRPr lang="en-US" sz="1800" dirty="0"/>
          </a:p>
        </p:txBody>
      </p:sp>
      <p:pic>
        <p:nvPicPr>
          <p:cNvPr id="5" name="Content Placeholder 4">
            <a:extLst>
              <a:ext uri="{FF2B5EF4-FFF2-40B4-BE49-F238E27FC236}">
                <a16:creationId xmlns:a16="http://schemas.microsoft.com/office/drawing/2014/main" id="{CE68CFB2-E8D2-E14D-2D09-D1D5AD413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637365"/>
            <a:ext cx="7526867" cy="4015859"/>
          </a:xfrm>
        </p:spPr>
      </p:pic>
      <p:sp>
        <p:nvSpPr>
          <p:cNvPr id="6" name="TextBox 5">
            <a:extLst>
              <a:ext uri="{FF2B5EF4-FFF2-40B4-BE49-F238E27FC236}">
                <a16:creationId xmlns:a16="http://schemas.microsoft.com/office/drawing/2014/main" id="{46213442-040D-E7FB-C1C3-FCFCFBCC9D6D}"/>
              </a:ext>
            </a:extLst>
          </p:cNvPr>
          <p:cNvSpPr txBox="1"/>
          <p:nvPr/>
        </p:nvSpPr>
        <p:spPr>
          <a:xfrm>
            <a:off x="7450667" y="3234267"/>
            <a:ext cx="4030133" cy="923330"/>
          </a:xfrm>
          <a:prstGeom prst="rect">
            <a:avLst/>
          </a:prstGeom>
          <a:noFill/>
        </p:spPr>
        <p:txBody>
          <a:bodyPr wrap="square" rtlCol="0">
            <a:spAutoFit/>
          </a:bodyPr>
          <a:lstStyle/>
          <a:p>
            <a:r>
              <a:rPr lang="en-US" b="1" dirty="0">
                <a:solidFill>
                  <a:schemeClr val="accent6">
                    <a:lumMod val="50000"/>
                  </a:schemeClr>
                </a:solidFill>
              </a:rPr>
              <a:t>Most of the guests are couples or solo, and couples are more 50% of the data.</a:t>
            </a:r>
          </a:p>
        </p:txBody>
      </p:sp>
    </p:spTree>
    <p:extLst>
      <p:ext uri="{BB962C8B-B14F-4D97-AF65-F5344CB8AC3E}">
        <p14:creationId xmlns:p14="http://schemas.microsoft.com/office/powerpoint/2010/main" val="426661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6DF8-4211-BC33-A127-D98DE3D7A445}"/>
              </a:ext>
            </a:extLst>
          </p:cNvPr>
          <p:cNvSpPr>
            <a:spLocks noGrp="1"/>
          </p:cNvSpPr>
          <p:nvPr>
            <p:ph type="title"/>
          </p:nvPr>
        </p:nvSpPr>
        <p:spPr>
          <a:xfrm>
            <a:off x="482599" y="457201"/>
            <a:ext cx="9535367" cy="2146300"/>
          </a:xfrm>
        </p:spPr>
        <p:txBody>
          <a:bodyPr/>
          <a:lstStyle/>
          <a:p>
            <a:pPr algn="l">
              <a:lnSpc>
                <a:spcPct val="150000"/>
              </a:lnSpc>
            </a:pPr>
            <a:r>
              <a:rPr lang="en-US" sz="2000" b="1" u="sng" dirty="0">
                <a:solidFill>
                  <a:schemeClr val="accent5">
                    <a:lumMod val="60000"/>
                    <a:lumOff val="40000"/>
                  </a:schemeClr>
                </a:solidFill>
              </a:rPr>
              <a:t>Couple</a:t>
            </a:r>
            <a:r>
              <a:rPr lang="ar-EG" sz="1200" b="1" u="sng" dirty="0"/>
              <a:t> </a:t>
            </a:r>
            <a:r>
              <a:rPr lang="en-US" sz="1200" b="1" u="sng" dirty="0"/>
              <a:t> </a:t>
            </a:r>
            <a:br>
              <a:rPr lang="en-US" sz="1200" b="1" dirty="0"/>
            </a:br>
            <a:r>
              <a:rPr lang="en-US" sz="1200" b="0" i="0" dirty="0">
                <a:effectLst/>
                <a:latin typeface="Inter"/>
              </a:rPr>
              <a:t>• </a:t>
            </a:r>
            <a:r>
              <a:rPr lang="en-US" sz="1200" b="1" i="0" dirty="0">
                <a:effectLst/>
                <a:latin typeface="Inter"/>
              </a:rPr>
              <a:t>The couples were not satisfied with the breakfast, tea, and coffee services, and many of them talked about the Wi-Fi service and the rooms, and some mentioned that the pictures of the hotel were not the truth.</a:t>
            </a:r>
            <a:br>
              <a:rPr lang="en-US" sz="1200" b="1" i="0" dirty="0">
                <a:effectLst/>
                <a:latin typeface="Inter"/>
              </a:rPr>
            </a:br>
            <a:r>
              <a:rPr lang="en-US" sz="1200" b="1" i="0" dirty="0">
                <a:effectLst/>
                <a:latin typeface="Inter"/>
              </a:rPr>
              <a:t>• But the couples were satisfied with the location of the hotel, the cheap price, and the location outside the hotel, and romantic</a:t>
            </a:r>
            <a:r>
              <a:rPr lang="en-US" sz="1200" b="0" i="0" dirty="0">
                <a:effectLst/>
                <a:latin typeface="Inter"/>
              </a:rPr>
              <a:t>.</a:t>
            </a:r>
            <a:br>
              <a:rPr lang="en-US" sz="1200" b="0" i="0" dirty="0">
                <a:effectLst/>
                <a:latin typeface="Inter"/>
              </a:rPr>
            </a:br>
            <a:br>
              <a:rPr lang="en-US" sz="1400" b="0" i="0" dirty="0">
                <a:effectLst/>
                <a:latin typeface="Inter"/>
              </a:rPr>
            </a:br>
            <a:br>
              <a:rPr lang="en-US" sz="1200" dirty="0"/>
            </a:br>
            <a:endParaRPr lang="en-US" sz="1200" b="1" dirty="0"/>
          </a:p>
        </p:txBody>
      </p:sp>
      <p:sp>
        <p:nvSpPr>
          <p:cNvPr id="3" name="Text Placeholder 2">
            <a:extLst>
              <a:ext uri="{FF2B5EF4-FFF2-40B4-BE49-F238E27FC236}">
                <a16:creationId xmlns:a16="http://schemas.microsoft.com/office/drawing/2014/main" id="{D0053BEF-8F3D-8EBA-0DC9-5A2A83328A08}"/>
              </a:ext>
            </a:extLst>
          </p:cNvPr>
          <p:cNvSpPr>
            <a:spLocks noGrp="1"/>
          </p:cNvSpPr>
          <p:nvPr>
            <p:ph type="body" idx="1"/>
          </p:nvPr>
        </p:nvSpPr>
        <p:spPr/>
        <p:txBody>
          <a:bodyPr/>
          <a:lstStyle/>
          <a:p>
            <a:r>
              <a:rPr lang="en-US" dirty="0"/>
              <a:t>Negative Comment</a:t>
            </a:r>
          </a:p>
        </p:txBody>
      </p:sp>
      <p:pic>
        <p:nvPicPr>
          <p:cNvPr id="8" name="Content Placeholder 7">
            <a:extLst>
              <a:ext uri="{FF2B5EF4-FFF2-40B4-BE49-F238E27FC236}">
                <a16:creationId xmlns:a16="http://schemas.microsoft.com/office/drawing/2014/main" id="{3289BEF4-82D5-C2E9-829D-D89A55E1777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5214" y="3330847"/>
            <a:ext cx="5260446" cy="2660378"/>
          </a:xfrm>
        </p:spPr>
      </p:pic>
      <p:sp>
        <p:nvSpPr>
          <p:cNvPr id="5" name="Text Placeholder 4">
            <a:extLst>
              <a:ext uri="{FF2B5EF4-FFF2-40B4-BE49-F238E27FC236}">
                <a16:creationId xmlns:a16="http://schemas.microsoft.com/office/drawing/2014/main" id="{6C1F4921-3EAB-C60A-F3D2-9C26E9A7CAE3}"/>
              </a:ext>
            </a:extLst>
          </p:cNvPr>
          <p:cNvSpPr>
            <a:spLocks noGrp="1"/>
          </p:cNvSpPr>
          <p:nvPr>
            <p:ph type="body" sz="quarter" idx="3"/>
          </p:nvPr>
        </p:nvSpPr>
        <p:spPr/>
        <p:txBody>
          <a:bodyPr/>
          <a:lstStyle/>
          <a:p>
            <a:r>
              <a:rPr lang="en-US" dirty="0"/>
              <a:t>Positive comment</a:t>
            </a:r>
          </a:p>
        </p:txBody>
      </p:sp>
      <p:pic>
        <p:nvPicPr>
          <p:cNvPr id="10" name="Content Placeholder 9">
            <a:extLst>
              <a:ext uri="{FF2B5EF4-FFF2-40B4-BE49-F238E27FC236}">
                <a16:creationId xmlns:a16="http://schemas.microsoft.com/office/drawing/2014/main" id="{BD07CED8-18A8-80D9-BC89-31CCD351D4C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8712" y="3265014"/>
            <a:ext cx="5390620" cy="2726211"/>
          </a:xfrm>
        </p:spPr>
      </p:pic>
    </p:spTree>
    <p:extLst>
      <p:ext uri="{BB962C8B-B14F-4D97-AF65-F5344CB8AC3E}">
        <p14:creationId xmlns:p14="http://schemas.microsoft.com/office/powerpoint/2010/main" val="92526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60CE-21B4-2C0E-52D3-80FD822F3B4F}"/>
              </a:ext>
            </a:extLst>
          </p:cNvPr>
          <p:cNvSpPr>
            <a:spLocks noGrp="1"/>
          </p:cNvSpPr>
          <p:nvPr>
            <p:ph type="title"/>
          </p:nvPr>
        </p:nvSpPr>
        <p:spPr>
          <a:xfrm>
            <a:off x="486087" y="446056"/>
            <a:ext cx="9878917" cy="2057399"/>
          </a:xfrm>
        </p:spPr>
        <p:txBody>
          <a:bodyPr/>
          <a:lstStyle/>
          <a:p>
            <a:pPr>
              <a:lnSpc>
                <a:spcPct val="150000"/>
              </a:lnSpc>
            </a:pPr>
            <a:r>
              <a:rPr lang="en-US" sz="2000" b="1" u="sng" dirty="0">
                <a:solidFill>
                  <a:schemeClr val="accent5">
                    <a:lumMod val="60000"/>
                    <a:lumOff val="40000"/>
                  </a:schemeClr>
                </a:solidFill>
              </a:rPr>
              <a:t>Solo Traveler </a:t>
            </a:r>
            <a:br>
              <a:rPr lang="en-US" sz="1400" dirty="0"/>
            </a:br>
            <a:r>
              <a:rPr lang="en-US" sz="1200" dirty="0"/>
              <a:t>• As for solo guests, the negative comments were more than positive. The negatives were noise, bad smell, uncleanliness, and parking.</a:t>
            </a:r>
            <a:br>
              <a:rPr lang="en-US" sz="3200" dirty="0"/>
            </a:br>
            <a:r>
              <a:rPr lang="en-US" sz="1600" dirty="0"/>
              <a:t>• </a:t>
            </a:r>
            <a:r>
              <a:rPr lang="en-US" sz="1200" dirty="0"/>
              <a:t>As for the positive, the location was breakfast and the room</a:t>
            </a:r>
            <a:r>
              <a:rPr lang="en-US" sz="1400" dirty="0"/>
              <a:t>.</a:t>
            </a:r>
            <a:br>
              <a:rPr lang="en-US" sz="1800" dirty="0"/>
            </a:br>
            <a:endParaRPr lang="en-US" dirty="0"/>
          </a:p>
        </p:txBody>
      </p:sp>
      <p:sp>
        <p:nvSpPr>
          <p:cNvPr id="3" name="Text Placeholder 2">
            <a:extLst>
              <a:ext uri="{FF2B5EF4-FFF2-40B4-BE49-F238E27FC236}">
                <a16:creationId xmlns:a16="http://schemas.microsoft.com/office/drawing/2014/main" id="{222B8C4F-8EB3-9369-E77A-6642F9869224}"/>
              </a:ext>
            </a:extLst>
          </p:cNvPr>
          <p:cNvSpPr>
            <a:spLocks noGrp="1"/>
          </p:cNvSpPr>
          <p:nvPr>
            <p:ph type="body" idx="1"/>
          </p:nvPr>
        </p:nvSpPr>
        <p:spPr/>
        <p:txBody>
          <a:bodyPr/>
          <a:lstStyle/>
          <a:p>
            <a:r>
              <a:rPr lang="en-US" dirty="0"/>
              <a:t>Negative Comment</a:t>
            </a:r>
          </a:p>
        </p:txBody>
      </p:sp>
      <p:pic>
        <p:nvPicPr>
          <p:cNvPr id="8" name="Content Placeholder 7">
            <a:extLst>
              <a:ext uri="{FF2B5EF4-FFF2-40B4-BE49-F238E27FC236}">
                <a16:creationId xmlns:a16="http://schemas.microsoft.com/office/drawing/2014/main" id="{BAF43A20-D41F-A70D-11E1-685344BCC43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7134" y="3429000"/>
            <a:ext cx="5251980" cy="2656096"/>
          </a:xfrm>
        </p:spPr>
      </p:pic>
      <p:sp>
        <p:nvSpPr>
          <p:cNvPr id="5" name="Text Placeholder 4">
            <a:extLst>
              <a:ext uri="{FF2B5EF4-FFF2-40B4-BE49-F238E27FC236}">
                <a16:creationId xmlns:a16="http://schemas.microsoft.com/office/drawing/2014/main" id="{DADB1498-0A81-F07A-FF05-877B4E106A47}"/>
              </a:ext>
            </a:extLst>
          </p:cNvPr>
          <p:cNvSpPr>
            <a:spLocks noGrp="1"/>
          </p:cNvSpPr>
          <p:nvPr>
            <p:ph type="body" sz="quarter" idx="3"/>
          </p:nvPr>
        </p:nvSpPr>
        <p:spPr/>
        <p:txBody>
          <a:bodyPr/>
          <a:lstStyle/>
          <a:p>
            <a:r>
              <a:rPr lang="en-US" dirty="0"/>
              <a:t>Positive comment</a:t>
            </a:r>
          </a:p>
        </p:txBody>
      </p:sp>
      <p:pic>
        <p:nvPicPr>
          <p:cNvPr id="10" name="Content Placeholder 9">
            <a:extLst>
              <a:ext uri="{FF2B5EF4-FFF2-40B4-BE49-F238E27FC236}">
                <a16:creationId xmlns:a16="http://schemas.microsoft.com/office/drawing/2014/main" id="{FA43B48D-3FFD-C250-645A-F0CD9D28211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8713" y="3379851"/>
            <a:ext cx="5407554" cy="2734775"/>
          </a:xfrm>
        </p:spPr>
      </p:pic>
    </p:spTree>
    <p:extLst>
      <p:ext uri="{BB962C8B-B14F-4D97-AF65-F5344CB8AC3E}">
        <p14:creationId xmlns:p14="http://schemas.microsoft.com/office/powerpoint/2010/main" val="324180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899E-901B-7380-11F4-7CC0D4BB5B56}"/>
              </a:ext>
            </a:extLst>
          </p:cNvPr>
          <p:cNvSpPr>
            <a:spLocks noGrp="1"/>
          </p:cNvSpPr>
          <p:nvPr>
            <p:ph type="title"/>
          </p:nvPr>
        </p:nvSpPr>
        <p:spPr/>
        <p:txBody>
          <a:bodyPr/>
          <a:lstStyle/>
          <a:p>
            <a:r>
              <a:rPr lang="en-US" sz="2400" b="1" dirty="0"/>
              <a:t>What is the ratio of tourists to non-tourists in the data</a:t>
            </a:r>
          </a:p>
        </p:txBody>
      </p:sp>
      <p:pic>
        <p:nvPicPr>
          <p:cNvPr id="5" name="Content Placeholder 4">
            <a:extLst>
              <a:ext uri="{FF2B5EF4-FFF2-40B4-BE49-F238E27FC236}">
                <a16:creationId xmlns:a16="http://schemas.microsoft.com/office/drawing/2014/main" id="{4AC43AD5-E688-AB7A-5CEB-8408E25850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31669"/>
            <a:ext cx="7078133" cy="3769250"/>
          </a:xfrm>
        </p:spPr>
      </p:pic>
      <p:sp>
        <p:nvSpPr>
          <p:cNvPr id="6" name="TextBox 5">
            <a:extLst>
              <a:ext uri="{FF2B5EF4-FFF2-40B4-BE49-F238E27FC236}">
                <a16:creationId xmlns:a16="http://schemas.microsoft.com/office/drawing/2014/main" id="{3555D84F-2D3A-9EFD-81E0-094C0E1F8724}"/>
              </a:ext>
            </a:extLst>
          </p:cNvPr>
          <p:cNvSpPr txBox="1"/>
          <p:nvPr/>
        </p:nvSpPr>
        <p:spPr>
          <a:xfrm>
            <a:off x="7078133" y="3064933"/>
            <a:ext cx="5113867" cy="1754326"/>
          </a:xfrm>
          <a:prstGeom prst="rect">
            <a:avLst/>
          </a:prstGeom>
          <a:noFill/>
        </p:spPr>
        <p:txBody>
          <a:bodyPr wrap="square" rtlCol="0">
            <a:spAutoFit/>
          </a:bodyPr>
          <a:lstStyle/>
          <a:p>
            <a:r>
              <a:rPr lang="en-US" dirty="0">
                <a:solidFill>
                  <a:schemeClr val="accent5">
                    <a:lumMod val="75000"/>
                  </a:schemeClr>
                </a:solidFill>
              </a:rPr>
              <a:t>Through the tourist column, the data filtered, whereby a person who has a nationality and wrote a review of a hotel in the same country is not a tourist, and if otherwise, he is a tourist, in the data We have 35% are non-tourists and 65% are tourists.</a:t>
            </a:r>
          </a:p>
        </p:txBody>
      </p:sp>
    </p:spTree>
    <p:extLst>
      <p:ext uri="{BB962C8B-B14F-4D97-AF65-F5344CB8AC3E}">
        <p14:creationId xmlns:p14="http://schemas.microsoft.com/office/powerpoint/2010/main" val="256419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92AC55-BC00-1F43-EEF3-0B141FF815F8}"/>
              </a:ext>
            </a:extLst>
          </p:cNvPr>
          <p:cNvSpPr txBox="1"/>
          <p:nvPr/>
        </p:nvSpPr>
        <p:spPr>
          <a:xfrm>
            <a:off x="861883" y="2196582"/>
            <a:ext cx="10468233" cy="2862322"/>
          </a:xfrm>
          <a:prstGeom prst="rect">
            <a:avLst/>
          </a:prstGeom>
          <a:noFill/>
        </p:spPr>
        <p:txBody>
          <a:bodyPr wrap="square">
            <a:spAutoFit/>
          </a:bodyPr>
          <a:lstStyle/>
          <a:p>
            <a:r>
              <a:rPr lang="en-US" sz="3600" b="1" dirty="0">
                <a:solidFill>
                  <a:schemeClr val="accent6">
                    <a:lumMod val="75000"/>
                  </a:schemeClr>
                </a:solidFill>
              </a:rPr>
              <a:t>Hotel reviews are gold mine of customer insights for any hotel business. Also, its importance increases by many folds since majority of the future customers rely on the peer reviews while finalizing their stay.</a:t>
            </a:r>
          </a:p>
        </p:txBody>
      </p:sp>
    </p:spTree>
    <p:extLst>
      <p:ext uri="{BB962C8B-B14F-4D97-AF65-F5344CB8AC3E}">
        <p14:creationId xmlns:p14="http://schemas.microsoft.com/office/powerpoint/2010/main" val="45721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7DF7-E882-FB1C-CFFD-6E05948F8A03}"/>
              </a:ext>
            </a:extLst>
          </p:cNvPr>
          <p:cNvSpPr>
            <a:spLocks noGrp="1"/>
          </p:cNvSpPr>
          <p:nvPr>
            <p:ph type="title"/>
          </p:nvPr>
        </p:nvSpPr>
        <p:spPr>
          <a:xfrm>
            <a:off x="1204786" y="3025116"/>
            <a:ext cx="9601196" cy="1303867"/>
          </a:xfrm>
        </p:spPr>
        <p:txBody>
          <a:bodyPr vert="horz" lIns="91440" tIns="45720" rIns="91440" bIns="45720" rtlCol="0" anchor="ctr">
            <a:noAutofit/>
          </a:bodyPr>
          <a:lstStyle/>
          <a:p>
            <a:r>
              <a:rPr lang="en-US" sz="3200" b="1" dirty="0">
                <a:solidFill>
                  <a:schemeClr val="accent6">
                    <a:lumMod val="75000"/>
                  </a:schemeClr>
                </a:solidFill>
              </a:rPr>
              <a:t>In this study, we will analyze reviews of the best rated and least rated hotels located within Europe to compare different aspects of rating and review text and monitoring customer behavior.</a:t>
            </a:r>
          </a:p>
        </p:txBody>
      </p:sp>
    </p:spTree>
    <p:extLst>
      <p:ext uri="{BB962C8B-B14F-4D97-AF65-F5344CB8AC3E}">
        <p14:creationId xmlns:p14="http://schemas.microsoft.com/office/powerpoint/2010/main" val="225660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4757-22AC-242A-D9C2-3E2295C66363}"/>
              </a:ext>
            </a:extLst>
          </p:cNvPr>
          <p:cNvSpPr>
            <a:spLocks noGrp="1"/>
          </p:cNvSpPr>
          <p:nvPr>
            <p:ph type="title"/>
          </p:nvPr>
        </p:nvSpPr>
        <p:spPr>
          <a:xfrm>
            <a:off x="627734" y="2305794"/>
            <a:ext cx="3865134" cy="1735667"/>
          </a:xfrm>
        </p:spPr>
        <p:txBody>
          <a:bodyPr>
            <a:normAutofit/>
          </a:bodyPr>
          <a:lstStyle/>
          <a:p>
            <a:pPr algn="l"/>
            <a:r>
              <a:rPr lang="en-US" sz="7200" dirty="0"/>
              <a:t>Goals</a:t>
            </a:r>
          </a:p>
        </p:txBody>
      </p:sp>
      <p:graphicFrame>
        <p:nvGraphicFramePr>
          <p:cNvPr id="5" name="Diagram 4">
            <a:extLst>
              <a:ext uri="{FF2B5EF4-FFF2-40B4-BE49-F238E27FC236}">
                <a16:creationId xmlns:a16="http://schemas.microsoft.com/office/drawing/2014/main" id="{A646A208-4E10-44EF-4A6D-80CE32499EF5}"/>
              </a:ext>
            </a:extLst>
          </p:cNvPr>
          <p:cNvGraphicFramePr/>
          <p:nvPr>
            <p:extLst>
              <p:ext uri="{D42A27DB-BD31-4B8C-83A1-F6EECF244321}">
                <p14:modId xmlns:p14="http://schemas.microsoft.com/office/powerpoint/2010/main" val="2933709383"/>
              </p:ext>
            </p:extLst>
          </p:nvPr>
        </p:nvGraphicFramePr>
        <p:xfrm>
          <a:off x="5997146" y="1285103"/>
          <a:ext cx="6194853" cy="5222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80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D894-7975-2398-C6F8-064FECCAB2EF}"/>
              </a:ext>
            </a:extLst>
          </p:cNvPr>
          <p:cNvSpPr>
            <a:spLocks noGrp="1"/>
          </p:cNvSpPr>
          <p:nvPr>
            <p:ph type="title"/>
          </p:nvPr>
        </p:nvSpPr>
        <p:spPr>
          <a:xfrm>
            <a:off x="1121088" y="1439335"/>
            <a:ext cx="8761413" cy="706964"/>
          </a:xfrm>
        </p:spPr>
        <p:txBody>
          <a:bodyPr/>
          <a:lstStyle/>
          <a:p>
            <a:r>
              <a:rPr lang="en-US" sz="2000" b="1" dirty="0"/>
              <a:t>Comparison of overall rating per Reviewer Nationality: t</a:t>
            </a:r>
            <a:r>
              <a:rPr lang="en-US" sz="2000" dirty="0"/>
              <a:t>he chart shows  the most rated nationalities for hotels</a:t>
            </a:r>
            <a:br>
              <a:rPr lang="en-US" sz="2000" b="1" dirty="0"/>
            </a:br>
            <a:br>
              <a:rPr lang="en-US" sz="2000" b="1" dirty="0"/>
            </a:br>
            <a:endParaRPr lang="en-US" sz="2000" dirty="0"/>
          </a:p>
        </p:txBody>
      </p:sp>
      <p:pic>
        <p:nvPicPr>
          <p:cNvPr id="11" name="Content Placeholder 10">
            <a:extLst>
              <a:ext uri="{FF2B5EF4-FFF2-40B4-BE49-F238E27FC236}">
                <a16:creationId xmlns:a16="http://schemas.microsoft.com/office/drawing/2014/main" id="{62EB888A-FD03-A96A-FE32-CDFAA6AE2C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263" y="2521149"/>
            <a:ext cx="9148604" cy="3811918"/>
          </a:xfrm>
        </p:spPr>
      </p:pic>
    </p:spTree>
    <p:extLst>
      <p:ext uri="{BB962C8B-B14F-4D97-AF65-F5344CB8AC3E}">
        <p14:creationId xmlns:p14="http://schemas.microsoft.com/office/powerpoint/2010/main" val="318993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ED9A-75CC-EAF0-DB67-CFC96D375603}"/>
              </a:ext>
            </a:extLst>
          </p:cNvPr>
          <p:cNvSpPr>
            <a:spLocks noGrp="1"/>
          </p:cNvSpPr>
          <p:nvPr>
            <p:ph type="title"/>
          </p:nvPr>
        </p:nvSpPr>
        <p:spPr/>
        <p:txBody>
          <a:bodyPr/>
          <a:lstStyle/>
          <a:p>
            <a:r>
              <a:rPr lang="en-US" b="1" dirty="0">
                <a:solidFill>
                  <a:schemeClr val="accent5">
                    <a:lumMod val="60000"/>
                    <a:lumOff val="40000"/>
                  </a:schemeClr>
                </a:solidFill>
              </a:rPr>
              <a:t>Trend Month Each Year </a:t>
            </a:r>
          </a:p>
        </p:txBody>
      </p:sp>
      <p:sp>
        <p:nvSpPr>
          <p:cNvPr id="3" name="Text Placeholder 2">
            <a:extLst>
              <a:ext uri="{FF2B5EF4-FFF2-40B4-BE49-F238E27FC236}">
                <a16:creationId xmlns:a16="http://schemas.microsoft.com/office/drawing/2014/main" id="{2FF97E9F-3642-1240-AB15-D2859B36FF1B}"/>
              </a:ext>
            </a:extLst>
          </p:cNvPr>
          <p:cNvSpPr>
            <a:spLocks noGrp="1"/>
          </p:cNvSpPr>
          <p:nvPr>
            <p:ph type="body" idx="1"/>
          </p:nvPr>
        </p:nvSpPr>
        <p:spPr>
          <a:xfrm>
            <a:off x="431800" y="2809556"/>
            <a:ext cx="4825157" cy="576262"/>
          </a:xfrm>
        </p:spPr>
        <p:txBody>
          <a:bodyPr/>
          <a:lstStyle/>
          <a:p>
            <a:r>
              <a:rPr lang="en-US" sz="2000" b="1" dirty="0"/>
              <a:t>Most of people  review in the month of  August </a:t>
            </a:r>
          </a:p>
        </p:txBody>
      </p:sp>
      <p:pic>
        <p:nvPicPr>
          <p:cNvPr id="8" name="Content Placeholder 7">
            <a:extLst>
              <a:ext uri="{FF2B5EF4-FFF2-40B4-BE49-F238E27FC236}">
                <a16:creationId xmlns:a16="http://schemas.microsoft.com/office/drawing/2014/main" id="{89CB1D62-1D3A-838A-696C-785A891F6D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8105" y="3429001"/>
            <a:ext cx="5712006" cy="2754912"/>
          </a:xfrm>
        </p:spPr>
      </p:pic>
      <p:sp>
        <p:nvSpPr>
          <p:cNvPr id="5" name="Text Placeholder 4">
            <a:extLst>
              <a:ext uri="{FF2B5EF4-FFF2-40B4-BE49-F238E27FC236}">
                <a16:creationId xmlns:a16="http://schemas.microsoft.com/office/drawing/2014/main" id="{DB3F75D9-C64B-1BCC-11F9-6F168ACCA085}"/>
              </a:ext>
            </a:extLst>
          </p:cNvPr>
          <p:cNvSpPr>
            <a:spLocks noGrp="1"/>
          </p:cNvSpPr>
          <p:nvPr>
            <p:ph type="body" sz="quarter" idx="3"/>
          </p:nvPr>
        </p:nvSpPr>
        <p:spPr>
          <a:xfrm>
            <a:off x="6576110" y="2705100"/>
            <a:ext cx="4825159" cy="576262"/>
          </a:xfrm>
        </p:spPr>
        <p:txBody>
          <a:bodyPr/>
          <a:lstStyle/>
          <a:p>
            <a:r>
              <a:rPr lang="en-US" b="1" dirty="0"/>
              <a:t>Distribution Months each year</a:t>
            </a:r>
          </a:p>
        </p:txBody>
      </p:sp>
      <p:pic>
        <p:nvPicPr>
          <p:cNvPr id="10" name="Content Placeholder 9">
            <a:extLst>
              <a:ext uri="{FF2B5EF4-FFF2-40B4-BE49-F238E27FC236}">
                <a16:creationId xmlns:a16="http://schemas.microsoft.com/office/drawing/2014/main" id="{B92299E8-CA5E-87CB-CEF2-3C6F51B7134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8713" y="3385818"/>
            <a:ext cx="5559954" cy="2798094"/>
          </a:xfrm>
        </p:spPr>
      </p:pic>
    </p:spTree>
    <p:extLst>
      <p:ext uri="{BB962C8B-B14F-4D97-AF65-F5344CB8AC3E}">
        <p14:creationId xmlns:p14="http://schemas.microsoft.com/office/powerpoint/2010/main" val="185786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CDD7-059D-C150-1397-0CFB551B8DAC}"/>
              </a:ext>
            </a:extLst>
          </p:cNvPr>
          <p:cNvSpPr>
            <a:spLocks noGrp="1"/>
          </p:cNvSpPr>
          <p:nvPr>
            <p:ph type="title"/>
          </p:nvPr>
        </p:nvSpPr>
        <p:spPr/>
        <p:txBody>
          <a:bodyPr/>
          <a:lstStyle/>
          <a:p>
            <a:r>
              <a:rPr lang="en-US" sz="1600" b="1" i="0" dirty="0">
                <a:solidFill>
                  <a:schemeClr val="bg1">
                    <a:lumMod val="95000"/>
                  </a:schemeClr>
                </a:solidFill>
                <a:effectLst/>
                <a:latin typeface="Arial" panose="020B0604020202020204" pitchFamily="34" charset="0"/>
                <a:cs typeface="Arial" panose="020B0604020202020204" pitchFamily="34" charset="0"/>
              </a:rPr>
              <a:t>the best three hotel in each country for staying </a:t>
            </a:r>
            <a:r>
              <a:rPr lang="en-US" sz="1600" b="1" dirty="0">
                <a:solidFill>
                  <a:schemeClr val="bg1"/>
                </a:solidFill>
                <a:latin typeface="Arial" panose="020B0604020202020204" pitchFamily="34" charset="0"/>
                <a:cs typeface="Arial" panose="020B0604020202020204" pitchFamily="34" charset="0"/>
              </a:rPr>
              <a:t> were selected based on the guests’ reviews and according to the number of guests for the same hotel in the data</a:t>
            </a:r>
            <a:br>
              <a:rPr lang="en-US" sz="2400" b="1" dirty="0">
                <a:solidFill>
                  <a:schemeClr val="bg1"/>
                </a:solidFill>
                <a:latin typeface="Arial Black" panose="020B0A04020102020204" pitchFamily="34" charset="0"/>
              </a:rPr>
            </a:br>
            <a:endParaRPr lang="en-US" sz="2400" b="1" i="0" dirty="0">
              <a:solidFill>
                <a:schemeClr val="bg1">
                  <a:lumMod val="95000"/>
                </a:schemeClr>
              </a:solidFill>
              <a:effectLst/>
              <a:latin typeface="Helvetica Neue"/>
            </a:endParaRPr>
          </a:p>
        </p:txBody>
      </p:sp>
      <p:pic>
        <p:nvPicPr>
          <p:cNvPr id="8" name="Content Placeholder 7">
            <a:extLst>
              <a:ext uri="{FF2B5EF4-FFF2-40B4-BE49-F238E27FC236}">
                <a16:creationId xmlns:a16="http://schemas.microsoft.com/office/drawing/2014/main" id="{1BDC1D10-0673-E922-EB3E-86F76FFED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02467"/>
            <a:ext cx="6629400" cy="2761873"/>
          </a:xfrm>
        </p:spPr>
      </p:pic>
      <p:graphicFrame>
        <p:nvGraphicFramePr>
          <p:cNvPr id="11" name="Table 11">
            <a:extLst>
              <a:ext uri="{FF2B5EF4-FFF2-40B4-BE49-F238E27FC236}">
                <a16:creationId xmlns:a16="http://schemas.microsoft.com/office/drawing/2014/main" id="{23A3546A-7E2C-55D3-A699-5BA5453F4699}"/>
              </a:ext>
            </a:extLst>
          </p:cNvPr>
          <p:cNvGraphicFramePr>
            <a:graphicFrameLocks noGrp="1"/>
          </p:cNvGraphicFramePr>
          <p:nvPr>
            <p:extLst>
              <p:ext uri="{D42A27DB-BD31-4B8C-83A1-F6EECF244321}">
                <p14:modId xmlns:p14="http://schemas.microsoft.com/office/powerpoint/2010/main" val="3544685415"/>
              </p:ext>
            </p:extLst>
          </p:nvPr>
        </p:nvGraphicFramePr>
        <p:xfrm>
          <a:off x="6544732" y="2548466"/>
          <a:ext cx="5469468" cy="3531492"/>
        </p:xfrm>
        <a:graphic>
          <a:graphicData uri="http://schemas.openxmlformats.org/drawingml/2006/table">
            <a:tbl>
              <a:tblPr firstRow="1" bandRow="1">
                <a:tableStyleId>{5C22544A-7EE6-4342-B048-85BDC9FD1C3A}</a:tableStyleId>
              </a:tblPr>
              <a:tblGrid>
                <a:gridCol w="1367367">
                  <a:extLst>
                    <a:ext uri="{9D8B030D-6E8A-4147-A177-3AD203B41FA5}">
                      <a16:colId xmlns:a16="http://schemas.microsoft.com/office/drawing/2014/main" val="2046450973"/>
                    </a:ext>
                  </a:extLst>
                </a:gridCol>
                <a:gridCol w="1367367">
                  <a:extLst>
                    <a:ext uri="{9D8B030D-6E8A-4147-A177-3AD203B41FA5}">
                      <a16:colId xmlns:a16="http://schemas.microsoft.com/office/drawing/2014/main" val="3617696525"/>
                    </a:ext>
                  </a:extLst>
                </a:gridCol>
                <a:gridCol w="1367367">
                  <a:extLst>
                    <a:ext uri="{9D8B030D-6E8A-4147-A177-3AD203B41FA5}">
                      <a16:colId xmlns:a16="http://schemas.microsoft.com/office/drawing/2014/main" val="450806469"/>
                    </a:ext>
                  </a:extLst>
                </a:gridCol>
                <a:gridCol w="1367367">
                  <a:extLst>
                    <a:ext uri="{9D8B030D-6E8A-4147-A177-3AD203B41FA5}">
                      <a16:colId xmlns:a16="http://schemas.microsoft.com/office/drawing/2014/main" val="2061912788"/>
                    </a:ext>
                  </a:extLst>
                </a:gridCol>
              </a:tblGrid>
              <a:tr h="229401">
                <a:tc>
                  <a:txBody>
                    <a:bodyPr/>
                    <a:lstStyle/>
                    <a:p>
                      <a:pPr algn="r" fontAlgn="ctr"/>
                      <a:r>
                        <a:rPr lang="en-US" sz="900" b="1" dirty="0">
                          <a:effectLst/>
                        </a:rPr>
                        <a:t>Country_of_Hotel</a:t>
                      </a:r>
                    </a:p>
                  </a:txBody>
                  <a:tcPr anchor="ctr"/>
                </a:tc>
                <a:tc>
                  <a:txBody>
                    <a:bodyPr/>
                    <a:lstStyle/>
                    <a:p>
                      <a:pPr algn="r" fontAlgn="ctr"/>
                      <a:r>
                        <a:rPr lang="en-US" sz="900" b="1" dirty="0" err="1">
                          <a:effectLst/>
                        </a:rPr>
                        <a:t>Hotel_Name</a:t>
                      </a:r>
                      <a:endParaRPr lang="en-US" sz="900" b="1" dirty="0">
                        <a:effectLst/>
                      </a:endParaRPr>
                    </a:p>
                  </a:txBody>
                  <a:tcPr anchor="ctr"/>
                </a:tc>
                <a:tc>
                  <a:txBody>
                    <a:bodyPr/>
                    <a:lstStyle/>
                    <a:p>
                      <a:pPr algn="r" fontAlgn="ctr"/>
                      <a:r>
                        <a:rPr lang="en-US" sz="900" b="1" dirty="0">
                          <a:effectLst/>
                        </a:rPr>
                        <a:t>mean</a:t>
                      </a:r>
                    </a:p>
                  </a:txBody>
                  <a:tcPr anchor="ctr"/>
                </a:tc>
                <a:tc>
                  <a:txBody>
                    <a:bodyPr/>
                    <a:lstStyle/>
                    <a:p>
                      <a:pPr algn="r" fontAlgn="ctr"/>
                      <a:r>
                        <a:rPr lang="en-US" sz="900" b="1" dirty="0">
                          <a:effectLst/>
                        </a:rPr>
                        <a:t>count</a:t>
                      </a:r>
                    </a:p>
                  </a:txBody>
                  <a:tcPr anchor="ctr"/>
                </a:tc>
                <a:extLst>
                  <a:ext uri="{0D108BD9-81ED-4DB2-BD59-A6C34878D82A}">
                    <a16:rowId xmlns:a16="http://schemas.microsoft.com/office/drawing/2014/main" val="1409819551"/>
                  </a:ext>
                </a:extLst>
              </a:tr>
              <a:tr h="367041">
                <a:tc>
                  <a:txBody>
                    <a:bodyPr/>
                    <a:lstStyle/>
                    <a:p>
                      <a:pPr algn="r" fontAlgn="ctr"/>
                      <a:r>
                        <a:rPr lang="en-US" sz="900">
                          <a:effectLst/>
                        </a:rPr>
                        <a:t>United Kingdom</a:t>
                      </a:r>
                    </a:p>
                  </a:txBody>
                  <a:tcPr anchor="ctr"/>
                </a:tc>
                <a:tc>
                  <a:txBody>
                    <a:bodyPr/>
                    <a:lstStyle/>
                    <a:p>
                      <a:pPr algn="r" fontAlgn="ctr"/>
                      <a:r>
                        <a:rPr lang="en-US" sz="900">
                          <a:effectLst/>
                        </a:rPr>
                        <a:t>Intercontinental London The O2</a:t>
                      </a:r>
                    </a:p>
                  </a:txBody>
                  <a:tcPr anchor="ctr"/>
                </a:tc>
                <a:tc>
                  <a:txBody>
                    <a:bodyPr/>
                    <a:lstStyle/>
                    <a:p>
                      <a:pPr algn="r" fontAlgn="ctr"/>
                      <a:r>
                        <a:rPr lang="en-US" sz="900">
                          <a:effectLst/>
                        </a:rPr>
                        <a:t>9.471327</a:t>
                      </a:r>
                    </a:p>
                  </a:txBody>
                  <a:tcPr anchor="ctr"/>
                </a:tc>
                <a:tc>
                  <a:txBody>
                    <a:bodyPr/>
                    <a:lstStyle/>
                    <a:p>
                      <a:pPr algn="r" fontAlgn="ctr"/>
                      <a:r>
                        <a:rPr lang="en-US" sz="900">
                          <a:effectLst/>
                        </a:rPr>
                        <a:t>2532</a:t>
                      </a:r>
                    </a:p>
                  </a:txBody>
                  <a:tcPr anchor="ctr"/>
                </a:tc>
                <a:extLst>
                  <a:ext uri="{0D108BD9-81ED-4DB2-BD59-A6C34878D82A}">
                    <a16:rowId xmlns:a16="http://schemas.microsoft.com/office/drawing/2014/main" val="3238875583"/>
                  </a:ext>
                </a:extLst>
              </a:tr>
              <a:tr h="367041">
                <a:tc>
                  <a:txBody>
                    <a:bodyPr/>
                    <a:lstStyle/>
                    <a:p>
                      <a:pPr algn="r" fontAlgn="ctr"/>
                      <a:r>
                        <a:rPr lang="en-US" sz="900">
                          <a:effectLst/>
                        </a:rPr>
                        <a:t>United Kingdom</a:t>
                      </a:r>
                    </a:p>
                  </a:txBody>
                  <a:tcPr anchor="ctr"/>
                </a:tc>
                <a:tc>
                  <a:txBody>
                    <a:bodyPr/>
                    <a:lstStyle/>
                    <a:p>
                      <a:pPr algn="r" fontAlgn="ctr"/>
                      <a:r>
                        <a:rPr lang="en-US" sz="900">
                          <a:effectLst/>
                        </a:rPr>
                        <a:t>Amba Hotel Charing Cross</a:t>
                      </a:r>
                    </a:p>
                  </a:txBody>
                  <a:tcPr anchor="ctr"/>
                </a:tc>
                <a:tc>
                  <a:txBody>
                    <a:bodyPr/>
                    <a:lstStyle/>
                    <a:p>
                      <a:pPr algn="r" fontAlgn="ctr"/>
                      <a:r>
                        <a:rPr lang="en-US" sz="900">
                          <a:effectLst/>
                        </a:rPr>
                        <a:t>9.404220</a:t>
                      </a:r>
                    </a:p>
                  </a:txBody>
                  <a:tcPr anchor="ctr"/>
                </a:tc>
                <a:tc>
                  <a:txBody>
                    <a:bodyPr/>
                    <a:lstStyle/>
                    <a:p>
                      <a:pPr algn="r" fontAlgn="ctr"/>
                      <a:r>
                        <a:rPr lang="en-US" sz="900">
                          <a:effectLst/>
                        </a:rPr>
                        <a:t>782</a:t>
                      </a:r>
                    </a:p>
                  </a:txBody>
                  <a:tcPr anchor="ctr"/>
                </a:tc>
                <a:extLst>
                  <a:ext uri="{0D108BD9-81ED-4DB2-BD59-A6C34878D82A}">
                    <a16:rowId xmlns:a16="http://schemas.microsoft.com/office/drawing/2014/main" val="3639298628"/>
                  </a:ext>
                </a:extLst>
              </a:tr>
              <a:tr h="229401">
                <a:tc>
                  <a:txBody>
                    <a:bodyPr/>
                    <a:lstStyle/>
                    <a:p>
                      <a:pPr algn="r" fontAlgn="ctr"/>
                      <a:r>
                        <a:rPr lang="en-US" sz="900">
                          <a:effectLst/>
                        </a:rPr>
                        <a:t>Spain</a:t>
                      </a:r>
                    </a:p>
                  </a:txBody>
                  <a:tcPr anchor="ctr"/>
                </a:tc>
                <a:tc>
                  <a:txBody>
                    <a:bodyPr/>
                    <a:lstStyle/>
                    <a:p>
                      <a:pPr algn="r" fontAlgn="ctr"/>
                      <a:r>
                        <a:rPr lang="en-US" sz="900">
                          <a:effectLst/>
                        </a:rPr>
                        <a:t>Olivia Plaza Hotel</a:t>
                      </a:r>
                    </a:p>
                  </a:txBody>
                  <a:tcPr anchor="ctr"/>
                </a:tc>
                <a:tc>
                  <a:txBody>
                    <a:bodyPr/>
                    <a:lstStyle/>
                    <a:p>
                      <a:pPr algn="r" fontAlgn="ctr"/>
                      <a:r>
                        <a:rPr lang="en-US" sz="900">
                          <a:effectLst/>
                        </a:rPr>
                        <a:t>9.395969</a:t>
                      </a:r>
                    </a:p>
                  </a:txBody>
                  <a:tcPr anchor="ctr"/>
                </a:tc>
                <a:tc>
                  <a:txBody>
                    <a:bodyPr/>
                    <a:lstStyle/>
                    <a:p>
                      <a:pPr algn="r" fontAlgn="ctr"/>
                      <a:r>
                        <a:rPr lang="en-US" sz="900">
                          <a:effectLst/>
                        </a:rPr>
                        <a:t>769</a:t>
                      </a:r>
                    </a:p>
                  </a:txBody>
                  <a:tcPr anchor="ctr"/>
                </a:tc>
                <a:extLst>
                  <a:ext uri="{0D108BD9-81ED-4DB2-BD59-A6C34878D82A}">
                    <a16:rowId xmlns:a16="http://schemas.microsoft.com/office/drawing/2014/main" val="1006002665"/>
                  </a:ext>
                </a:extLst>
              </a:tr>
              <a:tr h="229401">
                <a:tc>
                  <a:txBody>
                    <a:bodyPr/>
                    <a:lstStyle/>
                    <a:p>
                      <a:pPr algn="r" fontAlgn="ctr"/>
                      <a:r>
                        <a:rPr lang="en-US" sz="900">
                          <a:effectLst/>
                        </a:rPr>
                        <a:t>Spain</a:t>
                      </a:r>
                    </a:p>
                  </a:txBody>
                  <a:tcPr anchor="ctr"/>
                </a:tc>
                <a:tc>
                  <a:txBody>
                    <a:bodyPr/>
                    <a:lstStyle/>
                    <a:p>
                      <a:pPr algn="r" fontAlgn="ctr"/>
                      <a:r>
                        <a:rPr lang="en-US" sz="900" dirty="0">
                          <a:effectLst/>
                        </a:rPr>
                        <a:t>Olivia </a:t>
                      </a:r>
                      <a:r>
                        <a:rPr lang="en-US" sz="900" dirty="0" err="1">
                          <a:effectLst/>
                        </a:rPr>
                        <a:t>Balmes</a:t>
                      </a:r>
                      <a:r>
                        <a:rPr lang="en-US" sz="900" dirty="0">
                          <a:effectLst/>
                        </a:rPr>
                        <a:t> Hotel</a:t>
                      </a:r>
                    </a:p>
                  </a:txBody>
                  <a:tcPr anchor="ctr"/>
                </a:tc>
                <a:tc>
                  <a:txBody>
                    <a:bodyPr/>
                    <a:lstStyle/>
                    <a:p>
                      <a:pPr algn="r" fontAlgn="ctr"/>
                      <a:r>
                        <a:rPr lang="en-US" sz="900">
                          <a:effectLst/>
                        </a:rPr>
                        <a:t>9.435375</a:t>
                      </a:r>
                    </a:p>
                  </a:txBody>
                  <a:tcPr anchor="ctr"/>
                </a:tc>
                <a:tc>
                  <a:txBody>
                    <a:bodyPr/>
                    <a:lstStyle/>
                    <a:p>
                      <a:pPr algn="r" fontAlgn="ctr"/>
                      <a:r>
                        <a:rPr lang="en-US" sz="900">
                          <a:effectLst/>
                        </a:rPr>
                        <a:t>506</a:t>
                      </a:r>
                    </a:p>
                  </a:txBody>
                  <a:tcPr anchor="ctr"/>
                </a:tc>
                <a:extLst>
                  <a:ext uri="{0D108BD9-81ED-4DB2-BD59-A6C34878D82A}">
                    <a16:rowId xmlns:a16="http://schemas.microsoft.com/office/drawing/2014/main" val="4244003290"/>
                  </a:ext>
                </a:extLst>
              </a:tr>
              <a:tr h="229401">
                <a:tc>
                  <a:txBody>
                    <a:bodyPr/>
                    <a:lstStyle/>
                    <a:p>
                      <a:pPr algn="r" fontAlgn="ctr"/>
                      <a:r>
                        <a:rPr lang="en-US" sz="900">
                          <a:effectLst/>
                        </a:rPr>
                        <a:t>Netherlands</a:t>
                      </a:r>
                    </a:p>
                  </a:txBody>
                  <a:tcPr anchor="ctr"/>
                </a:tc>
                <a:tc>
                  <a:txBody>
                    <a:bodyPr/>
                    <a:lstStyle/>
                    <a:p>
                      <a:pPr algn="r" fontAlgn="ctr"/>
                      <a:r>
                        <a:rPr lang="en-US" sz="900">
                          <a:effectLst/>
                        </a:rPr>
                        <a:t>Hotel Esther a</a:t>
                      </a:r>
                    </a:p>
                  </a:txBody>
                  <a:tcPr anchor="ctr"/>
                </a:tc>
                <a:tc>
                  <a:txBody>
                    <a:bodyPr/>
                    <a:lstStyle/>
                    <a:p>
                      <a:pPr algn="r" fontAlgn="ctr"/>
                      <a:r>
                        <a:rPr lang="en-US" sz="900">
                          <a:effectLst/>
                        </a:rPr>
                        <a:t>9.310335</a:t>
                      </a:r>
                    </a:p>
                  </a:txBody>
                  <a:tcPr anchor="ctr"/>
                </a:tc>
                <a:tc>
                  <a:txBody>
                    <a:bodyPr/>
                    <a:lstStyle/>
                    <a:p>
                      <a:pPr algn="r" fontAlgn="ctr"/>
                      <a:r>
                        <a:rPr lang="en-US" sz="900">
                          <a:effectLst/>
                        </a:rPr>
                        <a:t>1819</a:t>
                      </a:r>
                    </a:p>
                  </a:txBody>
                  <a:tcPr anchor="ctr"/>
                </a:tc>
                <a:extLst>
                  <a:ext uri="{0D108BD9-81ED-4DB2-BD59-A6C34878D82A}">
                    <a16:rowId xmlns:a16="http://schemas.microsoft.com/office/drawing/2014/main" val="2326317973"/>
                  </a:ext>
                </a:extLst>
              </a:tr>
              <a:tr h="229401">
                <a:tc>
                  <a:txBody>
                    <a:bodyPr/>
                    <a:lstStyle/>
                    <a:p>
                      <a:pPr algn="r" fontAlgn="ctr"/>
                      <a:r>
                        <a:rPr lang="en-US" sz="900">
                          <a:effectLst/>
                        </a:rPr>
                        <a:t>Netherlands</a:t>
                      </a:r>
                    </a:p>
                  </a:txBody>
                  <a:tcPr anchor="ctr"/>
                </a:tc>
                <a:tc>
                  <a:txBody>
                    <a:bodyPr/>
                    <a:lstStyle/>
                    <a:p>
                      <a:pPr algn="r" fontAlgn="ctr"/>
                      <a:r>
                        <a:rPr lang="en-US" sz="900">
                          <a:effectLst/>
                        </a:rPr>
                        <a:t>Ambassade Hotel</a:t>
                      </a:r>
                    </a:p>
                  </a:txBody>
                  <a:tcPr anchor="ctr"/>
                </a:tc>
                <a:tc>
                  <a:txBody>
                    <a:bodyPr/>
                    <a:lstStyle/>
                    <a:p>
                      <a:pPr algn="r" fontAlgn="ctr"/>
                      <a:r>
                        <a:rPr lang="en-US" sz="900">
                          <a:effectLst/>
                        </a:rPr>
                        <a:t>9.386885</a:t>
                      </a:r>
                    </a:p>
                  </a:txBody>
                  <a:tcPr anchor="ctr"/>
                </a:tc>
                <a:tc>
                  <a:txBody>
                    <a:bodyPr/>
                    <a:lstStyle/>
                    <a:p>
                      <a:pPr algn="r" fontAlgn="ctr"/>
                      <a:r>
                        <a:rPr lang="en-US" sz="900">
                          <a:effectLst/>
                        </a:rPr>
                        <a:t>549</a:t>
                      </a:r>
                    </a:p>
                  </a:txBody>
                  <a:tcPr anchor="ctr"/>
                </a:tc>
                <a:extLst>
                  <a:ext uri="{0D108BD9-81ED-4DB2-BD59-A6C34878D82A}">
                    <a16:rowId xmlns:a16="http://schemas.microsoft.com/office/drawing/2014/main" val="2374424591"/>
                  </a:ext>
                </a:extLst>
              </a:tr>
              <a:tr h="229401">
                <a:tc>
                  <a:txBody>
                    <a:bodyPr/>
                    <a:lstStyle/>
                    <a:p>
                      <a:pPr algn="r" fontAlgn="ctr"/>
                      <a:r>
                        <a:rPr lang="en-US" sz="900">
                          <a:effectLst/>
                        </a:rPr>
                        <a:t>Italy</a:t>
                      </a:r>
                    </a:p>
                  </a:txBody>
                  <a:tcPr anchor="ctr"/>
                </a:tc>
                <a:tc>
                  <a:txBody>
                    <a:bodyPr/>
                    <a:lstStyle/>
                    <a:p>
                      <a:pPr algn="r" fontAlgn="ctr"/>
                      <a:r>
                        <a:rPr lang="en-US" sz="900">
                          <a:effectLst/>
                        </a:rPr>
                        <a:t>Hotel Berna</a:t>
                      </a:r>
                    </a:p>
                  </a:txBody>
                  <a:tcPr anchor="ctr"/>
                </a:tc>
                <a:tc>
                  <a:txBody>
                    <a:bodyPr/>
                    <a:lstStyle/>
                    <a:p>
                      <a:pPr algn="r" fontAlgn="ctr"/>
                      <a:r>
                        <a:rPr lang="en-US" sz="900">
                          <a:effectLst/>
                        </a:rPr>
                        <a:t>9.363838</a:t>
                      </a:r>
                    </a:p>
                  </a:txBody>
                  <a:tcPr anchor="ctr"/>
                </a:tc>
                <a:tc>
                  <a:txBody>
                    <a:bodyPr/>
                    <a:lstStyle/>
                    <a:p>
                      <a:pPr algn="r" fontAlgn="ctr"/>
                      <a:r>
                        <a:rPr lang="en-US" sz="900">
                          <a:effectLst/>
                        </a:rPr>
                        <a:t>1037</a:t>
                      </a:r>
                    </a:p>
                  </a:txBody>
                  <a:tcPr anchor="ctr"/>
                </a:tc>
                <a:extLst>
                  <a:ext uri="{0D108BD9-81ED-4DB2-BD59-A6C34878D82A}">
                    <a16:rowId xmlns:a16="http://schemas.microsoft.com/office/drawing/2014/main" val="2752951825"/>
                  </a:ext>
                </a:extLst>
              </a:tr>
              <a:tr h="229401">
                <a:tc>
                  <a:txBody>
                    <a:bodyPr/>
                    <a:lstStyle/>
                    <a:p>
                      <a:pPr algn="r" fontAlgn="ctr"/>
                      <a:r>
                        <a:rPr lang="en-US" sz="900">
                          <a:effectLst/>
                        </a:rPr>
                        <a:t>Italy</a:t>
                      </a:r>
                    </a:p>
                  </a:txBody>
                  <a:tcPr anchor="ctr"/>
                </a:tc>
                <a:tc>
                  <a:txBody>
                    <a:bodyPr/>
                    <a:lstStyle/>
                    <a:p>
                      <a:pPr algn="r" fontAlgn="ctr"/>
                      <a:r>
                        <a:rPr lang="en-US" sz="900">
                          <a:effectLst/>
                        </a:rPr>
                        <a:t>Room Mate Giulia</a:t>
                      </a:r>
                    </a:p>
                  </a:txBody>
                  <a:tcPr anchor="ctr"/>
                </a:tc>
                <a:tc>
                  <a:txBody>
                    <a:bodyPr/>
                    <a:lstStyle/>
                    <a:p>
                      <a:pPr algn="r" fontAlgn="ctr"/>
                      <a:r>
                        <a:rPr lang="en-US" sz="900">
                          <a:effectLst/>
                        </a:rPr>
                        <a:t>9.434893</a:t>
                      </a:r>
                    </a:p>
                  </a:txBody>
                  <a:tcPr anchor="ctr"/>
                </a:tc>
                <a:tc>
                  <a:txBody>
                    <a:bodyPr/>
                    <a:lstStyle/>
                    <a:p>
                      <a:pPr algn="r" fontAlgn="ctr"/>
                      <a:r>
                        <a:rPr lang="en-US" sz="900">
                          <a:effectLst/>
                        </a:rPr>
                        <a:t>513</a:t>
                      </a:r>
                    </a:p>
                  </a:txBody>
                  <a:tcPr anchor="ctr"/>
                </a:tc>
                <a:extLst>
                  <a:ext uri="{0D108BD9-81ED-4DB2-BD59-A6C34878D82A}">
                    <a16:rowId xmlns:a16="http://schemas.microsoft.com/office/drawing/2014/main" val="2122845811"/>
                  </a:ext>
                </a:extLst>
              </a:tr>
              <a:tr h="229401">
                <a:tc>
                  <a:txBody>
                    <a:bodyPr/>
                    <a:lstStyle/>
                    <a:p>
                      <a:pPr algn="r" fontAlgn="ctr"/>
                      <a:r>
                        <a:rPr lang="en-US" sz="900">
                          <a:effectLst/>
                        </a:rPr>
                        <a:t>France</a:t>
                      </a:r>
                    </a:p>
                  </a:txBody>
                  <a:tcPr anchor="ctr"/>
                </a:tc>
                <a:tc>
                  <a:txBody>
                    <a:bodyPr/>
                    <a:lstStyle/>
                    <a:p>
                      <a:pPr algn="r" fontAlgn="ctr"/>
                      <a:r>
                        <a:rPr lang="en-US" sz="900">
                          <a:effectLst/>
                        </a:rPr>
                        <a:t>Pullman Paris Tour Eiffel</a:t>
                      </a:r>
                    </a:p>
                  </a:txBody>
                  <a:tcPr anchor="ctr"/>
                </a:tc>
                <a:tc>
                  <a:txBody>
                    <a:bodyPr/>
                    <a:lstStyle/>
                    <a:p>
                      <a:pPr algn="r" fontAlgn="ctr"/>
                      <a:r>
                        <a:rPr lang="en-US" sz="900">
                          <a:effectLst/>
                        </a:rPr>
                        <a:t>8.745665</a:t>
                      </a:r>
                    </a:p>
                  </a:txBody>
                  <a:tcPr anchor="ctr"/>
                </a:tc>
                <a:tc>
                  <a:txBody>
                    <a:bodyPr/>
                    <a:lstStyle/>
                    <a:p>
                      <a:pPr algn="r" fontAlgn="ctr"/>
                      <a:r>
                        <a:rPr lang="en-US" sz="900">
                          <a:effectLst/>
                        </a:rPr>
                        <a:t>819</a:t>
                      </a:r>
                    </a:p>
                  </a:txBody>
                  <a:tcPr anchor="ctr"/>
                </a:tc>
                <a:extLst>
                  <a:ext uri="{0D108BD9-81ED-4DB2-BD59-A6C34878D82A}">
                    <a16:rowId xmlns:a16="http://schemas.microsoft.com/office/drawing/2014/main" val="781422761"/>
                  </a:ext>
                </a:extLst>
              </a:tr>
              <a:tr h="367041">
                <a:tc>
                  <a:txBody>
                    <a:bodyPr/>
                    <a:lstStyle/>
                    <a:p>
                      <a:pPr algn="r" fontAlgn="ctr"/>
                      <a:r>
                        <a:rPr lang="en-US" sz="900">
                          <a:effectLst/>
                        </a:rPr>
                        <a:t>France</a:t>
                      </a:r>
                    </a:p>
                  </a:txBody>
                  <a:tcPr anchor="ctr"/>
                </a:tc>
                <a:tc>
                  <a:txBody>
                    <a:bodyPr/>
                    <a:lstStyle/>
                    <a:p>
                      <a:pPr algn="r" fontAlgn="ctr"/>
                      <a:r>
                        <a:rPr lang="fr-FR" sz="900">
                          <a:effectLst/>
                        </a:rPr>
                        <a:t>Novotel Paris Gare De Lyon</a:t>
                      </a:r>
                    </a:p>
                  </a:txBody>
                  <a:tcPr anchor="ctr"/>
                </a:tc>
                <a:tc>
                  <a:txBody>
                    <a:bodyPr/>
                    <a:lstStyle/>
                    <a:p>
                      <a:pPr algn="r" fontAlgn="ctr"/>
                      <a:r>
                        <a:rPr lang="en-US" sz="900">
                          <a:effectLst/>
                        </a:rPr>
                        <a:t>8.507401</a:t>
                      </a:r>
                    </a:p>
                  </a:txBody>
                  <a:tcPr anchor="ctr"/>
                </a:tc>
                <a:tc>
                  <a:txBody>
                    <a:bodyPr/>
                    <a:lstStyle/>
                    <a:p>
                      <a:pPr algn="r" fontAlgn="ctr"/>
                      <a:r>
                        <a:rPr lang="en-US" sz="900">
                          <a:effectLst/>
                        </a:rPr>
                        <a:t>554</a:t>
                      </a:r>
                    </a:p>
                  </a:txBody>
                  <a:tcPr anchor="ctr"/>
                </a:tc>
                <a:extLst>
                  <a:ext uri="{0D108BD9-81ED-4DB2-BD59-A6C34878D82A}">
                    <a16:rowId xmlns:a16="http://schemas.microsoft.com/office/drawing/2014/main" val="3414189414"/>
                  </a:ext>
                </a:extLst>
              </a:tr>
              <a:tr h="229401">
                <a:tc>
                  <a:txBody>
                    <a:bodyPr/>
                    <a:lstStyle/>
                    <a:p>
                      <a:pPr algn="r" fontAlgn="ctr"/>
                      <a:r>
                        <a:rPr lang="en-US" sz="900">
                          <a:effectLst/>
                        </a:rPr>
                        <a:t>Austria</a:t>
                      </a:r>
                    </a:p>
                  </a:txBody>
                  <a:tcPr anchor="ctr"/>
                </a:tc>
                <a:tc>
                  <a:txBody>
                    <a:bodyPr/>
                    <a:lstStyle/>
                    <a:p>
                      <a:pPr algn="r" fontAlgn="ctr"/>
                      <a:r>
                        <a:rPr lang="en-US" sz="900">
                          <a:effectLst/>
                        </a:rPr>
                        <a:t>Hotel Stefanie</a:t>
                      </a:r>
                    </a:p>
                  </a:txBody>
                  <a:tcPr anchor="ctr"/>
                </a:tc>
                <a:tc>
                  <a:txBody>
                    <a:bodyPr/>
                    <a:lstStyle/>
                    <a:p>
                      <a:pPr algn="r" fontAlgn="ctr"/>
                      <a:r>
                        <a:rPr lang="en-US" sz="900">
                          <a:effectLst/>
                        </a:rPr>
                        <a:t>9.219064</a:t>
                      </a:r>
                    </a:p>
                  </a:txBody>
                  <a:tcPr anchor="ctr"/>
                </a:tc>
                <a:tc>
                  <a:txBody>
                    <a:bodyPr/>
                    <a:lstStyle/>
                    <a:p>
                      <a:pPr algn="r" fontAlgn="ctr"/>
                      <a:r>
                        <a:rPr lang="en-US" sz="900">
                          <a:effectLst/>
                        </a:rPr>
                        <a:t>876</a:t>
                      </a:r>
                    </a:p>
                  </a:txBody>
                  <a:tcPr anchor="ctr"/>
                </a:tc>
                <a:extLst>
                  <a:ext uri="{0D108BD9-81ED-4DB2-BD59-A6C34878D82A}">
                    <a16:rowId xmlns:a16="http://schemas.microsoft.com/office/drawing/2014/main" val="1420989444"/>
                  </a:ext>
                </a:extLst>
              </a:tr>
              <a:tr h="229401">
                <a:tc>
                  <a:txBody>
                    <a:bodyPr/>
                    <a:lstStyle/>
                    <a:p>
                      <a:pPr algn="r" fontAlgn="ctr"/>
                      <a:r>
                        <a:rPr lang="en-US" sz="900" dirty="0">
                          <a:effectLst/>
                        </a:rPr>
                        <a:t>Austria</a:t>
                      </a:r>
                    </a:p>
                  </a:txBody>
                  <a:tcPr anchor="ctr"/>
                </a:tc>
                <a:tc>
                  <a:txBody>
                    <a:bodyPr/>
                    <a:lstStyle/>
                    <a:p>
                      <a:pPr algn="r" fontAlgn="ctr"/>
                      <a:r>
                        <a:rPr lang="en-US" sz="900">
                          <a:effectLst/>
                        </a:rPr>
                        <a:t>Hotel Capricorno</a:t>
                      </a:r>
                    </a:p>
                  </a:txBody>
                  <a:tcPr anchor="ctr"/>
                </a:tc>
                <a:tc>
                  <a:txBody>
                    <a:bodyPr/>
                    <a:lstStyle/>
                    <a:p>
                      <a:pPr algn="r" fontAlgn="ctr"/>
                      <a:r>
                        <a:rPr lang="en-US" sz="900">
                          <a:effectLst/>
                        </a:rPr>
                        <a:t>9.305512</a:t>
                      </a:r>
                    </a:p>
                  </a:txBody>
                  <a:tcPr anchor="ctr"/>
                </a:tc>
                <a:tc>
                  <a:txBody>
                    <a:bodyPr/>
                    <a:lstStyle/>
                    <a:p>
                      <a:pPr algn="r" fontAlgn="ctr"/>
                      <a:r>
                        <a:rPr lang="en-US" sz="900" dirty="0">
                          <a:effectLst/>
                        </a:rPr>
                        <a:t>508</a:t>
                      </a:r>
                    </a:p>
                  </a:txBody>
                  <a:tcPr anchor="ctr"/>
                </a:tc>
                <a:extLst>
                  <a:ext uri="{0D108BD9-81ED-4DB2-BD59-A6C34878D82A}">
                    <a16:rowId xmlns:a16="http://schemas.microsoft.com/office/drawing/2014/main" val="604732697"/>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4" name="Ink 23">
                <a:extLst>
                  <a:ext uri="{FF2B5EF4-FFF2-40B4-BE49-F238E27FC236}">
                    <a16:creationId xmlns:a16="http://schemas.microsoft.com/office/drawing/2014/main" id="{C3C5EF86-1737-A311-2DF4-822E9D4B2DDF}"/>
                  </a:ext>
                </a:extLst>
              </p14:cNvPr>
              <p14:cNvContentPartPr/>
              <p14:nvPr/>
            </p14:nvContentPartPr>
            <p14:xfrm>
              <a:off x="3598160" y="1032693"/>
              <a:ext cx="360" cy="360"/>
            </p14:xfrm>
          </p:contentPart>
        </mc:Choice>
        <mc:Fallback>
          <p:pic>
            <p:nvPicPr>
              <p:cNvPr id="24" name="Ink 23">
                <a:extLst>
                  <a:ext uri="{FF2B5EF4-FFF2-40B4-BE49-F238E27FC236}">
                    <a16:creationId xmlns:a16="http://schemas.microsoft.com/office/drawing/2014/main" id="{C3C5EF86-1737-A311-2DF4-822E9D4B2DDF}"/>
                  </a:ext>
                </a:extLst>
              </p:cNvPr>
              <p:cNvPicPr/>
              <p:nvPr/>
            </p:nvPicPr>
            <p:blipFill>
              <a:blip r:embed="rId4"/>
              <a:stretch>
                <a:fillRect/>
              </a:stretch>
            </p:blipFill>
            <p:spPr>
              <a:xfrm>
                <a:off x="3589520" y="1024053"/>
                <a:ext cx="18000" cy="18000"/>
              </a:xfrm>
              <a:prstGeom prst="rect">
                <a:avLst/>
              </a:prstGeom>
            </p:spPr>
          </p:pic>
        </mc:Fallback>
      </mc:AlternateContent>
    </p:spTree>
    <p:extLst>
      <p:ext uri="{BB962C8B-B14F-4D97-AF65-F5344CB8AC3E}">
        <p14:creationId xmlns:p14="http://schemas.microsoft.com/office/powerpoint/2010/main" val="156696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A0C8-1E22-7096-7276-8D11ADBEDD9B}"/>
              </a:ext>
            </a:extLst>
          </p:cNvPr>
          <p:cNvSpPr>
            <a:spLocks noGrp="1"/>
          </p:cNvSpPr>
          <p:nvPr>
            <p:ph type="title"/>
          </p:nvPr>
        </p:nvSpPr>
        <p:spPr/>
        <p:txBody>
          <a:bodyPr/>
          <a:lstStyle/>
          <a:p>
            <a:r>
              <a:rPr lang="en-US" sz="1800" b="1" i="0" dirty="0">
                <a:solidFill>
                  <a:schemeClr val="bg1">
                    <a:lumMod val="95000"/>
                  </a:schemeClr>
                </a:solidFill>
                <a:effectLst/>
                <a:latin typeface="Arial" panose="020B0604020202020204" pitchFamily="34" charset="0"/>
                <a:cs typeface="Arial" panose="020B0604020202020204" pitchFamily="34" charset="0"/>
              </a:rPr>
              <a:t>the worst two hotel in each country for staying </a:t>
            </a:r>
            <a:r>
              <a:rPr lang="en-US" sz="1800" b="1" dirty="0">
                <a:solidFill>
                  <a:schemeClr val="bg1"/>
                </a:solidFill>
                <a:latin typeface="Arial" panose="020B0604020202020204" pitchFamily="34" charset="0"/>
                <a:cs typeface="Arial" panose="020B0604020202020204" pitchFamily="34" charset="0"/>
              </a:rPr>
              <a:t> were selected based on the guests’ reviews and according to the number of guests for the same hotel in the data</a:t>
            </a:r>
            <a:br>
              <a:rPr lang="en-US" sz="2800" b="1" dirty="0">
                <a:solidFill>
                  <a:schemeClr val="bg1"/>
                </a:solidFill>
                <a:latin typeface="Arial Black" panose="020B0A04020102020204" pitchFamily="34" charset="0"/>
              </a:rPr>
            </a:br>
            <a:endParaRPr lang="en-US" sz="1800" dirty="0"/>
          </a:p>
        </p:txBody>
      </p:sp>
      <p:pic>
        <p:nvPicPr>
          <p:cNvPr id="5" name="Content Placeholder 4">
            <a:extLst>
              <a:ext uri="{FF2B5EF4-FFF2-40B4-BE49-F238E27FC236}">
                <a16:creationId xmlns:a16="http://schemas.microsoft.com/office/drawing/2014/main" id="{84A000D6-921C-5F61-34A0-F51A085906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68032"/>
            <a:ext cx="7138372" cy="3822702"/>
          </a:xfrm>
        </p:spPr>
      </p:pic>
      <p:graphicFrame>
        <p:nvGraphicFramePr>
          <p:cNvPr id="7" name="Table 7">
            <a:extLst>
              <a:ext uri="{FF2B5EF4-FFF2-40B4-BE49-F238E27FC236}">
                <a16:creationId xmlns:a16="http://schemas.microsoft.com/office/drawing/2014/main" id="{AA392BC8-C088-CBBD-9917-80661D0333DF}"/>
              </a:ext>
            </a:extLst>
          </p:cNvPr>
          <p:cNvGraphicFramePr>
            <a:graphicFrameLocks noGrp="1"/>
          </p:cNvGraphicFramePr>
          <p:nvPr>
            <p:extLst>
              <p:ext uri="{D42A27DB-BD31-4B8C-83A1-F6EECF244321}">
                <p14:modId xmlns:p14="http://schemas.microsoft.com/office/powerpoint/2010/main" val="2978401805"/>
              </p:ext>
            </p:extLst>
          </p:nvPr>
        </p:nvGraphicFramePr>
        <p:xfrm>
          <a:off x="7247466" y="2289501"/>
          <a:ext cx="4428068" cy="4179763"/>
        </p:xfrm>
        <a:graphic>
          <a:graphicData uri="http://schemas.openxmlformats.org/drawingml/2006/table">
            <a:tbl>
              <a:tblPr firstRow="1" bandRow="1">
                <a:tableStyleId>{5C22544A-7EE6-4342-B048-85BDC9FD1C3A}</a:tableStyleId>
              </a:tblPr>
              <a:tblGrid>
                <a:gridCol w="1107017">
                  <a:extLst>
                    <a:ext uri="{9D8B030D-6E8A-4147-A177-3AD203B41FA5}">
                      <a16:colId xmlns:a16="http://schemas.microsoft.com/office/drawing/2014/main" val="2994651665"/>
                    </a:ext>
                  </a:extLst>
                </a:gridCol>
                <a:gridCol w="1107017">
                  <a:extLst>
                    <a:ext uri="{9D8B030D-6E8A-4147-A177-3AD203B41FA5}">
                      <a16:colId xmlns:a16="http://schemas.microsoft.com/office/drawing/2014/main" val="3279937880"/>
                    </a:ext>
                  </a:extLst>
                </a:gridCol>
                <a:gridCol w="1107017">
                  <a:extLst>
                    <a:ext uri="{9D8B030D-6E8A-4147-A177-3AD203B41FA5}">
                      <a16:colId xmlns:a16="http://schemas.microsoft.com/office/drawing/2014/main" val="843283601"/>
                    </a:ext>
                  </a:extLst>
                </a:gridCol>
                <a:gridCol w="1107017">
                  <a:extLst>
                    <a:ext uri="{9D8B030D-6E8A-4147-A177-3AD203B41FA5}">
                      <a16:colId xmlns:a16="http://schemas.microsoft.com/office/drawing/2014/main" val="1647255630"/>
                    </a:ext>
                  </a:extLst>
                </a:gridCol>
              </a:tblGrid>
              <a:tr h="271023">
                <a:tc>
                  <a:txBody>
                    <a:bodyPr/>
                    <a:lstStyle/>
                    <a:p>
                      <a:pPr algn="r" fontAlgn="ctr"/>
                      <a:r>
                        <a:rPr lang="en-US" sz="800" b="1" dirty="0" err="1">
                          <a:effectLst/>
                        </a:rPr>
                        <a:t>Country_of_Hotel</a:t>
                      </a:r>
                      <a:endParaRPr lang="en-US" sz="800" b="1" dirty="0">
                        <a:effectLst/>
                      </a:endParaRPr>
                    </a:p>
                  </a:txBody>
                  <a:tcPr anchor="ctr"/>
                </a:tc>
                <a:tc>
                  <a:txBody>
                    <a:bodyPr/>
                    <a:lstStyle/>
                    <a:p>
                      <a:pPr algn="r" fontAlgn="ctr"/>
                      <a:r>
                        <a:rPr lang="en-US" sz="800" b="1">
                          <a:effectLst/>
                        </a:rPr>
                        <a:t>Hotel_Name</a:t>
                      </a:r>
                    </a:p>
                  </a:txBody>
                  <a:tcPr anchor="ctr"/>
                </a:tc>
                <a:tc>
                  <a:txBody>
                    <a:bodyPr/>
                    <a:lstStyle/>
                    <a:p>
                      <a:pPr algn="r" fontAlgn="ctr"/>
                      <a:r>
                        <a:rPr lang="en-US" sz="800" b="1">
                          <a:effectLst/>
                        </a:rPr>
                        <a:t>mean</a:t>
                      </a:r>
                    </a:p>
                  </a:txBody>
                  <a:tcPr anchor="ctr"/>
                </a:tc>
                <a:tc>
                  <a:txBody>
                    <a:bodyPr/>
                    <a:lstStyle/>
                    <a:p>
                      <a:pPr algn="r" fontAlgn="ctr"/>
                      <a:r>
                        <a:rPr lang="en-US" sz="800" b="1" dirty="0">
                          <a:effectLst/>
                        </a:rPr>
                        <a:t>count</a:t>
                      </a:r>
                    </a:p>
                  </a:txBody>
                  <a:tcPr anchor="ctr"/>
                </a:tc>
                <a:extLst>
                  <a:ext uri="{0D108BD9-81ED-4DB2-BD59-A6C34878D82A}">
                    <a16:rowId xmlns:a16="http://schemas.microsoft.com/office/drawing/2014/main" val="4087461647"/>
                  </a:ext>
                </a:extLst>
              </a:tr>
              <a:tr h="474290">
                <a:tc>
                  <a:txBody>
                    <a:bodyPr/>
                    <a:lstStyle/>
                    <a:p>
                      <a:pPr algn="r" fontAlgn="ctr"/>
                      <a:r>
                        <a:rPr lang="en-US" sz="800" dirty="0">
                          <a:effectLst/>
                        </a:rPr>
                        <a:t>United Kingdom</a:t>
                      </a:r>
                    </a:p>
                  </a:txBody>
                  <a:tcPr anchor="ctr"/>
                </a:tc>
                <a:tc>
                  <a:txBody>
                    <a:bodyPr/>
                    <a:lstStyle/>
                    <a:p>
                      <a:pPr algn="r" fontAlgn="ctr"/>
                      <a:r>
                        <a:rPr lang="en-US" sz="800" dirty="0">
                          <a:effectLst/>
                        </a:rPr>
                        <a:t>Britannia International Hotel Canary Wharf</a:t>
                      </a:r>
                    </a:p>
                  </a:txBody>
                  <a:tcPr anchor="ctr"/>
                </a:tc>
                <a:tc>
                  <a:txBody>
                    <a:bodyPr/>
                    <a:lstStyle/>
                    <a:p>
                      <a:pPr algn="r" fontAlgn="ctr"/>
                      <a:r>
                        <a:rPr lang="en-US" sz="800" dirty="0">
                          <a:effectLst/>
                        </a:rPr>
                        <a:t>7.397394</a:t>
                      </a:r>
                    </a:p>
                  </a:txBody>
                  <a:tcPr anchor="ctr"/>
                </a:tc>
                <a:tc>
                  <a:txBody>
                    <a:bodyPr/>
                    <a:lstStyle/>
                    <a:p>
                      <a:pPr algn="r" fontAlgn="ctr"/>
                      <a:r>
                        <a:rPr lang="en-US" sz="800">
                          <a:effectLst/>
                        </a:rPr>
                        <a:t>4067</a:t>
                      </a:r>
                    </a:p>
                  </a:txBody>
                  <a:tcPr anchor="ctr"/>
                </a:tc>
                <a:extLst>
                  <a:ext uri="{0D108BD9-81ED-4DB2-BD59-A6C34878D82A}">
                    <a16:rowId xmlns:a16="http://schemas.microsoft.com/office/drawing/2014/main" val="3597216766"/>
                  </a:ext>
                </a:extLst>
              </a:tr>
              <a:tr h="372657">
                <a:tc>
                  <a:txBody>
                    <a:bodyPr/>
                    <a:lstStyle/>
                    <a:p>
                      <a:pPr algn="r" fontAlgn="ctr"/>
                      <a:r>
                        <a:rPr lang="en-US" sz="800" dirty="0">
                          <a:effectLst/>
                        </a:rPr>
                        <a:t>United Kingdom</a:t>
                      </a:r>
                    </a:p>
                  </a:txBody>
                  <a:tcPr anchor="ctr"/>
                </a:tc>
                <a:tc>
                  <a:txBody>
                    <a:bodyPr/>
                    <a:lstStyle/>
                    <a:p>
                      <a:pPr algn="r" fontAlgn="ctr"/>
                      <a:r>
                        <a:rPr lang="en-US" sz="800">
                          <a:effectLst/>
                        </a:rPr>
                        <a:t>BEST WESTERN Maitrise Hotel Maida Vale</a:t>
                      </a:r>
                    </a:p>
                  </a:txBody>
                  <a:tcPr anchor="ctr"/>
                </a:tc>
                <a:tc>
                  <a:txBody>
                    <a:bodyPr/>
                    <a:lstStyle/>
                    <a:p>
                      <a:pPr algn="r" fontAlgn="ctr"/>
                      <a:r>
                        <a:rPr lang="en-US" sz="800" dirty="0">
                          <a:effectLst/>
                        </a:rPr>
                        <a:t>7.308183</a:t>
                      </a:r>
                    </a:p>
                  </a:txBody>
                  <a:tcPr anchor="ctr"/>
                </a:tc>
                <a:tc>
                  <a:txBody>
                    <a:bodyPr/>
                    <a:lstStyle/>
                    <a:p>
                      <a:pPr algn="r" fontAlgn="ctr"/>
                      <a:r>
                        <a:rPr lang="en-US" sz="800">
                          <a:effectLst/>
                        </a:rPr>
                        <a:t>721</a:t>
                      </a:r>
                    </a:p>
                  </a:txBody>
                  <a:tcPr anchor="ctr"/>
                </a:tc>
                <a:extLst>
                  <a:ext uri="{0D108BD9-81ED-4DB2-BD59-A6C34878D82A}">
                    <a16:rowId xmlns:a16="http://schemas.microsoft.com/office/drawing/2014/main" val="12775092"/>
                  </a:ext>
                </a:extLst>
              </a:tr>
              <a:tr h="187923">
                <a:tc>
                  <a:txBody>
                    <a:bodyPr/>
                    <a:lstStyle/>
                    <a:p>
                      <a:pPr algn="r" fontAlgn="ctr"/>
                      <a:r>
                        <a:rPr lang="en-US" sz="800">
                          <a:effectLst/>
                        </a:rPr>
                        <a:t>Spain</a:t>
                      </a:r>
                    </a:p>
                  </a:txBody>
                  <a:tcPr anchor="ctr"/>
                </a:tc>
                <a:tc>
                  <a:txBody>
                    <a:bodyPr/>
                    <a:lstStyle/>
                    <a:p>
                      <a:pPr algn="r" fontAlgn="ctr"/>
                      <a:r>
                        <a:rPr lang="en-US" sz="800">
                          <a:effectLst/>
                        </a:rPr>
                        <a:t>Ilunion Almirante</a:t>
                      </a:r>
                    </a:p>
                  </a:txBody>
                  <a:tcPr anchor="ctr"/>
                </a:tc>
                <a:tc>
                  <a:txBody>
                    <a:bodyPr/>
                    <a:lstStyle/>
                    <a:p>
                      <a:pPr algn="r" fontAlgn="ctr"/>
                      <a:r>
                        <a:rPr lang="en-US" sz="800" dirty="0">
                          <a:effectLst/>
                        </a:rPr>
                        <a:t>7.443590</a:t>
                      </a:r>
                    </a:p>
                  </a:txBody>
                  <a:tcPr anchor="ctr"/>
                </a:tc>
                <a:tc>
                  <a:txBody>
                    <a:bodyPr/>
                    <a:lstStyle/>
                    <a:p>
                      <a:pPr algn="r" fontAlgn="ctr"/>
                      <a:r>
                        <a:rPr lang="en-US" sz="800">
                          <a:effectLst/>
                        </a:rPr>
                        <a:t>234</a:t>
                      </a:r>
                    </a:p>
                  </a:txBody>
                  <a:tcPr anchor="ctr"/>
                </a:tc>
                <a:extLst>
                  <a:ext uri="{0D108BD9-81ED-4DB2-BD59-A6C34878D82A}">
                    <a16:rowId xmlns:a16="http://schemas.microsoft.com/office/drawing/2014/main" val="1782225387"/>
                  </a:ext>
                </a:extLst>
              </a:tr>
              <a:tr h="271023">
                <a:tc>
                  <a:txBody>
                    <a:bodyPr/>
                    <a:lstStyle/>
                    <a:p>
                      <a:pPr algn="r" fontAlgn="ctr"/>
                      <a:r>
                        <a:rPr lang="en-US" sz="800">
                          <a:effectLst/>
                        </a:rPr>
                        <a:t>Spain</a:t>
                      </a:r>
                    </a:p>
                  </a:txBody>
                  <a:tcPr anchor="ctr"/>
                </a:tc>
                <a:tc>
                  <a:txBody>
                    <a:bodyPr/>
                    <a:lstStyle/>
                    <a:p>
                      <a:pPr algn="r" fontAlgn="ctr"/>
                      <a:r>
                        <a:rPr lang="en-US" sz="800">
                          <a:effectLst/>
                        </a:rPr>
                        <a:t>Renaissance Barcelona Hotel</a:t>
                      </a:r>
                    </a:p>
                  </a:txBody>
                  <a:tcPr anchor="ctr"/>
                </a:tc>
                <a:tc>
                  <a:txBody>
                    <a:bodyPr/>
                    <a:lstStyle/>
                    <a:p>
                      <a:pPr algn="r" fontAlgn="ctr"/>
                      <a:r>
                        <a:rPr lang="en-US" sz="800">
                          <a:effectLst/>
                        </a:rPr>
                        <a:t>7.380000</a:t>
                      </a:r>
                    </a:p>
                  </a:txBody>
                  <a:tcPr anchor="ctr"/>
                </a:tc>
                <a:tc>
                  <a:txBody>
                    <a:bodyPr/>
                    <a:lstStyle/>
                    <a:p>
                      <a:pPr algn="r" fontAlgn="ctr"/>
                      <a:r>
                        <a:rPr lang="en-US" sz="800" dirty="0">
                          <a:effectLst/>
                        </a:rPr>
                        <a:t>30</a:t>
                      </a:r>
                    </a:p>
                  </a:txBody>
                  <a:tcPr anchor="ctr"/>
                </a:tc>
                <a:extLst>
                  <a:ext uri="{0D108BD9-81ED-4DB2-BD59-A6C34878D82A}">
                    <a16:rowId xmlns:a16="http://schemas.microsoft.com/office/drawing/2014/main" val="949708449"/>
                  </a:ext>
                </a:extLst>
              </a:tr>
              <a:tr h="271023">
                <a:tc>
                  <a:txBody>
                    <a:bodyPr/>
                    <a:lstStyle/>
                    <a:p>
                      <a:pPr algn="r" fontAlgn="ctr"/>
                      <a:r>
                        <a:rPr lang="en-US" sz="800">
                          <a:effectLst/>
                        </a:rPr>
                        <a:t>Netherlands</a:t>
                      </a:r>
                    </a:p>
                  </a:txBody>
                  <a:tcPr anchor="ctr"/>
                </a:tc>
                <a:tc>
                  <a:txBody>
                    <a:bodyPr/>
                    <a:lstStyle/>
                    <a:p>
                      <a:pPr algn="r" fontAlgn="ctr"/>
                      <a:r>
                        <a:rPr lang="en-US" sz="800" dirty="0">
                          <a:effectLst/>
                        </a:rPr>
                        <a:t>Best Western Blue Tower Hotel</a:t>
                      </a:r>
                    </a:p>
                  </a:txBody>
                  <a:tcPr anchor="ctr"/>
                </a:tc>
                <a:tc>
                  <a:txBody>
                    <a:bodyPr/>
                    <a:lstStyle/>
                    <a:p>
                      <a:pPr algn="r" fontAlgn="ctr"/>
                      <a:r>
                        <a:rPr lang="en-US" sz="800">
                          <a:effectLst/>
                        </a:rPr>
                        <a:t>7.682794</a:t>
                      </a:r>
                    </a:p>
                  </a:txBody>
                  <a:tcPr anchor="ctr"/>
                </a:tc>
                <a:tc>
                  <a:txBody>
                    <a:bodyPr/>
                    <a:lstStyle/>
                    <a:p>
                      <a:pPr algn="r" fontAlgn="ctr"/>
                      <a:r>
                        <a:rPr lang="en-US" sz="800" dirty="0">
                          <a:effectLst/>
                        </a:rPr>
                        <a:t>773</a:t>
                      </a:r>
                    </a:p>
                  </a:txBody>
                  <a:tcPr anchor="ctr"/>
                </a:tc>
                <a:extLst>
                  <a:ext uri="{0D108BD9-81ED-4DB2-BD59-A6C34878D82A}">
                    <a16:rowId xmlns:a16="http://schemas.microsoft.com/office/drawing/2014/main" val="478353198"/>
                  </a:ext>
                </a:extLst>
              </a:tr>
              <a:tr h="372657">
                <a:tc>
                  <a:txBody>
                    <a:bodyPr/>
                    <a:lstStyle/>
                    <a:p>
                      <a:pPr algn="r" fontAlgn="ctr"/>
                      <a:r>
                        <a:rPr lang="en-US" sz="800">
                          <a:effectLst/>
                        </a:rPr>
                        <a:t>Netherlands</a:t>
                      </a:r>
                    </a:p>
                  </a:txBody>
                  <a:tcPr anchor="ctr"/>
                </a:tc>
                <a:tc>
                  <a:txBody>
                    <a:bodyPr/>
                    <a:lstStyle/>
                    <a:p>
                      <a:pPr algn="r" fontAlgn="ctr"/>
                      <a:r>
                        <a:rPr lang="en-US" sz="800">
                          <a:effectLst/>
                        </a:rPr>
                        <a:t>Royal Amsterdam Hotel</a:t>
                      </a:r>
                    </a:p>
                  </a:txBody>
                  <a:tcPr anchor="ctr"/>
                </a:tc>
                <a:tc>
                  <a:txBody>
                    <a:bodyPr/>
                    <a:lstStyle/>
                    <a:p>
                      <a:pPr algn="r" fontAlgn="ctr"/>
                      <a:r>
                        <a:rPr lang="en-US" sz="800">
                          <a:effectLst/>
                        </a:rPr>
                        <a:t>7.672078</a:t>
                      </a:r>
                    </a:p>
                  </a:txBody>
                  <a:tcPr anchor="ctr"/>
                </a:tc>
                <a:tc>
                  <a:txBody>
                    <a:bodyPr/>
                    <a:lstStyle/>
                    <a:p>
                      <a:pPr algn="r" fontAlgn="ctr"/>
                      <a:r>
                        <a:rPr lang="en-US" sz="800" dirty="0">
                          <a:effectLst/>
                        </a:rPr>
                        <a:t>154</a:t>
                      </a:r>
                    </a:p>
                  </a:txBody>
                  <a:tcPr anchor="ctr"/>
                </a:tc>
                <a:extLst>
                  <a:ext uri="{0D108BD9-81ED-4DB2-BD59-A6C34878D82A}">
                    <a16:rowId xmlns:a16="http://schemas.microsoft.com/office/drawing/2014/main" val="2944527510"/>
                  </a:ext>
                </a:extLst>
              </a:tr>
              <a:tr h="271023">
                <a:tc>
                  <a:txBody>
                    <a:bodyPr/>
                    <a:lstStyle/>
                    <a:p>
                      <a:pPr algn="r" fontAlgn="ctr"/>
                      <a:r>
                        <a:rPr lang="en-US" sz="800">
                          <a:effectLst/>
                        </a:rPr>
                        <a:t>Italy</a:t>
                      </a:r>
                    </a:p>
                  </a:txBody>
                  <a:tcPr anchor="ctr"/>
                </a:tc>
                <a:tc>
                  <a:txBody>
                    <a:bodyPr/>
                    <a:lstStyle/>
                    <a:p>
                      <a:pPr algn="r" fontAlgn="ctr"/>
                      <a:r>
                        <a:rPr lang="en-US" sz="800">
                          <a:effectLst/>
                        </a:rPr>
                        <a:t>Mokinba Hotels King</a:t>
                      </a:r>
                    </a:p>
                  </a:txBody>
                  <a:tcPr anchor="ctr"/>
                </a:tc>
                <a:tc>
                  <a:txBody>
                    <a:bodyPr/>
                    <a:lstStyle/>
                    <a:p>
                      <a:pPr algn="r" fontAlgn="ctr"/>
                      <a:r>
                        <a:rPr lang="en-US" sz="800">
                          <a:effectLst/>
                        </a:rPr>
                        <a:t>7.437313</a:t>
                      </a:r>
                    </a:p>
                  </a:txBody>
                  <a:tcPr anchor="ctr"/>
                </a:tc>
                <a:tc>
                  <a:txBody>
                    <a:bodyPr/>
                    <a:lstStyle/>
                    <a:p>
                      <a:pPr algn="r" fontAlgn="ctr"/>
                      <a:r>
                        <a:rPr lang="en-US" sz="800" dirty="0">
                          <a:effectLst/>
                        </a:rPr>
                        <a:t>134</a:t>
                      </a:r>
                    </a:p>
                  </a:txBody>
                  <a:tcPr anchor="ctr"/>
                </a:tc>
                <a:extLst>
                  <a:ext uri="{0D108BD9-81ED-4DB2-BD59-A6C34878D82A}">
                    <a16:rowId xmlns:a16="http://schemas.microsoft.com/office/drawing/2014/main" val="1209468041"/>
                  </a:ext>
                </a:extLst>
              </a:tr>
              <a:tr h="169389">
                <a:tc>
                  <a:txBody>
                    <a:bodyPr/>
                    <a:lstStyle/>
                    <a:p>
                      <a:pPr algn="r" fontAlgn="ctr"/>
                      <a:r>
                        <a:rPr lang="en-US" sz="800">
                          <a:effectLst/>
                        </a:rPr>
                        <a:t>Italy</a:t>
                      </a:r>
                    </a:p>
                  </a:txBody>
                  <a:tcPr anchor="ctr"/>
                </a:tc>
                <a:tc>
                  <a:txBody>
                    <a:bodyPr/>
                    <a:lstStyle/>
                    <a:p>
                      <a:pPr algn="r" fontAlgn="ctr"/>
                      <a:r>
                        <a:rPr lang="en-US" sz="800">
                          <a:effectLst/>
                        </a:rPr>
                        <a:t>Admiral Hotel</a:t>
                      </a:r>
                    </a:p>
                  </a:txBody>
                  <a:tcPr anchor="ctr"/>
                </a:tc>
                <a:tc>
                  <a:txBody>
                    <a:bodyPr/>
                    <a:lstStyle/>
                    <a:p>
                      <a:pPr algn="r" fontAlgn="ctr"/>
                      <a:r>
                        <a:rPr lang="en-US" sz="800">
                          <a:effectLst/>
                        </a:rPr>
                        <a:t>7.316000</a:t>
                      </a:r>
                    </a:p>
                  </a:txBody>
                  <a:tcPr anchor="ctr"/>
                </a:tc>
                <a:tc>
                  <a:txBody>
                    <a:bodyPr/>
                    <a:lstStyle/>
                    <a:p>
                      <a:pPr algn="r" fontAlgn="ctr"/>
                      <a:r>
                        <a:rPr lang="en-US" sz="800" dirty="0">
                          <a:effectLst/>
                        </a:rPr>
                        <a:t>25</a:t>
                      </a:r>
                    </a:p>
                  </a:txBody>
                  <a:tcPr anchor="ctr"/>
                </a:tc>
                <a:extLst>
                  <a:ext uri="{0D108BD9-81ED-4DB2-BD59-A6C34878D82A}">
                    <a16:rowId xmlns:a16="http://schemas.microsoft.com/office/drawing/2014/main" val="3041533039"/>
                  </a:ext>
                </a:extLst>
              </a:tr>
              <a:tr h="169389">
                <a:tc>
                  <a:txBody>
                    <a:bodyPr/>
                    <a:lstStyle/>
                    <a:p>
                      <a:pPr algn="r" fontAlgn="ctr"/>
                      <a:r>
                        <a:rPr lang="en-US" sz="800">
                          <a:effectLst/>
                        </a:rPr>
                        <a:t>France</a:t>
                      </a:r>
                    </a:p>
                  </a:txBody>
                  <a:tcPr anchor="ctr"/>
                </a:tc>
                <a:tc>
                  <a:txBody>
                    <a:bodyPr/>
                    <a:lstStyle/>
                    <a:p>
                      <a:pPr algn="r" fontAlgn="ctr"/>
                      <a:r>
                        <a:rPr lang="en-US" sz="800">
                          <a:effectLst/>
                        </a:rPr>
                        <a:t>Villa Alessandra</a:t>
                      </a:r>
                    </a:p>
                  </a:txBody>
                  <a:tcPr anchor="ctr"/>
                </a:tc>
                <a:tc>
                  <a:txBody>
                    <a:bodyPr/>
                    <a:lstStyle/>
                    <a:p>
                      <a:pPr algn="r" fontAlgn="ctr"/>
                      <a:r>
                        <a:rPr lang="en-US" sz="800">
                          <a:effectLst/>
                        </a:rPr>
                        <a:t>7.196000</a:t>
                      </a:r>
                    </a:p>
                  </a:txBody>
                  <a:tcPr anchor="ctr"/>
                </a:tc>
                <a:tc>
                  <a:txBody>
                    <a:bodyPr/>
                    <a:lstStyle/>
                    <a:p>
                      <a:pPr algn="r" fontAlgn="ctr"/>
                      <a:r>
                        <a:rPr lang="en-US" sz="800" dirty="0">
                          <a:effectLst/>
                        </a:rPr>
                        <a:t>25</a:t>
                      </a:r>
                    </a:p>
                  </a:txBody>
                  <a:tcPr anchor="ctr"/>
                </a:tc>
                <a:extLst>
                  <a:ext uri="{0D108BD9-81ED-4DB2-BD59-A6C34878D82A}">
                    <a16:rowId xmlns:a16="http://schemas.microsoft.com/office/drawing/2014/main" val="389975014"/>
                  </a:ext>
                </a:extLst>
              </a:tr>
              <a:tr h="271023">
                <a:tc>
                  <a:txBody>
                    <a:bodyPr/>
                    <a:lstStyle/>
                    <a:p>
                      <a:pPr algn="r" fontAlgn="ctr"/>
                      <a:r>
                        <a:rPr lang="en-US" sz="800">
                          <a:effectLst/>
                        </a:rPr>
                        <a:t>France</a:t>
                      </a:r>
                    </a:p>
                  </a:txBody>
                  <a:tcPr anchor="ctr"/>
                </a:tc>
                <a:tc>
                  <a:txBody>
                    <a:bodyPr/>
                    <a:lstStyle/>
                    <a:p>
                      <a:pPr algn="r" fontAlgn="ctr"/>
                      <a:r>
                        <a:rPr lang="en-US" sz="800">
                          <a:effectLst/>
                        </a:rPr>
                        <a:t>Kube Hotel Ice Bar</a:t>
                      </a:r>
                    </a:p>
                  </a:txBody>
                  <a:tcPr anchor="ctr"/>
                </a:tc>
                <a:tc>
                  <a:txBody>
                    <a:bodyPr/>
                    <a:lstStyle/>
                    <a:p>
                      <a:pPr algn="r" fontAlgn="ctr"/>
                      <a:r>
                        <a:rPr lang="en-US" sz="800">
                          <a:effectLst/>
                        </a:rPr>
                        <a:t>6.871429</a:t>
                      </a:r>
                    </a:p>
                  </a:txBody>
                  <a:tcPr anchor="ctr"/>
                </a:tc>
                <a:tc>
                  <a:txBody>
                    <a:bodyPr/>
                    <a:lstStyle/>
                    <a:p>
                      <a:pPr algn="r" fontAlgn="ctr"/>
                      <a:r>
                        <a:rPr lang="en-US" sz="800" dirty="0">
                          <a:effectLst/>
                        </a:rPr>
                        <a:t>14</a:t>
                      </a:r>
                    </a:p>
                  </a:txBody>
                  <a:tcPr anchor="ctr"/>
                </a:tc>
                <a:extLst>
                  <a:ext uri="{0D108BD9-81ED-4DB2-BD59-A6C34878D82A}">
                    <a16:rowId xmlns:a16="http://schemas.microsoft.com/office/drawing/2014/main" val="3675037033"/>
                  </a:ext>
                </a:extLst>
              </a:tr>
              <a:tr h="474290">
                <a:tc>
                  <a:txBody>
                    <a:bodyPr/>
                    <a:lstStyle/>
                    <a:p>
                      <a:pPr algn="r" fontAlgn="ctr"/>
                      <a:r>
                        <a:rPr lang="en-US" sz="800">
                          <a:effectLst/>
                        </a:rPr>
                        <a:t>Austria</a:t>
                      </a:r>
                    </a:p>
                  </a:txBody>
                  <a:tcPr anchor="ctr"/>
                </a:tc>
                <a:tc>
                  <a:txBody>
                    <a:bodyPr/>
                    <a:lstStyle/>
                    <a:p>
                      <a:pPr algn="r" fontAlgn="ctr"/>
                      <a:r>
                        <a:rPr lang="de-DE" sz="800" dirty="0">
                          <a:effectLst/>
                        </a:rPr>
                        <a:t>Best Western Hotel Pension Arenberg Wien Zentrum</a:t>
                      </a:r>
                    </a:p>
                  </a:txBody>
                  <a:tcPr anchor="ctr"/>
                </a:tc>
                <a:tc>
                  <a:txBody>
                    <a:bodyPr/>
                    <a:lstStyle/>
                    <a:p>
                      <a:pPr algn="r" fontAlgn="ctr"/>
                      <a:r>
                        <a:rPr lang="en-US" sz="800">
                          <a:effectLst/>
                        </a:rPr>
                        <a:t>7.778771</a:t>
                      </a:r>
                    </a:p>
                  </a:txBody>
                  <a:tcPr anchor="ctr"/>
                </a:tc>
                <a:tc>
                  <a:txBody>
                    <a:bodyPr/>
                    <a:lstStyle/>
                    <a:p>
                      <a:pPr algn="r" fontAlgn="ctr"/>
                      <a:r>
                        <a:rPr lang="en-US" sz="800" dirty="0">
                          <a:effectLst/>
                        </a:rPr>
                        <a:t>179</a:t>
                      </a:r>
                    </a:p>
                  </a:txBody>
                  <a:tcPr anchor="ctr"/>
                </a:tc>
                <a:extLst>
                  <a:ext uri="{0D108BD9-81ED-4DB2-BD59-A6C34878D82A}">
                    <a16:rowId xmlns:a16="http://schemas.microsoft.com/office/drawing/2014/main" val="3937011980"/>
                  </a:ext>
                </a:extLst>
              </a:tr>
              <a:tr h="169389">
                <a:tc>
                  <a:txBody>
                    <a:bodyPr/>
                    <a:lstStyle/>
                    <a:p>
                      <a:pPr algn="r" fontAlgn="ctr"/>
                      <a:r>
                        <a:rPr lang="en-US" sz="800" dirty="0">
                          <a:effectLst/>
                        </a:rPr>
                        <a:t>Austria</a:t>
                      </a:r>
                    </a:p>
                  </a:txBody>
                  <a:tcPr anchor="ctr"/>
                </a:tc>
                <a:tc>
                  <a:txBody>
                    <a:bodyPr/>
                    <a:lstStyle/>
                    <a:p>
                      <a:pPr algn="r" fontAlgn="ctr"/>
                      <a:r>
                        <a:rPr lang="en-US" sz="800">
                          <a:effectLst/>
                        </a:rPr>
                        <a:t>Hotel Eitlj rg</a:t>
                      </a:r>
                    </a:p>
                  </a:txBody>
                  <a:tcPr anchor="ctr"/>
                </a:tc>
                <a:tc>
                  <a:txBody>
                    <a:bodyPr/>
                    <a:lstStyle/>
                    <a:p>
                      <a:pPr algn="r" fontAlgn="ctr"/>
                      <a:r>
                        <a:rPr lang="en-US" sz="800">
                          <a:effectLst/>
                        </a:rPr>
                        <a:t>7.750000</a:t>
                      </a:r>
                    </a:p>
                  </a:txBody>
                  <a:tcPr anchor="ctr"/>
                </a:tc>
                <a:tc>
                  <a:txBody>
                    <a:bodyPr/>
                    <a:lstStyle/>
                    <a:p>
                      <a:pPr algn="r" fontAlgn="ctr"/>
                      <a:r>
                        <a:rPr lang="en-US" sz="800" dirty="0">
                          <a:effectLst/>
                        </a:rPr>
                        <a:t>12</a:t>
                      </a:r>
                    </a:p>
                  </a:txBody>
                  <a:tcPr anchor="ctr"/>
                </a:tc>
                <a:extLst>
                  <a:ext uri="{0D108BD9-81ED-4DB2-BD59-A6C34878D82A}">
                    <a16:rowId xmlns:a16="http://schemas.microsoft.com/office/drawing/2014/main" val="3992250340"/>
                  </a:ext>
                </a:extLst>
              </a:tr>
            </a:tbl>
          </a:graphicData>
        </a:graphic>
      </p:graphicFrame>
    </p:spTree>
    <p:extLst>
      <p:ext uri="{BB962C8B-B14F-4D97-AF65-F5344CB8AC3E}">
        <p14:creationId xmlns:p14="http://schemas.microsoft.com/office/powerpoint/2010/main" val="289072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BC0A-26F9-88CA-AE48-5FB4C942B075}"/>
              </a:ext>
            </a:extLst>
          </p:cNvPr>
          <p:cNvSpPr>
            <a:spLocks noGrp="1"/>
          </p:cNvSpPr>
          <p:nvPr>
            <p:ph type="title"/>
          </p:nvPr>
        </p:nvSpPr>
        <p:spPr>
          <a:xfrm>
            <a:off x="668868" y="608241"/>
            <a:ext cx="9247500" cy="1147232"/>
          </a:xfrm>
        </p:spPr>
        <p:txBody>
          <a:bodyPr/>
          <a:lstStyle/>
          <a:p>
            <a:pPr>
              <a:lnSpc>
                <a:spcPct val="150000"/>
              </a:lnSpc>
            </a:pPr>
            <a:r>
              <a:rPr lang="en-US" sz="2000" b="1" dirty="0"/>
              <a:t>Arab</a:t>
            </a:r>
            <a:r>
              <a:rPr lang="en-US" sz="1600" b="1" dirty="0"/>
              <a:t> </a:t>
            </a:r>
            <a:r>
              <a:rPr lang="en-US" sz="2000" b="1" dirty="0"/>
              <a:t>Guest</a:t>
            </a:r>
            <a:br>
              <a:rPr lang="en-US" sz="1100" b="1" dirty="0"/>
            </a:br>
            <a:r>
              <a:rPr lang="en-US" sz="1100" dirty="0">
                <a:solidFill>
                  <a:schemeClr val="bg1"/>
                </a:solidFill>
                <a:latin typeface="Arial Black" panose="020B0A04020102020204" pitchFamily="34" charset="0"/>
              </a:rPr>
              <a:t>• As for the countries, the most destinations were the United Kingdom, then France and Spain.</a:t>
            </a:r>
            <a:br>
              <a:rPr lang="en-US" sz="1100" dirty="0">
                <a:solidFill>
                  <a:schemeClr val="bg1"/>
                </a:solidFill>
                <a:latin typeface="Arial Black" panose="020B0A04020102020204" pitchFamily="34" charset="0"/>
              </a:rPr>
            </a:br>
            <a:r>
              <a:rPr lang="en-US" sz="1100" dirty="0">
                <a:solidFill>
                  <a:schemeClr val="bg1"/>
                </a:solidFill>
                <a:latin typeface="Arial Black" panose="020B0A04020102020204" pitchFamily="34" charset="0"/>
              </a:rPr>
              <a:t>• Average number of nights stay 3 nights.</a:t>
            </a:r>
            <a:br>
              <a:rPr lang="en-US" sz="1100" dirty="0">
                <a:solidFill>
                  <a:schemeClr val="bg1"/>
                </a:solidFill>
                <a:latin typeface="Arial Black" panose="020B0A04020102020204" pitchFamily="34" charset="0"/>
              </a:rPr>
            </a:br>
            <a:r>
              <a:rPr lang="en-US" sz="1100" dirty="0">
                <a:solidFill>
                  <a:schemeClr val="bg1"/>
                </a:solidFill>
                <a:latin typeface="Arial Black" panose="020B0A04020102020204" pitchFamily="34" charset="0"/>
              </a:rPr>
              <a:t>• The rating is from 7.5 to 9.5 Emiratis are the most numerous in all countries except France, the Saudis are more.</a:t>
            </a:r>
            <a:br>
              <a:rPr lang="en-US" sz="1100" dirty="0">
                <a:solidFill>
                  <a:schemeClr val="bg1"/>
                </a:solidFill>
                <a:latin typeface="Arial Black" panose="020B0A04020102020204" pitchFamily="34" charset="0"/>
              </a:rPr>
            </a:br>
            <a:endParaRPr lang="en-US" sz="1100" dirty="0"/>
          </a:p>
        </p:txBody>
      </p:sp>
      <p:pic>
        <p:nvPicPr>
          <p:cNvPr id="9" name="Content Placeholder 8">
            <a:extLst>
              <a:ext uri="{FF2B5EF4-FFF2-40B4-BE49-F238E27FC236}">
                <a16:creationId xmlns:a16="http://schemas.microsoft.com/office/drawing/2014/main" id="{E9485E4F-76C2-D163-AA92-F5EFBFF02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0" y="2255661"/>
            <a:ext cx="4934559" cy="2597710"/>
          </a:xfrm>
        </p:spPr>
      </p:pic>
      <p:sp>
        <p:nvSpPr>
          <p:cNvPr id="10" name="TextBox 9">
            <a:extLst>
              <a:ext uri="{FF2B5EF4-FFF2-40B4-BE49-F238E27FC236}">
                <a16:creationId xmlns:a16="http://schemas.microsoft.com/office/drawing/2014/main" id="{0A554E01-8B03-6EB9-04B9-20861069F92B}"/>
              </a:ext>
            </a:extLst>
          </p:cNvPr>
          <p:cNvSpPr txBox="1"/>
          <p:nvPr/>
        </p:nvSpPr>
        <p:spPr>
          <a:xfrm>
            <a:off x="4588933" y="4052385"/>
            <a:ext cx="5969000" cy="738664"/>
          </a:xfrm>
          <a:prstGeom prst="rect">
            <a:avLst/>
          </a:prstGeom>
          <a:noFill/>
        </p:spPr>
        <p:txBody>
          <a:bodyPr wrap="square" rtlCol="0">
            <a:spAutoFit/>
          </a:bodyPr>
          <a:lstStyle/>
          <a:p>
            <a:endParaRPr lang="en-US" sz="1400" b="1" dirty="0">
              <a:solidFill>
                <a:schemeClr val="bg1"/>
              </a:solidFill>
              <a:latin typeface="Arial Black" panose="020B0A04020102020204" pitchFamily="34" charset="0"/>
            </a:endParaRPr>
          </a:p>
          <a:p>
            <a:endParaRPr lang="en-US" sz="1400" b="1" dirty="0">
              <a:solidFill>
                <a:schemeClr val="bg1"/>
              </a:solidFill>
              <a:latin typeface="Arial Black" panose="020B0A04020102020204" pitchFamily="34" charset="0"/>
            </a:endParaRPr>
          </a:p>
          <a:p>
            <a:endParaRPr lang="en-US" sz="1400" b="1" dirty="0">
              <a:solidFill>
                <a:schemeClr val="bg1"/>
              </a:solidFill>
              <a:latin typeface="Arial Black" panose="020B0A04020102020204" pitchFamily="34" charset="0"/>
            </a:endParaRPr>
          </a:p>
        </p:txBody>
      </p:sp>
      <p:pic>
        <p:nvPicPr>
          <p:cNvPr id="12" name="Picture 11">
            <a:extLst>
              <a:ext uri="{FF2B5EF4-FFF2-40B4-BE49-F238E27FC236}">
                <a16:creationId xmlns:a16="http://schemas.microsoft.com/office/drawing/2014/main" id="{E3C71EBB-E56B-A02F-4FAE-12E452539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1" y="4421717"/>
            <a:ext cx="5370591" cy="2495550"/>
          </a:xfrm>
          <a:prstGeom prst="rect">
            <a:avLst/>
          </a:prstGeom>
        </p:spPr>
      </p:pic>
      <p:pic>
        <p:nvPicPr>
          <p:cNvPr id="14" name="Picture 13">
            <a:extLst>
              <a:ext uri="{FF2B5EF4-FFF2-40B4-BE49-F238E27FC236}">
                <a16:creationId xmlns:a16="http://schemas.microsoft.com/office/drawing/2014/main" id="{0BD3AF00-0BAC-75A6-CBE6-072A165A7C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1167" y="2617121"/>
            <a:ext cx="6777567" cy="3609192"/>
          </a:xfrm>
          <a:prstGeom prst="rect">
            <a:avLst/>
          </a:prstGeom>
        </p:spPr>
      </p:pic>
    </p:spTree>
    <p:extLst>
      <p:ext uri="{BB962C8B-B14F-4D97-AF65-F5344CB8AC3E}">
        <p14:creationId xmlns:p14="http://schemas.microsoft.com/office/powerpoint/2010/main" val="2964709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11457</TotalTime>
  <Words>805</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Century Gothic</vt:lpstr>
      <vt:lpstr>Courier New</vt:lpstr>
      <vt:lpstr>Helvetica Neue</vt:lpstr>
      <vt:lpstr>Inter</vt:lpstr>
      <vt:lpstr>Wingdings 3</vt:lpstr>
      <vt:lpstr>Ion Boardroom</vt:lpstr>
      <vt:lpstr>Hotel Reviews</vt:lpstr>
      <vt:lpstr>PowerPoint Presentation</vt:lpstr>
      <vt:lpstr>In this study, we will analyze reviews of the best rated and least rated hotels located within Europe to compare different aspects of rating and review text and monitoring customer behavior.</vt:lpstr>
      <vt:lpstr>Goals</vt:lpstr>
      <vt:lpstr>Comparison of overall rating per Reviewer Nationality: the chart shows  the most rated nationalities for hotels  </vt:lpstr>
      <vt:lpstr>Trend Month Each Year </vt:lpstr>
      <vt:lpstr>the best three hotel in each country for staying  were selected based on the guests’ reviews and according to the number of guests for the same hotel in the data </vt:lpstr>
      <vt:lpstr>the worst two hotel in each country for staying  were selected based on the guests’ reviews and according to the number of guests for the same hotel in the data </vt:lpstr>
      <vt:lpstr>Arab Guest • As for the countries, the most destinations were the United Kingdom, then France and Spain. • Average number of nights stay 3 nights. • The rating is from 7.5 to 9.5 Emiratis are the most numerous in all countries except France, the Saudis are more. </vt:lpstr>
      <vt:lpstr>The majority of Arabs who come to any country</vt:lpstr>
      <vt:lpstr>Positive Comment and Negative Comment for Arab </vt:lpstr>
      <vt:lpstr> business trips</vt:lpstr>
      <vt:lpstr>What about the type of guests, whether single or couple, what are the most important points that make them happy with the experience, and also what are the most important requests of those who have pets? </vt:lpstr>
      <vt:lpstr>Couple   • The couples were not satisfied with the breakfast, tea, and coffee services, and many of them talked about the Wi-Fi service and the rooms, and some mentioned that the pictures of the hotel were not the truth. • But the couples were satisfied with the location of the hotel, the cheap price, and the location outside the hotel, and romantic.   </vt:lpstr>
      <vt:lpstr>Solo Traveler  • As for solo guests, the negative comments were more than positive. The negatives were noise, bad smell, uncleanliness, and parking. • As for the positive, the location was breakfast and the room. </vt:lpstr>
      <vt:lpstr>What is the ratio of tourists to non-tourists in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Reviews</dc:title>
  <dc:creator>alaa ashraf</dc:creator>
  <cp:lastModifiedBy>alaa ashraf</cp:lastModifiedBy>
  <cp:revision>7</cp:revision>
  <dcterms:created xsi:type="dcterms:W3CDTF">2023-02-24T14:10:22Z</dcterms:created>
  <dcterms:modified xsi:type="dcterms:W3CDTF">2023-06-16T17:55:01Z</dcterms:modified>
</cp:coreProperties>
</file>