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ora"/>
      <p:regular r:id="rId18"/>
      <p:bold r:id="rId19"/>
      <p:italic r:id="rId20"/>
      <p:boldItalic r:id="rId21"/>
    </p:embeddedFon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italic.fntdata"/><Relationship Id="rId22" Type="http://schemas.openxmlformats.org/officeDocument/2006/relationships/font" Target="fonts/QuattrocentoSans-regular.fntdata"/><Relationship Id="rId21" Type="http://schemas.openxmlformats.org/officeDocument/2006/relationships/font" Target="fonts/Lora-boldItalic.fntdata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Lora-bold.fntdata"/><Relationship Id="rId18" Type="http://schemas.openxmlformats.org/officeDocument/2006/relationships/font" Target="fonts/Lo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34a90d485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34a90d4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356367322_0_3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356367322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846650" y="2345025"/>
            <a:ext cx="5169300" cy="11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Amit Graduation Project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Glove for Deaf</a:t>
            </a:r>
            <a:endParaRPr b="0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6568525" y="3775175"/>
            <a:ext cx="2527800" cy="56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ALaa Elkhateeb</a:t>
            </a:r>
            <a:endParaRPr b="1" sz="2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1030125" y="2225750"/>
            <a:ext cx="75693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main objective of this project is to understand the communication between microcontroller and LCD in response to sensors’ readings.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02058" y="10125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395825" y="796625"/>
            <a:ext cx="383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Objective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116675" y="1432225"/>
            <a:ext cx="75693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In each finger ,there is a flex sensor 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which is used to get readings represent finger movements then convert to certain logic to display the corresponding word to those movements in the LCD.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14"/>
          <p:cNvGrpSpPr/>
          <p:nvPr/>
        </p:nvGrpSpPr>
        <p:grpSpPr>
          <a:xfrm>
            <a:off x="902058" y="1012550"/>
            <a:ext cx="214625" cy="214625"/>
            <a:chOff x="2594050" y="1631825"/>
            <a:chExt cx="439625" cy="439625"/>
          </a:xfrm>
        </p:grpSpPr>
        <p:sp>
          <p:nvSpPr>
            <p:cNvPr id="100" name="Google Shape;100;p1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1366975" y="796625"/>
            <a:ext cx="3839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Method</a:t>
            </a:r>
            <a:endParaRPr b="1" sz="3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150" y="2640400"/>
            <a:ext cx="3059826" cy="219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512275" y="803725"/>
            <a:ext cx="383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Sequence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3304700" y="18871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5"/>
          <p:cNvGrpSpPr/>
          <p:nvPr/>
        </p:nvGrpSpPr>
        <p:grpSpPr>
          <a:xfrm>
            <a:off x="2168092" y="1764492"/>
            <a:ext cx="1443618" cy="622527"/>
            <a:chOff x="1900218" y="996036"/>
            <a:chExt cx="1882407" cy="669600"/>
          </a:xfrm>
        </p:grpSpPr>
        <p:cxnSp>
          <p:nvCxnSpPr>
            <p:cNvPr id="115" name="Google Shape;115;p15"/>
            <p:cNvCxnSpPr/>
            <p:nvPr/>
          </p:nvCxnSpPr>
          <p:spPr>
            <a:xfrm>
              <a:off x="3438525" y="1309350"/>
              <a:ext cx="344100" cy="344100"/>
            </a:xfrm>
            <a:prstGeom prst="straightConnector1">
              <a:avLst/>
            </a:prstGeom>
            <a:noFill/>
            <a:ln cap="flat" cmpd="sng" w="19050">
              <a:solidFill>
                <a:srgbClr val="D83829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16" name="Google Shape;116;p15"/>
            <p:cNvSpPr txBox="1"/>
            <p:nvPr/>
          </p:nvSpPr>
          <p:spPr>
            <a:xfrm>
              <a:off x="1900218" y="9960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oboto"/>
                  <a:ea typeface="Roboto"/>
                  <a:cs typeface="Roboto"/>
                  <a:sym typeface="Roboto"/>
                </a:rPr>
                <a:t>LCD display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902058" y="1012550"/>
            <a:ext cx="214625" cy="214625"/>
            <a:chOff x="2594050" y="1631825"/>
            <a:chExt cx="439625" cy="439625"/>
          </a:xfrm>
        </p:grpSpPr>
        <p:sp>
          <p:nvSpPr>
            <p:cNvPr id="118" name="Google Shape;118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1870055" y="3873697"/>
            <a:ext cx="1881232" cy="669600"/>
            <a:chOff x="1900218" y="3152297"/>
            <a:chExt cx="1881232" cy="669600"/>
          </a:xfrm>
        </p:grpSpPr>
        <p:cxnSp>
          <p:nvCxnSpPr>
            <p:cNvPr id="123" name="Google Shape;123;p15"/>
            <p:cNvCxnSpPr/>
            <p:nvPr/>
          </p:nvCxnSpPr>
          <p:spPr>
            <a:xfrm flipH="1" rot="10800000">
              <a:off x="3436150" y="3214625"/>
              <a:ext cx="345300" cy="342900"/>
            </a:xfrm>
            <a:prstGeom prst="straightConnector1">
              <a:avLst/>
            </a:prstGeom>
            <a:noFill/>
            <a:ln cap="flat" cmpd="sng" w="19050">
              <a:solidFill>
                <a:srgbClr val="802017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24" name="Google Shape;124;p15"/>
            <p:cNvSpPr txBox="1"/>
            <p:nvPr/>
          </p:nvSpPr>
          <p:spPr>
            <a:xfrm>
              <a:off x="1900218" y="315229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oboto"/>
                  <a:ea typeface="Roboto"/>
                  <a:cs typeface="Roboto"/>
                  <a:sym typeface="Roboto"/>
                </a:rPr>
                <a:t>Decision</a:t>
              </a:r>
              <a:r>
                <a:rPr b="1" lang="en" sz="900">
                  <a:latin typeface="Roboto"/>
                  <a:ea typeface="Roboto"/>
                  <a:cs typeface="Roboto"/>
                  <a:sym typeface="Roboto"/>
                </a:rPr>
                <a:t> making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5" name="Google Shape;125;p15"/>
          <p:cNvSpPr/>
          <p:nvPr/>
        </p:nvSpPr>
        <p:spPr>
          <a:xfrm flipH="1" rot="-1800047">
            <a:off x="3229156" y="1807834"/>
            <a:ext cx="2690936" cy="2690936"/>
          </a:xfrm>
          <a:prstGeom prst="blockArc">
            <a:avLst>
              <a:gd fmla="val 14348563" name="adj1"/>
              <a:gd fmla="val 19872341" name="adj2"/>
              <a:gd fmla="val 91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5"/>
          <p:cNvGrpSpPr/>
          <p:nvPr/>
        </p:nvGrpSpPr>
        <p:grpSpPr>
          <a:xfrm>
            <a:off x="5350625" y="3873697"/>
            <a:ext cx="1870327" cy="669600"/>
            <a:chOff x="5343425" y="3152297"/>
            <a:chExt cx="1870327" cy="669600"/>
          </a:xfrm>
        </p:grpSpPr>
        <p:cxnSp>
          <p:nvCxnSpPr>
            <p:cNvPr id="127" name="Google Shape;127;p15"/>
            <p:cNvCxnSpPr/>
            <p:nvPr/>
          </p:nvCxnSpPr>
          <p:spPr>
            <a:xfrm rot="10800000">
              <a:off x="5343425" y="3214625"/>
              <a:ext cx="354900" cy="350100"/>
            </a:xfrm>
            <a:prstGeom prst="straightConnector1">
              <a:avLst/>
            </a:prstGeom>
            <a:noFill/>
            <a:ln cap="flat" cmpd="sng" w="19050">
              <a:solidFill>
                <a:srgbClr val="D83829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28" name="Google Shape;128;p15"/>
            <p:cNvSpPr txBox="1"/>
            <p:nvPr/>
          </p:nvSpPr>
          <p:spPr>
            <a:xfrm>
              <a:off x="5718552" y="315229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oboto"/>
                  <a:ea typeface="Roboto"/>
                  <a:cs typeface="Roboto"/>
                  <a:sym typeface="Roboto"/>
                </a:rPr>
                <a:t>Mapping </a:t>
              </a:r>
              <a:r>
                <a:rPr b="1" lang="en" sz="900">
                  <a:latin typeface="Roboto"/>
                  <a:ea typeface="Roboto"/>
                  <a:cs typeface="Roboto"/>
                  <a:sym typeface="Roboto"/>
                </a:rPr>
                <a:t>value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" name="Google Shape;129;p15"/>
          <p:cNvGrpSpPr/>
          <p:nvPr/>
        </p:nvGrpSpPr>
        <p:grpSpPr>
          <a:xfrm>
            <a:off x="5351975" y="1717436"/>
            <a:ext cx="1868977" cy="669600"/>
            <a:chOff x="5344775" y="996036"/>
            <a:chExt cx="1868977" cy="669600"/>
          </a:xfrm>
        </p:grpSpPr>
        <p:cxnSp>
          <p:nvCxnSpPr>
            <p:cNvPr id="130" name="Google Shape;130;p15"/>
            <p:cNvCxnSpPr/>
            <p:nvPr/>
          </p:nvCxnSpPr>
          <p:spPr>
            <a:xfrm flipH="1">
              <a:off x="5344775" y="1314450"/>
              <a:ext cx="336900" cy="339000"/>
            </a:xfrm>
            <a:prstGeom prst="straightConnector1">
              <a:avLst/>
            </a:prstGeom>
            <a:noFill/>
            <a:ln cap="flat" cmpd="sng" w="19050">
              <a:solidFill>
                <a:srgbClr val="802017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31" name="Google Shape;131;p15"/>
            <p:cNvSpPr txBox="1"/>
            <p:nvPr/>
          </p:nvSpPr>
          <p:spPr>
            <a:xfrm>
              <a:off x="5718552" y="9960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oboto"/>
                  <a:ea typeface="Roboto"/>
                  <a:cs typeface="Roboto"/>
                  <a:sym typeface="Roboto"/>
                </a:rPr>
                <a:t>Getting sensors readings for conversion 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15"/>
          <p:cNvSpPr txBox="1"/>
          <p:nvPr/>
        </p:nvSpPr>
        <p:spPr>
          <a:xfrm>
            <a:off x="3852984" y="27778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3" name="Google Shape;133;p15"/>
          <p:cNvSpPr/>
          <p:nvPr/>
        </p:nvSpPr>
        <p:spPr>
          <a:xfrm rot="1800047">
            <a:off x="3227043" y="1807834"/>
            <a:ext cx="2690936" cy="2690936"/>
          </a:xfrm>
          <a:prstGeom prst="blockArc">
            <a:avLst>
              <a:gd fmla="val 14545937" name="adj1"/>
              <a:gd fmla="val 19902139" name="adj2"/>
              <a:gd fmla="val 9115" name="adj3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rot="9000757">
            <a:off x="3221164" y="1807420"/>
            <a:ext cx="2690226" cy="2690226"/>
          </a:xfrm>
          <a:prstGeom prst="blockArc">
            <a:avLst>
              <a:gd fmla="val 18041678" name="adj1"/>
              <a:gd fmla="val 1798478" name="adj2"/>
              <a:gd fmla="val 9595" name="adj3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flipH="1" rot="-9000757">
            <a:off x="3228834" y="1808170"/>
            <a:ext cx="2690226" cy="2690226"/>
          </a:xfrm>
          <a:prstGeom prst="blockArc">
            <a:avLst>
              <a:gd fmla="val 17967225" name="adj1"/>
              <a:gd fmla="val 1529547" name="adj2"/>
              <a:gd fmla="val 9279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rot="8100000">
            <a:off x="3173319" y="2978850"/>
            <a:ext cx="363170" cy="363170"/>
          </a:xfrm>
          <a:prstGeom prst="rtTriangle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rot="-2700000">
            <a:off x="5605828" y="2971688"/>
            <a:ext cx="363170" cy="3631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rot="2700000">
            <a:off x="4388060" y="4148436"/>
            <a:ext cx="363170" cy="3631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rot="-8100000">
            <a:off x="4389915" y="1748793"/>
            <a:ext cx="363170" cy="363170"/>
          </a:xfrm>
          <a:prstGeom prst="rtTriangl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accent1"/>
                </a:highlight>
              </a:rPr>
              <a:t>Big concept</a:t>
            </a:r>
            <a:endParaRPr sz="4800">
              <a:highlight>
                <a:schemeClr val="accent1"/>
              </a:highlight>
            </a:endParaRPr>
          </a:p>
        </p:txBody>
      </p:sp>
      <p:cxnSp>
        <p:nvCxnSpPr>
          <p:cNvPr id="145" name="Google Shape;145;p16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6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6"/>
          <p:cNvGrpSpPr/>
          <p:nvPr/>
        </p:nvGrpSpPr>
        <p:grpSpPr>
          <a:xfrm>
            <a:off x="4184368" y="854983"/>
            <a:ext cx="1035173" cy="1035155"/>
            <a:chOff x="6643075" y="3664250"/>
            <a:chExt cx="407950" cy="407975"/>
          </a:xfrm>
        </p:grpSpPr>
        <p:sp>
          <p:nvSpPr>
            <p:cNvPr id="148" name="Google Shape;148;p1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6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51" name="Google Shape;151;p1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6"/>
          <p:cNvSpPr/>
          <p:nvPr/>
        </p:nvSpPr>
        <p:spPr>
          <a:xfrm>
            <a:off x="3936800" y="1094079"/>
            <a:ext cx="161807" cy="15450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 rot="2697385">
            <a:off x="5003062" y="1885038"/>
            <a:ext cx="245621" cy="2345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5197375" y="1751151"/>
            <a:ext cx="98383" cy="9397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 rot="1280154">
            <a:off x="3824697" y="1560092"/>
            <a:ext cx="98367" cy="9397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1469975" y="3829100"/>
            <a:ext cx="657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get sensors’ readings?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916450" y="1568175"/>
            <a:ext cx="75729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ADC channel </a:t>
            </a:r>
            <a:endParaRPr/>
          </a:p>
        </p:txBody>
      </p:sp>
      <p:grpSp>
        <p:nvGrpSpPr>
          <p:cNvPr id="167" name="Google Shape;167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8" name="Google Shape;168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500" y="2588524"/>
            <a:ext cx="6568800" cy="11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381250" y="90927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Mapping values </a:t>
            </a:r>
            <a:endParaRPr sz="2100"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Flat 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Represented as 4v which means setting potentiometer range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(%100🠚%80)</a:t>
            </a:r>
            <a:endParaRPr/>
          </a:p>
        </p:txBody>
      </p:sp>
      <p:sp>
        <p:nvSpPr>
          <p:cNvPr id="180" name="Google Shape;180;p18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90〫Bend 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Represented as 2v which means setting potentiometer range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(%60🠚%40)</a:t>
            </a:r>
            <a:endParaRPr/>
          </a:p>
        </p:txBody>
      </p:sp>
      <p:sp>
        <p:nvSpPr>
          <p:cNvPr id="181" name="Google Shape;181;p18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chemeClr val="accent1"/>
                </a:highlight>
              </a:rPr>
              <a:t>45</a:t>
            </a:r>
            <a:r>
              <a:rPr b="1" lang="en">
                <a:highlight>
                  <a:schemeClr val="accent1"/>
                </a:highlight>
              </a:rPr>
              <a:t>〫Bend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Represented as 3v which means setting potentiometer range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(%80🠚%60)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1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83" name="Google Shape;183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Project Simulation</a:t>
            </a:r>
            <a:r>
              <a:rPr lang="en"/>
              <a:t> </a:t>
            </a:r>
            <a:endParaRPr/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1381250" y="1616475"/>
            <a:ext cx="26340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194" name="Google Shape;194;p19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195" name="Google Shape;195;p1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450" y="1374199"/>
            <a:ext cx="7443049" cy="35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2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0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205" name="Google Shape;205;p2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08" name="Google Shape;208;p2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