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0" r:id="rId11"/>
    <p:sldId id="271" r:id="rId12"/>
    <p:sldId id="272" r:id="rId13"/>
    <p:sldId id="268" r:id="rId14"/>
    <p:sldId id="275" r:id="rId15"/>
    <p:sldId id="276" r:id="rId16"/>
    <p:sldId id="284" r:id="rId17"/>
    <p:sldId id="277" r:id="rId18"/>
    <p:sldId id="278" r:id="rId19"/>
    <p:sldId id="274" r:id="rId20"/>
    <p:sldId id="279" r:id="rId21"/>
    <p:sldId id="280" r:id="rId22"/>
    <p:sldId id="282" r:id="rId23"/>
    <p:sldId id="273" r:id="rId24"/>
    <p:sldId id="285" r:id="rId25"/>
    <p:sldId id="286" r:id="rId26"/>
    <p:sldId id="283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4"/>
    <p:restoredTop sz="96170"/>
  </p:normalViewPr>
  <p:slideViewPr>
    <p:cSldViewPr snapToGrid="0">
      <p:cViewPr>
        <p:scale>
          <a:sx n="100" d="100"/>
          <a:sy n="100" d="100"/>
        </p:scale>
        <p:origin x="14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A5E6-1A25-A9B5-1A10-BD1CC16E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EEEA1-6DE0-E8EB-A51C-8E580CF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6655-2E8D-D32F-5356-DC6F190E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6AAB-4509-1DDD-9D63-40FB2A13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45E7-CBBC-F692-0612-B9460ACC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A3EF-0D93-5C61-7DA8-E2B72B3F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1B6DD-B04B-224D-838A-358D8BF8F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376E-782B-AFE5-0D53-F676AEB1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DE8DE-60C4-6533-B668-11182EBE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7252-E077-9442-9652-CAA0E323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4DA77-9E83-4867-8DFB-6BA102D27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FFFE-F3E8-F214-17FA-FE0F61787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2AFF-04E0-05D3-3654-B01FACAE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03A0-3EDB-70AF-5325-9C2CAF63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81B0-DA42-5832-28D4-BEA521A8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6D08-BA01-D1DA-459B-3A54EAC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CF2A-CF2B-C266-D5CE-7FFE11B0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1432-BBF1-2F9E-11D0-68B73276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8F686-4DC5-3CC6-C65C-C95C670E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36B3-FAD1-C720-850F-23C24347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87F3-D952-5E28-5B41-F5206D60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9BBA8-E031-8441-C86D-425ACA743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97D3-DA2D-FBAD-C811-C6C82CE1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C834-D0B0-B26E-18FD-7EBEF964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F106-67CE-4135-DD13-FD4F3FEF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9079-6D3A-23D1-A504-44DF9DD9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2811-97B7-55C4-235F-32CF76321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8352-EC43-30F0-55BC-9D125093D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85A02-468D-544B-F933-EB2E9E91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58A2-3C38-6F51-BDBD-0E98456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EEF4E-F17A-4004-6BB0-612C45C6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6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BCD8-1AE1-F4F8-90AE-9EB9B18F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2578B-BD4F-2344-2E3C-7969F6CD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4F64B-C847-9D1C-593F-569631BCE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718F-CB97-8847-4412-3EB10FCC9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130B7-4571-55C5-8ED9-4EE626BAD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7D4CB-9242-240E-DFA2-10757E19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91344-3041-8D8B-4951-2920938F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5903B-C2FB-0B02-A5F4-3B514946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30EA-46F4-5CB7-ACCC-1BB0E569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E701A-8868-2D4C-1A3F-9594EB75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6E0CE-4355-9DD3-63CE-4113A51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E5000-3584-0331-2B20-2E79F91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10F01-6BB3-10D0-ABDD-459AB924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A9B66-9112-3788-6F8C-40223FFF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3D259-592F-50B0-8FEB-4B23A6A2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F743-6427-24E2-1641-DE795359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423D-18FE-5D61-1EAE-8F949958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D1347-B1EB-C8E8-2271-62CC38E5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9B11-A33A-4ABB-4148-829C26FA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5A05-1D59-241F-17F2-FF0AC67E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3E53-ACDD-A310-9BF6-695BEDA6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9CF1-A9C0-9737-497D-D7106165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15501-E1D8-F88C-817E-C526D0843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36B95-9F09-107A-8090-0B4FE7DED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91D9E-E432-97D0-AA73-0036CDD5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4EE98-A203-6746-C97A-61DD0724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87CB8-353C-CE00-0243-A73C9013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037BE-B018-B22A-9E3F-449B70DB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33A7E-24C4-5AFF-7D26-ADFFFD1F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38DF-61DD-EB81-2E0C-93DA9863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529E1-1D4D-104B-9B38-612E10E9A0A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8568-96E0-6B22-5193-F480510C1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2E6A-C2F5-24C2-0997-EF647EAB7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A6148-A248-184E-A09E-D87225C0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SirrahChan/status/1881488738473357753/photo/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dEuh2UVbu0&amp;list=WL&amp;index=1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mo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B418EE1-7E1C-682B-5C4F-F24D8C15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0"/>
          <a:stretch/>
        </p:blipFill>
        <p:spPr>
          <a:xfrm>
            <a:off x="1207827" y="1414295"/>
            <a:ext cx="9776346" cy="40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2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15A6-36C7-5EB0-DB7F-0DB10B5B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to LLMs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D9D015-9767-4FA5-0B6E-CBBA6E24F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667251"/>
          </a:xfrm>
        </p:spPr>
        <p:txBody>
          <a:bodyPr/>
          <a:lstStyle/>
          <a:p>
            <a:r>
              <a:rPr lang="en-US" dirty="0"/>
              <a:t>Agent: the LLM itself.</a:t>
            </a:r>
          </a:p>
          <a:p>
            <a:r>
              <a:rPr lang="en-US" dirty="0"/>
              <a:t>State: the initial input.</a:t>
            </a:r>
          </a:p>
          <a:p>
            <a:r>
              <a:rPr lang="en-US" dirty="0"/>
              <a:t>Action: next token prediction.</a:t>
            </a:r>
          </a:p>
          <a:p>
            <a:r>
              <a:rPr lang="en-US" dirty="0"/>
              <a:t>Policy: defines the behavior of the LLM. In other words, define the word distribution.</a:t>
            </a:r>
          </a:p>
          <a:p>
            <a:r>
              <a:rPr lang="en-US" b="1" dirty="0"/>
              <a:t>Reward: </a:t>
            </a:r>
            <a:r>
              <a:rPr lang="en-US" dirty="0"/>
              <a:t>a numerical value to identify the correctness of the chosen action.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基于人类反馈的强化学习RLHF - AAA建材王师傅- 博客园">
            <a:extLst>
              <a:ext uri="{FF2B5EF4-FFF2-40B4-BE49-F238E27FC236}">
                <a16:creationId xmlns:a16="http://schemas.microsoft.com/office/drawing/2014/main" id="{33AD5CC5-2320-8167-D50A-677BC8F5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88" y="1027906"/>
            <a:ext cx="5079112" cy="22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0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4DC79-3865-269C-3E73-A211F5AD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AADA-4912-3866-E4AF-DECB605B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Group Relative Policy Optimization (GRPO)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BED2-96FA-6F8E-142F-FEA103DC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4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GRPO algorithm is based on the Proximal Policy Optimization (PPO) algorithm</a:t>
            </a:r>
            <a:r>
              <a:rPr lang="en-US" sz="2400" baseline="30000" dirty="0"/>
              <a:t>12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Reward model is a trained model that assigns rewards.</a:t>
            </a:r>
          </a:p>
          <a:p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Value model estimates the long-term expected future reward from a given </a:t>
            </a:r>
            <a:r>
              <a:rPr lang="en-US" sz="2400" i="0" dirty="0">
                <a:solidFill>
                  <a:srgbClr val="001D35"/>
                </a:solidFill>
                <a:effectLst/>
                <a:latin typeface="Google Sans"/>
              </a:rPr>
              <a:t>state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3AC92-92BD-8D31-04D1-846F29BADA30}"/>
              </a:ext>
            </a:extLst>
          </p:cNvPr>
          <p:cNvSpPr txBox="1"/>
          <p:nvPr/>
        </p:nvSpPr>
        <p:spPr>
          <a:xfrm>
            <a:off x="838200" y="6396335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 </a:t>
            </a:r>
            <a:r>
              <a:rPr lang="en-US" sz="1200" dirty="0"/>
              <a:t>Schulman et al 2017: 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Proximal Policy Optimization Algorithms</a:t>
            </a:r>
          </a:p>
          <a:p>
            <a:r>
              <a:rPr lang="en-US" sz="1200" baseline="30000" dirty="0"/>
              <a:t>2 </a:t>
            </a:r>
            <a:r>
              <a:rPr lang="en-US" sz="1200" dirty="0"/>
              <a:t>Shao et al., 2024: </a:t>
            </a:r>
            <a:r>
              <a:rPr lang="en-US" sz="1200" dirty="0" err="1"/>
              <a:t>DeepSeekMath</a:t>
            </a:r>
            <a:endParaRPr lang="en-US" sz="1200" dirty="0"/>
          </a:p>
        </p:txBody>
      </p:sp>
      <p:pic>
        <p:nvPicPr>
          <p:cNvPr id="6" name="Picture 5" descr="A diagram of a model&#10;&#10;Description automatically generated">
            <a:extLst>
              <a:ext uri="{FF2B5EF4-FFF2-40B4-BE49-F238E27FC236}">
                <a16:creationId xmlns:a16="http://schemas.microsoft.com/office/drawing/2014/main" id="{DAAF2D51-F0D6-830B-57B8-BD7C8E65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0" r="3615"/>
          <a:stretch/>
        </p:blipFill>
        <p:spPr>
          <a:xfrm>
            <a:off x="6832600" y="2167409"/>
            <a:ext cx="5270500" cy="25231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6288E8-D745-2C90-CFE0-508FD519C884}"/>
              </a:ext>
            </a:extLst>
          </p:cNvPr>
          <p:cNvSpPr/>
          <p:nvPr/>
        </p:nvSpPr>
        <p:spPr>
          <a:xfrm>
            <a:off x="7441473" y="2648816"/>
            <a:ext cx="720727" cy="34838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2E367-33E6-D052-CFA2-FFE030B6B490}"/>
              </a:ext>
            </a:extLst>
          </p:cNvPr>
          <p:cNvSpPr/>
          <p:nvPr/>
        </p:nvSpPr>
        <p:spPr>
          <a:xfrm>
            <a:off x="8723169" y="2823008"/>
            <a:ext cx="720727" cy="34838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9B370-00F1-D6DD-2919-80BCBE8D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8FF3-43C1-5448-F76F-3B269B0C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Group Relative Policy Optimization (GRPO)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F4EB-C803-B075-3727-9AC2F978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4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GRPO generates multiple responses at once and generates multiple rewards.</a:t>
            </a:r>
          </a:p>
          <a:p>
            <a:endParaRPr lang="en-US" sz="2400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sz="2400" dirty="0">
                <a:solidFill>
                  <a:srgbClr val="001D35"/>
                </a:solidFill>
                <a:latin typeface="Google Sans"/>
              </a:rPr>
              <a:t>Group computation decides the advantage of the response based on other responses in the group.</a:t>
            </a:r>
          </a:p>
          <a:p>
            <a:endParaRPr lang="en-US" sz="2400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sz="2400" dirty="0">
                <a:solidFill>
                  <a:srgbClr val="001D35"/>
                </a:solidFill>
                <a:latin typeface="Google Sans"/>
              </a:rPr>
              <a:t>The value model is removed since it’s expensive to evaluate multiple actions every state.</a:t>
            </a:r>
            <a:endParaRPr lang="en-US" sz="2400" b="0" i="0" dirty="0">
              <a:solidFill>
                <a:srgbClr val="001D35"/>
              </a:solidFill>
              <a:effectLst/>
              <a:latin typeface="Google Sans"/>
            </a:endParaRPr>
          </a:p>
          <a:p>
            <a:endParaRPr lang="en-US" sz="2400" dirty="0"/>
          </a:p>
        </p:txBody>
      </p:sp>
      <p:pic>
        <p:nvPicPr>
          <p:cNvPr id="6" name="Picture 5" descr="A diagram of a model&#10;&#10;Description automatically generated">
            <a:extLst>
              <a:ext uri="{FF2B5EF4-FFF2-40B4-BE49-F238E27FC236}">
                <a16:creationId xmlns:a16="http://schemas.microsoft.com/office/drawing/2014/main" id="{5FAC1CF2-5615-3073-5BE0-85CC95BE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0" r="3615"/>
          <a:stretch/>
        </p:blipFill>
        <p:spPr>
          <a:xfrm>
            <a:off x="6832600" y="2167409"/>
            <a:ext cx="5270500" cy="25231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69534A-2749-98BB-1D7C-5E6FE641D31B}"/>
              </a:ext>
            </a:extLst>
          </p:cNvPr>
          <p:cNvSpPr/>
          <p:nvPr/>
        </p:nvSpPr>
        <p:spPr>
          <a:xfrm>
            <a:off x="8206451" y="3428999"/>
            <a:ext cx="531389" cy="865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E0AA7-128C-82BA-FBF4-58DF6B8BB28F}"/>
              </a:ext>
            </a:extLst>
          </p:cNvPr>
          <p:cNvSpPr/>
          <p:nvPr/>
        </p:nvSpPr>
        <p:spPr>
          <a:xfrm>
            <a:off x="9545577" y="3422246"/>
            <a:ext cx="531389" cy="865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95E71-811F-2896-0E66-4E88CCC5878B}"/>
              </a:ext>
            </a:extLst>
          </p:cNvPr>
          <p:cNvSpPr/>
          <p:nvPr/>
        </p:nvSpPr>
        <p:spPr>
          <a:xfrm>
            <a:off x="10604943" y="3399096"/>
            <a:ext cx="531389" cy="865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07C93-257C-5048-AD1D-3AAFCA8C0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D6CB-0650-9079-2A3B-D14D4EB8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Group Relative Policy Optimization (GRPO)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5B53-96AD-2B21-1CB4-B4C97D49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Optimizes the policy to maximize the objective J</a:t>
            </a:r>
            <a:r>
              <a:rPr lang="en-US" baseline="-25000" dirty="0"/>
              <a:t>GRPO</a:t>
            </a:r>
            <a:r>
              <a:rPr lang="en-US" dirty="0"/>
              <a:t>.</a:t>
            </a:r>
            <a:endParaRPr lang="en-US" baseline="-25000" dirty="0"/>
          </a:p>
          <a:p>
            <a:r>
              <a:rPr lang="en-US" dirty="0"/>
              <a:t>For every question (q), the model generates multiple outputs (o</a:t>
            </a:r>
            <a:r>
              <a:rPr lang="en-US" baseline="-25000" dirty="0"/>
              <a:t>i</a:t>
            </a:r>
            <a:r>
              <a:rPr lang="en-US" dirty="0"/>
              <a:t>).</a:t>
            </a:r>
          </a:p>
          <a:p>
            <a:r>
              <a:rPr lang="en-US" dirty="0"/>
              <a:t>Scale the reward by the ratio or clipped ratio (conservative updates).</a:t>
            </a:r>
          </a:p>
          <a:p>
            <a:r>
              <a:rPr lang="en-US" dirty="0"/>
              <a:t>Maintain divergence from the ref model (base model).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BD24B794-1704-7EAB-F7A9-5A067EA2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040"/>
          <a:stretch/>
        </p:blipFill>
        <p:spPr>
          <a:xfrm>
            <a:off x="838200" y="4813646"/>
            <a:ext cx="10515600" cy="13633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35E65-5D35-656F-672F-DA4CF596456D}"/>
              </a:ext>
            </a:extLst>
          </p:cNvPr>
          <p:cNvSpPr/>
          <p:nvPr/>
        </p:nvSpPr>
        <p:spPr>
          <a:xfrm>
            <a:off x="838200" y="4678709"/>
            <a:ext cx="1547813" cy="63407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60CADD-B004-78AE-F057-D8E05FB33CD4}"/>
              </a:ext>
            </a:extLst>
          </p:cNvPr>
          <p:cNvSpPr/>
          <p:nvPr/>
        </p:nvSpPr>
        <p:spPr>
          <a:xfrm>
            <a:off x="2700338" y="4787005"/>
            <a:ext cx="1042987" cy="52577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681578-969F-7ED3-4F9B-9D5D2B078D9A}"/>
              </a:ext>
            </a:extLst>
          </p:cNvPr>
          <p:cNvSpPr/>
          <p:nvPr/>
        </p:nvSpPr>
        <p:spPr>
          <a:xfrm>
            <a:off x="3852863" y="4795288"/>
            <a:ext cx="1947862" cy="52577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EBF40-61DA-A9A2-0B08-F6077ADCAF70}"/>
              </a:ext>
            </a:extLst>
          </p:cNvPr>
          <p:cNvSpPr/>
          <p:nvPr/>
        </p:nvSpPr>
        <p:spPr>
          <a:xfrm>
            <a:off x="2967038" y="5439779"/>
            <a:ext cx="5262562" cy="87212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AE6BB-3264-4FCF-129D-8B9B7C95AD93}"/>
              </a:ext>
            </a:extLst>
          </p:cNvPr>
          <p:cNvSpPr/>
          <p:nvPr/>
        </p:nvSpPr>
        <p:spPr>
          <a:xfrm>
            <a:off x="8410576" y="5467458"/>
            <a:ext cx="1704974" cy="52577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365A3744-E40C-84A9-7DE1-FC58C471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737" t="43091" r="31005" b="16498"/>
          <a:stretch/>
        </p:blipFill>
        <p:spPr>
          <a:xfrm>
            <a:off x="8539163" y="4398844"/>
            <a:ext cx="3128962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34908 L 0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A3FC-7454-D214-6321-3F05232C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Modeling in GRPO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F07B-4F6C-D393-7177-FC663F40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rule-based reward system with two types:</a:t>
            </a:r>
          </a:p>
          <a:p>
            <a:endParaRPr lang="en-US" dirty="0"/>
          </a:p>
          <a:p>
            <a:pPr lvl="1"/>
            <a:r>
              <a:rPr lang="en-US" b="1" dirty="0"/>
              <a:t>Accuracy rewards:</a:t>
            </a:r>
            <a:r>
              <a:rPr lang="en-US" dirty="0"/>
              <a:t> Ensures correct responses (e.g., math, </a:t>
            </a:r>
            <a:r>
              <a:rPr lang="en-US" dirty="0" err="1"/>
              <a:t>LeetCode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Format rewards:</a:t>
            </a:r>
            <a:r>
              <a:rPr lang="en-US" dirty="0"/>
              <a:t> Employ a format reward model that enforces the model to put its thinking process between ‘&lt;think&gt;’ and ‘&lt;/think&gt;’ tags.</a:t>
            </a:r>
          </a:p>
        </p:txBody>
      </p:sp>
    </p:spTree>
    <p:extLst>
      <p:ext uri="{BB962C8B-B14F-4D97-AF65-F5344CB8AC3E}">
        <p14:creationId xmlns:p14="http://schemas.microsoft.com/office/powerpoint/2010/main" val="350566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938F-E68B-B508-FA67-F1E7A331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DeepSeek-R1-Zero Response Length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C4CC109B-205D-04AA-45B3-FDA43D3D0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497" y="1860637"/>
            <a:ext cx="7795006" cy="4632238"/>
          </a:xfrm>
        </p:spPr>
      </p:pic>
    </p:spTree>
    <p:extLst>
      <p:ext uri="{BB962C8B-B14F-4D97-AF65-F5344CB8AC3E}">
        <p14:creationId xmlns:p14="http://schemas.microsoft.com/office/powerpoint/2010/main" val="213746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7D8B-EBBC-7A27-EDD3-C7EB9FCC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DeepSeek-R1-Zero outperforms O1-mini in math and coding benchmarks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28ABC8D-9D9A-0883-F15A-481AFEA8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021"/>
          <a:stretch/>
        </p:blipFill>
        <p:spPr>
          <a:xfrm>
            <a:off x="730834" y="2277076"/>
            <a:ext cx="10730331" cy="33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212D-F22E-274E-7CCC-D85683CF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Aha Moment of DeepSeek-R1-Zero </a:t>
            </a:r>
          </a:p>
        </p:txBody>
      </p:sp>
      <p:pic>
        <p:nvPicPr>
          <p:cNvPr id="5" name="Content Placeholder 4" descr="A math equations and formulas&#10;&#10;Description automatically generated">
            <a:extLst>
              <a:ext uri="{FF2B5EF4-FFF2-40B4-BE49-F238E27FC236}">
                <a16:creationId xmlns:a16="http://schemas.microsoft.com/office/drawing/2014/main" id="{47C86007-296B-3B11-2A10-7D37AF9D0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312" y="1690688"/>
            <a:ext cx="7253376" cy="4779219"/>
          </a:xfrm>
        </p:spPr>
      </p:pic>
    </p:spTree>
    <p:extLst>
      <p:ext uri="{BB962C8B-B14F-4D97-AF65-F5344CB8AC3E}">
        <p14:creationId xmlns:p14="http://schemas.microsoft.com/office/powerpoint/2010/main" val="57244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A942-01C7-05B0-EE60-CD6DF73D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DeepSeek-R1-Zero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A066-F234-D6A9-C58B-47E03C11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DeepSeek-R1-Zero struggles with challenges like </a:t>
            </a:r>
          </a:p>
          <a:p>
            <a:pPr lvl="1"/>
            <a:r>
              <a:rPr lang="en-US" dirty="0"/>
              <a:t>poor readability, and</a:t>
            </a:r>
          </a:p>
          <a:p>
            <a:pPr lvl="1"/>
            <a:r>
              <a:rPr lang="en-US" dirty="0"/>
              <a:t>language mixing.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“</a:t>
            </a:r>
            <a:r>
              <a:rPr lang="en-US" dirty="0"/>
              <a:t>To make reasoning processes more readable, we explore </a:t>
            </a:r>
            <a:r>
              <a:rPr lang="en-US" b="1" u="sng" dirty="0"/>
              <a:t>DeepSeek-R1</a:t>
            </a:r>
            <a:r>
              <a:rPr lang="en-US" dirty="0"/>
              <a:t>, a method that utilizes RL with </a:t>
            </a:r>
            <a:r>
              <a:rPr lang="en-US" b="1" dirty="0"/>
              <a:t>human-friendly cold-start data</a:t>
            </a:r>
            <a:r>
              <a:rPr lang="en-US" dirty="0"/>
              <a:t>.</a:t>
            </a:r>
            <a:r>
              <a:rPr lang="en-US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73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1657457-626B-EB7A-5705-9B385D7D3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964E-74A8-8B22-B753-516CFA67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en-US" dirty="0"/>
              <a:t>DeepSeek-R1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AA84317-C39B-1DC5-0EAC-3E308B95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9" y="0"/>
            <a:ext cx="6459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8229A4-C49E-7AC1-78FA-473D6DA864C0}"/>
              </a:ext>
            </a:extLst>
          </p:cNvPr>
          <p:cNvSpPr txBox="1"/>
          <p:nvPr/>
        </p:nvSpPr>
        <p:spPr>
          <a:xfrm>
            <a:off x="838200" y="2128837"/>
            <a:ext cx="47339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again from V3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Cold start chain of thought (</a:t>
            </a:r>
            <a:r>
              <a:rPr lang="en-US" sz="2400" dirty="0" err="1"/>
              <a:t>CoT</a:t>
            </a:r>
            <a:r>
              <a:rPr lang="en-US" sz="2400" dirty="0"/>
              <a:t>)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Reinforcement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Group Relative Policy Optimization (GRPO)</a:t>
            </a:r>
            <a:r>
              <a:rPr lang="en-US" sz="2400" baseline="30000" dirty="0"/>
              <a:t>1</a:t>
            </a:r>
            <a:r>
              <a:rPr lang="en-US" sz="2400" dirty="0"/>
              <a:t> algorithm was utilized to fine-tune the V3 base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C07D8-74A5-DE92-CAE0-CE29A5D70954}"/>
              </a:ext>
            </a:extLst>
          </p:cNvPr>
          <p:cNvSpPr/>
          <p:nvPr/>
        </p:nvSpPr>
        <p:spPr>
          <a:xfrm>
            <a:off x="5429249" y="1226417"/>
            <a:ext cx="1543051" cy="74525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DB34C-CF01-E9CD-F08F-EE11EF704CA2}"/>
              </a:ext>
            </a:extLst>
          </p:cNvPr>
          <p:cNvSpPr txBox="1"/>
          <p:nvPr/>
        </p:nvSpPr>
        <p:spPr>
          <a:xfrm>
            <a:off x="838200" y="6515079"/>
            <a:ext cx="358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Shao et al., 2024: </a:t>
            </a:r>
            <a:r>
              <a:rPr lang="en-US" sz="1200" dirty="0" err="1"/>
              <a:t>DeepSeekMath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094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4B9A-76A7-613E-8CAD-3707F72B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Fine-tuning (SFT) in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2B46-930D-576A-0867-7C2BCE7D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63737"/>
                </a:solidFill>
                <a:effectLst/>
                <a:latin typeface="Spectral"/>
              </a:rPr>
              <a:t>Augments</a:t>
            </a:r>
            <a:r>
              <a:rPr lang="en-US" b="1" i="0" dirty="0">
                <a:solidFill>
                  <a:srgbClr val="363737"/>
                </a:solidFill>
                <a:effectLst/>
                <a:latin typeface="Spectral"/>
              </a:rPr>
              <a:t> input-output </a:t>
            </a:r>
            <a:r>
              <a:rPr lang="en-US" i="0" dirty="0">
                <a:solidFill>
                  <a:srgbClr val="363737"/>
                </a:solidFill>
                <a:effectLst/>
                <a:latin typeface="Spectral"/>
              </a:rPr>
              <a:t>examples</a:t>
            </a:r>
            <a:r>
              <a:rPr lang="en-US" b="1" i="0" dirty="0">
                <a:solidFill>
                  <a:srgbClr val="363737"/>
                </a:solidFill>
                <a:effectLst/>
                <a:latin typeface="Spectral"/>
              </a:rPr>
              <a:t> </a:t>
            </a:r>
            <a:r>
              <a:rPr lang="en-US" i="0" dirty="0">
                <a:solidFill>
                  <a:srgbClr val="363737"/>
                </a:solidFill>
                <a:effectLst/>
                <a:latin typeface="Spectral"/>
              </a:rPr>
              <a:t>with</a:t>
            </a:r>
            <a:r>
              <a:rPr lang="en-US" b="1" i="0" dirty="0">
                <a:solidFill>
                  <a:srgbClr val="363737"/>
                </a:solidFill>
                <a:effectLst/>
                <a:latin typeface="Spectral"/>
              </a:rPr>
              <a:t> instructions</a:t>
            </a:r>
            <a:r>
              <a:rPr lang="en-US" b="0" i="0" dirty="0">
                <a:solidFill>
                  <a:srgbClr val="363737"/>
                </a:solidFill>
                <a:effectLst/>
                <a:latin typeface="Spectral"/>
              </a:rPr>
              <a:t>, which enables instruction-tuned models to generalize more easily to new tasks.</a:t>
            </a:r>
          </a:p>
          <a:p>
            <a:endParaRPr lang="en-US" dirty="0">
              <a:solidFill>
                <a:srgbClr val="363737"/>
              </a:solidFill>
              <a:latin typeface="Spectral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22D1F-96DA-94EC-46B0-FA75D4D7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448" t="27873" b="26969"/>
          <a:stretch/>
        </p:blipFill>
        <p:spPr>
          <a:xfrm>
            <a:off x="3650974" y="3265798"/>
            <a:ext cx="4890052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582AF-E9BC-AA2A-7DEA-56217308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A8F-E958-7C4D-AC7D-98DE18C3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en-US" dirty="0"/>
              <a:t>DeepSeek-R1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5A6D792-B2B8-14CC-920A-B2925546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9" y="0"/>
            <a:ext cx="6459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C33B6-9E83-A06B-E6C2-58DDAA3E546D}"/>
              </a:ext>
            </a:extLst>
          </p:cNvPr>
          <p:cNvSpPr txBox="1"/>
          <p:nvPr/>
        </p:nvSpPr>
        <p:spPr>
          <a:xfrm>
            <a:off x="838200" y="2128837"/>
            <a:ext cx="45481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again from the V3 Base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 supervised fine-tuning (SFT) for 2 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 Reinforcement Learning (RL) to improve helpfulness and harmlessness.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022D61-BDD0-7E46-485B-1CB9B91707B0}"/>
              </a:ext>
            </a:extLst>
          </p:cNvPr>
          <p:cNvGrpSpPr/>
          <p:nvPr/>
        </p:nvGrpSpPr>
        <p:grpSpPr>
          <a:xfrm>
            <a:off x="5401494" y="365125"/>
            <a:ext cx="5487259" cy="6487864"/>
            <a:chOff x="5386389" y="370136"/>
            <a:chExt cx="5487259" cy="6487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59A864-7095-1795-6B05-014DA1DD8229}"/>
                </a:ext>
              </a:extLst>
            </p:cNvPr>
            <p:cNvSpPr/>
            <p:nvPr/>
          </p:nvSpPr>
          <p:spPr>
            <a:xfrm>
              <a:off x="5386389" y="370136"/>
              <a:ext cx="4760146" cy="6487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272632-1BE2-543B-ACF8-89803D457FF6}"/>
                </a:ext>
              </a:extLst>
            </p:cNvPr>
            <p:cNvSpPr/>
            <p:nvPr/>
          </p:nvSpPr>
          <p:spPr>
            <a:xfrm>
              <a:off x="7499791" y="1343550"/>
              <a:ext cx="3373857" cy="2387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E5F9B53-BD4D-7E71-39DB-247E834B5FB8}"/>
              </a:ext>
            </a:extLst>
          </p:cNvPr>
          <p:cNvSpPr/>
          <p:nvPr/>
        </p:nvSpPr>
        <p:spPr>
          <a:xfrm>
            <a:off x="6743370" y="47547"/>
            <a:ext cx="1265893" cy="31256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1CCE9-7289-D52A-185B-6ECA0AF5E9A0}"/>
              </a:ext>
            </a:extLst>
          </p:cNvPr>
          <p:cNvSpPr/>
          <p:nvPr/>
        </p:nvSpPr>
        <p:spPr>
          <a:xfrm>
            <a:off x="10370595" y="5064364"/>
            <a:ext cx="1265893" cy="63793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263074-34D9-F9CD-9DEC-121C776C16CD}"/>
              </a:ext>
            </a:extLst>
          </p:cNvPr>
          <p:cNvSpPr/>
          <p:nvPr/>
        </p:nvSpPr>
        <p:spPr>
          <a:xfrm>
            <a:off x="10161640" y="5699363"/>
            <a:ext cx="1698908" cy="63793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685CD-6679-504F-C7BE-1D62ED867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A665-FBFA-7200-B24A-2AF7427D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en-US" dirty="0"/>
              <a:t>DeepSeek-R1 SFT data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3EE55A0-7B42-6081-FBAC-89B27F753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9" y="0"/>
            <a:ext cx="6459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986FB-5B8D-CF93-50A7-D556DBC0327B}"/>
              </a:ext>
            </a:extLst>
          </p:cNvPr>
          <p:cNvSpPr/>
          <p:nvPr/>
        </p:nvSpPr>
        <p:spPr>
          <a:xfrm>
            <a:off x="6805613" y="3289300"/>
            <a:ext cx="1265893" cy="7239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3DB9C-ADAD-AC16-9372-A96A85AE2E71}"/>
              </a:ext>
            </a:extLst>
          </p:cNvPr>
          <p:cNvSpPr/>
          <p:nvPr/>
        </p:nvSpPr>
        <p:spPr>
          <a:xfrm>
            <a:off x="6650363" y="4343400"/>
            <a:ext cx="2303137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B8944-7F46-410C-7E98-C6C2A1AFDA6D}"/>
              </a:ext>
            </a:extLst>
          </p:cNvPr>
          <p:cNvSpPr/>
          <p:nvPr/>
        </p:nvSpPr>
        <p:spPr>
          <a:xfrm>
            <a:off x="5000624" y="1943894"/>
            <a:ext cx="1596035" cy="479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92B8B-C0BB-3234-B52A-E1F0AFC2C3AC}"/>
              </a:ext>
            </a:extLst>
          </p:cNvPr>
          <p:cNvSpPr/>
          <p:nvPr/>
        </p:nvSpPr>
        <p:spPr>
          <a:xfrm>
            <a:off x="9042401" y="5064364"/>
            <a:ext cx="2594088" cy="6379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AAF14-162C-E18C-6112-31430DC6137C}"/>
              </a:ext>
            </a:extLst>
          </p:cNvPr>
          <p:cNvSpPr/>
          <p:nvPr/>
        </p:nvSpPr>
        <p:spPr>
          <a:xfrm>
            <a:off x="9073552" y="3289300"/>
            <a:ext cx="1265893" cy="7239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C77FA-70B1-A48B-82D4-21AD2E3BA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7826-CAF0-2D4D-E419-03C264B5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en-US" dirty="0"/>
              <a:t>DeepSeek-R1 Distillation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93A0806-0E8B-1F33-89A0-FCF1F2B6C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6" t="62789" r="27134"/>
          <a:stretch/>
        </p:blipFill>
        <p:spPr bwMode="auto">
          <a:xfrm>
            <a:off x="5129213" y="1547018"/>
            <a:ext cx="6020990" cy="45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CD6D-3CEA-C9F5-96DE-1F6916A7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DeepSeek-R1 achieves OpenAI O1 in math and coding benchmarks</a:t>
            </a:r>
          </a:p>
        </p:txBody>
      </p:sp>
      <p:pic>
        <p:nvPicPr>
          <p:cNvPr id="5" name="Content Placeholder 4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9656F5E-00F3-18ED-810D-25B06BF3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924" y="1690687"/>
            <a:ext cx="7553876" cy="4814381"/>
          </a:xfrm>
        </p:spPr>
      </p:pic>
    </p:spTree>
    <p:extLst>
      <p:ext uri="{BB962C8B-B14F-4D97-AF65-F5344CB8AC3E}">
        <p14:creationId xmlns:p14="http://schemas.microsoft.com/office/powerpoint/2010/main" val="173837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F48A-AAA5-BB98-1F4C-33103BB2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DeepSeek-R1 achieves SOTA* LLMs in different benchmarks</a:t>
            </a:r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629AD5DD-43F0-CEC7-43E9-233F302B8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862" y="1690688"/>
            <a:ext cx="6113237" cy="4978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1FE14-B1CF-1754-1081-E3C3F191BC69}"/>
              </a:ext>
            </a:extLst>
          </p:cNvPr>
          <p:cNvSpPr txBox="1"/>
          <p:nvPr/>
        </p:nvSpPr>
        <p:spPr>
          <a:xfrm>
            <a:off x="139700" y="6490406"/>
            <a:ext cx="25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*SOTA: State-Of-The-Art</a:t>
            </a:r>
          </a:p>
        </p:txBody>
      </p:sp>
    </p:spTree>
    <p:extLst>
      <p:ext uri="{BB962C8B-B14F-4D97-AF65-F5344CB8AC3E}">
        <p14:creationId xmlns:p14="http://schemas.microsoft.com/office/powerpoint/2010/main" val="49311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9316-960D-79AA-C4F5-5C7F0361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Distilled Model Evaluation</a:t>
            </a:r>
          </a:p>
        </p:txBody>
      </p:sp>
      <p:pic>
        <p:nvPicPr>
          <p:cNvPr id="5" name="Content Placeholder 4" descr="A table with numbers and a number&#10;&#10;Description automatically generated">
            <a:extLst>
              <a:ext uri="{FF2B5EF4-FFF2-40B4-BE49-F238E27FC236}">
                <a16:creationId xmlns:a16="http://schemas.microsoft.com/office/drawing/2014/main" id="{08CC732D-AE2F-F278-CEC0-99AF1B1C8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690688"/>
            <a:ext cx="9550400" cy="4318000"/>
          </a:xfrm>
        </p:spPr>
      </p:pic>
    </p:spTree>
    <p:extLst>
      <p:ext uri="{BB962C8B-B14F-4D97-AF65-F5344CB8AC3E}">
        <p14:creationId xmlns:p14="http://schemas.microsoft.com/office/powerpoint/2010/main" val="2349160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12A6-308E-F3A4-9F34-CA401FE42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B41D-FD65-1A47-79CB-7A4ABC27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CA89-A9FD-11F1-2C65-6C56D2A3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DeepSeek-R1 matches OpenAI o1 in complex reasoning tasks.</a:t>
            </a:r>
          </a:p>
          <a:p>
            <a:endParaRPr lang="en-US" dirty="0"/>
          </a:p>
          <a:p>
            <a:r>
              <a:rPr lang="en-US" dirty="0"/>
              <a:t>DeepSeek-R1-zero achieves strong logical reasoning without supervised fine-tuning.</a:t>
            </a:r>
          </a:p>
          <a:p>
            <a:endParaRPr lang="en-US" dirty="0"/>
          </a:p>
          <a:p>
            <a:r>
              <a:rPr lang="en-US" dirty="0"/>
              <a:t>Distillation enables smaller models to inherit advanced reasoning capabilities from DeepSeek-R1.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66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0EDBC-5BBB-E40E-6DE9-6CD77DB2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8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FB1E3-3F19-BE3D-35C5-009F29907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31E4-B2F2-BE9A-78B9-01CAF057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Fine-tuning (SFT) in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0A4D-19E1-B05A-C758-5ED0A9F3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9375"/>
          </a:xfrm>
        </p:spPr>
        <p:txBody>
          <a:bodyPr/>
          <a:lstStyle/>
          <a:p>
            <a:r>
              <a:rPr lang="en-US" i="0" dirty="0">
                <a:solidFill>
                  <a:srgbClr val="363737"/>
                </a:solidFill>
                <a:effectLst/>
                <a:latin typeface="Spectral"/>
              </a:rPr>
              <a:t>Augments</a:t>
            </a:r>
            <a:r>
              <a:rPr lang="en-US" b="1" i="0" dirty="0">
                <a:solidFill>
                  <a:srgbClr val="363737"/>
                </a:solidFill>
                <a:effectLst/>
                <a:latin typeface="Spectral"/>
              </a:rPr>
              <a:t> input-output </a:t>
            </a:r>
            <a:r>
              <a:rPr lang="en-US" i="0" dirty="0">
                <a:solidFill>
                  <a:srgbClr val="363737"/>
                </a:solidFill>
                <a:effectLst/>
                <a:latin typeface="Spectral"/>
              </a:rPr>
              <a:t>examples</a:t>
            </a:r>
            <a:r>
              <a:rPr lang="en-US" b="1" i="0" dirty="0">
                <a:solidFill>
                  <a:srgbClr val="363737"/>
                </a:solidFill>
                <a:effectLst/>
                <a:latin typeface="Spectral"/>
              </a:rPr>
              <a:t> </a:t>
            </a:r>
            <a:r>
              <a:rPr lang="en-US" i="0" dirty="0">
                <a:solidFill>
                  <a:srgbClr val="363737"/>
                </a:solidFill>
                <a:effectLst/>
                <a:latin typeface="Spectral"/>
              </a:rPr>
              <a:t>with</a:t>
            </a:r>
            <a:r>
              <a:rPr lang="en-US" b="1" i="0" dirty="0">
                <a:solidFill>
                  <a:srgbClr val="363737"/>
                </a:solidFill>
                <a:effectLst/>
                <a:latin typeface="Spectral"/>
              </a:rPr>
              <a:t> instructions</a:t>
            </a:r>
            <a:r>
              <a:rPr lang="en-US" b="0" i="0" dirty="0">
                <a:solidFill>
                  <a:srgbClr val="363737"/>
                </a:solidFill>
                <a:effectLst/>
                <a:latin typeface="Spectral"/>
              </a:rPr>
              <a:t>, which enables instruction-tuned models to generalize more easily to new tasks.</a:t>
            </a:r>
          </a:p>
          <a:p>
            <a:endParaRPr lang="en-US" dirty="0">
              <a:solidFill>
                <a:srgbClr val="363737"/>
              </a:solidFill>
              <a:latin typeface="Spectral"/>
            </a:endParaRPr>
          </a:p>
          <a:p>
            <a:endParaRPr lang="en-US" b="0" i="0" dirty="0">
              <a:solidFill>
                <a:srgbClr val="363737"/>
              </a:solidFill>
              <a:effectLst/>
              <a:latin typeface="Spectral"/>
            </a:endParaRPr>
          </a:p>
          <a:p>
            <a:endParaRPr lang="en-US" dirty="0">
              <a:solidFill>
                <a:srgbClr val="363737"/>
              </a:solidFill>
              <a:latin typeface="Spectral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D7240-868D-BEDB-3927-9B9FAA28A866}"/>
              </a:ext>
            </a:extLst>
          </p:cNvPr>
          <p:cNvSpPr txBox="1"/>
          <p:nvPr/>
        </p:nvSpPr>
        <p:spPr>
          <a:xfrm>
            <a:off x="2000250" y="3434100"/>
            <a:ext cx="8191500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Instruction: </a:t>
            </a:r>
            <a:r>
              <a:rPr lang="en-US" sz="2000" dirty="0"/>
              <a:t>Translate the following English text to French. </a:t>
            </a:r>
          </a:p>
          <a:p>
            <a:r>
              <a:rPr lang="en-US" sz="2000" b="1" dirty="0"/>
              <a:t>Input-output: </a:t>
            </a:r>
            <a:r>
              <a:rPr lang="en-US" sz="2000" dirty="0"/>
              <a:t>The weather is nice today. → Le temps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agréable</a:t>
            </a:r>
            <a:r>
              <a:rPr lang="en-US" sz="2000" dirty="0"/>
              <a:t> </a:t>
            </a:r>
            <a:r>
              <a:rPr lang="en-US" sz="2000" dirty="0" err="1"/>
              <a:t>aujourd'hui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Instruction</a:t>
            </a:r>
            <a:r>
              <a:rPr lang="en-US" sz="2000" dirty="0"/>
              <a:t>: Determine the sentiment of the following review.</a:t>
            </a:r>
          </a:p>
          <a:p>
            <a:r>
              <a:rPr lang="en-US" sz="2000" b="1" dirty="0"/>
              <a:t>Input-output</a:t>
            </a:r>
            <a:r>
              <a:rPr lang="en-US" sz="2000" dirty="0"/>
              <a:t>: I love this product! It works perfectly. → Positive</a:t>
            </a:r>
          </a:p>
        </p:txBody>
      </p:sp>
    </p:spTree>
    <p:extLst>
      <p:ext uri="{BB962C8B-B14F-4D97-AF65-F5344CB8AC3E}">
        <p14:creationId xmlns:p14="http://schemas.microsoft.com/office/powerpoint/2010/main" val="412419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7F7B-F8ED-716A-5B17-3C26E95E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DeepSeek-R1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99E9-E43F-9C3E-F79A-05F775E2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DeepSeek-R1-Zero</a:t>
            </a:r>
            <a:r>
              <a:rPr lang="en-US" dirty="0"/>
              <a:t>, a model trained via large-scale reinforcement learning (RL) </a:t>
            </a:r>
            <a:r>
              <a:rPr lang="en-US" b="1" dirty="0"/>
              <a:t>without</a:t>
            </a:r>
            <a:r>
              <a:rPr lang="en-US" dirty="0"/>
              <a:t> supervised fine-tuning (SFT) as a preliminary step.</a:t>
            </a:r>
          </a:p>
          <a:p>
            <a:endParaRPr lang="en-US" dirty="0"/>
          </a:p>
          <a:p>
            <a:r>
              <a:rPr lang="en-US" dirty="0"/>
              <a:t>However, it encounters challenges such as poor readability, and language mixing. </a:t>
            </a:r>
          </a:p>
          <a:p>
            <a:endParaRPr lang="en-US" dirty="0"/>
          </a:p>
          <a:p>
            <a:r>
              <a:rPr lang="en-US" b="1" dirty="0"/>
              <a:t>DeepSeek-R1</a:t>
            </a:r>
            <a:r>
              <a:rPr lang="en-US" dirty="0"/>
              <a:t>addresses these challenges by incorporating a multi-stage training and cold-start data before RL. </a:t>
            </a:r>
          </a:p>
        </p:txBody>
      </p:sp>
    </p:spTree>
    <p:extLst>
      <p:ext uri="{BB962C8B-B14F-4D97-AF65-F5344CB8AC3E}">
        <p14:creationId xmlns:p14="http://schemas.microsoft.com/office/powerpoint/2010/main" val="102877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AF40-677D-B886-0962-ABA4E95E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Training Paradigm 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1DC9276-3842-12C1-13F1-9DB710B5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9" y="0"/>
            <a:ext cx="6459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9FAB1-4C55-8E8B-FBD0-43EB8258BD18}"/>
              </a:ext>
            </a:extLst>
          </p:cNvPr>
          <p:cNvSpPr txBox="1"/>
          <p:nvPr/>
        </p:nvSpPr>
        <p:spPr>
          <a:xfrm>
            <a:off x="0" y="6396335"/>
            <a:ext cx="552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https://x.com/SirrahChan/status/1881488738473357753/photo/1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https://www.youtube.com/watch?v=QdEuh2UVbu0&amp;list=WL&amp;index=10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505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FA0B2-7C49-7C31-01E8-3EA035DD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334B-41F8-56DE-2E94-BBB98ACB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en-US" dirty="0"/>
              <a:t>DeepSeek-R1-Zero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599A39A-4202-3259-2A46-673D4F06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9" y="0"/>
            <a:ext cx="6459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357880-5FF7-3156-0681-48EDB6B90847}"/>
              </a:ext>
            </a:extLst>
          </p:cNvPr>
          <p:cNvSpPr/>
          <p:nvPr/>
        </p:nvSpPr>
        <p:spPr>
          <a:xfrm>
            <a:off x="6829426" y="500063"/>
            <a:ext cx="5016017" cy="6357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EFB6D-80E5-349D-A05D-8914BC4CFAB4}"/>
              </a:ext>
            </a:extLst>
          </p:cNvPr>
          <p:cNvSpPr txBox="1"/>
          <p:nvPr/>
        </p:nvSpPr>
        <p:spPr>
          <a:xfrm>
            <a:off x="838200" y="2128837"/>
            <a:ext cx="47339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DeepSeek-V3 (</a:t>
            </a:r>
            <a:r>
              <a:rPr lang="en-US" sz="2800" dirty="0" err="1"/>
              <a:t>DeepSeek</a:t>
            </a:r>
            <a:r>
              <a:rPr lang="en-US" sz="2800" dirty="0"/>
              <a:t>-AI 24 ) is used as the starting checkpoint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DeepSeek-V3 is a Transformer and Mixture of Experts (</a:t>
            </a:r>
            <a:r>
              <a:rPr lang="en-US" sz="2800" dirty="0" err="1"/>
              <a:t>MoE</a:t>
            </a:r>
            <a:r>
              <a:rPr lang="en-US" sz="2800" dirty="0"/>
              <a:t>) based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664ED-7E96-70A8-5547-2766F9DB9056}"/>
              </a:ext>
            </a:extLst>
          </p:cNvPr>
          <p:cNvSpPr/>
          <p:nvPr/>
        </p:nvSpPr>
        <p:spPr>
          <a:xfrm>
            <a:off x="6443662" y="35792"/>
            <a:ext cx="2028826" cy="32933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6798-493F-4CA5-13BE-79CD6AC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Revisiting Mixture of Experts (</a:t>
            </a:r>
            <a:r>
              <a:rPr lang="en-US" sz="4400" dirty="0" err="1"/>
              <a:t>MoE</a:t>
            </a:r>
            <a:r>
              <a:rPr lang="en-US" sz="4400" dirty="0"/>
              <a:t>)</a:t>
            </a:r>
            <a:endParaRPr lang="en-US" dirty="0"/>
          </a:p>
        </p:txBody>
      </p:sp>
      <p:pic>
        <p:nvPicPr>
          <p:cNvPr id="3074" name="Picture 2" descr="Switch Layer">
            <a:extLst>
              <a:ext uri="{FF2B5EF4-FFF2-40B4-BE49-F238E27FC236}">
                <a16:creationId xmlns:a16="http://schemas.microsoft.com/office/drawing/2014/main" id="{AAF8DECB-7D40-6550-4B19-79C2D115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1312807"/>
            <a:ext cx="6497636" cy="500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212EB-4787-AC48-E2A6-D0616EDF225A}"/>
              </a:ext>
            </a:extLst>
          </p:cNvPr>
          <p:cNvSpPr txBox="1"/>
          <p:nvPr/>
        </p:nvSpPr>
        <p:spPr>
          <a:xfrm>
            <a:off x="480219" y="6320798"/>
            <a:ext cx="358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https://huggingface.co/blog/moe</a:t>
            </a:r>
            <a:endParaRPr lang="en-US" sz="1200" dirty="0"/>
          </a:p>
          <a:p>
            <a:r>
              <a:rPr lang="en-US" sz="1200" dirty="0" err="1"/>
              <a:t>Shazeer</a:t>
            </a:r>
            <a:r>
              <a:rPr lang="en-US" sz="1200" dirty="0"/>
              <a:t> et al.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68A34-8DC7-D9EA-7CF7-A493A8717F75}"/>
              </a:ext>
            </a:extLst>
          </p:cNvPr>
          <p:cNvSpPr txBox="1"/>
          <p:nvPr/>
        </p:nvSpPr>
        <p:spPr>
          <a:xfrm>
            <a:off x="480219" y="2091670"/>
            <a:ext cx="47339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Consists of two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Sparse </a:t>
            </a:r>
            <a:r>
              <a:rPr lang="en-US" sz="2800" b="1" dirty="0" err="1"/>
              <a:t>MoE</a:t>
            </a:r>
            <a:r>
              <a:rPr lang="en-US" sz="2800" b="1" dirty="0"/>
              <a:t> layers </a:t>
            </a:r>
            <a:r>
              <a:rPr lang="en-US" sz="2800" dirty="0"/>
              <a:t>instead of dense feed-forward network (FFN)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Routers </a:t>
            </a:r>
            <a:r>
              <a:rPr lang="en-US" sz="2800" dirty="0"/>
              <a:t>determines which tokens are sent to which expert.</a:t>
            </a:r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F85B5-6AC6-83E4-848F-65928A25EFD9}"/>
              </a:ext>
            </a:extLst>
          </p:cNvPr>
          <p:cNvSpPr/>
          <p:nvPr/>
        </p:nvSpPr>
        <p:spPr>
          <a:xfrm>
            <a:off x="7505700" y="2309037"/>
            <a:ext cx="3136900" cy="78976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832A7-AE8C-C513-01FA-FDA4BB3E4877}"/>
              </a:ext>
            </a:extLst>
          </p:cNvPr>
          <p:cNvSpPr/>
          <p:nvPr/>
        </p:nvSpPr>
        <p:spPr>
          <a:xfrm>
            <a:off x="7663659" y="2971800"/>
            <a:ext cx="3136900" cy="4572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07FFC-6149-5819-18C5-B97202567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8-47F0-EC79-8185-64A5F86D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en-US" dirty="0"/>
              <a:t>DeepSeek-R1-Zero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91BE8BD-28D9-C168-55B3-66B64C98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9" y="0"/>
            <a:ext cx="6459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BD72FE-CDAF-1E82-743A-F573E3F8BF47}"/>
              </a:ext>
            </a:extLst>
          </p:cNvPr>
          <p:cNvSpPr/>
          <p:nvPr/>
        </p:nvSpPr>
        <p:spPr>
          <a:xfrm>
            <a:off x="6829426" y="500063"/>
            <a:ext cx="5016017" cy="6357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CF805-BD40-4FF8-D634-EC43EAAD6998}"/>
              </a:ext>
            </a:extLst>
          </p:cNvPr>
          <p:cNvSpPr txBox="1"/>
          <p:nvPr/>
        </p:nvSpPr>
        <p:spPr>
          <a:xfrm>
            <a:off x="838200" y="2128837"/>
            <a:ext cx="4733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 reasoning capabilities without any supervised data, via reinforcement learning finetuning.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Group Relative Policy Optimization (GRPO)</a:t>
            </a:r>
            <a:r>
              <a:rPr lang="en-US" sz="2400" baseline="30000" dirty="0"/>
              <a:t>1</a:t>
            </a:r>
            <a:r>
              <a:rPr lang="en-US" sz="2400" dirty="0"/>
              <a:t> algorithm was utilized to fine-tune the V3 base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2EA05-9115-1CA8-452E-325FC2F6246B}"/>
              </a:ext>
            </a:extLst>
          </p:cNvPr>
          <p:cNvSpPr/>
          <p:nvPr/>
        </p:nvSpPr>
        <p:spPr>
          <a:xfrm>
            <a:off x="5429249" y="1226417"/>
            <a:ext cx="1543051" cy="74525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EDB4E-7B7E-4C4F-6B5D-2AC0DAE67B28}"/>
              </a:ext>
            </a:extLst>
          </p:cNvPr>
          <p:cNvSpPr txBox="1"/>
          <p:nvPr/>
        </p:nvSpPr>
        <p:spPr>
          <a:xfrm>
            <a:off x="838200" y="6515079"/>
            <a:ext cx="358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Shao et al., 2024: </a:t>
            </a:r>
            <a:r>
              <a:rPr lang="en-US" sz="1200" dirty="0" err="1"/>
              <a:t>DeepSeekMath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32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77DC-877A-531D-686D-5C53EBD3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Reinforcement Learning (RL)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25E869-C0E5-BB82-7908-9B925B498E5B}"/>
              </a:ext>
            </a:extLst>
          </p:cNvPr>
          <p:cNvGrpSpPr/>
          <p:nvPr/>
        </p:nvGrpSpPr>
        <p:grpSpPr>
          <a:xfrm>
            <a:off x="2677993" y="3679250"/>
            <a:ext cx="5996108" cy="2962275"/>
            <a:chOff x="1169510" y="1787524"/>
            <a:chExt cx="9852980" cy="4802187"/>
          </a:xfrm>
        </p:grpSpPr>
        <p:pic>
          <p:nvPicPr>
            <p:cNvPr id="5124" name="Picture 4" descr="What Is Reinforcement Learning? - MATLAB &amp; Simulink">
              <a:extLst>
                <a:ext uri="{FF2B5EF4-FFF2-40B4-BE49-F238E27FC236}">
                  <a16:creationId xmlns:a16="http://schemas.microsoft.com/office/drawing/2014/main" id="{B06D8ADF-E451-2F8E-9995-71E2543D3B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9" t="9723" r="1797" b="10486"/>
            <a:stretch/>
          </p:blipFill>
          <p:spPr bwMode="auto">
            <a:xfrm>
              <a:off x="1169510" y="1787524"/>
              <a:ext cx="9852980" cy="470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A (Long) Peek into Reinforcement Learning | Lil'Log">
              <a:extLst>
                <a:ext uri="{FF2B5EF4-FFF2-40B4-BE49-F238E27FC236}">
                  <a16:creationId xmlns:a16="http://schemas.microsoft.com/office/drawing/2014/main" id="{14B4CF04-7759-201B-0661-F643092C8D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75" r="31159"/>
            <a:stretch/>
          </p:blipFill>
          <p:spPr bwMode="auto">
            <a:xfrm>
              <a:off x="4200525" y="3429000"/>
              <a:ext cx="3286125" cy="3160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3BEE47-13D8-5330-6CE6-B0854ECF69E2}"/>
              </a:ext>
            </a:extLst>
          </p:cNvPr>
          <p:cNvSpPr txBox="1"/>
          <p:nvPr/>
        </p:nvSpPr>
        <p:spPr>
          <a:xfrm>
            <a:off x="838200" y="169761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is a round of stick throwing.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Action: the dog moving toward the stick.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Reward: a treat.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 defines how an agent behave at a certain state. How to assign the reward.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is to find the policy that maximizes the reward.</a:t>
            </a:r>
          </a:p>
        </p:txBody>
      </p:sp>
    </p:spTree>
    <p:extLst>
      <p:ext uri="{BB962C8B-B14F-4D97-AF65-F5344CB8AC3E}">
        <p14:creationId xmlns:p14="http://schemas.microsoft.com/office/powerpoint/2010/main" val="23276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8725</TotalTime>
  <Words>823</Words>
  <Application>Microsoft Macintosh PowerPoint</Application>
  <PresentationFormat>Widescreen</PresentationFormat>
  <Paragraphs>115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Google Sans</vt:lpstr>
      <vt:lpstr>Spectral</vt:lpstr>
      <vt:lpstr>Office Theme</vt:lpstr>
      <vt:lpstr>PowerPoint Presentation</vt:lpstr>
      <vt:lpstr>Supervised Fine-tuning (SFT) in LLMs</vt:lpstr>
      <vt:lpstr>Supervised Fine-tuning (SFT) in LLMs</vt:lpstr>
      <vt:lpstr>DeepSeek-R1 models</vt:lpstr>
      <vt:lpstr>DeepSeek Training Paradigm </vt:lpstr>
      <vt:lpstr>DeepSeek-R1-Zero</vt:lpstr>
      <vt:lpstr>Revisiting Mixture of Experts (MoE)</vt:lpstr>
      <vt:lpstr>DeepSeek-R1-Zero</vt:lpstr>
      <vt:lpstr>Revisiting Reinforcement Learning (RL)</vt:lpstr>
      <vt:lpstr>Analogy to LLMs</vt:lpstr>
      <vt:lpstr>Group Relative Policy Optimization (GRPO)</vt:lpstr>
      <vt:lpstr>Group Relative Policy Optimization (GRPO)</vt:lpstr>
      <vt:lpstr>Group Relative Policy Optimization (GRPO)</vt:lpstr>
      <vt:lpstr>Reward Modeling in GRPO</vt:lpstr>
      <vt:lpstr>DeepSeek-R1-Zero Response Length</vt:lpstr>
      <vt:lpstr>DeepSeek-R1-Zero outperforms O1-mini in math and coding benchmarks</vt:lpstr>
      <vt:lpstr>Aha Moment of DeepSeek-R1-Zero </vt:lpstr>
      <vt:lpstr>Drawback of DeepSeek-R1-Zero </vt:lpstr>
      <vt:lpstr>DeepSeek-R1</vt:lpstr>
      <vt:lpstr>DeepSeek-R1</vt:lpstr>
      <vt:lpstr>DeepSeek-R1 SFT data</vt:lpstr>
      <vt:lpstr>DeepSeek-R1 Distillation</vt:lpstr>
      <vt:lpstr>DeepSeek-R1 achieves OpenAI O1 in math and coding benchmarks</vt:lpstr>
      <vt:lpstr>DeepSeek-R1 achieves SOTA* LLMs in different benchmarks</vt:lpstr>
      <vt:lpstr>Distilled Model Evaluation</vt:lpstr>
      <vt:lpstr>Takeaways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 I Jararweh</dc:creator>
  <cp:lastModifiedBy>Ala I Jararweh</cp:lastModifiedBy>
  <cp:revision>12</cp:revision>
  <dcterms:created xsi:type="dcterms:W3CDTF">2025-02-04T05:35:41Z</dcterms:created>
  <dcterms:modified xsi:type="dcterms:W3CDTF">2025-02-10T07:01:31Z</dcterms:modified>
</cp:coreProperties>
</file>