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media/image10.svg" ContentType="image/svg+xml"/>
  <Override PartName="/ppt/media/image12.svg" ContentType="image/svg+xml"/>
  <Override PartName="/ppt/media/image14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Dynapuff Condensed"/>
      <p:regular r:id="rId16"/>
    </p:embeddedFont>
    <p:embeddedFont>
      <p:font typeface="Dynapuff Condensed Bold"/>
      <p:bold r:id="rId17"/>
    </p:embeddedFont>
    <p:embeddedFont>
      <p:font typeface="Dynapuff SemiCondensed"/>
      <p:regular r:id="rId18"/>
    </p:embeddedFont>
    <p:embeddedFont>
      <p:font typeface="Calibri" panose="020F050202020403020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howGuides="1"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.svg"/><Relationship Id="rId7" Type="http://schemas.openxmlformats.org/officeDocument/2006/relationships/image" Target="../media/image9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6591300"/>
            <a:ext cx="6103108" cy="4114800"/>
          </a:xfrm>
          <a:custGeom>
            <a:avLst/>
            <a:gdLst/>
            <a:ahLst/>
            <a:cxnLst/>
            <a:rect l="l" t="t" r="r" b="b"/>
            <a:pathLst>
              <a:path w="6103108" h="4114800">
                <a:moveTo>
                  <a:pt x="0" y="0"/>
                </a:moveTo>
                <a:lnTo>
                  <a:pt x="6103109" y="0"/>
                </a:lnTo>
                <a:lnTo>
                  <a:pt x="610310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12184892" y="-1028700"/>
            <a:ext cx="6103108" cy="4114800"/>
          </a:xfrm>
          <a:custGeom>
            <a:avLst/>
            <a:gdLst/>
            <a:ahLst/>
            <a:cxnLst/>
            <a:rect l="l" t="t" r="r" b="b"/>
            <a:pathLst>
              <a:path w="6103108" h="4114800">
                <a:moveTo>
                  <a:pt x="610310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103108" y="0"/>
                </a:lnTo>
                <a:lnTo>
                  <a:pt x="6103108" y="411480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523365" y="5487035"/>
            <a:ext cx="14662150" cy="290449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4410"/>
              </a:lnSpc>
            </a:pPr>
            <a:r>
              <a:rPr lang="en-US" sz="2940" spc="88" dirty="0">
                <a:solidFill>
                  <a:srgbClr val="3F3E3A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Presented by:         </a:t>
            </a:r>
            <a:r>
              <a:rPr lang="en-GB" altLang="en-US" sz="2940" spc="88" dirty="0">
                <a:solidFill>
                  <a:srgbClr val="3F3E3A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Alaa Khaled ELhabibi</a:t>
            </a:r>
            <a:r>
              <a:rPr lang="en-US" sz="2940" spc="88" dirty="0">
                <a:solidFill>
                  <a:srgbClr val="3F3E3A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                                          ID: 23100</a:t>
            </a:r>
            <a:r>
              <a:rPr lang="en-GB" altLang="en-US" sz="2940" spc="88" dirty="0">
                <a:solidFill>
                  <a:srgbClr val="3F3E3A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2125</a:t>
            </a:r>
            <a:endParaRPr lang="en-US" sz="2940" spc="88" dirty="0">
              <a:solidFill>
                <a:srgbClr val="3F3E3A"/>
              </a:solidFill>
              <a:latin typeface="Dynapuff Condensed"/>
              <a:ea typeface="Dynapuff Condensed"/>
              <a:cs typeface="Dynapuff Condensed"/>
              <a:sym typeface="Dynapuff Condensed"/>
            </a:endParaRPr>
          </a:p>
          <a:p>
            <a:pPr algn="ctr">
              <a:lnSpc>
                <a:spcPts val="4410"/>
              </a:lnSpc>
            </a:pPr>
            <a:r>
              <a:rPr lang="en-US" sz="2940" spc="88" dirty="0">
                <a:solidFill>
                  <a:srgbClr val="3F3E3A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                                 Jana </a:t>
            </a:r>
            <a:r>
              <a:rPr lang="en-GB" altLang="en-US" sz="2940" spc="88" dirty="0">
                <a:solidFill>
                  <a:srgbClr val="3F3E3A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Mahmoud Abdallah</a:t>
            </a:r>
            <a:r>
              <a:rPr lang="en-US" sz="2940" spc="88" dirty="0">
                <a:solidFill>
                  <a:srgbClr val="3F3E3A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                                     ID:231001</a:t>
            </a:r>
            <a:r>
              <a:rPr lang="en-GB" altLang="en-US" sz="2940" spc="88" dirty="0">
                <a:solidFill>
                  <a:srgbClr val="3F3E3A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245</a:t>
            </a:r>
            <a:r>
              <a:rPr lang="en-US" sz="2940" spc="88" dirty="0">
                <a:solidFill>
                  <a:srgbClr val="3F3E3A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 </a:t>
            </a:r>
            <a:endParaRPr lang="en-US" sz="2940" spc="88" dirty="0">
              <a:solidFill>
                <a:srgbClr val="3F3E3A"/>
              </a:solidFill>
              <a:latin typeface="Dynapuff Condensed"/>
              <a:ea typeface="Dynapuff Condensed"/>
              <a:cs typeface="Dynapuff Condensed"/>
              <a:sym typeface="Dynapuff Condensed"/>
            </a:endParaRPr>
          </a:p>
          <a:p>
            <a:pPr algn="ctr">
              <a:lnSpc>
                <a:spcPts val="4410"/>
              </a:lnSpc>
            </a:pPr>
            <a:r>
              <a:rPr lang="en-US" sz="2940" spc="88">
                <a:solidFill>
                  <a:srgbClr val="3F3E3A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                           </a:t>
            </a:r>
            <a:r>
              <a:rPr lang="en-GB" altLang="en-US" sz="2940" spc="88">
                <a:solidFill>
                  <a:srgbClr val="3F3E3A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Mariam Wassem Abdelatif</a:t>
            </a:r>
            <a:r>
              <a:rPr lang="en-US" sz="2940" spc="88">
                <a:solidFill>
                  <a:srgbClr val="3F3E3A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                                        ID:23100</a:t>
            </a:r>
            <a:r>
              <a:rPr lang="en-GB" altLang="en-US" sz="2940" spc="88">
                <a:solidFill>
                  <a:srgbClr val="3F3E3A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1582</a:t>
            </a:r>
            <a:endParaRPr lang="en-US" sz="2940" spc="88" dirty="0">
              <a:solidFill>
                <a:srgbClr val="3F3E3A"/>
              </a:solidFill>
              <a:latin typeface="Dynapuff Condensed"/>
              <a:ea typeface="Dynapuff Condensed"/>
              <a:cs typeface="Dynapuff Condensed"/>
              <a:sym typeface="Dynapuff Condensed"/>
            </a:endParaRPr>
          </a:p>
          <a:p>
            <a:pPr algn="ctr">
              <a:lnSpc>
                <a:spcPts val="4410"/>
              </a:lnSpc>
            </a:pPr>
            <a:r>
              <a:rPr lang="en-US" sz="2940" spc="88" dirty="0">
                <a:solidFill>
                  <a:srgbClr val="3F3E3A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                                                                       </a:t>
            </a:r>
            <a:endParaRPr lang="en-US" sz="2940" spc="88" dirty="0">
              <a:solidFill>
                <a:srgbClr val="3F3E3A"/>
              </a:solidFill>
              <a:latin typeface="Dynapuff Condensed"/>
              <a:ea typeface="Dynapuff Condensed"/>
              <a:cs typeface="Dynapuff Condensed"/>
              <a:sym typeface="Dynapuff Condense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3492510" y="0"/>
            <a:ext cx="5040401" cy="4114800"/>
          </a:xfrm>
          <a:custGeom>
            <a:avLst/>
            <a:gdLst/>
            <a:ahLst/>
            <a:cxnLst/>
            <a:rect l="l" t="t" r="r" b="b"/>
            <a:pathLst>
              <a:path w="5040401" h="4114800">
                <a:moveTo>
                  <a:pt x="0" y="0"/>
                </a:moveTo>
                <a:lnTo>
                  <a:pt x="5040401" y="0"/>
                </a:lnTo>
                <a:lnTo>
                  <a:pt x="50404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066800" y="6043613"/>
            <a:ext cx="2369825" cy="2300885"/>
          </a:xfrm>
          <a:custGeom>
            <a:avLst/>
            <a:gdLst/>
            <a:ahLst/>
            <a:cxnLst/>
            <a:rect l="l" t="t" r="r" b="b"/>
            <a:pathLst>
              <a:path w="2369825" h="2300885">
                <a:moveTo>
                  <a:pt x="0" y="0"/>
                </a:moveTo>
                <a:lnTo>
                  <a:pt x="2369825" y="0"/>
                </a:lnTo>
                <a:lnTo>
                  <a:pt x="2369825" y="2300885"/>
                </a:lnTo>
                <a:lnTo>
                  <a:pt x="0" y="23008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523116" y="609465"/>
            <a:ext cx="14639924" cy="4222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6620"/>
              </a:lnSpc>
              <a:spcBef>
                <a:spcPct val="0"/>
              </a:spcBef>
            </a:pPr>
            <a:r>
              <a:rPr lang="en-US" sz="13850" spc="138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BIOMEDICAL RESEARCH DATABASE </a:t>
            </a:r>
            <a:endParaRPr lang="en-US" sz="13850" spc="138">
              <a:solidFill>
                <a:srgbClr val="000000"/>
              </a:solidFill>
              <a:latin typeface="Dynapuff Condensed"/>
              <a:ea typeface="Dynapuff Condensed"/>
              <a:cs typeface="Dynapuff Condensed"/>
              <a:sym typeface="Dynapuff Condensed"/>
            </a:endParaRPr>
          </a:p>
        </p:txBody>
      </p:sp>
      <p:sp>
        <p:nvSpPr>
          <p:cNvPr id="8" name="Freeform 8"/>
          <p:cNvSpPr/>
          <p:nvPr/>
        </p:nvSpPr>
        <p:spPr>
          <a:xfrm flipV="1">
            <a:off x="0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flipH="1">
            <a:off x="1417320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73816" y="3975664"/>
            <a:ext cx="8688208" cy="3601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375"/>
              </a:lnSpc>
            </a:pPr>
            <a:r>
              <a:rPr lang="en-US" sz="16715" spc="501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THANK YOU</a:t>
            </a:r>
            <a:endParaRPr lang="en-US" sz="16715" spc="501">
              <a:solidFill>
                <a:srgbClr val="000000"/>
              </a:solidFill>
              <a:latin typeface="Dynapuff Condensed"/>
              <a:ea typeface="Dynapuff Condensed"/>
              <a:cs typeface="Dynapuff Condensed"/>
              <a:sym typeface="Dynapuff Condensed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6158509"/>
            <a:ext cx="6103108" cy="4114800"/>
          </a:xfrm>
          <a:custGeom>
            <a:avLst/>
            <a:gdLst/>
            <a:ahLst/>
            <a:cxnLst/>
            <a:rect l="l" t="t" r="r" b="b"/>
            <a:pathLst>
              <a:path w="6103108" h="4114800">
                <a:moveTo>
                  <a:pt x="0" y="0"/>
                </a:moveTo>
                <a:lnTo>
                  <a:pt x="6103109" y="0"/>
                </a:lnTo>
                <a:lnTo>
                  <a:pt x="610310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 flipV="1">
            <a:off x="12184892" y="-1028700"/>
            <a:ext cx="6103108" cy="4114800"/>
          </a:xfrm>
          <a:custGeom>
            <a:avLst/>
            <a:gdLst/>
            <a:ahLst/>
            <a:cxnLst/>
            <a:rect l="l" t="t" r="r" b="b"/>
            <a:pathLst>
              <a:path w="6103108" h="4114800">
                <a:moveTo>
                  <a:pt x="610310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103108" y="0"/>
                </a:lnTo>
                <a:lnTo>
                  <a:pt x="6103108" y="411480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3247599" y="0"/>
            <a:ext cx="5040401" cy="4114800"/>
          </a:xfrm>
          <a:custGeom>
            <a:avLst/>
            <a:gdLst/>
            <a:ahLst/>
            <a:cxnLst/>
            <a:rect l="l" t="t" r="r" b="b"/>
            <a:pathLst>
              <a:path w="5040401" h="4114800">
                <a:moveTo>
                  <a:pt x="0" y="0"/>
                </a:moveTo>
                <a:lnTo>
                  <a:pt x="5040401" y="0"/>
                </a:lnTo>
                <a:lnTo>
                  <a:pt x="50404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72605" y="6043612"/>
            <a:ext cx="2369825" cy="2300885"/>
          </a:xfrm>
          <a:custGeom>
            <a:avLst/>
            <a:gdLst/>
            <a:ahLst/>
            <a:cxnLst/>
            <a:rect l="l" t="t" r="r" b="b"/>
            <a:pathLst>
              <a:path w="2369825" h="2300885">
                <a:moveTo>
                  <a:pt x="0" y="0"/>
                </a:moveTo>
                <a:lnTo>
                  <a:pt x="2369825" y="0"/>
                </a:lnTo>
                <a:lnTo>
                  <a:pt x="2369825" y="2300885"/>
                </a:lnTo>
                <a:lnTo>
                  <a:pt x="0" y="23008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flipV="1">
            <a:off x="0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flipH="1">
            <a:off x="14173200" y="6287097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2337292" y="-876300"/>
            <a:ext cx="6103108" cy="4114800"/>
          </a:xfrm>
          <a:custGeom>
            <a:avLst/>
            <a:gdLst/>
            <a:ahLst/>
            <a:cxnLst/>
            <a:rect l="l" t="t" r="r" b="b"/>
            <a:pathLst>
              <a:path w="6103108" h="4114800">
                <a:moveTo>
                  <a:pt x="610310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103108" y="0"/>
                </a:lnTo>
                <a:lnTo>
                  <a:pt x="6103108" y="411480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3279554" y="-309651"/>
            <a:ext cx="5040401" cy="4114800"/>
          </a:xfrm>
          <a:custGeom>
            <a:avLst/>
            <a:gdLst/>
            <a:ahLst/>
            <a:cxnLst/>
            <a:rect l="l" t="t" r="r" b="b"/>
            <a:pathLst>
              <a:path w="5040401" h="4114800">
                <a:moveTo>
                  <a:pt x="0" y="0"/>
                </a:moveTo>
                <a:lnTo>
                  <a:pt x="5040401" y="0"/>
                </a:lnTo>
                <a:lnTo>
                  <a:pt x="50404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0" y="6506505"/>
            <a:ext cx="6103108" cy="4114800"/>
          </a:xfrm>
          <a:custGeom>
            <a:avLst/>
            <a:gdLst/>
            <a:ahLst/>
            <a:cxnLst/>
            <a:rect l="l" t="t" r="r" b="b"/>
            <a:pathLst>
              <a:path w="6103108" h="4114800">
                <a:moveTo>
                  <a:pt x="0" y="0"/>
                </a:moveTo>
                <a:lnTo>
                  <a:pt x="6103108" y="0"/>
                </a:lnTo>
                <a:lnTo>
                  <a:pt x="61031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466110" y="6092837"/>
            <a:ext cx="2369825" cy="2300885"/>
          </a:xfrm>
          <a:custGeom>
            <a:avLst/>
            <a:gdLst/>
            <a:ahLst/>
            <a:cxnLst/>
            <a:rect l="l" t="t" r="r" b="b"/>
            <a:pathLst>
              <a:path w="2369825" h="2300885">
                <a:moveTo>
                  <a:pt x="0" y="0"/>
                </a:moveTo>
                <a:lnTo>
                  <a:pt x="2369825" y="0"/>
                </a:lnTo>
                <a:lnTo>
                  <a:pt x="2369825" y="2300885"/>
                </a:lnTo>
                <a:lnTo>
                  <a:pt x="0" y="23008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088210" y="738769"/>
            <a:ext cx="14111580" cy="8809462"/>
          </a:xfrm>
          <a:custGeom>
            <a:avLst/>
            <a:gdLst/>
            <a:ahLst/>
            <a:cxnLst/>
            <a:rect l="l" t="t" r="r" b="b"/>
            <a:pathLst>
              <a:path w="14111580" h="8809462">
                <a:moveTo>
                  <a:pt x="0" y="0"/>
                </a:moveTo>
                <a:lnTo>
                  <a:pt x="14111580" y="0"/>
                </a:lnTo>
                <a:lnTo>
                  <a:pt x="14111580" y="8809462"/>
                </a:lnTo>
                <a:lnTo>
                  <a:pt x="0" y="88094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779955" y="2865033"/>
            <a:ext cx="13853118" cy="5549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This project is a complete biomedical research database system consisting of a structured MySQL relational schema and a Python-based GUI. The system was built to store, manage, and explore detailed information about biomedical research in Egypt and beyond, including authors, journals, articles, research fields, and publishers.</a:t>
            </a:r>
            <a:endParaRPr lang="en-US" sz="3500">
              <a:solidFill>
                <a:srgbClr val="000000"/>
              </a:solidFill>
              <a:latin typeface="Dynapuff Condensed"/>
              <a:ea typeface="Dynapuff Condensed"/>
              <a:cs typeface="Dynapuff Condensed"/>
              <a:sym typeface="Dynapuff Condensed"/>
            </a:endParaRPr>
          </a:p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Developed by four biotechnology students, the project bridges bioinformatics and software engineering through practical application in data curation and visualization.</a:t>
            </a:r>
            <a:endParaRPr lang="en-US" sz="3500">
              <a:solidFill>
                <a:srgbClr val="000000"/>
              </a:solidFill>
              <a:latin typeface="Dynapuff Condensed"/>
              <a:ea typeface="Dynapuff Condensed"/>
              <a:cs typeface="Dynapuff Condensed"/>
              <a:sym typeface="Dynapuff Condensed"/>
            </a:endParaRPr>
          </a:p>
          <a:p>
            <a:pPr algn="just">
              <a:lnSpc>
                <a:spcPts val="4900"/>
              </a:lnSpc>
            </a:pPr>
            <a:endParaRPr lang="en-US" sz="3500">
              <a:solidFill>
                <a:srgbClr val="000000"/>
              </a:solidFill>
              <a:latin typeface="Dynapuff Condensed"/>
              <a:ea typeface="Dynapuff Condensed"/>
              <a:cs typeface="Dynapuff Condensed"/>
              <a:sym typeface="Dynapuff Condense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724298" y="1945277"/>
            <a:ext cx="8438608" cy="770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sz="6345" spc="63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INTRODUCTION</a:t>
            </a:r>
            <a:endParaRPr lang="en-US" sz="6345" spc="63">
              <a:solidFill>
                <a:srgbClr val="000000"/>
              </a:solidFill>
              <a:latin typeface="Dynapuff Condensed"/>
              <a:ea typeface="Dynapuff Condensed"/>
              <a:cs typeface="Dynapuff Condensed"/>
              <a:sym typeface="Dynapuff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302728" y="1953539"/>
            <a:ext cx="898554" cy="895287"/>
          </a:xfrm>
          <a:custGeom>
            <a:avLst/>
            <a:gdLst/>
            <a:ahLst/>
            <a:cxnLst/>
            <a:rect l="l" t="t" r="r" b="b"/>
            <a:pathLst>
              <a:path w="898554" h="895287">
                <a:moveTo>
                  <a:pt x="0" y="0"/>
                </a:moveTo>
                <a:lnTo>
                  <a:pt x="898554" y="0"/>
                </a:lnTo>
                <a:lnTo>
                  <a:pt x="898554" y="895287"/>
                </a:lnTo>
                <a:lnTo>
                  <a:pt x="0" y="89528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8687246" y="1912576"/>
            <a:ext cx="898554" cy="895287"/>
          </a:xfrm>
          <a:custGeom>
            <a:avLst/>
            <a:gdLst/>
            <a:ahLst/>
            <a:cxnLst/>
            <a:rect l="l" t="t" r="r" b="b"/>
            <a:pathLst>
              <a:path w="898554" h="895287">
                <a:moveTo>
                  <a:pt x="0" y="0"/>
                </a:moveTo>
                <a:lnTo>
                  <a:pt x="898554" y="0"/>
                </a:lnTo>
                <a:lnTo>
                  <a:pt x="898554" y="895286"/>
                </a:lnTo>
                <a:lnTo>
                  <a:pt x="0" y="89528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086718" y="1880000"/>
            <a:ext cx="898554" cy="895287"/>
          </a:xfrm>
          <a:custGeom>
            <a:avLst/>
            <a:gdLst/>
            <a:ahLst/>
            <a:cxnLst/>
            <a:rect l="l" t="t" r="r" b="b"/>
            <a:pathLst>
              <a:path w="898554" h="895287">
                <a:moveTo>
                  <a:pt x="0" y="0"/>
                </a:moveTo>
                <a:lnTo>
                  <a:pt x="898554" y="0"/>
                </a:lnTo>
                <a:lnTo>
                  <a:pt x="898554" y="895287"/>
                </a:lnTo>
                <a:lnTo>
                  <a:pt x="0" y="89528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5193904" y="2360219"/>
            <a:ext cx="349334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 flipV="1">
            <a:off x="9585800" y="2327644"/>
            <a:ext cx="3500918" cy="2887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5201282" y="547354"/>
            <a:ext cx="5926076" cy="953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435"/>
              </a:lnSpc>
              <a:spcBef>
                <a:spcPct val="0"/>
              </a:spcBef>
            </a:pPr>
            <a:r>
              <a:rPr lang="en-US" sz="6195" b="1" u="none">
                <a:solidFill>
                  <a:srgbClr val="000000"/>
                </a:solidFill>
                <a:latin typeface="Dynapuff Condensed Bold"/>
                <a:ea typeface="Dynapuff Condensed Bold"/>
                <a:cs typeface="Dynapuff Condensed Bold"/>
                <a:sym typeface="Dynapuff Condensed Bold"/>
              </a:rPr>
              <a:t>PROCESS</a:t>
            </a:r>
            <a:endParaRPr lang="en-US" sz="6195" b="1" u="none">
              <a:solidFill>
                <a:srgbClr val="000000"/>
              </a:solidFill>
              <a:latin typeface="Dynapuff Condensed Bold"/>
              <a:ea typeface="Dynapuff Condensed Bold"/>
              <a:cs typeface="Dynapuff Condensed Bold"/>
              <a:sym typeface="Dynapuff Condensed Bold"/>
            </a:endParaRPr>
          </a:p>
        </p:txBody>
      </p:sp>
      <p:sp>
        <p:nvSpPr>
          <p:cNvPr id="8" name="Freeform 8"/>
          <p:cNvSpPr/>
          <p:nvPr/>
        </p:nvSpPr>
        <p:spPr>
          <a:xfrm rot="1175679">
            <a:off x="9028889" y="2674746"/>
            <a:ext cx="8115659" cy="7743826"/>
          </a:xfrm>
          <a:custGeom>
            <a:avLst/>
            <a:gdLst/>
            <a:ahLst/>
            <a:cxnLst/>
            <a:rect l="l" t="t" r="r" b="b"/>
            <a:pathLst>
              <a:path w="8115659" h="7743826">
                <a:moveTo>
                  <a:pt x="0" y="0"/>
                </a:moveTo>
                <a:lnTo>
                  <a:pt x="8115658" y="0"/>
                </a:lnTo>
                <a:lnTo>
                  <a:pt x="8115658" y="7743826"/>
                </a:lnTo>
                <a:lnTo>
                  <a:pt x="0" y="77438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1175679">
            <a:off x="-186363" y="2761306"/>
            <a:ext cx="8036553" cy="7668345"/>
          </a:xfrm>
          <a:custGeom>
            <a:avLst/>
            <a:gdLst/>
            <a:ahLst/>
            <a:cxnLst/>
            <a:rect l="l" t="t" r="r" b="b"/>
            <a:pathLst>
              <a:path w="8036553" h="7668345">
                <a:moveTo>
                  <a:pt x="0" y="0"/>
                </a:moveTo>
                <a:lnTo>
                  <a:pt x="8036553" y="0"/>
                </a:lnTo>
                <a:lnTo>
                  <a:pt x="8036553" y="7668345"/>
                </a:lnTo>
                <a:lnTo>
                  <a:pt x="0" y="76683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712525" y="5764343"/>
            <a:ext cx="5558367" cy="1597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40"/>
              </a:lnSpc>
            </a:pPr>
            <a:r>
              <a:rPr lang="en-US" sz="46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2. Writing the SQL Schema</a:t>
            </a:r>
            <a:endParaRPr lang="en-US" sz="4600">
              <a:solidFill>
                <a:srgbClr val="000000"/>
              </a:solidFill>
              <a:latin typeface="Dynapuff SemiCondensed"/>
              <a:ea typeface="Dynapuff SemiCondensed"/>
              <a:cs typeface="Dynapuff SemiCondensed"/>
              <a:sym typeface="Dynapuff SemiCondense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52605" y="3915689"/>
            <a:ext cx="5215231" cy="1668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6320" lvl="1" indent="-518160" algn="l">
              <a:lnSpc>
                <a:spcPts val="6720"/>
              </a:lnSpc>
              <a:buAutoNum type="arabicPeriod"/>
            </a:pPr>
            <a:r>
              <a:rPr lang="en-US" sz="48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designing the ERD </a:t>
            </a:r>
            <a:endParaRPr lang="en-US" sz="4800">
              <a:solidFill>
                <a:srgbClr val="000000"/>
              </a:solidFill>
              <a:latin typeface="Dynapuff SemiCondensed"/>
              <a:ea typeface="Dynapuff SemiCondensed"/>
              <a:cs typeface="Dynapuff SemiCondensed"/>
              <a:sym typeface="Dynapuff SemiCondensed"/>
            </a:endParaRPr>
          </a:p>
        </p:txBody>
      </p:sp>
      <p:sp>
        <p:nvSpPr>
          <p:cNvPr id="12" name="Freeform 12"/>
          <p:cNvSpPr/>
          <p:nvPr/>
        </p:nvSpPr>
        <p:spPr>
          <a:xfrm flipV="1">
            <a:off x="-250222" y="-10386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 flipH="1" flipV="1">
            <a:off x="14147243" y="24317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712525" y="7532352"/>
            <a:ext cx="6304106" cy="2727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05"/>
              </a:lnSpc>
            </a:pPr>
            <a:r>
              <a:rPr lang="en-US" sz="5215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3. Inserting Data into Tables</a:t>
            </a:r>
            <a:endParaRPr lang="en-US" sz="5215">
              <a:solidFill>
                <a:srgbClr val="000000"/>
              </a:solidFill>
              <a:latin typeface="Dynapuff SemiCondensed"/>
              <a:ea typeface="Dynapuff SemiCondensed"/>
              <a:cs typeface="Dynapuff SemiCondensed"/>
              <a:sym typeface="Dynapuff SemiCondensed"/>
            </a:endParaRPr>
          </a:p>
          <a:p>
            <a:pPr algn="l">
              <a:lnSpc>
                <a:spcPts val="7305"/>
              </a:lnSpc>
            </a:pPr>
            <a:endParaRPr lang="en-US" sz="5215">
              <a:solidFill>
                <a:srgbClr val="000000"/>
              </a:solidFill>
              <a:latin typeface="Dynapuff SemiCondensed"/>
              <a:ea typeface="Dynapuff SemiCondensed"/>
              <a:cs typeface="Dynapuff SemiCondensed"/>
              <a:sym typeface="Dynapuff SemiCondense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106751" y="4019550"/>
            <a:ext cx="6159682" cy="1668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48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4.Establishing Table Relationships</a:t>
            </a:r>
            <a:endParaRPr lang="en-US" sz="4800">
              <a:solidFill>
                <a:srgbClr val="000000"/>
              </a:solidFill>
              <a:latin typeface="Dynapuff SemiCondensed"/>
              <a:ea typeface="Dynapuff SemiCondensed"/>
              <a:cs typeface="Dynapuff SemiCondensed"/>
              <a:sym typeface="Dynapuff SemiCondense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106751" y="6755111"/>
            <a:ext cx="6159682" cy="1668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48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6.Developing the Python GUI</a:t>
            </a:r>
            <a:endParaRPr lang="en-US" sz="4800">
              <a:solidFill>
                <a:srgbClr val="000000"/>
              </a:solidFill>
              <a:latin typeface="Dynapuff SemiCondensed"/>
              <a:ea typeface="Dynapuff SemiCondensed"/>
              <a:cs typeface="Dynapuff SemiCondensed"/>
              <a:sym typeface="Dynapuff SemiCondense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585800" y="8585817"/>
            <a:ext cx="6723938" cy="821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48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7.Testing and Validation</a:t>
            </a:r>
            <a:endParaRPr lang="en-US" sz="4800">
              <a:solidFill>
                <a:srgbClr val="000000"/>
              </a:solidFill>
              <a:latin typeface="Dynapuff SemiCondensed"/>
              <a:ea typeface="Dynapuff SemiCondensed"/>
              <a:cs typeface="Dynapuff SemiCondensed"/>
              <a:sym typeface="Dynapuff SemiCondense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006877" y="5774422"/>
            <a:ext cx="6159682" cy="821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48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5. making queries </a:t>
            </a:r>
            <a:endParaRPr lang="en-US" sz="4800">
              <a:solidFill>
                <a:srgbClr val="000000"/>
              </a:solidFill>
              <a:latin typeface="Dynapuff SemiCondensed"/>
              <a:ea typeface="Dynapuff SemiCondensed"/>
              <a:cs typeface="Dynapuff SemiCondensed"/>
              <a:sym typeface="Dynapuff Semi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14173200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599329" y="1594271"/>
            <a:ext cx="13490019" cy="8317312"/>
          </a:xfrm>
          <a:custGeom>
            <a:avLst/>
            <a:gdLst/>
            <a:ahLst/>
            <a:cxnLst/>
            <a:rect l="l" t="t" r="r" b="b"/>
            <a:pathLst>
              <a:path w="13490019" h="8317312">
                <a:moveTo>
                  <a:pt x="0" y="0"/>
                </a:moveTo>
                <a:lnTo>
                  <a:pt x="13490018" y="0"/>
                </a:lnTo>
                <a:lnTo>
                  <a:pt x="13490018" y="8317312"/>
                </a:lnTo>
                <a:lnTo>
                  <a:pt x="0" y="831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583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3744123" y="443721"/>
            <a:ext cx="10399079" cy="921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95"/>
              </a:lnSpc>
              <a:spcBef>
                <a:spcPct val="0"/>
              </a:spcBef>
            </a:pPr>
            <a:r>
              <a:rPr lang="en-US" sz="7440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THE ERD</a:t>
            </a:r>
            <a:endParaRPr lang="en-US" sz="7440">
              <a:solidFill>
                <a:srgbClr val="000000"/>
              </a:solidFill>
              <a:latin typeface="Dynapuff Condensed"/>
              <a:ea typeface="Dynapuff Condensed"/>
              <a:cs typeface="Dynapuff Condensed"/>
              <a:sym typeface="Dynapuff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14187050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7120553" y="702798"/>
            <a:ext cx="9123897" cy="9584202"/>
          </a:xfrm>
          <a:custGeom>
            <a:avLst/>
            <a:gdLst/>
            <a:ahLst/>
            <a:cxnLst/>
            <a:rect l="l" t="t" r="r" b="b"/>
            <a:pathLst>
              <a:path w="9123897" h="9584202">
                <a:moveTo>
                  <a:pt x="0" y="0"/>
                </a:moveTo>
                <a:lnTo>
                  <a:pt x="9123898" y="0"/>
                </a:lnTo>
                <a:lnTo>
                  <a:pt x="9123898" y="9584202"/>
                </a:lnTo>
                <a:lnTo>
                  <a:pt x="0" y="95842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0" y="3853322"/>
            <a:ext cx="6834356" cy="1641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05"/>
              </a:lnSpc>
              <a:spcBef>
                <a:spcPct val="0"/>
              </a:spcBef>
            </a:pPr>
            <a:r>
              <a:rPr lang="en-US" sz="4715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example for Writing the SQL Schema</a:t>
            </a:r>
            <a:endParaRPr lang="en-US" sz="4715">
              <a:solidFill>
                <a:srgbClr val="000000"/>
              </a:solidFill>
              <a:latin typeface="Dynapuff SemiCondensed"/>
              <a:ea typeface="Dynapuff SemiCondensed"/>
              <a:cs typeface="Dynapuff SemiCondensed"/>
              <a:sym typeface="Dynapuff Semi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4991384" y="630961"/>
            <a:ext cx="13296616" cy="9025078"/>
          </a:xfrm>
          <a:custGeom>
            <a:avLst/>
            <a:gdLst/>
            <a:ahLst/>
            <a:cxnLst/>
            <a:rect l="l" t="t" r="r" b="b"/>
            <a:pathLst>
              <a:path w="13296616" h="9025078">
                <a:moveTo>
                  <a:pt x="0" y="0"/>
                </a:moveTo>
                <a:lnTo>
                  <a:pt x="13296616" y="0"/>
                </a:lnTo>
                <a:lnTo>
                  <a:pt x="13296616" y="9025078"/>
                </a:lnTo>
                <a:lnTo>
                  <a:pt x="0" y="90250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0" y="3697554"/>
            <a:ext cx="4873245" cy="2474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05"/>
              </a:lnSpc>
              <a:spcBef>
                <a:spcPct val="0"/>
              </a:spcBef>
            </a:pPr>
            <a:r>
              <a:rPr lang="en-US" sz="4715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example for Inserting Data into Tables </a:t>
            </a:r>
            <a:endParaRPr lang="en-US" sz="4715">
              <a:solidFill>
                <a:srgbClr val="000000"/>
              </a:solidFill>
              <a:latin typeface="Dynapuff SemiCondensed"/>
              <a:ea typeface="Dynapuff SemiCondensed"/>
              <a:cs typeface="Dynapuff SemiCondensed"/>
              <a:sym typeface="Dynapuff Semi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14173200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6834356" y="2743177"/>
            <a:ext cx="11205691" cy="5486423"/>
          </a:xfrm>
          <a:custGeom>
            <a:avLst/>
            <a:gdLst/>
            <a:ahLst/>
            <a:cxnLst/>
            <a:rect l="l" t="t" r="r" b="b"/>
            <a:pathLst>
              <a:path w="11205691" h="5486423">
                <a:moveTo>
                  <a:pt x="0" y="0"/>
                </a:moveTo>
                <a:lnTo>
                  <a:pt x="11205691" y="0"/>
                </a:lnTo>
                <a:lnTo>
                  <a:pt x="11205691" y="5486423"/>
                </a:lnTo>
                <a:lnTo>
                  <a:pt x="0" y="54864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0" y="3853322"/>
            <a:ext cx="6834356" cy="1641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05"/>
              </a:lnSpc>
              <a:spcBef>
                <a:spcPct val="0"/>
              </a:spcBef>
            </a:pPr>
            <a:r>
              <a:rPr lang="en-US" sz="4715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example for making queries</a:t>
            </a:r>
            <a:endParaRPr lang="en-US" sz="4715">
              <a:solidFill>
                <a:srgbClr val="000000"/>
              </a:solidFill>
              <a:latin typeface="Dynapuff SemiCondensed"/>
              <a:ea typeface="Dynapuff SemiCondensed"/>
              <a:cs typeface="Dynapuff SemiCondensed"/>
              <a:sym typeface="Dynapuff Semi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4114800" y="519742"/>
            <a:ext cx="13166263" cy="9611372"/>
          </a:xfrm>
          <a:custGeom>
            <a:avLst/>
            <a:gdLst/>
            <a:ahLst/>
            <a:cxnLst/>
            <a:rect l="l" t="t" r="r" b="b"/>
            <a:pathLst>
              <a:path w="13166263" h="9611372">
                <a:moveTo>
                  <a:pt x="0" y="0"/>
                </a:moveTo>
                <a:lnTo>
                  <a:pt x="13166263" y="0"/>
                </a:lnTo>
                <a:lnTo>
                  <a:pt x="13166263" y="9611372"/>
                </a:lnTo>
                <a:lnTo>
                  <a:pt x="0" y="96113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0" y="3656647"/>
            <a:ext cx="4418176" cy="1668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the GUI for the database</a:t>
            </a:r>
            <a:endParaRPr lang="en-US" sz="4800">
              <a:solidFill>
                <a:srgbClr val="000000"/>
              </a:solidFill>
              <a:latin typeface="Dynapuff SemiCondensed"/>
              <a:ea typeface="Dynapuff SemiCondensed"/>
              <a:cs typeface="Dynapuff SemiCondensed"/>
              <a:sym typeface="Dynapuff Semi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3301789" y="14346"/>
            <a:ext cx="14986211" cy="10272654"/>
          </a:xfrm>
          <a:custGeom>
            <a:avLst/>
            <a:gdLst/>
            <a:ahLst/>
            <a:cxnLst/>
            <a:rect l="l" t="t" r="r" b="b"/>
            <a:pathLst>
              <a:path w="14986211" h="10272654">
                <a:moveTo>
                  <a:pt x="0" y="0"/>
                </a:moveTo>
                <a:lnTo>
                  <a:pt x="14986211" y="0"/>
                </a:lnTo>
                <a:lnTo>
                  <a:pt x="14986211" y="10272654"/>
                </a:lnTo>
                <a:lnTo>
                  <a:pt x="0" y="102726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791" b="-279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V="1">
            <a:off x="7038621" y="9277349"/>
            <a:ext cx="2416210" cy="19050"/>
          </a:xfrm>
          <a:prstGeom prst="line">
            <a:avLst/>
          </a:prstGeom>
          <a:ln w="38100" cap="flat">
            <a:solidFill>
              <a:srgbClr val="FF5757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0" y="5074473"/>
            <a:ext cx="4114800" cy="1358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75"/>
              </a:lnSpc>
              <a:spcBef>
                <a:spcPct val="0"/>
              </a:spcBef>
            </a:pPr>
            <a:r>
              <a:rPr lang="en-US" sz="391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adding features that can be used</a:t>
            </a:r>
            <a:endParaRPr lang="en-US" sz="3910">
              <a:solidFill>
                <a:srgbClr val="000000"/>
              </a:solidFill>
              <a:latin typeface="Dynapuff SemiCondensed"/>
              <a:ea typeface="Dynapuff SemiCondensed"/>
              <a:cs typeface="Dynapuff SemiCondensed"/>
              <a:sym typeface="Dynapuff Semi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1263</Words>
  <Application>WPS Presentation</Application>
  <PresentationFormat>Custom</PresentationFormat>
  <Paragraphs>44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Dynapuff Condensed</vt:lpstr>
      <vt:lpstr>Dynapuff Condensed Bold</vt:lpstr>
      <vt:lpstr>Dynapuff SemiCondensed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merolla</dc:creator>
  <cp:lastModifiedBy>Mohamed gaming</cp:lastModifiedBy>
  <cp:revision>3</cp:revision>
  <dcterms:created xsi:type="dcterms:W3CDTF">2006-08-16T00:00:00Z</dcterms:created>
  <dcterms:modified xsi:type="dcterms:W3CDTF">2025-08-15T20:55:59Z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877E1D674CBA4CF39B0C92B19640E3B6_13</vt:lpwstr>
  </property>
  <property fmtid="{D5CDD505-2E9C-101B-9397-08002B2CF9AE}" pid="3" name="KSOProductBuildVer">
    <vt:lpwstr>1033-12.2.0.21931</vt:lpwstr>
  </property>
</Properties>
</file>