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3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4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5.xml" ContentType="application/vnd.openxmlformats-officedocument.drawingml.chartshape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6.xml" ContentType="application/vnd.openxmlformats-officedocument.drawingml.chartshapes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7.xml" ContentType="application/vnd.openxmlformats-officedocument.drawingml.chartshapes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69" r:id="rId6"/>
    <p:sldId id="270" r:id="rId7"/>
    <p:sldId id="273" r:id="rId8"/>
    <p:sldId id="271" r:id="rId9"/>
    <p:sldId id="275" r:id="rId10"/>
    <p:sldId id="272" r:id="rId11"/>
    <p:sldId id="276" r:id="rId12"/>
    <p:sldId id="277" r:id="rId13"/>
    <p:sldId id="278" r:id="rId14"/>
    <p:sldId id="285" r:id="rId15"/>
    <p:sldId id="286" r:id="rId16"/>
    <p:sldId id="279" r:id="rId17"/>
    <p:sldId id="281" r:id="rId18"/>
    <p:sldId id="282" r:id="rId19"/>
    <p:sldId id="280" r:id="rId20"/>
    <p:sldId id="283" r:id="rId21"/>
    <p:sldId id="284" r:id="rId22"/>
    <p:sldId id="287" r:id="rId23"/>
    <p:sldId id="288" r:id="rId24"/>
    <p:sldId id="291" r:id="rId25"/>
    <p:sldId id="289" r:id="rId26"/>
    <p:sldId id="290" r:id="rId27"/>
    <p:sldId id="292" r:id="rId28"/>
    <p:sldId id="293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605A"/>
    <a:srgbClr val="FDCF6F"/>
    <a:srgbClr val="EE7214"/>
    <a:srgbClr val="262626"/>
    <a:srgbClr val="FE8C00"/>
    <a:srgbClr val="7F7F7F"/>
    <a:srgbClr val="404040"/>
    <a:srgbClr val="CE295E"/>
    <a:srgbClr val="A6A6A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5226" autoAdjust="0"/>
  </p:normalViewPr>
  <p:slideViewPr>
    <p:cSldViewPr snapToGrid="0" showGuides="1">
      <p:cViewPr>
        <p:scale>
          <a:sx n="125" d="100"/>
          <a:sy n="125" d="100"/>
        </p:scale>
        <p:origin x="-72" y="-643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5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5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6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7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FDCF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35-4272-9D7F-2F6442067862}"/>
              </c:ext>
            </c:extLst>
          </c:dPt>
          <c:dPt>
            <c:idx val="1"/>
            <c:bubble3D val="0"/>
            <c:spPr>
              <a:solidFill>
                <a:srgbClr val="09605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35-4272-9D7F-2F6442067862}"/>
              </c:ext>
            </c:extLst>
          </c:dPt>
          <c:dPt>
            <c:idx val="2"/>
            <c:bubble3D val="0"/>
            <c:spPr>
              <a:solidFill>
                <a:srgbClr val="FE8C00"/>
              </a:solidFill>
              <a:ln w="19050">
                <a:solidFill>
                  <a:srgbClr val="FE8C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35-4272-9D7F-2F6442067862}"/>
              </c:ext>
            </c:extLst>
          </c:dPt>
          <c:dPt>
            <c:idx val="3"/>
            <c:bubble3D val="0"/>
            <c:spPr>
              <a:solidFill>
                <a:srgbClr val="FE8C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35-4272-9D7F-2F6442067862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35-4272-9D7F-2F6442067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627279065985E-2"/>
          <c:y val="0.23447576822039212"/>
          <c:w val="0.84931009073499408"/>
          <c:h val="0.6422544224132766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Tabels!$D$32</c:f>
              <c:strCache>
                <c:ptCount val="1"/>
                <c:pt idx="0">
                  <c:v>Filtered Category</c:v>
                </c:pt>
              </c:strCache>
            </c:strRef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Tabels!$E$33:$E$35</c:f>
              <c:numCache>
                <c:formatCode>General</c:formatCode>
                <c:ptCount val="3"/>
                <c:pt idx="0">
                  <c:v>1897</c:v>
                </c:pt>
                <c:pt idx="1">
                  <c:v>677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5-4EC1-A722-282344C52448}"/>
            </c:ext>
          </c:extLst>
        </c:ser>
        <c:ser>
          <c:idx val="2"/>
          <c:order val="2"/>
          <c:tx>
            <c:strRef>
              <c:f>Tabels!$E$32</c:f>
              <c:strCache>
                <c:ptCount val="1"/>
                <c:pt idx="0">
                  <c:v>Count of Orders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C67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025-4EC1-A722-282344C5244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025-4EC1-A722-282344C52448}"/>
              </c:ext>
            </c:extLst>
          </c:dPt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Tabels!$D$33:$D$35</c:f>
              <c:numCache>
                <c:formatCode>General</c:formatCode>
                <c:ptCount val="3"/>
                <c:pt idx="0">
                  <c:v>1897</c:v>
                </c:pt>
                <c:pt idx="1">
                  <c:v>677</c:v>
                </c:pt>
                <c:pt idx="2">
                  <c:v>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25-4EC1-A722-282344C52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6"/>
        <c:overlap val="100"/>
        <c:axId val="1322797967"/>
        <c:axId val="1437399695"/>
      </c:barChart>
      <c:lineChart>
        <c:grouping val="standard"/>
        <c:varyColors val="0"/>
        <c:ser>
          <c:idx val="0"/>
          <c:order val="0"/>
          <c:tx>
            <c:strRef>
              <c:f>Tabels!$C$32</c:f>
              <c:strCache>
                <c:ptCount val="1"/>
                <c:pt idx="0">
                  <c:v>Net Profit</c:v>
                </c:pt>
              </c:strCache>
            </c:strRef>
          </c:tx>
          <c:spPr>
            <a:ln w="50800" cap="rnd">
              <a:solidFill>
                <a:srgbClr val="09605A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09605A"/>
              </a:solidFill>
              <a:ln w="9525">
                <a:solidFill>
                  <a:srgbClr val="09605A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06006CE7-F03D-4857-9381-71774D58C3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025-4EC1-A722-282344C524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988418F-CD78-4CD8-9CDC-621341A603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025-4EC1-A722-282344C524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2EF6F3-58FD-48F1-B465-E0D4C0CCEB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025-4EC1-A722-282344C52448}"/>
                </c:ext>
              </c:extLst>
            </c:dLbl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Tabels!$C$33:$C$35</c:f>
              <c:numCache>
                <c:formatCode>General</c:formatCode>
                <c:ptCount val="3"/>
                <c:pt idx="0">
                  <c:v>524013.86</c:v>
                </c:pt>
                <c:pt idx="1">
                  <c:v>148063.14000000007</c:v>
                </c:pt>
                <c:pt idx="2">
                  <c:v>108790.04000000012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datalabelsRange>
                <c15:f>Tabels!$F$33:$F$35</c15:f>
                <c15:dlblRangeCache>
                  <c:ptCount val="3"/>
                  <c:pt idx="0">
                    <c:v>524014</c:v>
                  </c:pt>
                  <c:pt idx="1">
                    <c:v>148063</c:v>
                  </c:pt>
                  <c:pt idx="2">
                    <c:v>108790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025-4EC1-A722-282344C52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9923135"/>
        <c:axId val="1301312943"/>
      </c:lineChart>
      <c:catAx>
        <c:axId val="1322797967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399695"/>
        <c:crosses val="autoZero"/>
        <c:auto val="1"/>
        <c:lblAlgn val="ctr"/>
        <c:lblOffset val="100"/>
        <c:noMultiLvlLbl val="0"/>
      </c:catAx>
      <c:valAx>
        <c:axId val="1437399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797967"/>
        <c:crosses val="autoZero"/>
        <c:crossBetween val="between"/>
      </c:valAx>
      <c:valAx>
        <c:axId val="130131294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ysClr val="window" lastClr="FFFFFF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923135"/>
        <c:crosses val="max"/>
        <c:crossBetween val="between"/>
      </c:valAx>
      <c:catAx>
        <c:axId val="889923135"/>
        <c:scaling>
          <c:orientation val="minMax"/>
        </c:scaling>
        <c:delete val="1"/>
        <c:axPos val="b"/>
        <c:numFmt formatCode="@" sourceLinked="1"/>
        <c:majorTickMark val="out"/>
        <c:minorTickMark val="none"/>
        <c:tickLblPos val="nextTo"/>
        <c:crossAx val="13013129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0.6697143079149438"/>
          <c:y val="0.10287812290371492"/>
          <c:w val="0.26566272591738227"/>
          <c:h val="0.236587914901397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Consumer’s Order Count Per Product</a:t>
            </a:r>
          </a:p>
        </c:rich>
      </c:tx>
      <c:layout>
        <c:manualLayout>
          <c:xMode val="edge"/>
          <c:yMode val="edge"/>
          <c:x val="3.0740763015156818E-2"/>
          <c:y val="2.0489786567412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063877871345483E-2"/>
          <c:y val="0.16840218981542443"/>
          <c:w val="0.96422500537308764"/>
          <c:h val="0.392245075854938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Tabels!$A$247:$A$256</c:f>
              <c:strCache>
                <c:ptCount val="10"/>
                <c:pt idx="0">
                  <c:v>Apparel</c:v>
                </c:pt>
                <c:pt idx="1">
                  <c:v>Fragrances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Sandals</c:v>
                </c:pt>
                <c:pt idx="6">
                  <c:v>Mini bags</c:v>
                </c:pt>
                <c:pt idx="7">
                  <c:v>Bags</c:v>
                </c:pt>
                <c:pt idx="8">
                  <c:v>Boots</c:v>
                </c:pt>
                <c:pt idx="9">
                  <c:v>Shoes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575</c:v>
                </c:pt>
                <c:pt idx="1">
                  <c:v>558</c:v>
                </c:pt>
                <c:pt idx="2">
                  <c:v>427</c:v>
                </c:pt>
                <c:pt idx="3">
                  <c:v>408</c:v>
                </c:pt>
                <c:pt idx="4">
                  <c:v>272</c:v>
                </c:pt>
                <c:pt idx="5">
                  <c:v>232</c:v>
                </c:pt>
                <c:pt idx="6">
                  <c:v>172</c:v>
                </c:pt>
                <c:pt idx="7">
                  <c:v>147</c:v>
                </c:pt>
                <c:pt idx="8">
                  <c:v>116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7-41AB-9592-BFB578979E07}"/>
            </c:ext>
          </c:extLst>
        </c:ser>
        <c:ser>
          <c:idx val="1"/>
          <c:order val="1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E7-41AB-9592-BFB578979E07}"/>
              </c:ext>
            </c:extLst>
          </c:dPt>
          <c:dPt>
            <c:idx val="3"/>
            <c:invertIfNegative val="0"/>
            <c:bubble3D val="0"/>
            <c:spPr>
              <a:solidFill>
                <a:srgbClr val="09605A"/>
              </a:solidFill>
              <a:ln>
                <a:solidFill>
                  <a:srgbClr val="09605A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E7-41AB-9592-BFB578979E07}"/>
              </c:ext>
            </c:extLst>
          </c:dPt>
          <c:dPt>
            <c:idx val="4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2E7-41AB-9592-BFB578979E07}"/>
              </c:ext>
            </c:extLst>
          </c:dPt>
          <c:dPt>
            <c:idx val="5"/>
            <c:invertIfNegative val="0"/>
            <c:bubble3D val="0"/>
            <c:spPr>
              <a:solidFill>
                <a:srgbClr val="26262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2E7-41AB-9592-BFB578979E07}"/>
              </c:ext>
            </c:extLst>
          </c:dPt>
          <c:dPt>
            <c:idx val="6"/>
            <c:invertIfNegative val="0"/>
            <c:bubble3D val="0"/>
            <c:spPr>
              <a:solidFill>
                <a:srgbClr val="26262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2E7-41AB-9592-BFB578979E07}"/>
              </c:ext>
            </c:extLst>
          </c:dPt>
          <c:dPt>
            <c:idx val="7"/>
            <c:invertIfNegative val="0"/>
            <c:bubble3D val="0"/>
            <c:spPr>
              <a:solidFill>
                <a:srgbClr val="262626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02E7-41AB-9592-BFB578979E07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2E7-41AB-9592-BFB578979E07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2E7-41AB-9592-BFB578979E07}"/>
              </c:ext>
            </c:extLst>
          </c:dPt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Tabels!$A$247:$A$256</c:f>
              <c:strCache>
                <c:ptCount val="10"/>
                <c:pt idx="0">
                  <c:v>Apparel</c:v>
                </c:pt>
                <c:pt idx="1">
                  <c:v>Fragrances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Sandals</c:v>
                </c:pt>
                <c:pt idx="6">
                  <c:v>Mini bags</c:v>
                </c:pt>
                <c:pt idx="7">
                  <c:v>Bags</c:v>
                </c:pt>
                <c:pt idx="8">
                  <c:v>Boots</c:v>
                </c:pt>
                <c:pt idx="9">
                  <c:v>Shoes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575</c:v>
                </c:pt>
                <c:pt idx="1">
                  <c:v>558</c:v>
                </c:pt>
                <c:pt idx="2">
                  <c:v>427</c:v>
                </c:pt>
                <c:pt idx="3">
                  <c:v>408</c:v>
                </c:pt>
                <c:pt idx="4">
                  <c:v>272</c:v>
                </c:pt>
                <c:pt idx="5">
                  <c:v>232</c:v>
                </c:pt>
                <c:pt idx="6">
                  <c:v>172</c:v>
                </c:pt>
                <c:pt idx="7">
                  <c:v>147</c:v>
                </c:pt>
                <c:pt idx="8">
                  <c:v>116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2E7-41AB-9592-BFB578979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0388415"/>
        <c:axId val="1301305999"/>
      </c:barChart>
      <c:catAx>
        <c:axId val="100038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05999"/>
        <c:crosses val="autoZero"/>
        <c:auto val="1"/>
        <c:lblAlgn val="ctr"/>
        <c:lblOffset val="100"/>
        <c:noMultiLvlLbl val="0"/>
      </c:catAx>
      <c:valAx>
        <c:axId val="1301305999"/>
        <c:scaling>
          <c:orientation val="minMax"/>
        </c:scaling>
        <c:delete val="1"/>
        <c:axPos val="l"/>
        <c:numFmt formatCode="[&gt;=1]0;[&gt;0]0%;" sourceLinked="1"/>
        <c:majorTickMark val="none"/>
        <c:minorTickMark val="none"/>
        <c:tickLblPos val="nextTo"/>
        <c:crossAx val="100038841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073035876455453E-2"/>
          <c:y val="0.17852463107564148"/>
          <c:w val="0.94386263922865843"/>
          <c:h val="0.6340118295288905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1C6758"/>
            </a:solidFill>
            <a:ln>
              <a:solidFill>
                <a:srgbClr val="1C6758"/>
              </a:solidFill>
            </a:ln>
            <a:effectLst/>
          </c:spPr>
          <c:invertIfNegative val="0"/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Bags</c:v>
                </c:pt>
                <c:pt idx="2">
                  <c:v>Mini bags</c:v>
                </c:pt>
                <c:pt idx="3">
                  <c:v>Fragrances</c:v>
                </c:pt>
                <c:pt idx="4">
                  <c:v>Accessories</c:v>
                </c:pt>
                <c:pt idx="5">
                  <c:v>Sandals</c:v>
                </c:pt>
                <c:pt idx="6">
                  <c:v>Sneakers</c:v>
                </c:pt>
                <c:pt idx="7">
                  <c:v>Small leather goods</c:v>
                </c:pt>
                <c:pt idx="8">
                  <c:v>Boots</c:v>
                </c:pt>
                <c:pt idx="9">
                  <c:v>Shoes</c:v>
                </c:pt>
              </c:strCache>
            </c:strRef>
          </c:cat>
          <c:val>
            <c:numRef>
              <c:f>Tabels!$C$43:$C$52</c:f>
              <c:numCache>
                <c:formatCode>0</c:formatCode>
                <c:ptCount val="10"/>
                <c:pt idx="0">
                  <c:v>129.36022503516102</c:v>
                </c:pt>
                <c:pt idx="1">
                  <c:v>419.60470588235376</c:v>
                </c:pt>
                <c:pt idx="2">
                  <c:v>257.34309523809554</c:v>
                </c:pt>
                <c:pt idx="3">
                  <c:v>38.666603001364322</c:v>
                </c:pt>
                <c:pt idx="4">
                  <c:v>82.111926070039274</c:v>
                </c:pt>
                <c:pt idx="5">
                  <c:v>145.95764285714304</c:v>
                </c:pt>
                <c:pt idx="6">
                  <c:v>88.220253164556837</c:v>
                </c:pt>
                <c:pt idx="7">
                  <c:v>57.286096654275269</c:v>
                </c:pt>
                <c:pt idx="8">
                  <c:v>203.31732026143823</c:v>
                </c:pt>
                <c:pt idx="9">
                  <c:v>113.50666666666665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B-43E7-8455-8731AED34517}"/>
            </c:ext>
          </c:extLst>
        </c:ser>
        <c:ser>
          <c:idx val="2"/>
          <c:order val="2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09605A">
                <a:alpha val="46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69B-43E7-8455-8731AED34517}"/>
              </c:ext>
            </c:extLst>
          </c:dPt>
          <c:dPt>
            <c:idx val="2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69B-43E7-8455-8731AED34517}"/>
              </c:ext>
            </c:extLst>
          </c:dPt>
          <c:dPt>
            <c:idx val="4"/>
            <c:invertIfNegative val="0"/>
            <c:bubble3D val="0"/>
            <c:spPr>
              <a:solidFill>
                <a:srgbClr val="09605A">
                  <a:alpha val="4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69B-43E7-8455-8731AED34517}"/>
              </c:ext>
            </c:extLst>
          </c:dPt>
          <c:dPt>
            <c:idx val="5"/>
            <c:invertIfNegative val="0"/>
            <c:bubble3D val="0"/>
            <c:spPr>
              <a:solidFill>
                <a:srgbClr val="262626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69B-43E7-8455-8731AED34517}"/>
              </c:ext>
            </c:extLst>
          </c:dPt>
          <c:dPt>
            <c:idx val="6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69B-43E7-8455-8731AED34517}"/>
              </c:ext>
            </c:extLst>
          </c:dPt>
          <c:dPt>
            <c:idx val="7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69B-43E7-8455-8731AED34517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69B-43E7-8455-8731AED34517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69B-43E7-8455-8731AED34517}"/>
              </c:ext>
            </c:extLst>
          </c:dPt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Bags</c:v>
                </c:pt>
                <c:pt idx="2">
                  <c:v>Mini bags</c:v>
                </c:pt>
                <c:pt idx="3">
                  <c:v>Fragrances</c:v>
                </c:pt>
                <c:pt idx="4">
                  <c:v>Accessories</c:v>
                </c:pt>
                <c:pt idx="5">
                  <c:v>Sandals</c:v>
                </c:pt>
                <c:pt idx="6">
                  <c:v>Sneakers</c:v>
                </c:pt>
                <c:pt idx="7">
                  <c:v>Small leather goods</c:v>
                </c:pt>
                <c:pt idx="8">
                  <c:v>Boots</c:v>
                </c:pt>
                <c:pt idx="9">
                  <c:v>Shoes</c:v>
                </c:pt>
              </c:strCache>
            </c:strRef>
          </c:cat>
          <c:val>
            <c:numRef>
              <c:f>Tabels!$D$43:$D$52</c:f>
              <c:numCache>
                <c:formatCode>0</c:formatCode>
                <c:ptCount val="10"/>
                <c:pt idx="0">
                  <c:v>129.36022503516102</c:v>
                </c:pt>
                <c:pt idx="1">
                  <c:v>419.60470588235376</c:v>
                </c:pt>
                <c:pt idx="2">
                  <c:v>257.34309523809554</c:v>
                </c:pt>
                <c:pt idx="3">
                  <c:v>38.666603001364322</c:v>
                </c:pt>
                <c:pt idx="4">
                  <c:v>82.111926070039274</c:v>
                </c:pt>
                <c:pt idx="5">
                  <c:v>145.95764285714304</c:v>
                </c:pt>
                <c:pt idx="6">
                  <c:v>88.220253164556837</c:v>
                </c:pt>
                <c:pt idx="7">
                  <c:v>57.286096654275269</c:v>
                </c:pt>
                <c:pt idx="8">
                  <c:v>203.31732026143823</c:v>
                </c:pt>
                <c:pt idx="9">
                  <c:v>113.50666666666665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69B-43E7-8455-8731AED34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4"/>
        <c:overlap val="100"/>
        <c:axId val="2124885984"/>
        <c:axId val="478161328"/>
      </c:barChart>
      <c:lineChart>
        <c:grouping val="standard"/>
        <c:varyColors val="0"/>
        <c:ser>
          <c:idx val="0"/>
          <c:order val="0"/>
          <c:tx>
            <c:strRef>
              <c:f>Tabels!$B$42</c:f>
              <c:strCache>
                <c:ptCount val="1"/>
                <c:pt idx="0">
                  <c:v>Revenue</c:v>
                </c:pt>
              </c:strCache>
            </c:strRef>
          </c:tx>
          <c:spPr>
            <a:ln w="25400" cap="rnd">
              <a:solidFill>
                <a:srgbClr val="FDE5B4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FDE5B4"/>
              </a:solidFill>
              <a:ln w="9525">
                <a:solidFill>
                  <a:srgbClr val="FDE5B4"/>
                </a:solidFill>
              </a:ln>
              <a:effectLst/>
            </c:spPr>
          </c:marker>
          <c:dLbls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Bags</c:v>
                </c:pt>
                <c:pt idx="2">
                  <c:v>Mini bags</c:v>
                </c:pt>
                <c:pt idx="3">
                  <c:v>Fragrances</c:v>
                </c:pt>
                <c:pt idx="4">
                  <c:v>Accessories</c:v>
                </c:pt>
                <c:pt idx="5">
                  <c:v>Sandals</c:v>
                </c:pt>
                <c:pt idx="6">
                  <c:v>Sneakers</c:v>
                </c:pt>
                <c:pt idx="7">
                  <c:v>Small leather goods</c:v>
                </c:pt>
                <c:pt idx="8">
                  <c:v>Boots</c:v>
                </c:pt>
                <c:pt idx="9">
                  <c:v>Shoes</c:v>
                </c:pt>
              </c:strCache>
            </c:strRef>
          </c:cat>
          <c:val>
            <c:numRef>
              <c:f>Tabels!$B$43:$B$52</c:f>
              <c:numCache>
                <c:formatCode>[&gt;1]0;[&gt;0]0%;</c:formatCode>
                <c:ptCount val="10"/>
                <c:pt idx="0">
                  <c:v>167860.87999999925</c:v>
                </c:pt>
                <c:pt idx="1">
                  <c:v>142582.3700000002</c:v>
                </c:pt>
                <c:pt idx="2">
                  <c:v>123566.19999999992</c:v>
                </c:pt>
                <c:pt idx="3">
                  <c:v>119609.17999999979</c:v>
                </c:pt>
                <c:pt idx="4">
                  <c:v>97326.069999999585</c:v>
                </c:pt>
                <c:pt idx="5">
                  <c:v>91961.760000000068</c:v>
                </c:pt>
                <c:pt idx="6">
                  <c:v>52927.850000000093</c:v>
                </c:pt>
                <c:pt idx="7">
                  <c:v>50993.279999999955</c:v>
                </c:pt>
                <c:pt idx="8">
                  <c:v>50216.749999999985</c:v>
                </c:pt>
                <c:pt idx="9">
                  <c:v>10171.859999999997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69B-43E7-8455-8731AED34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67568"/>
        <c:axId val="478152896"/>
      </c:lineChart>
      <c:catAx>
        <c:axId val="2124885984"/>
        <c:scaling>
          <c:orientation val="minMax"/>
        </c:scaling>
        <c:delete val="0"/>
        <c:axPos val="b"/>
        <c:numFmt formatCode="[&gt;1]0;[&gt;0]0%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61328"/>
        <c:crosses val="autoZero"/>
        <c:auto val="1"/>
        <c:lblAlgn val="ctr"/>
        <c:lblOffset val="100"/>
        <c:noMultiLvlLbl val="0"/>
      </c:catAx>
      <c:valAx>
        <c:axId val="47816132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85984"/>
        <c:crosses val="autoZero"/>
        <c:crossBetween val="between"/>
      </c:valAx>
      <c:valAx>
        <c:axId val="478152896"/>
        <c:scaling>
          <c:orientation val="minMax"/>
        </c:scaling>
        <c:delete val="0"/>
        <c:axPos val="r"/>
        <c:numFmt formatCode="[&gt;1]0;[&gt;0]0%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367568"/>
        <c:crosses val="max"/>
        <c:crossBetween val="between"/>
      </c:valAx>
      <c:catAx>
        <c:axId val="260367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152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576801617419249"/>
          <c:y val="0.1115159762120754"/>
          <c:w val="0.3219502750467072"/>
          <c:h val="0.16428554813798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Consumers Retained each month</a:t>
            </a:r>
          </a:p>
        </c:rich>
      </c:tx>
      <c:layout>
        <c:manualLayout>
          <c:xMode val="edge"/>
          <c:yMode val="edge"/>
          <c:x val="1.3931824237009399E-2"/>
          <c:y val="4.5086394539542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929107709606038E-2"/>
          <c:y val="0.25739862413672643"/>
          <c:w val="0.93925203724234818"/>
          <c:h val="0.70988666595007133"/>
        </c:manualLayout>
      </c:layout>
      <c:barChart>
        <c:barDir val="bar"/>
        <c:grouping val="stacked"/>
        <c:varyColors val="0"/>
        <c:ser>
          <c:idx val="3"/>
          <c:order val="3"/>
          <c:tx>
            <c:v>Old Consumer</c:v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Tabels!$F$73:$F$84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8-4702-B431-6509DFCF0D1A}"/>
            </c:ext>
          </c:extLst>
        </c:ser>
        <c:ser>
          <c:idx val="4"/>
          <c:order val="4"/>
          <c:tx>
            <c:strRef>
              <c:f>Tabels!$G$72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7F8-4702-B431-6509DFCF0D1A}"/>
              </c:ext>
            </c:extLst>
          </c:dPt>
          <c:dPt>
            <c:idx val="2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8-4702-B431-6509DFCF0D1A}"/>
              </c:ext>
            </c:extLst>
          </c:dPt>
          <c:dPt>
            <c:idx val="3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8-4702-B431-6509DFCF0D1A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Tabels!$G$73:$G$84</c:f>
              <c:numCache>
                <c:formatCode>General</c:formatCode>
                <c:ptCount val="12"/>
                <c:pt idx="0">
                  <c:v>58</c:v>
                </c:pt>
                <c:pt idx="1">
                  <c:v>25</c:v>
                </c:pt>
                <c:pt idx="2">
                  <c:v>44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7F8-4702-B431-6509DFCF0D1A}"/>
            </c:ext>
          </c:extLst>
        </c:ser>
        <c:ser>
          <c:idx val="5"/>
          <c:order val="5"/>
          <c:tx>
            <c:strRef>
              <c:f>Tabels!$H$72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Tabels!$H$73:$H$84</c:f>
              <c:numCache>
                <c:formatCode>[&gt;=1]0;[&gt;0]0%;</c:formatCode>
                <c:ptCount val="12"/>
                <c:pt idx="0">
                  <c:v>58</c:v>
                </c:pt>
                <c:pt idx="1">
                  <c:v>25</c:v>
                </c:pt>
                <c:pt idx="2">
                  <c:v>44</c:v>
                </c:pt>
                <c:pt idx="3">
                  <c:v>26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F8-4702-B431-6509DFCF0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6304"/>
        <c:axId val="809671983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Tabels!$C$72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Tabels!$C$73:$C$84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7F8-4702-B431-6509DFCF0D1A}"/>
            </c:ext>
          </c:extLst>
        </c:ser>
        <c:ser>
          <c:idx val="1"/>
          <c:order val="1"/>
          <c:tx>
            <c:v>New Consumer</c:v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Tabels!$D$73:$D$84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31</c:v>
                </c:pt>
                <c:pt idx="1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F8-4702-B431-6509DFCF0D1A}"/>
            </c:ext>
          </c:extLst>
        </c:ser>
        <c:ser>
          <c:idx val="2"/>
          <c:order val="2"/>
          <c:tx>
            <c:strRef>
              <c:f>Tabels!$E$72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Tabels!$E$73:$E$84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31</c:v>
                </c:pt>
                <c:pt idx="1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7F8-4702-B431-6509DFCF0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5824"/>
        <c:axId val="784582240"/>
      </c:barChart>
      <c:catAx>
        <c:axId val="83699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71983"/>
        <c:crosses val="autoZero"/>
        <c:auto val="1"/>
        <c:lblAlgn val="ctr"/>
        <c:lblOffset val="100"/>
        <c:noMultiLvlLbl val="0"/>
      </c:catAx>
      <c:valAx>
        <c:axId val="809671983"/>
        <c:scaling>
          <c:orientation val="minMax"/>
          <c:max val="500"/>
          <c:min val="-600"/>
        </c:scaling>
        <c:delete val="1"/>
        <c:axPos val="b"/>
        <c:numFmt formatCode="General" sourceLinked="1"/>
        <c:majorTickMark val="out"/>
        <c:minorTickMark val="none"/>
        <c:tickLblPos val="nextTo"/>
        <c:crossAx val="836996304"/>
        <c:crosses val="autoZero"/>
        <c:crossBetween val="between"/>
      </c:valAx>
      <c:valAx>
        <c:axId val="784582240"/>
        <c:scaling>
          <c:orientation val="maxMin"/>
          <c:max val="500"/>
          <c:min val="-600"/>
        </c:scaling>
        <c:delete val="1"/>
        <c:axPos val="t"/>
        <c:numFmt formatCode="General" sourceLinked="1"/>
        <c:majorTickMark val="out"/>
        <c:minorTickMark val="none"/>
        <c:tickLblPos val="nextTo"/>
        <c:crossAx val="836995824"/>
        <c:crosses val="max"/>
        <c:crossBetween val="between"/>
      </c:valAx>
      <c:catAx>
        <c:axId val="83699582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8458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434785401141068E-2"/>
          <c:y val="0.23111474872525994"/>
          <c:w val="0.86383616031056309"/>
          <c:h val="0.64548580323110705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Tabels!$D$32</c:f>
              <c:strCache>
                <c:ptCount val="1"/>
                <c:pt idx="0">
                  <c:v>Filtered Category</c:v>
                </c:pt>
              </c:strCache>
            </c:strRef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Tabels!$E$33:$E$35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B-4351-976F-66566DD636F5}"/>
            </c:ext>
          </c:extLst>
        </c:ser>
        <c:ser>
          <c:idx val="2"/>
          <c:order val="2"/>
          <c:tx>
            <c:strRef>
              <c:f>Tabels!$E$32</c:f>
              <c:strCache>
                <c:ptCount val="1"/>
                <c:pt idx="0">
                  <c:v>Count of Orders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C67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48B-4351-976F-66566DD636F5}"/>
              </c:ext>
            </c:extLst>
          </c:dPt>
          <c:dPt>
            <c:idx val="1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48B-4351-976F-66566DD636F5}"/>
              </c:ext>
            </c:extLst>
          </c:dPt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Tabels!$D$33:$D$35</c:f>
              <c:numCache>
                <c:formatCode>General</c:formatCode>
                <c:ptCount val="3"/>
                <c:pt idx="0">
                  <c:v>60</c:v>
                </c:pt>
                <c:pt idx="1">
                  <c:v>46</c:v>
                </c:pt>
                <c:pt idx="2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8B-4351-976F-66566DD63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6"/>
        <c:overlap val="100"/>
        <c:axId val="1322797967"/>
        <c:axId val="1437399695"/>
      </c:barChart>
      <c:lineChart>
        <c:grouping val="standard"/>
        <c:varyColors val="0"/>
        <c:ser>
          <c:idx val="0"/>
          <c:order val="0"/>
          <c:tx>
            <c:strRef>
              <c:f>Tabels!$C$32</c:f>
              <c:strCache>
                <c:ptCount val="1"/>
                <c:pt idx="0">
                  <c:v>Net Profit</c:v>
                </c:pt>
              </c:strCache>
            </c:strRef>
          </c:tx>
          <c:spPr>
            <a:ln w="50800" cap="rnd">
              <a:solidFill>
                <a:srgbClr val="09605A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09605A"/>
              </a:solidFill>
              <a:ln w="9525">
                <a:solidFill>
                  <a:srgbClr val="09605A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D7A1C117-2236-41C7-B764-77FF38089B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48B-4351-976F-66566DD636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255B759-4F4C-45F5-B067-73F381965D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48B-4351-976F-66566DD636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6D69152-983E-40F6-8462-781C9888DC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48B-4351-976F-66566DD636F5}"/>
                </c:ext>
              </c:extLst>
            </c:dLbl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Tabels!$A$33:$A$35</c:f>
              <c:numCache>
                <c:formatCode>@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20</c:v>
                </c:pt>
              </c:numCache>
            </c:numRef>
          </c:cat>
          <c:val>
            <c:numRef>
              <c:f>Tabels!$C$33:$C$35</c:f>
              <c:numCache>
                <c:formatCode>General</c:formatCode>
                <c:ptCount val="3"/>
                <c:pt idx="0">
                  <c:v>14880.670000000004</c:v>
                </c:pt>
                <c:pt idx="1">
                  <c:v>10792.669999999998</c:v>
                </c:pt>
                <c:pt idx="2">
                  <c:v>25882.490000000009</c:v>
                </c:pt>
              </c:numCache>
            </c:numRef>
          </c:val>
          <c:smooth val="1"/>
          <c:extLst>
            <c:ext xmlns:c15="http://schemas.microsoft.com/office/drawing/2012/chart" uri="{02D57815-91ED-43cb-92C2-25804820EDAC}">
              <c15:datalabelsRange>
                <c15:f>Tabels!$F$33:$F$35</c15:f>
                <c15:dlblRangeCache>
                  <c:ptCount val="3"/>
                  <c:pt idx="0">
                    <c:v>14881</c:v>
                  </c:pt>
                  <c:pt idx="1">
                    <c:v>10793</c:v>
                  </c:pt>
                  <c:pt idx="2">
                    <c:v>25882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048B-4351-976F-66566DD63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9923135"/>
        <c:axId val="1301312943"/>
      </c:lineChart>
      <c:catAx>
        <c:axId val="1322797967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399695"/>
        <c:crosses val="autoZero"/>
        <c:auto val="1"/>
        <c:lblAlgn val="ctr"/>
        <c:lblOffset val="100"/>
        <c:noMultiLvlLbl val="0"/>
      </c:catAx>
      <c:valAx>
        <c:axId val="1437399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797967"/>
        <c:crosses val="autoZero"/>
        <c:crossBetween val="between"/>
      </c:valAx>
      <c:valAx>
        <c:axId val="130131294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923135"/>
        <c:crosses val="max"/>
        <c:crossBetween val="between"/>
      </c:valAx>
      <c:catAx>
        <c:axId val="889923135"/>
        <c:scaling>
          <c:orientation val="minMax"/>
        </c:scaling>
        <c:delete val="1"/>
        <c:axPos val="b"/>
        <c:numFmt formatCode="@" sourceLinked="1"/>
        <c:majorTickMark val="out"/>
        <c:minorTickMark val="none"/>
        <c:tickLblPos val="nextTo"/>
        <c:crossAx val="13013129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Retained Consumer’s Order Count Per Category</a:t>
            </a:r>
          </a:p>
        </c:rich>
      </c:tx>
      <c:layout>
        <c:manualLayout>
          <c:xMode val="edge"/>
          <c:yMode val="edge"/>
          <c:x val="1.467435070205378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063877871345483E-2"/>
          <c:y val="0.18348791242207693"/>
          <c:w val="0.96422500537308764"/>
          <c:h val="0.377159276645887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Tabels!$A$247:$A$256</c:f>
              <c:strCache>
                <c:ptCount val="10"/>
                <c:pt idx="0">
                  <c:v>Apparel</c:v>
                </c:pt>
                <c:pt idx="1">
                  <c:v>Fragrances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Sandals</c:v>
                </c:pt>
                <c:pt idx="5">
                  <c:v>Boots</c:v>
                </c:pt>
                <c:pt idx="6">
                  <c:v>Sneakers</c:v>
                </c:pt>
                <c:pt idx="7">
                  <c:v>Mini bags</c:v>
                </c:pt>
                <c:pt idx="8">
                  <c:v>Bags</c:v>
                </c:pt>
                <c:pt idx="9">
                  <c:v>Shoes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50</c:v>
                </c:pt>
                <c:pt idx="1">
                  <c:v>50</c:v>
                </c:pt>
                <c:pt idx="2">
                  <c:v>39</c:v>
                </c:pt>
                <c:pt idx="3">
                  <c:v>33</c:v>
                </c:pt>
                <c:pt idx="4">
                  <c:v>27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AB-4829-A97C-B45A99D4D296}"/>
            </c:ext>
          </c:extLst>
        </c:ser>
        <c:ser>
          <c:idx val="1"/>
          <c:order val="1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7E7C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AB-4829-A97C-B45A99D4D296}"/>
              </c:ext>
            </c:extLst>
          </c:dPt>
          <c:dPt>
            <c:idx val="5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CAB-4829-A97C-B45A99D4D296}"/>
              </c:ext>
            </c:extLst>
          </c:dPt>
          <c:dPt>
            <c:idx val="6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CAB-4829-A97C-B45A99D4D296}"/>
              </c:ext>
            </c:extLst>
          </c:dPt>
          <c:dPt>
            <c:idx val="7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CAB-4829-A97C-B45A99D4D296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CAB-4829-A97C-B45A99D4D296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CAB-4829-A97C-B45A99D4D296}"/>
              </c:ext>
            </c:extLst>
          </c:dPt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Tabels!$A$247:$A$256</c:f>
              <c:strCache>
                <c:ptCount val="10"/>
                <c:pt idx="0">
                  <c:v>Apparel</c:v>
                </c:pt>
                <c:pt idx="1">
                  <c:v>Fragrances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Sandals</c:v>
                </c:pt>
                <c:pt idx="5">
                  <c:v>Boots</c:v>
                </c:pt>
                <c:pt idx="6">
                  <c:v>Sneakers</c:v>
                </c:pt>
                <c:pt idx="7">
                  <c:v>Mini bags</c:v>
                </c:pt>
                <c:pt idx="8">
                  <c:v>Bags</c:v>
                </c:pt>
                <c:pt idx="9">
                  <c:v>Shoes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50</c:v>
                </c:pt>
                <c:pt idx="1">
                  <c:v>50</c:v>
                </c:pt>
                <c:pt idx="2">
                  <c:v>39</c:v>
                </c:pt>
                <c:pt idx="3">
                  <c:v>33</c:v>
                </c:pt>
                <c:pt idx="4">
                  <c:v>27</c:v>
                </c:pt>
                <c:pt idx="5">
                  <c:v>15</c:v>
                </c:pt>
                <c:pt idx="6">
                  <c:v>13</c:v>
                </c:pt>
                <c:pt idx="7">
                  <c:v>11</c:v>
                </c:pt>
                <c:pt idx="8">
                  <c:v>7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CAB-4829-A97C-B45A99D4D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0388415"/>
        <c:axId val="1301305999"/>
      </c:barChart>
      <c:catAx>
        <c:axId val="100038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05999"/>
        <c:crosses val="autoZero"/>
        <c:auto val="1"/>
        <c:lblAlgn val="ctr"/>
        <c:lblOffset val="100"/>
        <c:noMultiLvlLbl val="0"/>
      </c:catAx>
      <c:valAx>
        <c:axId val="1301305999"/>
        <c:scaling>
          <c:orientation val="minMax"/>
        </c:scaling>
        <c:delete val="1"/>
        <c:axPos val="l"/>
        <c:numFmt formatCode="[&gt;=1]0;[&gt;0]0%;" sourceLinked="1"/>
        <c:majorTickMark val="none"/>
        <c:minorTickMark val="none"/>
        <c:tickLblPos val="nextTo"/>
        <c:crossAx val="100038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073035876455453E-2"/>
          <c:y val="0.22804854419805681"/>
          <c:w val="0.94386263922865843"/>
          <c:h val="0.41241437803203213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1C6758"/>
            </a:solidFill>
            <a:ln>
              <a:solidFill>
                <a:srgbClr val="1C6758"/>
              </a:solidFill>
            </a:ln>
            <a:effectLst/>
          </c:spPr>
          <c:invertIfNegative val="0"/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Sandals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Bags</c:v>
                </c:pt>
                <c:pt idx="6">
                  <c:v>Boots</c:v>
                </c:pt>
                <c:pt idx="7">
                  <c:v>Small leather goods</c:v>
                </c:pt>
                <c:pt idx="8">
                  <c:v>Sneakers</c:v>
                </c:pt>
                <c:pt idx="9">
                  <c:v>Shoes</c:v>
                </c:pt>
              </c:strCache>
            </c:strRef>
          </c:cat>
          <c:val>
            <c:numRef>
              <c:f>Tabels!$C$43:$C$52</c:f>
              <c:numCache>
                <c:formatCode>0</c:formatCode>
                <c:ptCount val="10"/>
                <c:pt idx="0">
                  <c:v>131.01399999999995</c:v>
                </c:pt>
                <c:pt idx="1">
                  <c:v>150.79444444444448</c:v>
                </c:pt>
                <c:pt idx="2">
                  <c:v>38.347200000000001</c:v>
                </c:pt>
                <c:pt idx="3">
                  <c:v>253.50727272727272</c:v>
                </c:pt>
                <c:pt idx="4">
                  <c:v>84.120909090909095</c:v>
                </c:pt>
                <c:pt idx="5">
                  <c:v>392.48571428571432</c:v>
                </c:pt>
                <c:pt idx="6">
                  <c:v>215.60600000000002</c:v>
                </c:pt>
                <c:pt idx="7">
                  <c:v>57.169230769230758</c:v>
                </c:pt>
                <c:pt idx="8">
                  <c:v>87.826153846153844</c:v>
                </c:pt>
                <c:pt idx="9">
                  <c:v>114.06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4-4431-82A1-238331B1E811}"/>
            </c:ext>
          </c:extLst>
        </c:ser>
        <c:ser>
          <c:idx val="2"/>
          <c:order val="2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09605A">
                <a:alpha val="46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604-4431-82A1-238331B1E811}"/>
              </c:ext>
            </c:extLst>
          </c:dPt>
          <c:dPt>
            <c:idx val="4"/>
            <c:invertIfNegative val="0"/>
            <c:bubble3D val="0"/>
            <c:spPr>
              <a:solidFill>
                <a:srgbClr val="09605A">
                  <a:alpha val="46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04-4431-82A1-238331B1E811}"/>
              </c:ext>
            </c:extLst>
          </c:dPt>
          <c:dPt>
            <c:idx val="5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604-4431-82A1-238331B1E811}"/>
              </c:ext>
            </c:extLst>
          </c:dPt>
          <c:dPt>
            <c:idx val="6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4604-4431-82A1-238331B1E811}"/>
              </c:ext>
            </c:extLst>
          </c:dPt>
          <c:dPt>
            <c:idx val="7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4604-4431-82A1-238331B1E811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4604-4431-82A1-238331B1E811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604-4431-82A1-238331B1E811}"/>
              </c:ext>
            </c:extLst>
          </c:dPt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Sandals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Bags</c:v>
                </c:pt>
                <c:pt idx="6">
                  <c:v>Boots</c:v>
                </c:pt>
                <c:pt idx="7">
                  <c:v>Small leather goods</c:v>
                </c:pt>
                <c:pt idx="8">
                  <c:v>Sneakers</c:v>
                </c:pt>
                <c:pt idx="9">
                  <c:v>Shoes</c:v>
                </c:pt>
              </c:strCache>
            </c:strRef>
          </c:cat>
          <c:val>
            <c:numRef>
              <c:f>Tabels!$D$43:$D$52</c:f>
              <c:numCache>
                <c:formatCode>0</c:formatCode>
                <c:ptCount val="10"/>
                <c:pt idx="0">
                  <c:v>131.01399999999995</c:v>
                </c:pt>
                <c:pt idx="1">
                  <c:v>150.79444444444448</c:v>
                </c:pt>
                <c:pt idx="2">
                  <c:v>38.347200000000001</c:v>
                </c:pt>
                <c:pt idx="3">
                  <c:v>253.50727272727272</c:v>
                </c:pt>
                <c:pt idx="4">
                  <c:v>84.120909090909095</c:v>
                </c:pt>
                <c:pt idx="5">
                  <c:v>392.48571428571432</c:v>
                </c:pt>
                <c:pt idx="6">
                  <c:v>215.60600000000002</c:v>
                </c:pt>
                <c:pt idx="7">
                  <c:v>57.169230769230758</c:v>
                </c:pt>
                <c:pt idx="8">
                  <c:v>87.826153846153844</c:v>
                </c:pt>
                <c:pt idx="9">
                  <c:v>114.06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604-4431-82A1-238331B1E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4"/>
        <c:overlap val="100"/>
        <c:axId val="2124885984"/>
        <c:axId val="478161328"/>
      </c:barChart>
      <c:lineChart>
        <c:grouping val="standard"/>
        <c:varyColors val="0"/>
        <c:ser>
          <c:idx val="0"/>
          <c:order val="0"/>
          <c:tx>
            <c:strRef>
              <c:f>Tabels!$B$42</c:f>
              <c:strCache>
                <c:ptCount val="1"/>
                <c:pt idx="0">
                  <c:v>Revenue</c:v>
                </c:pt>
              </c:strCache>
            </c:strRef>
          </c:tx>
          <c:spPr>
            <a:ln w="25400" cap="rnd">
              <a:solidFill>
                <a:srgbClr val="FDE5B4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FDE5B4"/>
              </a:solidFill>
              <a:ln w="2540">
                <a:solidFill>
                  <a:srgbClr val="FDE5B4"/>
                </a:solidFill>
              </a:ln>
              <a:effectLst/>
            </c:spPr>
          </c:marker>
          <c:dLbls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Tabels!$A$43:$A$52</c:f>
              <c:strCache>
                <c:ptCount val="10"/>
                <c:pt idx="0">
                  <c:v>Apparel</c:v>
                </c:pt>
                <c:pt idx="1">
                  <c:v>Sandals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Bags</c:v>
                </c:pt>
                <c:pt idx="6">
                  <c:v>Boots</c:v>
                </c:pt>
                <c:pt idx="7">
                  <c:v>Small leather goods</c:v>
                </c:pt>
                <c:pt idx="8">
                  <c:v>Sneakers</c:v>
                </c:pt>
                <c:pt idx="9">
                  <c:v>Shoes</c:v>
                </c:pt>
              </c:strCache>
            </c:strRef>
          </c:cat>
          <c:val>
            <c:numRef>
              <c:f>Tabels!$B$43:$B$52</c:f>
              <c:numCache>
                <c:formatCode>[&gt;1]0;[&gt;0]0%;</c:formatCode>
                <c:ptCount val="10"/>
                <c:pt idx="0">
                  <c:v>10460.099999999999</c:v>
                </c:pt>
                <c:pt idx="1">
                  <c:v>7910.3499999999976</c:v>
                </c:pt>
                <c:pt idx="2">
                  <c:v>7225.4900000000016</c:v>
                </c:pt>
                <c:pt idx="3">
                  <c:v>5976.2199999999993</c:v>
                </c:pt>
                <c:pt idx="4">
                  <c:v>5631.96</c:v>
                </c:pt>
                <c:pt idx="5">
                  <c:v>4058.7999999999997</c:v>
                </c:pt>
                <c:pt idx="6">
                  <c:v>3711.3100000000004</c:v>
                </c:pt>
                <c:pt idx="7">
                  <c:v>3187.7999999999997</c:v>
                </c:pt>
                <c:pt idx="8">
                  <c:v>1814.0099999999998</c:v>
                </c:pt>
                <c:pt idx="9">
                  <c:v>1579.79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4604-4431-82A1-238331B1E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67568"/>
        <c:axId val="478152896"/>
      </c:lineChart>
      <c:catAx>
        <c:axId val="2124885984"/>
        <c:scaling>
          <c:orientation val="minMax"/>
        </c:scaling>
        <c:delete val="0"/>
        <c:axPos val="b"/>
        <c:numFmt formatCode="[&gt;1]0;[&gt;0]0%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61328"/>
        <c:crosses val="autoZero"/>
        <c:auto val="1"/>
        <c:lblAlgn val="ctr"/>
        <c:lblOffset val="100"/>
        <c:noMultiLvlLbl val="0"/>
      </c:catAx>
      <c:valAx>
        <c:axId val="47816132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85984"/>
        <c:crosses val="autoZero"/>
        <c:crossBetween val="between"/>
      </c:valAx>
      <c:valAx>
        <c:axId val="478152896"/>
        <c:scaling>
          <c:orientation val="minMax"/>
        </c:scaling>
        <c:delete val="0"/>
        <c:axPos val="r"/>
        <c:numFmt formatCode="[&gt;1]0;[&gt;0]0%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367568"/>
        <c:crosses val="max"/>
        <c:crossBetween val="between"/>
      </c:valAx>
      <c:catAx>
        <c:axId val="260367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152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7552562784878012"/>
          <c:y val="0.13530919690961088"/>
          <c:w val="0.32227301292055416"/>
          <c:h val="0.167942257799961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7944367620231"/>
          <c:y val="0.24324658362004528"/>
          <c:w val="0.76659902196422014"/>
          <c:h val="0.726362304178633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Tabels!$C$125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Tabels!$A$126:$A$134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cat>
          <c:val>
            <c:numRef>
              <c:f>Tabels!$C$126:$C$134</c:f>
              <c:numCache>
                <c:formatCode>[&gt;=1]0;[&gt;0]0%;</c:formatCode>
                <c:ptCount val="9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11</c:v>
                </c:pt>
                <c:pt idx="4">
                  <c:v>10</c:v>
                </c:pt>
                <c:pt idx="5">
                  <c:v>30</c:v>
                </c:pt>
                <c:pt idx="6">
                  <c:v>45</c:v>
                </c:pt>
                <c:pt idx="7">
                  <c:v>144</c:v>
                </c:pt>
                <c:pt idx="8">
                  <c:v>2937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A-403A-B701-A1FE1DCA8EB1}"/>
            </c:ext>
          </c:extLst>
        </c:ser>
        <c:ser>
          <c:idx val="1"/>
          <c:order val="1"/>
          <c:tx>
            <c:strRef>
              <c:f>Tabels!$D$125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numRef>
              <c:f>Tabels!$A$126:$A$134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cat>
          <c:val>
            <c:numRef>
              <c:f>Tabels!$D$126:$D$134</c:f>
              <c:numCache>
                <c:formatCode>[&gt;=1]0;[&gt;0]0%;</c:formatCode>
                <c:ptCount val="9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11</c:v>
                </c:pt>
                <c:pt idx="4">
                  <c:v>10</c:v>
                </c:pt>
                <c:pt idx="5">
                  <c:v>30</c:v>
                </c:pt>
                <c:pt idx="6">
                  <c:v>45</c:v>
                </c:pt>
                <c:pt idx="7">
                  <c:v>144</c:v>
                </c:pt>
                <c:pt idx="8">
                  <c:v>2937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1A-403A-B701-A1FE1DCA8E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100"/>
        <c:axId val="940679679"/>
        <c:axId val="1155753759"/>
      </c:barChart>
      <c:catAx>
        <c:axId val="940679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753759"/>
        <c:crosses val="autoZero"/>
        <c:auto val="1"/>
        <c:lblAlgn val="ctr"/>
        <c:lblOffset val="100"/>
        <c:noMultiLvlLbl val="0"/>
      </c:catAx>
      <c:valAx>
        <c:axId val="1155753759"/>
        <c:scaling>
          <c:orientation val="minMax"/>
        </c:scaling>
        <c:delete val="1"/>
        <c:axPos val="b"/>
        <c:numFmt formatCode="[&gt;=1]0;[&gt;0]0%;" sourceLinked="1"/>
        <c:majorTickMark val="out"/>
        <c:minorTickMark val="none"/>
        <c:tickLblPos val="nextTo"/>
        <c:crossAx val="94067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Average Discounted Order Value Per Total Orders</a:t>
            </a:r>
            <a:r>
              <a:rPr lang="en-US" sz="1400" baseline="0" dirty="0">
                <a:latin typeface="Calibri" panose="020F0502020204030204" pitchFamily="34" charset="0"/>
                <a:cs typeface="Calibri" panose="020F0502020204030204" pitchFamily="34" charset="0"/>
              </a:rPr>
              <a:t> Number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1.6552718546622901E-2"/>
          <c:y val="2.822174576876847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060521155159964E-2"/>
          <c:y val="0.41521218776167979"/>
          <c:w val="0.9338789576896801"/>
          <c:h val="0.4702455247815714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Tabels!$D$373</c:f>
              <c:strCache>
                <c:ptCount val="1"/>
                <c:pt idx="0">
                  <c:v>Consumers Count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Tabels!$A$374:$A$381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</c:numCache>
            </c:numRef>
          </c:cat>
          <c:val>
            <c:numRef>
              <c:f>Tabels!$D$374:$D$381</c:f>
              <c:numCache>
                <c:formatCode>General</c:formatCode>
                <c:ptCount val="8"/>
                <c:pt idx="0">
                  <c:v>144</c:v>
                </c:pt>
                <c:pt idx="1">
                  <c:v>45</c:v>
                </c:pt>
                <c:pt idx="2">
                  <c:v>30</c:v>
                </c:pt>
                <c:pt idx="3">
                  <c:v>10</c:v>
                </c:pt>
                <c:pt idx="4">
                  <c:v>11</c:v>
                </c:pt>
                <c:pt idx="5">
                  <c:v>8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D-4FCD-AA1C-5D2FC66D2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64014895"/>
        <c:axId val="401543472"/>
      </c:barChart>
      <c:lineChart>
        <c:grouping val="standard"/>
        <c:varyColors val="0"/>
        <c:ser>
          <c:idx val="0"/>
          <c:order val="0"/>
          <c:tx>
            <c:strRef>
              <c:f>Tabels!$B$373</c:f>
              <c:strCache>
                <c:ptCount val="1"/>
                <c:pt idx="0">
                  <c:v>Net Profit</c:v>
                </c:pt>
              </c:strCache>
            </c:strRef>
          </c:tx>
          <c:spPr>
            <a:ln w="25400" cap="rnd">
              <a:solidFill>
                <a:srgbClr val="EE7214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00B050"/>
              </a:solidFill>
              <a:ln w="9525">
                <a:solidFill>
                  <a:srgbClr val="EE7214"/>
                </a:solidFill>
              </a:ln>
              <a:effectLst/>
            </c:spPr>
          </c:marker>
          <c:dPt>
            <c:idx val="4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58D-4FCD-AA1C-5D2FC66D2D3B}"/>
              </c:ext>
            </c:extLst>
          </c:dPt>
          <c:dPt>
            <c:idx val="5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58D-4FCD-AA1C-5D2FC66D2D3B}"/>
              </c:ext>
            </c:extLst>
          </c:dPt>
          <c:dPt>
            <c:idx val="6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558D-4FCD-AA1C-5D2FC66D2D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Pivot_table!$J$24:$J$31</c:f>
              <c:numCache>
                <c:formatCode>General</c:formatCode>
                <c:ptCount val="8"/>
              </c:numCache>
            </c:numRef>
          </c:cat>
          <c:val>
            <c:numRef>
              <c:f>Tabels!$B$374:$B$381</c:f>
              <c:numCache>
                <c:formatCode>General</c:formatCode>
                <c:ptCount val="8"/>
                <c:pt idx="0">
                  <c:v>162.76</c:v>
                </c:pt>
                <c:pt idx="1">
                  <c:v>164.92500000000001</c:v>
                </c:pt>
                <c:pt idx="2">
                  <c:v>169.05</c:v>
                </c:pt>
                <c:pt idx="3">
                  <c:v>186.3</c:v>
                </c:pt>
                <c:pt idx="4">
                  <c:v>166.77000000000004</c:v>
                </c:pt>
                <c:pt idx="5">
                  <c:v>148.80000000000001</c:v>
                </c:pt>
                <c:pt idx="6">
                  <c:v>140.69999999999999</c:v>
                </c:pt>
                <c:pt idx="7">
                  <c:v>202.99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558D-4FCD-AA1C-5D2FC66D2D3B}"/>
            </c:ext>
          </c:extLst>
        </c:ser>
        <c:ser>
          <c:idx val="1"/>
          <c:order val="1"/>
          <c:tx>
            <c:strRef>
              <c:f>Tabels!$C$373</c:f>
              <c:strCache>
                <c:ptCount val="1"/>
                <c:pt idx="0">
                  <c:v>Revenue</c:v>
                </c:pt>
              </c:strCache>
            </c:strRef>
          </c:tx>
          <c:spPr>
            <a:ln w="25400" cap="rnd">
              <a:solidFill>
                <a:srgbClr val="09605A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00B050"/>
              </a:solidFill>
              <a:ln w="9525">
                <a:noFill/>
                <a:headEnd type="none" w="med" len="med"/>
                <a:tailEnd type="none" w="med" len="med"/>
              </a:ln>
              <a:effectLst/>
            </c:spPr>
          </c:marker>
          <c:dPt>
            <c:idx val="1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solidFill>
                    <a:srgbClr val="FF0000"/>
                  </a:solidFill>
                  <a:headEnd type="none" w="med" len="med"/>
                  <a:tailEnd type="none" w="med" len="me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8D-4FCD-AA1C-5D2FC66D2D3B}"/>
              </c:ext>
            </c:extLst>
          </c:dPt>
          <c:dPt>
            <c:idx val="3"/>
            <c:marker>
              <c:symbol val="diamond"/>
              <c:size val="7"/>
              <c:spPr>
                <a:solidFill>
                  <a:srgbClr val="00B050"/>
                </a:solidFill>
                <a:ln w="9525">
                  <a:noFill/>
                  <a:headEnd type="none" w="med" len="med"/>
                  <a:tailEnd type="none" w="med" len="med"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58D-4FCD-AA1C-5D2FC66D2D3B}"/>
              </c:ext>
            </c:extLst>
          </c:dPt>
          <c:dPt>
            <c:idx val="4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noFill/>
                  <a:headEnd type="none" w="med" len="med"/>
                  <a:tailEnd type="none" w="med" len="me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558D-4FCD-AA1C-5D2FC66D2D3B}"/>
              </c:ext>
            </c:extLst>
          </c:dPt>
          <c:dPt>
            <c:idx val="5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noFill/>
                  <a:headEnd type="none" w="med" len="med"/>
                  <a:tailEnd type="none" w="med" len="me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558D-4FCD-AA1C-5D2FC66D2D3B}"/>
              </c:ext>
            </c:extLst>
          </c:dPt>
          <c:dPt>
            <c:idx val="6"/>
            <c:marker>
              <c:symbol val="diamond"/>
              <c:size val="7"/>
              <c:spPr>
                <a:solidFill>
                  <a:srgbClr val="FF0000"/>
                </a:solidFill>
                <a:ln w="9525">
                  <a:noFill/>
                  <a:headEnd type="none" w="med" len="med"/>
                  <a:tailEnd type="none" w="med" len="med"/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558D-4FCD-AA1C-5D2FC66D2D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Pivot_table!$J$24:$J$31</c:f>
              <c:numCache>
                <c:formatCode>General</c:formatCode>
                <c:ptCount val="8"/>
              </c:numCache>
            </c:numRef>
          </c:cat>
          <c:val>
            <c:numRef>
              <c:f>Tabels!$C$374:$C$381</c:f>
              <c:numCache>
                <c:formatCode>General</c:formatCode>
                <c:ptCount val="8"/>
                <c:pt idx="0">
                  <c:v>250.4</c:v>
                </c:pt>
                <c:pt idx="1">
                  <c:v>250.22500000000002</c:v>
                </c:pt>
                <c:pt idx="2">
                  <c:v>276</c:v>
                </c:pt>
                <c:pt idx="3">
                  <c:v>293.25</c:v>
                </c:pt>
                <c:pt idx="4">
                  <c:v>261.60000000000002</c:v>
                </c:pt>
                <c:pt idx="5">
                  <c:v>204</c:v>
                </c:pt>
                <c:pt idx="6">
                  <c:v>178.5</c:v>
                </c:pt>
                <c:pt idx="7">
                  <c:v>325.55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11-558D-4FCD-AA1C-5D2FC66D2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4007695"/>
        <c:axId val="401555376"/>
      </c:lineChart>
      <c:catAx>
        <c:axId val="206401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43472"/>
        <c:crosses val="autoZero"/>
        <c:auto val="1"/>
        <c:lblAlgn val="ctr"/>
        <c:lblOffset val="100"/>
        <c:noMultiLvlLbl val="0"/>
      </c:catAx>
      <c:valAx>
        <c:axId val="401543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014895"/>
        <c:crosses val="autoZero"/>
        <c:crossBetween val="between"/>
      </c:valAx>
      <c:valAx>
        <c:axId val="40155537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007695"/>
        <c:crosses val="max"/>
        <c:crossBetween val="between"/>
      </c:valAx>
      <c:catAx>
        <c:axId val="20640076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1555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57607705783898"/>
          <c:y val="0.13616632171014176"/>
          <c:w val="0.28790446865680369"/>
          <c:h val="0.1634122256805649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1820221431009986E-3"/>
          <c:y val="9.5624525704156665E-2"/>
          <c:w val="0.99381797785689885"/>
          <c:h val="0.83849105984048999"/>
        </c:manualLayout>
      </c:layout>
      <c:barChart>
        <c:barDir val="bar"/>
        <c:grouping val="stacked"/>
        <c:varyColors val="0"/>
        <c:ser>
          <c:idx val="3"/>
          <c:order val="3"/>
          <c:tx>
            <c:strRef>
              <c:f>Tabels!$F$13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6C-4DE9-971D-69F70DA3A761}"/>
              </c:ext>
            </c:extLst>
          </c:dPt>
          <c:dPt>
            <c:idx val="2"/>
            <c:invertIfNegative val="0"/>
            <c:bubble3D val="0"/>
            <c:spPr>
              <a:solidFill>
                <a:srgbClr val="FD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6C-4DE9-971D-69F70DA3A761}"/>
              </c:ext>
            </c:extLst>
          </c:dPt>
          <c:dPt>
            <c:idx val="3"/>
            <c:invertIfNegative val="0"/>
            <c:bubble3D val="0"/>
            <c:spPr>
              <a:solidFill>
                <a:srgbClr val="FD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6C-4DE9-971D-69F70DA3A761}"/>
              </c:ext>
            </c:extLst>
          </c:dPt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Tabels!$F$14:$F$25</c:f>
              <c:numCache>
                <c:formatCode>General</c:formatCode>
                <c:ptCount val="12"/>
                <c:pt idx="0">
                  <c:v>2367.36</c:v>
                </c:pt>
                <c:pt idx="1">
                  <c:v>4593.420000000001</c:v>
                </c:pt>
                <c:pt idx="2">
                  <c:v>8682.590000000002</c:v>
                </c:pt>
                <c:pt idx="3">
                  <c:v>6760.84</c:v>
                </c:pt>
                <c:pt idx="4">
                  <c:v>6762.1699999999992</c:v>
                </c:pt>
                <c:pt idx="5">
                  <c:v>9821.0700000000015</c:v>
                </c:pt>
                <c:pt idx="6">
                  <c:v>6269.010000000002</c:v>
                </c:pt>
                <c:pt idx="7">
                  <c:v>8096.7500000000027</c:v>
                </c:pt>
                <c:pt idx="8">
                  <c:v>10427.799999999999</c:v>
                </c:pt>
                <c:pt idx="9">
                  <c:v>10681.460000000003</c:v>
                </c:pt>
                <c:pt idx="10">
                  <c:v>12091.57</c:v>
                </c:pt>
                <c:pt idx="11">
                  <c:v>8522.5300000000007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E6C-4DE9-971D-69F70DA3A761}"/>
            </c:ext>
          </c:extLst>
        </c:ser>
        <c:ser>
          <c:idx val="4"/>
          <c:order val="4"/>
          <c:tx>
            <c:strRef>
              <c:f>Tabels!$G$13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E6C-4DE9-971D-69F70DA3A761}"/>
              </c:ext>
            </c:extLst>
          </c:dPt>
          <c:dPt>
            <c:idx val="2"/>
            <c:invertIfNegative val="0"/>
            <c:bubble3D val="0"/>
            <c:spPr>
              <a:solidFill>
                <a:srgbClr val="FD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E6C-4DE9-971D-69F70DA3A761}"/>
              </c:ext>
            </c:extLst>
          </c:dPt>
          <c:dPt>
            <c:idx val="3"/>
            <c:invertIfNegative val="0"/>
            <c:bubble3D val="0"/>
            <c:spPr>
              <a:solidFill>
                <a:srgbClr val="FD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E6C-4DE9-971D-69F70DA3A761}"/>
              </c:ext>
            </c:extLst>
          </c:dPt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Tabels!$G$14:$G$25</c:f>
              <c:numCache>
                <c:formatCode>General</c:formatCode>
                <c:ptCount val="12"/>
                <c:pt idx="0">
                  <c:v>11173.71</c:v>
                </c:pt>
                <c:pt idx="1">
                  <c:v>5575.4799999999977</c:v>
                </c:pt>
                <c:pt idx="2">
                  <c:v>10323.959999999999</c:v>
                </c:pt>
                <c:pt idx="3">
                  <c:v>5503.5399999999991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E6C-4DE9-971D-69F70DA3A761}"/>
            </c:ext>
          </c:extLst>
        </c:ser>
        <c:ser>
          <c:idx val="5"/>
          <c:order val="5"/>
          <c:tx>
            <c:strRef>
              <c:f>Tabels!$H$13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Tabels!$H$14:$H$25</c:f>
              <c:numCache>
                <c:formatCode>[&gt;1]0;[&gt;0]0%;</c:formatCode>
                <c:ptCount val="12"/>
                <c:pt idx="0">
                  <c:v>13541.07</c:v>
                </c:pt>
                <c:pt idx="1">
                  <c:v>10168.899999999998</c:v>
                </c:pt>
                <c:pt idx="2">
                  <c:v>19006.550000000003</c:v>
                </c:pt>
                <c:pt idx="3">
                  <c:v>12264.38</c:v>
                </c:pt>
                <c:pt idx="4">
                  <c:v>6762.1699999999992</c:v>
                </c:pt>
                <c:pt idx="5">
                  <c:v>9821.0700000000015</c:v>
                </c:pt>
                <c:pt idx="6">
                  <c:v>6269.010000000002</c:v>
                </c:pt>
                <c:pt idx="7">
                  <c:v>8096.7500000000027</c:v>
                </c:pt>
                <c:pt idx="8">
                  <c:v>10427.799999999999</c:v>
                </c:pt>
                <c:pt idx="9">
                  <c:v>10681.460000000003</c:v>
                </c:pt>
                <c:pt idx="10">
                  <c:v>12091.57</c:v>
                </c:pt>
                <c:pt idx="11">
                  <c:v>8522.5300000000007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E6C-4DE9-971D-69F70DA3A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5341168"/>
        <c:axId val="970203952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Tabels!$C$14:$C$25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837.09000000000015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E6C-4DE9-971D-69F70DA3A761}"/>
            </c:ext>
          </c:extLst>
        </c:ser>
        <c:ser>
          <c:idx val="1"/>
          <c:order val="1"/>
          <c:tx>
            <c:strRef>
              <c:f>Tabels!$D$13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Tabels!$D$14:$D$25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4683.84</c:v>
                </c:pt>
                <c:pt idx="11">
                  <c:v>10280.859999999997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E6C-4DE9-971D-69F70DA3A761}"/>
            </c:ext>
          </c:extLst>
        </c:ser>
        <c:ser>
          <c:idx val="2"/>
          <c:order val="2"/>
          <c:tx>
            <c:strRef>
              <c:f>Tabels!$E$13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Tabels!$E$14:$E$25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4683.84</c:v>
                </c:pt>
                <c:pt idx="11">
                  <c:v>11117.949999999997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E6C-4DE9-971D-69F70DA3A7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906143"/>
        <c:axId val="1159425264"/>
      </c:barChart>
      <c:catAx>
        <c:axId val="103534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03952"/>
        <c:crosses val="autoZero"/>
        <c:auto val="1"/>
        <c:lblAlgn val="ctr"/>
        <c:lblOffset val="100"/>
        <c:noMultiLvlLbl val="0"/>
      </c:catAx>
      <c:valAx>
        <c:axId val="970203952"/>
        <c:scaling>
          <c:orientation val="minMax"/>
          <c:max val="20000"/>
          <c:min val="-27000"/>
        </c:scaling>
        <c:delete val="1"/>
        <c:axPos val="b"/>
        <c:numFmt formatCode="General" sourceLinked="1"/>
        <c:majorTickMark val="out"/>
        <c:minorTickMark val="none"/>
        <c:tickLblPos val="nextTo"/>
        <c:crossAx val="1035341168"/>
        <c:crosses val="autoZero"/>
        <c:crossBetween val="between"/>
      </c:valAx>
      <c:valAx>
        <c:axId val="1159425264"/>
        <c:scaling>
          <c:orientation val="maxMin"/>
          <c:max val="20000"/>
          <c:min val="-27000"/>
        </c:scaling>
        <c:delete val="1"/>
        <c:axPos val="t"/>
        <c:numFmt formatCode="General" sourceLinked="1"/>
        <c:majorTickMark val="out"/>
        <c:minorTickMark val="none"/>
        <c:tickLblPos val="nextTo"/>
        <c:crossAx val="940906143"/>
        <c:crosses val="max"/>
        <c:crossBetween val="between"/>
      </c:valAx>
      <c:catAx>
        <c:axId val="94090614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942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09605A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25-47BC-9122-17B61ACD1B0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25-47BC-9122-17B61ACD1B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25-47BC-9122-17B61ACD1B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25-47BC-9122-17B61ACD1B0E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0.93910000000000005</c:v>
                </c:pt>
                <c:pt idx="1">
                  <c:v>6.0899999999999954E-2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25-47BC-9122-17B61ACD1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233577486524346E-2"/>
          <c:y val="8.4274263818949507E-2"/>
          <c:w val="0.96450839836654412"/>
          <c:h val="0.86774198324948204"/>
        </c:manualLayout>
      </c:layout>
      <c:barChart>
        <c:barDir val="bar"/>
        <c:grouping val="stacked"/>
        <c:varyColors val="0"/>
        <c:ser>
          <c:idx val="3"/>
          <c:order val="3"/>
          <c:tx>
            <c:strRef>
              <c:f>Tabels!$F$13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7D-462D-93DC-92E5871144A6}"/>
              </c:ext>
            </c:extLst>
          </c:dPt>
          <c:dPt>
            <c:idx val="2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D-462D-93DC-92E5871144A6}"/>
              </c:ext>
            </c:extLst>
          </c:dPt>
          <c:dPt>
            <c:idx val="3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D-462D-93DC-92E5871144A6}"/>
              </c:ext>
            </c:extLst>
          </c:dPt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Tabels!$F$14:$F$25</c:f>
              <c:numCache>
                <c:formatCode>General</c:formatCode>
                <c:ptCount val="12"/>
                <c:pt idx="0">
                  <c:v>290.92</c:v>
                </c:pt>
                <c:pt idx="1">
                  <c:v>1315.73</c:v>
                </c:pt>
                <c:pt idx="2">
                  <c:v>772.16000000000008</c:v>
                </c:pt>
                <c:pt idx="3">
                  <c:v>2180.17</c:v>
                </c:pt>
                <c:pt idx="4">
                  <c:v>1619.9</c:v>
                </c:pt>
                <c:pt idx="5">
                  <c:v>3755.05</c:v>
                </c:pt>
                <c:pt idx="6">
                  <c:v>2362.0600000000004</c:v>
                </c:pt>
                <c:pt idx="7">
                  <c:v>2595.54</c:v>
                </c:pt>
                <c:pt idx="8">
                  <c:v>6331.95</c:v>
                </c:pt>
                <c:pt idx="9">
                  <c:v>2926.7</c:v>
                </c:pt>
                <c:pt idx="10">
                  <c:v>3923.7499999999995</c:v>
                </c:pt>
                <c:pt idx="11">
                  <c:v>2361.5700000000002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7D-462D-93DC-92E5871144A6}"/>
            </c:ext>
          </c:extLst>
        </c:ser>
        <c:ser>
          <c:idx val="4"/>
          <c:order val="4"/>
          <c:tx>
            <c:strRef>
              <c:f>Tabels!$G$13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97D-462D-93DC-92E5871144A6}"/>
              </c:ext>
            </c:extLst>
          </c:dPt>
          <c:dPt>
            <c:idx val="1"/>
            <c:invertIfNegative val="0"/>
            <c:bubble3D val="0"/>
            <c:spPr>
              <a:solidFill>
                <a:srgbClr val="096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97D-462D-93DC-92E5871144A6}"/>
              </c:ext>
            </c:extLst>
          </c:dPt>
          <c:dPt>
            <c:idx val="2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97D-462D-93DC-92E5871144A6}"/>
              </c:ext>
            </c:extLst>
          </c:dPt>
          <c:dPt>
            <c:idx val="3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97D-462D-93DC-92E5871144A6}"/>
              </c:ext>
            </c:extLst>
          </c:dPt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Tabels!$G$14:$G$25</c:f>
              <c:numCache>
                <c:formatCode>General</c:formatCode>
                <c:ptCount val="12"/>
                <c:pt idx="0">
                  <c:v>1357.63</c:v>
                </c:pt>
                <c:pt idx="1">
                  <c:v>238.05</c:v>
                </c:pt>
                <c:pt idx="2">
                  <c:v>960</c:v>
                </c:pt>
                <c:pt idx="3">
                  <c:v>694.27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97D-462D-93DC-92E5871144A6}"/>
            </c:ext>
          </c:extLst>
        </c:ser>
        <c:ser>
          <c:idx val="5"/>
          <c:order val="5"/>
          <c:tx>
            <c:strRef>
              <c:f>Tabels!$H$13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Tabels!$H$14:$H$25</c:f>
              <c:numCache>
                <c:formatCode>[&gt;1]0;[&gt;0]0%;</c:formatCode>
                <c:ptCount val="12"/>
                <c:pt idx="0">
                  <c:v>1648.5500000000002</c:v>
                </c:pt>
                <c:pt idx="1">
                  <c:v>1553.78</c:v>
                </c:pt>
                <c:pt idx="2">
                  <c:v>1732.16</c:v>
                </c:pt>
                <c:pt idx="3">
                  <c:v>2874.44</c:v>
                </c:pt>
                <c:pt idx="4">
                  <c:v>1619.9</c:v>
                </c:pt>
                <c:pt idx="5">
                  <c:v>3755.05</c:v>
                </c:pt>
                <c:pt idx="6">
                  <c:v>2362.0600000000004</c:v>
                </c:pt>
                <c:pt idx="7">
                  <c:v>2595.54</c:v>
                </c:pt>
                <c:pt idx="8">
                  <c:v>6331.95</c:v>
                </c:pt>
                <c:pt idx="9">
                  <c:v>2926.7</c:v>
                </c:pt>
                <c:pt idx="10">
                  <c:v>3923.7499999999995</c:v>
                </c:pt>
                <c:pt idx="11">
                  <c:v>2361.5700000000002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7D-462D-93DC-92E587114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5341168"/>
        <c:axId val="970203952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Tabels!$C$14:$C$25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97D-462D-93DC-92E5871144A6}"/>
            </c:ext>
          </c:extLst>
        </c:ser>
        <c:ser>
          <c:idx val="1"/>
          <c:order val="1"/>
          <c:tx>
            <c:strRef>
              <c:f>Tabels!$D$13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FDCF6F"/>
            </a:solidFill>
            <a:ln>
              <a:solidFill>
                <a:srgbClr val="FDCF6F"/>
              </a:solidFill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Tabels!$D$14:$D$25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166.77000000000004</c:v>
                </c:pt>
                <c:pt idx="11">
                  <c:v>597.72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7D-462D-93DC-92E5871144A6}"/>
            </c:ext>
          </c:extLst>
        </c:ser>
        <c:ser>
          <c:idx val="2"/>
          <c:order val="2"/>
          <c:tx>
            <c:strRef>
              <c:f>Tabels!$E$13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Tabels!$E$14:$E$25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166.77000000000004</c:v>
                </c:pt>
                <c:pt idx="11">
                  <c:v>597.72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97D-462D-93DC-92E587114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906143"/>
        <c:axId val="1159425264"/>
      </c:barChart>
      <c:catAx>
        <c:axId val="103534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03952"/>
        <c:crosses val="autoZero"/>
        <c:auto val="1"/>
        <c:lblAlgn val="ctr"/>
        <c:lblOffset val="100"/>
        <c:noMultiLvlLbl val="0"/>
      </c:catAx>
      <c:valAx>
        <c:axId val="970203952"/>
        <c:scaling>
          <c:orientation val="minMax"/>
          <c:max val="20000"/>
          <c:min val="-27000"/>
        </c:scaling>
        <c:delete val="1"/>
        <c:axPos val="b"/>
        <c:numFmt formatCode="General" sourceLinked="1"/>
        <c:majorTickMark val="out"/>
        <c:minorTickMark val="none"/>
        <c:tickLblPos val="nextTo"/>
        <c:crossAx val="1035341168"/>
        <c:crosses val="autoZero"/>
        <c:crossBetween val="between"/>
      </c:valAx>
      <c:valAx>
        <c:axId val="1159425264"/>
        <c:scaling>
          <c:orientation val="maxMin"/>
          <c:max val="20000"/>
          <c:min val="-27000"/>
        </c:scaling>
        <c:delete val="1"/>
        <c:axPos val="t"/>
        <c:numFmt formatCode="General" sourceLinked="1"/>
        <c:majorTickMark val="out"/>
        <c:minorTickMark val="none"/>
        <c:tickLblPos val="nextTo"/>
        <c:crossAx val="940906143"/>
        <c:crosses val="max"/>
        <c:crossBetween val="between"/>
      </c:valAx>
      <c:catAx>
        <c:axId val="94090614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59425264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Consumer’s Order Count Per Product </a:t>
            </a:r>
          </a:p>
        </c:rich>
      </c:tx>
      <c:layout>
        <c:manualLayout>
          <c:xMode val="edge"/>
          <c:yMode val="edge"/>
          <c:x val="2.2338561118669688E-2"/>
          <c:y val="3.0942403274534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063877871345483E-2"/>
          <c:y val="0.20965874021375436"/>
          <c:w val="0.96422500537308764"/>
          <c:h val="0.35098837020433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Bags</c:v>
                </c:pt>
                <c:pt idx="5">
                  <c:v>Sneakers</c:v>
                </c:pt>
                <c:pt idx="6">
                  <c:v>Mini bags</c:v>
                </c:pt>
                <c:pt idx="7">
                  <c:v>Boots</c:v>
                </c:pt>
                <c:pt idx="8">
                  <c:v>Sandals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124</c:v>
                </c:pt>
                <c:pt idx="1">
                  <c:v>85</c:v>
                </c:pt>
                <c:pt idx="2">
                  <c:v>72</c:v>
                </c:pt>
                <c:pt idx="3">
                  <c:v>72</c:v>
                </c:pt>
                <c:pt idx="4">
                  <c:v>32</c:v>
                </c:pt>
                <c:pt idx="5">
                  <c:v>30</c:v>
                </c:pt>
                <c:pt idx="6">
                  <c:v>26</c:v>
                </c:pt>
                <c:pt idx="7">
                  <c:v>21</c:v>
                </c:pt>
                <c:pt idx="8">
                  <c:v>19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A-4132-B9FD-B698F8622F41}"/>
            </c:ext>
          </c:extLst>
        </c:ser>
        <c:ser>
          <c:idx val="1"/>
          <c:order val="1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DCF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2FA-4132-B9FD-B698F8622F41}"/>
              </c:ext>
            </c:extLst>
          </c:dPt>
          <c:dPt>
            <c:idx val="4"/>
            <c:invertIfNegative val="0"/>
            <c:bubble3D val="0"/>
            <c:spPr>
              <a:solidFill>
                <a:srgbClr val="262626"/>
              </a:solidFill>
              <a:ln>
                <a:solidFill>
                  <a:srgbClr val="F7E7C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2FA-4132-B9FD-B698F8622F41}"/>
              </c:ext>
            </c:extLst>
          </c:dPt>
          <c:dPt>
            <c:idx val="5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2FA-4132-B9FD-B698F8622F41}"/>
              </c:ext>
            </c:extLst>
          </c:dPt>
          <c:dPt>
            <c:idx val="6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2FA-4132-B9FD-B698F8622F41}"/>
              </c:ext>
            </c:extLst>
          </c:dPt>
          <c:dPt>
            <c:idx val="7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2FA-4132-B9FD-B698F8622F41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2FA-4132-B9FD-B698F8622F41}"/>
              </c:ext>
            </c:extLst>
          </c:dPt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Bags</c:v>
                </c:pt>
                <c:pt idx="5">
                  <c:v>Sneakers</c:v>
                </c:pt>
                <c:pt idx="6">
                  <c:v>Mini bags</c:v>
                </c:pt>
                <c:pt idx="7">
                  <c:v>Boots</c:v>
                </c:pt>
                <c:pt idx="8">
                  <c:v>Sandals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124</c:v>
                </c:pt>
                <c:pt idx="1">
                  <c:v>85</c:v>
                </c:pt>
                <c:pt idx="2">
                  <c:v>72</c:v>
                </c:pt>
                <c:pt idx="3">
                  <c:v>72</c:v>
                </c:pt>
                <c:pt idx="4">
                  <c:v>32</c:v>
                </c:pt>
                <c:pt idx="5">
                  <c:v>30</c:v>
                </c:pt>
                <c:pt idx="6">
                  <c:v>26</c:v>
                </c:pt>
                <c:pt idx="7">
                  <c:v>21</c:v>
                </c:pt>
                <c:pt idx="8">
                  <c:v>19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FA-4132-B9FD-B698F8622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0388415"/>
        <c:axId val="1301305999"/>
      </c:barChart>
      <c:catAx>
        <c:axId val="100038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05999"/>
        <c:crosses val="autoZero"/>
        <c:auto val="1"/>
        <c:lblAlgn val="ctr"/>
        <c:lblOffset val="100"/>
        <c:noMultiLvlLbl val="0"/>
      </c:catAx>
      <c:valAx>
        <c:axId val="1301305999"/>
        <c:scaling>
          <c:orientation val="minMax"/>
        </c:scaling>
        <c:delete val="1"/>
        <c:axPos val="l"/>
        <c:numFmt formatCode="[&gt;=1]0;[&gt;0]0%;" sourceLinked="1"/>
        <c:majorTickMark val="none"/>
        <c:minorTickMark val="none"/>
        <c:tickLblPos val="nextTo"/>
        <c:crossAx val="1000388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073035876455453E-2"/>
          <c:y val="0.17852463107564148"/>
          <c:w val="0.94386263922865843"/>
          <c:h val="0.6340118295288905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1C6758"/>
            </a:solidFill>
            <a:ln>
              <a:solidFill>
                <a:srgbClr val="1C6758"/>
              </a:solidFill>
            </a:ln>
            <a:effectLst/>
          </c:spPr>
          <c:invertIfNegative val="0"/>
          <c:cat>
            <c:strRef>
              <c:f>Tabels!$A$43:$A$52</c:f>
              <c:strCache>
                <c:ptCount val="9"/>
                <c:pt idx="0">
                  <c:v>Bags</c:v>
                </c:pt>
                <c:pt idx="1">
                  <c:v>Apparel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Small leather goods</c:v>
                </c:pt>
                <c:pt idx="6">
                  <c:v>Boots</c:v>
                </c:pt>
                <c:pt idx="7">
                  <c:v>Sandals</c:v>
                </c:pt>
                <c:pt idx="8">
                  <c:v>Sneakers</c:v>
                </c:pt>
              </c:strCache>
            </c:strRef>
          </c:cat>
          <c:val>
            <c:numRef>
              <c:f>Tabels!$C$43:$C$52</c:f>
              <c:numCache>
                <c:formatCode>0</c:formatCode>
                <c:ptCount val="10"/>
                <c:pt idx="0">
                  <c:v>390.36187500000017</c:v>
                </c:pt>
                <c:pt idx="1">
                  <c:v>129.93000000000004</c:v>
                </c:pt>
                <c:pt idx="2">
                  <c:v>38.939516129032263</c:v>
                </c:pt>
                <c:pt idx="3">
                  <c:v>256.2815384615385</c:v>
                </c:pt>
                <c:pt idx="4">
                  <c:v>82.859166666666638</c:v>
                </c:pt>
                <c:pt idx="5">
                  <c:v>59.061111111111103</c:v>
                </c:pt>
                <c:pt idx="6">
                  <c:v>209.18809523809517</c:v>
                </c:pt>
                <c:pt idx="7">
                  <c:v>150.12210526315792</c:v>
                </c:pt>
                <c:pt idx="8">
                  <c:v>89.215666666666664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E3-4266-AEAA-186451DA6DFF}"/>
            </c:ext>
          </c:extLst>
        </c:ser>
        <c:ser>
          <c:idx val="2"/>
          <c:order val="2"/>
          <c:tx>
            <c:strRef>
              <c:f>Tabels!$D$42</c:f>
              <c:strCache>
                <c:ptCount val="1"/>
                <c:pt idx="0">
                  <c:v>Average Production Cost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626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9E3-4266-AEAA-186451DA6DFF}"/>
              </c:ext>
            </c:extLst>
          </c:dPt>
          <c:dPt>
            <c:idx val="3"/>
            <c:invertIfNegative val="0"/>
            <c:bubble3D val="0"/>
            <c:spPr>
              <a:solidFill>
                <a:srgbClr val="262626"/>
              </a:solidFill>
              <a:ln>
                <a:solidFill>
                  <a:srgbClr val="F7E7C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9E3-4266-AEAA-186451DA6DFF}"/>
              </c:ext>
            </c:extLst>
          </c:dPt>
          <c:dPt>
            <c:idx val="4"/>
            <c:invertIfNegative val="0"/>
            <c:bubble3D val="0"/>
            <c:spPr>
              <a:solidFill>
                <a:srgbClr val="096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E3-4266-AEAA-186451DA6DFF}"/>
              </c:ext>
            </c:extLst>
          </c:dPt>
          <c:dPt>
            <c:idx val="5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E9E3-4266-AEAA-186451DA6DFF}"/>
              </c:ext>
            </c:extLst>
          </c:dPt>
          <c:dPt>
            <c:idx val="6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9E3-4266-AEAA-186451DA6DFF}"/>
              </c:ext>
            </c:extLst>
          </c:dPt>
          <c:dPt>
            <c:idx val="7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9E3-4266-AEAA-186451DA6DFF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9E3-4266-AEAA-186451DA6DFF}"/>
              </c:ext>
            </c:extLst>
          </c:dPt>
          <c:dPt>
            <c:idx val="9"/>
            <c:invertIfNegative val="0"/>
            <c:bubble3D val="0"/>
            <c:spPr>
              <a:solidFill>
                <a:srgbClr val="09605A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9E3-4266-AEAA-186451DA6DFF}"/>
              </c:ext>
            </c:extLst>
          </c:dPt>
          <c:cat>
            <c:strRef>
              <c:f>Tabels!$A$43:$A$52</c:f>
              <c:strCache>
                <c:ptCount val="9"/>
                <c:pt idx="0">
                  <c:v>Bags</c:v>
                </c:pt>
                <c:pt idx="1">
                  <c:v>Apparel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Small leather goods</c:v>
                </c:pt>
                <c:pt idx="6">
                  <c:v>Boots</c:v>
                </c:pt>
                <c:pt idx="7">
                  <c:v>Sandals</c:v>
                </c:pt>
                <c:pt idx="8">
                  <c:v>Sneakers</c:v>
                </c:pt>
              </c:strCache>
            </c:strRef>
          </c:cat>
          <c:val>
            <c:numRef>
              <c:f>Tabels!$D$43:$D$52</c:f>
              <c:numCache>
                <c:formatCode>0</c:formatCode>
                <c:ptCount val="10"/>
                <c:pt idx="0">
                  <c:v>390.36187500000017</c:v>
                </c:pt>
                <c:pt idx="1">
                  <c:v>129.93000000000004</c:v>
                </c:pt>
                <c:pt idx="2">
                  <c:v>38.939516129032263</c:v>
                </c:pt>
                <c:pt idx="3">
                  <c:v>256.2815384615385</c:v>
                </c:pt>
                <c:pt idx="4">
                  <c:v>82.859166666666638</c:v>
                </c:pt>
                <c:pt idx="5">
                  <c:v>59.061111111111103</c:v>
                </c:pt>
                <c:pt idx="6">
                  <c:v>209.18809523809517</c:v>
                </c:pt>
                <c:pt idx="7">
                  <c:v>150.12210526315792</c:v>
                </c:pt>
                <c:pt idx="8">
                  <c:v>89.215666666666664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9E3-4266-AEAA-186451DA6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4"/>
        <c:overlap val="100"/>
        <c:axId val="2124885984"/>
        <c:axId val="478161328"/>
      </c:barChart>
      <c:lineChart>
        <c:grouping val="standard"/>
        <c:varyColors val="0"/>
        <c:ser>
          <c:idx val="0"/>
          <c:order val="0"/>
          <c:tx>
            <c:strRef>
              <c:f>Tabels!$B$42</c:f>
              <c:strCache>
                <c:ptCount val="1"/>
                <c:pt idx="0">
                  <c:v>Revenue</c:v>
                </c:pt>
              </c:strCache>
            </c:strRef>
          </c:tx>
          <c:spPr>
            <a:ln w="25400" cap="rnd">
              <a:solidFill>
                <a:srgbClr val="FDE5B4"/>
              </a:solidFill>
              <a:round/>
            </a:ln>
            <a:effectLst/>
          </c:spPr>
          <c:marker>
            <c:symbol val="diamond"/>
            <c:size val="7"/>
            <c:spPr>
              <a:solidFill>
                <a:srgbClr val="FDE5B4"/>
              </a:solidFill>
              <a:ln w="9525">
                <a:solidFill>
                  <a:srgbClr val="FDE5B4"/>
                </a:solidFill>
              </a:ln>
              <a:effectLst/>
            </c:spPr>
          </c:marker>
          <c:dLbls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Tabels!$A$43:$A$52</c:f>
              <c:strCache>
                <c:ptCount val="9"/>
                <c:pt idx="0">
                  <c:v>Bags</c:v>
                </c:pt>
                <c:pt idx="1">
                  <c:v>Apparel</c:v>
                </c:pt>
                <c:pt idx="2">
                  <c:v>Fragrances</c:v>
                </c:pt>
                <c:pt idx="3">
                  <c:v>Mini bags</c:v>
                </c:pt>
                <c:pt idx="4">
                  <c:v>Accessories</c:v>
                </c:pt>
                <c:pt idx="5">
                  <c:v>Small leather goods</c:v>
                </c:pt>
                <c:pt idx="6">
                  <c:v>Boots</c:v>
                </c:pt>
                <c:pt idx="7">
                  <c:v>Sandals</c:v>
                </c:pt>
                <c:pt idx="8">
                  <c:v>Sneakers</c:v>
                </c:pt>
              </c:strCache>
            </c:strRef>
          </c:cat>
          <c:val>
            <c:numRef>
              <c:f>Tabels!$B$43:$B$52</c:f>
              <c:numCache>
                <c:formatCode>[&gt;1]0;[&gt;0]0%;</c:formatCode>
                <c:ptCount val="10"/>
                <c:pt idx="0">
                  <c:v>23829.869999999995</c:v>
                </c:pt>
                <c:pt idx="1">
                  <c:v>21399.149999999969</c:v>
                </c:pt>
                <c:pt idx="2">
                  <c:v>21228.799999999996</c:v>
                </c:pt>
                <c:pt idx="3">
                  <c:v>15402.480000000003</c:v>
                </c:pt>
                <c:pt idx="4">
                  <c:v>14583.290000000012</c:v>
                </c:pt>
                <c:pt idx="5">
                  <c:v>7234.8000000000029</c:v>
                </c:pt>
                <c:pt idx="6">
                  <c:v>7083.6000000000022</c:v>
                </c:pt>
                <c:pt idx="7">
                  <c:v>7065.6299999999992</c:v>
                </c:pt>
                <c:pt idx="8">
                  <c:v>5268.6799999999994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E9E3-4266-AEAA-186451DA6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67568"/>
        <c:axId val="478152896"/>
      </c:lineChart>
      <c:catAx>
        <c:axId val="2124885984"/>
        <c:scaling>
          <c:orientation val="minMax"/>
        </c:scaling>
        <c:delete val="0"/>
        <c:axPos val="b"/>
        <c:numFmt formatCode="[&gt;1]0;[&gt;0]0%;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61328"/>
        <c:crosses val="autoZero"/>
        <c:auto val="1"/>
        <c:lblAlgn val="ctr"/>
        <c:lblOffset val="100"/>
        <c:noMultiLvlLbl val="0"/>
      </c:catAx>
      <c:valAx>
        <c:axId val="47816132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85984"/>
        <c:crosses val="autoZero"/>
        <c:crossBetween val="between"/>
      </c:valAx>
      <c:valAx>
        <c:axId val="478152896"/>
        <c:scaling>
          <c:orientation val="minMax"/>
        </c:scaling>
        <c:delete val="0"/>
        <c:axPos val="r"/>
        <c:numFmt formatCode="[&gt;1]0;[&gt;0]0%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367568"/>
        <c:crosses val="max"/>
        <c:crossBetween val="between"/>
      </c:valAx>
      <c:catAx>
        <c:axId val="260367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781528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68070085215778375"/>
          <c:y val="0.16012237732011589"/>
          <c:w val="0.31604293240361908"/>
          <c:h val="0.17413275271016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42651768892298E-2"/>
          <c:y val="0.20819534441935209"/>
          <c:w val="0.96628784877940965"/>
          <c:h val="0.7655543514268599"/>
        </c:manualLayout>
      </c:layout>
      <c:barChart>
        <c:barDir val="bar"/>
        <c:grouping val="stacked"/>
        <c:varyColors val="0"/>
        <c:ser>
          <c:idx val="3"/>
          <c:order val="3"/>
          <c:tx>
            <c:strRef>
              <c:f>Tabels!$F$13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rgbClr val="096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32-4C23-A272-7480E4CF494E}"/>
              </c:ext>
            </c:extLst>
          </c:dPt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Tabels!$F$14:$F$25</c:f>
              <c:numCache>
                <c:formatCode>General</c:formatCode>
                <c:ptCount val="12"/>
                <c:pt idx="0">
                  <c:v>2658.2799999999997</c:v>
                </c:pt>
                <c:pt idx="1">
                  <c:v>5909.1500000000005</c:v>
                </c:pt>
                <c:pt idx="2">
                  <c:v>9454.7499999999982</c:v>
                </c:pt>
                <c:pt idx="3">
                  <c:v>8941.0099999999984</c:v>
                </c:pt>
                <c:pt idx="4">
                  <c:v>8382.07</c:v>
                </c:pt>
                <c:pt idx="5">
                  <c:v>13576.119999999999</c:v>
                </c:pt>
                <c:pt idx="6">
                  <c:v>8631.07</c:v>
                </c:pt>
                <c:pt idx="7">
                  <c:v>10692.29</c:v>
                </c:pt>
                <c:pt idx="8">
                  <c:v>16759.749999999996</c:v>
                </c:pt>
                <c:pt idx="9">
                  <c:v>13608.160000000003</c:v>
                </c:pt>
                <c:pt idx="10">
                  <c:v>16015.319999999998</c:v>
                </c:pt>
                <c:pt idx="11">
                  <c:v>10884.1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2-4C23-A272-7480E4CF494E}"/>
            </c:ext>
          </c:extLst>
        </c:ser>
        <c:ser>
          <c:idx val="4"/>
          <c:order val="4"/>
          <c:tx>
            <c:strRef>
              <c:f>Tabels!$G$13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Tabels!$G$14:$G$25</c:f>
              <c:numCache>
                <c:formatCode>General</c:formatCode>
                <c:ptCount val="12"/>
                <c:pt idx="0">
                  <c:v>39633.460000000006</c:v>
                </c:pt>
                <c:pt idx="1">
                  <c:v>18455.959999999992</c:v>
                </c:pt>
                <c:pt idx="2">
                  <c:v>75360.420000000013</c:v>
                </c:pt>
                <c:pt idx="3">
                  <c:v>95992.390000000087</c:v>
                </c:pt>
                <c:pt idx="4">
                  <c:v>19022.419999999995</c:v>
                </c:pt>
                <c:pt idx="5">
                  <c:v>77062.319999999949</c:v>
                </c:pt>
                <c:pt idx="6">
                  <c:v>65082.279999999962</c:v>
                </c:pt>
                <c:pt idx="7">
                  <c:v>85178.19999999991</c:v>
                </c:pt>
                <c:pt idx="8">
                  <c:v>84484.679999999789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2-4C23-A272-7480E4CF494E}"/>
            </c:ext>
          </c:extLst>
        </c:ser>
        <c:ser>
          <c:idx val="5"/>
          <c:order val="5"/>
          <c:tx>
            <c:strRef>
              <c:f>Tabels!$H$13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F332-4C23-A272-7480E4CF494E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332-4C23-A272-7480E4CF494E}"/>
                </c:ext>
              </c:extLst>
            </c:dLbl>
            <c:dLbl>
              <c:idx val="1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49AE2C-810B-4557-AE34-308DE981F3D7}" type="VALUE">
                      <a:rPr lang="en-US" sz="800" b="1">
                        <a:solidFill>
                          <a:srgbClr val="FF0000"/>
                        </a:solidFill>
                      </a:rPr>
                      <a:pPr>
                        <a:defRPr sz="800" b="1"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332-4C23-A272-7480E4CF49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Tabels!$H$14:$H$25</c:f>
              <c:numCache>
                <c:formatCode>[&gt;1]0;[&gt;0]0%;</c:formatCode>
                <c:ptCount val="12"/>
                <c:pt idx="0">
                  <c:v>6.166916648123405E-2</c:v>
                </c:pt>
                <c:pt idx="1">
                  <c:v>3.5528829623079586E-2</c:v>
                </c:pt>
                <c:pt idx="2">
                  <c:v>0.12367617976617107</c:v>
                </c:pt>
                <c:pt idx="3">
                  <c:v>0.15301227412355059</c:v>
                </c:pt>
                <c:pt idx="4">
                  <c:v>3.9960806912728422E-2</c:v>
                </c:pt>
                <c:pt idx="5">
                  <c:v>0.13216758274687537</c:v>
                </c:pt>
                <c:pt idx="6">
                  <c:v>0.107487676152352</c:v>
                </c:pt>
                <c:pt idx="7">
                  <c:v>0.13979687779333452</c:v>
                </c:pt>
                <c:pt idx="8">
                  <c:v>0.14763307466109538</c:v>
                </c:pt>
                <c:pt idx="9">
                  <c:v>1.9843210152698139E-2</c:v>
                </c:pt>
                <c:pt idx="10">
                  <c:v>2.3353293937072275E-2</c:v>
                </c:pt>
                <c:pt idx="11">
                  <c:v>1.5871027649805837E-2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332-4C23-A272-7480E4CF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5341168"/>
        <c:axId val="970203952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Tabels!$C$14:$C$25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837.09000000000015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32-4C23-A272-7480E4CF494E}"/>
            </c:ext>
          </c:extLst>
        </c:ser>
        <c:ser>
          <c:idx val="1"/>
          <c:order val="1"/>
          <c:tx>
            <c:strRef>
              <c:f>Tabels!$D$13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Tabels!$D$14:$D$25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19720.029999999984</c:v>
                </c:pt>
                <c:pt idx="5">
                  <c:v>18129.37999999999</c:v>
                </c:pt>
                <c:pt idx="6">
                  <c:v>28633.919999999962</c:v>
                </c:pt>
                <c:pt idx="7">
                  <c:v>40037.360000000052</c:v>
                </c:pt>
                <c:pt idx="8">
                  <c:v>22406.859999999979</c:v>
                </c:pt>
                <c:pt idx="9">
                  <c:v>24020.049999999996</c:v>
                </c:pt>
                <c:pt idx="10">
                  <c:v>12940.609999999999</c:v>
                </c:pt>
                <c:pt idx="11">
                  <c:v>54706.700000000048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32-4C23-A272-7480E4CF494E}"/>
            </c:ext>
          </c:extLst>
        </c:ser>
        <c:ser>
          <c:idx val="2"/>
          <c:order val="2"/>
          <c:tx>
            <c:strRef>
              <c:f>Tabels!$E$13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10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332-4C23-A272-7480E4CF49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Tabels!$E$14:$E$25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8.9056821055674001E-2</c:v>
                </c:pt>
                <c:pt idx="5">
                  <c:v>8.1873351638426281E-2</c:v>
                </c:pt>
                <c:pt idx="6">
                  <c:v>0.12931247516167488</c:v>
                </c:pt>
                <c:pt idx="7">
                  <c:v>0.18081108421547062</c:v>
                </c:pt>
                <c:pt idx="8">
                  <c:v>0.10119070414393584</c:v>
                </c:pt>
                <c:pt idx="9">
                  <c:v>0.108475965533437</c:v>
                </c:pt>
                <c:pt idx="10">
                  <c:v>5.8440559630044492E-2</c:v>
                </c:pt>
                <c:pt idx="11">
                  <c:v>0.250839038621338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32-4C23-A272-7480E4CF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906143"/>
        <c:axId val="1159425264"/>
      </c:barChart>
      <c:catAx>
        <c:axId val="103534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03952"/>
        <c:crosses val="autoZero"/>
        <c:auto val="1"/>
        <c:lblAlgn val="ctr"/>
        <c:lblOffset val="100"/>
        <c:noMultiLvlLbl val="0"/>
      </c:catAx>
      <c:valAx>
        <c:axId val="970203952"/>
        <c:scaling>
          <c:orientation val="minMax"/>
          <c:max val="200000"/>
          <c:min val="-230000"/>
        </c:scaling>
        <c:delete val="1"/>
        <c:axPos val="b"/>
        <c:numFmt formatCode="General" sourceLinked="1"/>
        <c:majorTickMark val="none"/>
        <c:minorTickMark val="none"/>
        <c:tickLblPos val="nextTo"/>
        <c:crossAx val="1035341168"/>
        <c:crosses val="autoZero"/>
        <c:crossBetween val="between"/>
      </c:valAx>
      <c:valAx>
        <c:axId val="1159425264"/>
        <c:scaling>
          <c:orientation val="maxMin"/>
          <c:max val="200000"/>
          <c:min val="-230000"/>
        </c:scaling>
        <c:delete val="1"/>
        <c:axPos val="t"/>
        <c:numFmt formatCode="General" sourceLinked="1"/>
        <c:majorTickMark val="out"/>
        <c:minorTickMark val="none"/>
        <c:tickLblPos val="nextTo"/>
        <c:crossAx val="940906143"/>
        <c:crosses val="max"/>
        <c:crossBetween val="between"/>
      </c:valAx>
      <c:catAx>
        <c:axId val="94090614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942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0689542288858642"/>
          <c:w val="1"/>
          <c:h val="0.76038960023687352"/>
        </c:manualLayout>
      </c:layout>
      <c:barChart>
        <c:barDir val="bar"/>
        <c:grouping val="stacked"/>
        <c:varyColors val="0"/>
        <c:ser>
          <c:idx val="3"/>
          <c:order val="3"/>
          <c:tx>
            <c:v>Old Consumer</c:v>
          </c:tx>
          <c:spPr>
            <a:solidFill>
              <a:srgbClr val="EE7214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Tabels!$F$73:$F$84</c:f>
              <c:numCache>
                <c:formatCode>General</c:formatCode>
                <c:ptCount val="12"/>
                <c:pt idx="0">
                  <c:v>12</c:v>
                </c:pt>
                <c:pt idx="1">
                  <c:v>17</c:v>
                </c:pt>
                <c:pt idx="2">
                  <c:v>29</c:v>
                </c:pt>
                <c:pt idx="3">
                  <c:v>39</c:v>
                </c:pt>
                <c:pt idx="4">
                  <c:v>31</c:v>
                </c:pt>
                <c:pt idx="5">
                  <c:v>43</c:v>
                </c:pt>
                <c:pt idx="6">
                  <c:v>34</c:v>
                </c:pt>
                <c:pt idx="7">
                  <c:v>33</c:v>
                </c:pt>
                <c:pt idx="8">
                  <c:v>48</c:v>
                </c:pt>
                <c:pt idx="9">
                  <c:v>44</c:v>
                </c:pt>
                <c:pt idx="10">
                  <c:v>38</c:v>
                </c:pt>
                <c:pt idx="1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3-4D48-8C20-473F282971D8}"/>
            </c:ext>
          </c:extLst>
        </c:ser>
        <c:ser>
          <c:idx val="4"/>
          <c:order val="4"/>
          <c:tx>
            <c:strRef>
              <c:f>Tabels!$G$72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1C6758">
                <a:alpha val="39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C6758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213-4D48-8C20-473F282971D8}"/>
              </c:ext>
            </c:extLst>
          </c:dPt>
          <c:dPt>
            <c:idx val="2"/>
            <c:invertIfNegative val="0"/>
            <c:bubble3D val="0"/>
            <c:spPr>
              <a:solidFill>
                <a:srgbClr val="1C6758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213-4D48-8C20-473F282971D8}"/>
              </c:ext>
            </c:extLst>
          </c:dPt>
          <c:dPt>
            <c:idx val="3"/>
            <c:invertIfNegative val="0"/>
            <c:bubble3D val="0"/>
            <c:spPr>
              <a:solidFill>
                <a:srgbClr val="1C6758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213-4D48-8C20-473F282971D8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Tabels!$G$73:$G$84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13-4D48-8C20-473F282971D8}"/>
            </c:ext>
          </c:extLst>
        </c:ser>
        <c:ser>
          <c:idx val="5"/>
          <c:order val="5"/>
          <c:tx>
            <c:strRef>
              <c:f>Tabels!$H$72</c:f>
              <c:strCache>
                <c:ptCount val="1"/>
                <c:pt idx="0">
                  <c:v>2020 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9"/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2213-4D48-8C20-473F282971D8}"/>
                </c:ext>
              </c:extLst>
            </c:dLbl>
            <c:dLbl>
              <c:idx val="10"/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213-4D48-8C20-473F282971D8}"/>
                </c:ext>
              </c:extLst>
            </c:dLbl>
            <c:dLbl>
              <c:idx val="1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BB203D2-020E-4594-8E8E-EA3FD81AC94B}" type="VALUE">
                      <a:rPr lang="en-US" sz="800" b="1"/>
                      <a:pPr>
                        <a:defRPr sz="800">
                          <a:solidFill>
                            <a:srgbClr val="FF0000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2213-4D48-8C20-473F282971D8}"/>
                </c:ext>
              </c:extLst>
            </c:dLbl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Tabels!$H$73:$H$84</c:f>
              <c:numCache>
                <c:formatCode>[&gt;=1]0;[&gt;0]0%;</c:formatCode>
                <c:ptCount val="12"/>
                <c:pt idx="0">
                  <c:v>5.2840158520475562E-3</c:v>
                </c:pt>
                <c:pt idx="1">
                  <c:v>7.485689123734038E-3</c:v>
                </c:pt>
                <c:pt idx="2">
                  <c:v>1.2769704975781594E-2</c:v>
                </c:pt>
                <c:pt idx="3">
                  <c:v>1.7173051519154558E-2</c:v>
                </c:pt>
                <c:pt idx="4">
                  <c:v>1.3650374284456186E-2</c:v>
                </c:pt>
                <c:pt idx="5">
                  <c:v>1.8934390136503741E-2</c:v>
                </c:pt>
                <c:pt idx="6">
                  <c:v>1.4971378247468076E-2</c:v>
                </c:pt>
                <c:pt idx="7">
                  <c:v>1.4531043593130779E-2</c:v>
                </c:pt>
                <c:pt idx="8">
                  <c:v>2.1136063408190225E-2</c:v>
                </c:pt>
                <c:pt idx="9">
                  <c:v>1.9374724790841038E-2</c:v>
                </c:pt>
                <c:pt idx="10">
                  <c:v>1.6732716864817261E-2</c:v>
                </c:pt>
                <c:pt idx="11">
                  <c:v>1.2769704975781594E-2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13-4D48-8C20-473F28297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6304"/>
        <c:axId val="809671983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Tabels!$C$72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EE7214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Tabels!$C$73:$C$84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13-4D48-8C20-473F282971D8}"/>
            </c:ext>
          </c:extLst>
        </c:ser>
        <c:ser>
          <c:idx val="1"/>
          <c:order val="1"/>
          <c:tx>
            <c:v>New Consumer</c:v>
          </c:tx>
          <c:spPr>
            <a:solidFill>
              <a:srgbClr val="1C6758">
                <a:alpha val="39000"/>
              </a:srgbClr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rgbClr val="1C6758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213-4D48-8C20-473F282971D8}"/>
              </c:ext>
            </c:extLst>
          </c:dPt>
          <c:dPt>
            <c:idx val="11"/>
            <c:invertIfNegative val="0"/>
            <c:bubble3D val="0"/>
            <c:spPr>
              <a:solidFill>
                <a:srgbClr val="1C6758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213-4D48-8C20-473F282971D8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Tabels!$D$73:$D$84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213-4D48-8C20-473F282971D8}"/>
            </c:ext>
          </c:extLst>
        </c:ser>
        <c:ser>
          <c:idx val="2"/>
          <c:order val="2"/>
          <c:tx>
            <c:strRef>
              <c:f>Tabels!$E$72</c:f>
              <c:strCache>
                <c:ptCount val="1"/>
                <c:pt idx="0">
                  <c:v>2019 Total</c:v>
                </c:pt>
              </c:strCache>
            </c:strRef>
          </c:tx>
          <c:spPr>
            <a:solidFill>
              <a:srgbClr val="EE7214"/>
            </a:solidFill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Tabels!$E$73:$E$84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6.91699604743083E-3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213-4D48-8C20-473F28297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5824"/>
        <c:axId val="784582240"/>
      </c:barChart>
      <c:catAx>
        <c:axId val="83699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71983"/>
        <c:crosses val="autoZero"/>
        <c:auto val="1"/>
        <c:lblAlgn val="ctr"/>
        <c:lblOffset val="100"/>
        <c:noMultiLvlLbl val="0"/>
      </c:catAx>
      <c:valAx>
        <c:axId val="809671983"/>
        <c:scaling>
          <c:orientation val="minMax"/>
          <c:max val="500"/>
          <c:min val="-600"/>
        </c:scaling>
        <c:delete val="1"/>
        <c:axPos val="b"/>
        <c:numFmt formatCode="General" sourceLinked="1"/>
        <c:majorTickMark val="out"/>
        <c:minorTickMark val="none"/>
        <c:tickLblPos val="nextTo"/>
        <c:crossAx val="836996304"/>
        <c:crosses val="autoZero"/>
        <c:crossBetween val="between"/>
      </c:valAx>
      <c:valAx>
        <c:axId val="784582240"/>
        <c:scaling>
          <c:orientation val="maxMin"/>
          <c:max val="500"/>
          <c:min val="-600"/>
        </c:scaling>
        <c:delete val="1"/>
        <c:axPos val="t"/>
        <c:numFmt formatCode="General" sourceLinked="1"/>
        <c:majorTickMark val="out"/>
        <c:minorTickMark val="none"/>
        <c:tickLblPos val="nextTo"/>
        <c:crossAx val="836995824"/>
        <c:crosses val="max"/>
        <c:crossBetween val="between"/>
      </c:valAx>
      <c:catAx>
        <c:axId val="83699582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8458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Consumer’s Order Count</a:t>
            </a:r>
          </a:p>
        </c:rich>
      </c:tx>
      <c:layout>
        <c:manualLayout>
          <c:xMode val="edge"/>
          <c:yMode val="edge"/>
          <c:x val="3.6065986062330566E-2"/>
          <c:y val="4.106798588629005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3641855338768527E-4"/>
          <c:y val="0.21201860469154241"/>
          <c:w val="0.98588505515030667"/>
          <c:h val="0.76007240463250736"/>
        </c:manualLayout>
      </c:layout>
      <c:barChart>
        <c:barDir val="bar"/>
        <c:grouping val="stacked"/>
        <c:varyColors val="0"/>
        <c:ser>
          <c:idx val="3"/>
          <c:order val="3"/>
          <c:tx>
            <c:v>Old Consumer</c:v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Tabels!$F$93:$F$104</c:f>
              <c:numCache>
                <c:formatCode>General</c:formatCode>
                <c:ptCount val="12"/>
                <c:pt idx="0">
                  <c:v>14</c:v>
                </c:pt>
                <c:pt idx="1">
                  <c:v>22</c:v>
                </c:pt>
                <c:pt idx="2">
                  <c:v>35</c:v>
                </c:pt>
                <c:pt idx="3">
                  <c:v>47</c:v>
                </c:pt>
                <c:pt idx="4">
                  <c:v>37</c:v>
                </c:pt>
                <c:pt idx="5">
                  <c:v>52</c:v>
                </c:pt>
                <c:pt idx="6">
                  <c:v>39</c:v>
                </c:pt>
                <c:pt idx="7">
                  <c:v>41</c:v>
                </c:pt>
                <c:pt idx="8">
                  <c:v>60</c:v>
                </c:pt>
                <c:pt idx="9">
                  <c:v>53</c:v>
                </c:pt>
                <c:pt idx="10">
                  <c:v>50</c:v>
                </c:pt>
                <c:pt idx="1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DA-4D24-A262-03036838F2E4}"/>
            </c:ext>
          </c:extLst>
        </c:ser>
        <c:ser>
          <c:idx val="4"/>
          <c:order val="4"/>
          <c:tx>
            <c:v>New Consumer</c:v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Tabels!$G$93:$G$104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DA-4D24-A262-03036838F2E4}"/>
            </c:ext>
          </c:extLst>
        </c:ser>
        <c:ser>
          <c:idx val="5"/>
          <c:order val="5"/>
          <c:tx>
            <c:strRef>
              <c:f>Tabels!$H$92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9"/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FDA-4D24-A262-03036838F2E4}"/>
                </c:ext>
              </c:extLst>
            </c:dLbl>
            <c:dLbl>
              <c:idx val="10"/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FDA-4D24-A262-03036838F2E4}"/>
                </c:ext>
              </c:extLst>
            </c:dLbl>
            <c:dLbl>
              <c:idx val="11"/>
              <c:numFmt formatCode="[&gt;=1]0;[&gt;0]0%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FDA-4D24-A262-03036838F2E4}"/>
                </c:ext>
              </c:extLst>
            </c:dLbl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Tabels!$H$93:$H$104</c:f>
              <c:numCache>
                <c:formatCode>[&gt;1]0;[&gt;0]0%;</c:formatCode>
                <c:ptCount val="12"/>
                <c:pt idx="0">
                  <c:v>5.2651372696502444E-3</c:v>
                </c:pt>
                <c:pt idx="1">
                  <c:v>8.2737871380218122E-3</c:v>
                </c:pt>
                <c:pt idx="2">
                  <c:v>1.3162843174125612E-2</c:v>
                </c:pt>
                <c:pt idx="3">
                  <c:v>1.7675817976682964E-2</c:v>
                </c:pt>
                <c:pt idx="4">
                  <c:v>1.3915005641218503E-2</c:v>
                </c:pt>
                <c:pt idx="5">
                  <c:v>1.9556224144415192E-2</c:v>
                </c:pt>
                <c:pt idx="6">
                  <c:v>1.4667168108311396E-2</c:v>
                </c:pt>
                <c:pt idx="7">
                  <c:v>1.5419330575404287E-2</c:v>
                </c:pt>
                <c:pt idx="8">
                  <c:v>2.2564874012786763E-2</c:v>
                </c:pt>
                <c:pt idx="9">
                  <c:v>1.9932305377961639E-2</c:v>
                </c:pt>
                <c:pt idx="10">
                  <c:v>1.8804061677322303E-2</c:v>
                </c:pt>
                <c:pt idx="11">
                  <c:v>1.2410680707032719E-2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DA-4D24-A262-03036838F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5487743"/>
        <c:axId val="214483440"/>
      </c:barChart>
      <c:barChart>
        <c:barDir val="bar"/>
        <c:grouping val="stacked"/>
        <c:varyColors val="0"/>
        <c:ser>
          <c:idx val="0"/>
          <c:order val="0"/>
          <c:tx>
            <c:v>Old Consumer</c:v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Tabels!$C$93:$C$104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DA-4D24-A262-03036838F2E4}"/>
            </c:ext>
          </c:extLst>
        </c:ser>
        <c:ser>
          <c:idx val="1"/>
          <c:order val="1"/>
          <c:tx>
            <c:v>New Consumer</c:v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Tabels!$D$93:$D$104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DA-4D24-A262-03036838F2E4}"/>
            </c:ext>
          </c:extLst>
        </c:ser>
        <c:ser>
          <c:idx val="2"/>
          <c:order val="2"/>
          <c:tx>
            <c:strRef>
              <c:f>Tabels!$E$92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Tabels!$B$93:$B$104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Tabels!$E$93:$E$104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6.8694798822374874E-3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FDA-4D24-A262-03036838F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8495359"/>
        <c:axId val="214478976"/>
      </c:barChart>
      <c:catAx>
        <c:axId val="725487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83440"/>
        <c:crosses val="autoZero"/>
        <c:auto val="1"/>
        <c:lblAlgn val="ctr"/>
        <c:lblOffset val="100"/>
        <c:noMultiLvlLbl val="0"/>
      </c:catAx>
      <c:valAx>
        <c:axId val="214483440"/>
        <c:scaling>
          <c:orientation val="minMax"/>
          <c:max val="500"/>
          <c:min val="-600"/>
        </c:scaling>
        <c:delete val="1"/>
        <c:axPos val="b"/>
        <c:numFmt formatCode="General" sourceLinked="1"/>
        <c:majorTickMark val="none"/>
        <c:minorTickMark val="none"/>
        <c:tickLblPos val="nextTo"/>
        <c:crossAx val="725487743"/>
        <c:crosses val="autoZero"/>
        <c:crossBetween val="between"/>
      </c:valAx>
      <c:valAx>
        <c:axId val="214478976"/>
        <c:scaling>
          <c:orientation val="maxMin"/>
          <c:max val="500"/>
          <c:min val="-600"/>
        </c:scaling>
        <c:delete val="1"/>
        <c:axPos val="t"/>
        <c:numFmt formatCode="General" sourceLinked="1"/>
        <c:majorTickMark val="out"/>
        <c:minorTickMark val="none"/>
        <c:tickLblPos val="nextTo"/>
        <c:crossAx val="1228495359"/>
        <c:crosses val="max"/>
        <c:crossBetween val="between"/>
      </c:valAx>
      <c:catAx>
        <c:axId val="1228495359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144789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42651768892298E-2"/>
          <c:y val="0.10734678791934649"/>
          <c:w val="0.96628784877940965"/>
          <c:h val="0.88181362628735793"/>
        </c:manualLayout>
      </c:layout>
      <c:barChart>
        <c:barDir val="bar"/>
        <c:grouping val="stacked"/>
        <c:varyColors val="0"/>
        <c:ser>
          <c:idx val="3"/>
          <c:order val="3"/>
          <c:tx>
            <c:strRef>
              <c:f>Tabels!$F$13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Tabels!$F$14:$F$25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16759.749999999996</c:v>
                </c:pt>
                <c:pt idx="9">
                  <c:v>13608.160000000003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A-4DC5-A9E8-0B575D68C056}"/>
            </c:ext>
          </c:extLst>
        </c:ser>
        <c:ser>
          <c:idx val="4"/>
          <c:order val="4"/>
          <c:tx>
            <c:strRef>
              <c:f>Tabels!$G$13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Tabels!$G$14:$G$25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84484.679999999789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9A-4DC5-A9E8-0B575D68C056}"/>
            </c:ext>
          </c:extLst>
        </c:ser>
        <c:ser>
          <c:idx val="5"/>
          <c:order val="5"/>
          <c:tx>
            <c:strRef>
              <c:f>Tabels!$H$13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Tabels!$H$14:$H$25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101244.42999999979</c:v>
                </c:pt>
                <c:pt idx="9">
                  <c:v>13608.160000000003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9A-4DC5-A9E8-0B575D68C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5341168"/>
        <c:axId val="970203952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Tabels!$C$14:$C$25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9A-4DC5-A9E8-0B575D68C056}"/>
            </c:ext>
          </c:extLst>
        </c:ser>
        <c:ser>
          <c:idx val="1"/>
          <c:order val="1"/>
          <c:tx>
            <c:strRef>
              <c:f>Tabels!$D$13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Tabels!$D$14:$D$25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9A-4DC5-A9E8-0B575D68C056}"/>
            </c:ext>
          </c:extLst>
        </c:ser>
        <c:ser>
          <c:idx val="2"/>
          <c:order val="2"/>
          <c:tx>
            <c:strRef>
              <c:f>Tabels!$E$13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Tabels!$E$14:$E$25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9A-4DC5-A9E8-0B575D68C0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906143"/>
        <c:axId val="1159425264"/>
      </c:barChart>
      <c:catAx>
        <c:axId val="103534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03952"/>
        <c:crosses val="autoZero"/>
        <c:auto val="1"/>
        <c:lblAlgn val="ctr"/>
        <c:lblOffset val="100"/>
        <c:noMultiLvlLbl val="0"/>
      </c:catAx>
      <c:valAx>
        <c:axId val="970203952"/>
        <c:scaling>
          <c:orientation val="minMax"/>
          <c:max val="200000"/>
          <c:min val="-230000"/>
        </c:scaling>
        <c:delete val="1"/>
        <c:axPos val="b"/>
        <c:numFmt formatCode="General" sourceLinked="1"/>
        <c:majorTickMark val="none"/>
        <c:minorTickMark val="none"/>
        <c:tickLblPos val="nextTo"/>
        <c:crossAx val="1035341168"/>
        <c:crosses val="autoZero"/>
        <c:crossBetween val="between"/>
      </c:valAx>
      <c:valAx>
        <c:axId val="1159425264"/>
        <c:scaling>
          <c:orientation val="maxMin"/>
          <c:max val="200000"/>
          <c:min val="-230000"/>
        </c:scaling>
        <c:delete val="1"/>
        <c:axPos val="t"/>
        <c:numFmt formatCode="General" sourceLinked="1"/>
        <c:majorTickMark val="out"/>
        <c:minorTickMark val="none"/>
        <c:tickLblPos val="nextTo"/>
        <c:crossAx val="940906143"/>
        <c:crosses val="max"/>
        <c:crossBetween val="between"/>
      </c:valAx>
      <c:catAx>
        <c:axId val="94090614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942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0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Count Per Product (Sep)</a:t>
            </a:r>
          </a:p>
        </c:rich>
      </c:tx>
      <c:layout>
        <c:manualLayout>
          <c:xMode val="edge"/>
          <c:yMode val="edge"/>
          <c:x val="1.46743205937207E-2"/>
          <c:y val="1.66775386480751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4063877871345483E-2"/>
          <c:y val="0.2118510236785098"/>
          <c:w val="0.96422500537308764"/>
          <c:h val="0.3487965054936934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</c:spPr>
          <c:invertIfNegative val="0"/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Mini bags</c:v>
                </c:pt>
                <c:pt idx="6">
                  <c:v>Sandals</c:v>
                </c:pt>
                <c:pt idx="7">
                  <c:v>Boots</c:v>
                </c:pt>
                <c:pt idx="8">
                  <c:v>Bags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93</c:v>
                </c:pt>
                <c:pt idx="1">
                  <c:v>67</c:v>
                </c:pt>
                <c:pt idx="2">
                  <c:v>64</c:v>
                </c:pt>
                <c:pt idx="3">
                  <c:v>62</c:v>
                </c:pt>
                <c:pt idx="4">
                  <c:v>31</c:v>
                </c:pt>
                <c:pt idx="5">
                  <c:v>21</c:v>
                </c:pt>
                <c:pt idx="6">
                  <c:v>16</c:v>
                </c:pt>
                <c:pt idx="7">
                  <c:v>12</c:v>
                </c:pt>
                <c:pt idx="8">
                  <c:v>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2-405E-89E1-C5965BEC6EA1}"/>
            </c:ext>
          </c:extLst>
        </c:ser>
        <c:ser>
          <c:idx val="3"/>
          <c:order val="1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1C67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042-405E-89E1-C5965BEC6EA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042-405E-89E1-C5965BEC6EA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042-405E-89E1-C5965BEC6EA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042-405E-89E1-C5965BEC6EA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042-405E-89E1-C5965BEC6EA1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</c:spPr>
            <c:extLst>
              <c:ext xmlns:c16="http://schemas.microsoft.com/office/drawing/2014/chart" uri="{C3380CC4-5D6E-409C-BE32-E72D297353CC}">
                <c16:uniqueId val="{0000000C-7042-405E-89E1-C5965BEC6EA1}"/>
              </c:ext>
            </c:extLst>
          </c:dPt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Mini bags</c:v>
                </c:pt>
                <c:pt idx="6">
                  <c:v>Sandals</c:v>
                </c:pt>
                <c:pt idx="7">
                  <c:v>Boots</c:v>
                </c:pt>
                <c:pt idx="8">
                  <c:v>Bags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93</c:v>
                </c:pt>
                <c:pt idx="1">
                  <c:v>67</c:v>
                </c:pt>
                <c:pt idx="2">
                  <c:v>64</c:v>
                </c:pt>
                <c:pt idx="3">
                  <c:v>62</c:v>
                </c:pt>
                <c:pt idx="4">
                  <c:v>31</c:v>
                </c:pt>
                <c:pt idx="5">
                  <c:v>21</c:v>
                </c:pt>
                <c:pt idx="6">
                  <c:v>16</c:v>
                </c:pt>
                <c:pt idx="7">
                  <c:v>12</c:v>
                </c:pt>
                <c:pt idx="8">
                  <c:v>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042-405E-89E1-C5965BEC6EA1}"/>
            </c:ext>
          </c:extLst>
        </c:ser>
        <c:ser>
          <c:idx val="0"/>
          <c:order val="2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Mini bags</c:v>
                </c:pt>
                <c:pt idx="6">
                  <c:v>Sandals</c:v>
                </c:pt>
                <c:pt idx="7">
                  <c:v>Boots</c:v>
                </c:pt>
                <c:pt idx="8">
                  <c:v>Bags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93</c:v>
                </c:pt>
                <c:pt idx="1">
                  <c:v>67</c:v>
                </c:pt>
                <c:pt idx="2">
                  <c:v>64</c:v>
                </c:pt>
                <c:pt idx="3">
                  <c:v>62</c:v>
                </c:pt>
                <c:pt idx="4">
                  <c:v>31</c:v>
                </c:pt>
                <c:pt idx="5">
                  <c:v>21</c:v>
                </c:pt>
                <c:pt idx="6">
                  <c:v>16</c:v>
                </c:pt>
                <c:pt idx="7">
                  <c:v>12</c:v>
                </c:pt>
                <c:pt idx="8">
                  <c:v>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042-405E-89E1-C5965BEC6EA1}"/>
            </c:ext>
          </c:extLst>
        </c:ser>
        <c:ser>
          <c:idx val="1"/>
          <c:order val="3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7042-405E-89E1-C5965BEC6EA1}"/>
              </c:ext>
            </c:extLst>
          </c:dPt>
          <c:dPt>
            <c:idx val="5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042-405E-89E1-C5965BEC6EA1}"/>
              </c:ext>
            </c:extLst>
          </c:dPt>
          <c:dPt>
            <c:idx val="6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042-405E-89E1-C5965BEC6EA1}"/>
              </c:ext>
            </c:extLst>
          </c:dPt>
          <c:dPt>
            <c:idx val="7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042-405E-89E1-C5965BEC6EA1}"/>
              </c:ext>
            </c:extLst>
          </c:dPt>
          <c:dPt>
            <c:idx val="8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042-405E-89E1-C5965BEC6EA1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042-405E-89E1-C5965BEC6EA1}"/>
              </c:ext>
            </c:extLst>
          </c:dPt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Tabels!$A$247:$A$256</c:f>
              <c:strCache>
                <c:ptCount val="9"/>
                <c:pt idx="0">
                  <c:v>Fragrances</c:v>
                </c:pt>
                <c:pt idx="1">
                  <c:v>Apparel</c:v>
                </c:pt>
                <c:pt idx="2">
                  <c:v>Small leather goods</c:v>
                </c:pt>
                <c:pt idx="3">
                  <c:v>Accessories</c:v>
                </c:pt>
                <c:pt idx="4">
                  <c:v>Sneakers</c:v>
                </c:pt>
                <c:pt idx="5">
                  <c:v>Mini bags</c:v>
                </c:pt>
                <c:pt idx="6">
                  <c:v>Sandals</c:v>
                </c:pt>
                <c:pt idx="7">
                  <c:v>Boots</c:v>
                </c:pt>
                <c:pt idx="8">
                  <c:v>Bags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93</c:v>
                </c:pt>
                <c:pt idx="1">
                  <c:v>67</c:v>
                </c:pt>
                <c:pt idx="2">
                  <c:v>64</c:v>
                </c:pt>
                <c:pt idx="3">
                  <c:v>62</c:v>
                </c:pt>
                <c:pt idx="4">
                  <c:v>31</c:v>
                </c:pt>
                <c:pt idx="5">
                  <c:v>21</c:v>
                </c:pt>
                <c:pt idx="6">
                  <c:v>16</c:v>
                </c:pt>
                <c:pt idx="7">
                  <c:v>12</c:v>
                </c:pt>
                <c:pt idx="8">
                  <c:v>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7042-405E-89E1-C5965BEC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0388415"/>
        <c:axId val="1301305999"/>
      </c:barChart>
      <c:catAx>
        <c:axId val="100038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05999"/>
        <c:crosses val="autoZero"/>
        <c:auto val="1"/>
        <c:lblAlgn val="ctr"/>
        <c:lblOffset val="100"/>
        <c:noMultiLvlLbl val="0"/>
      </c:catAx>
      <c:valAx>
        <c:axId val="1301305999"/>
        <c:scaling>
          <c:orientation val="minMax"/>
        </c:scaling>
        <c:delete val="1"/>
        <c:axPos val="l"/>
        <c:numFmt formatCode="[&gt;=1]0;[&gt;0]0%;" sourceLinked="1"/>
        <c:majorTickMark val="none"/>
        <c:minorTickMark val="none"/>
        <c:tickLblPos val="nextTo"/>
        <c:crossAx val="1000388415"/>
        <c:crosses val="autoZero"/>
        <c:crossBetween val="between"/>
      </c:valAx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0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Count Per Product (Oct)</a:t>
            </a:r>
          </a:p>
        </c:rich>
      </c:tx>
      <c:layout>
        <c:manualLayout>
          <c:xMode val="edge"/>
          <c:yMode val="edge"/>
          <c:x val="1.46743205937207E-2"/>
          <c:y val="1.66775386480751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4063877871345483E-2"/>
          <c:y val="0.24353469805555136"/>
          <c:w val="0.96422500537308764"/>
          <c:h val="0.37410040684395551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</c:spPr>
          <c:invertIfNegative val="0"/>
          <c:cat>
            <c:strRef>
              <c:f>Tabels!$A$247:$A$256</c:f>
              <c:strCache>
                <c:ptCount val="6"/>
                <c:pt idx="0">
                  <c:v>Fragrances</c:v>
                </c:pt>
                <c:pt idx="1">
                  <c:v>Accessories</c:v>
                </c:pt>
                <c:pt idx="2">
                  <c:v>Small leather goods</c:v>
                </c:pt>
                <c:pt idx="3">
                  <c:v>Apparel</c:v>
                </c:pt>
                <c:pt idx="4">
                  <c:v>Sandals</c:v>
                </c:pt>
                <c:pt idx="5">
                  <c:v>Boots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3-4C09-BC07-BDDF86F4173A}"/>
            </c:ext>
          </c:extLst>
        </c:ser>
        <c:ser>
          <c:idx val="3"/>
          <c:order val="1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1C675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923-4C09-BC07-BDDF86F4173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923-4C09-BC07-BDDF86F4173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923-4C09-BC07-BDDF86F4173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923-4C09-BC07-BDDF86F4173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923-4C09-BC07-BDDF86F4173A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</c:spPr>
            <c:extLst>
              <c:ext xmlns:c16="http://schemas.microsoft.com/office/drawing/2014/chart" uri="{C3380CC4-5D6E-409C-BE32-E72D297353CC}">
                <c16:uniqueId val="{0000000C-7923-4C09-BC07-BDDF86F4173A}"/>
              </c:ext>
            </c:extLst>
          </c:dPt>
          <c:cat>
            <c:strRef>
              <c:f>Tabels!$A$247:$A$256</c:f>
              <c:strCache>
                <c:ptCount val="6"/>
                <c:pt idx="0">
                  <c:v>Fragrances</c:v>
                </c:pt>
                <c:pt idx="1">
                  <c:v>Accessories</c:v>
                </c:pt>
                <c:pt idx="2">
                  <c:v>Small leather goods</c:v>
                </c:pt>
                <c:pt idx="3">
                  <c:v>Apparel</c:v>
                </c:pt>
                <c:pt idx="4">
                  <c:v>Sandals</c:v>
                </c:pt>
                <c:pt idx="5">
                  <c:v>Boots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923-4C09-BC07-BDDF86F4173A}"/>
            </c:ext>
          </c:extLst>
        </c:ser>
        <c:ser>
          <c:idx val="0"/>
          <c:order val="2"/>
          <c:tx>
            <c:strRef>
              <c:f>Tabels!$C$246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Tabels!$A$247:$A$256</c:f>
              <c:strCache>
                <c:ptCount val="6"/>
                <c:pt idx="0">
                  <c:v>Fragrances</c:v>
                </c:pt>
                <c:pt idx="1">
                  <c:v>Accessories</c:v>
                </c:pt>
                <c:pt idx="2">
                  <c:v>Small leather goods</c:v>
                </c:pt>
                <c:pt idx="3">
                  <c:v>Apparel</c:v>
                </c:pt>
                <c:pt idx="4">
                  <c:v>Sandals</c:v>
                </c:pt>
                <c:pt idx="5">
                  <c:v>Boots</c:v>
                </c:pt>
              </c:strCache>
            </c:strRef>
          </c:cat>
          <c:val>
            <c:numRef>
              <c:f>Tabels!$C$247:$C$256</c:f>
              <c:numCache>
                <c:formatCode>[&gt;=1]0;[&gt;0]0%;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7923-4C09-BC07-BDDF86F4173A}"/>
            </c:ext>
          </c:extLst>
        </c:ser>
        <c:ser>
          <c:idx val="1"/>
          <c:order val="3"/>
          <c:tx>
            <c:strRef>
              <c:f>Tabels!$B$246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EE7214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923-4C09-BC07-BDDF86F4173A}"/>
              </c:ext>
            </c:extLst>
          </c:dPt>
          <c:dPt>
            <c:idx val="5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7923-4C09-BC07-BDDF86F4173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7923-4C09-BC07-BDDF86F4173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923-4C09-BC07-BDDF86F4173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923-4C09-BC07-BDDF86F4173A}"/>
              </c:ext>
            </c:extLst>
          </c:dPt>
          <c:dPt>
            <c:idx val="9"/>
            <c:invertIfNegative val="0"/>
            <c:bubble3D val="0"/>
            <c:spPr>
              <a:solidFill>
                <a:srgbClr val="EE721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923-4C09-BC07-BDDF86F4173A}"/>
              </c:ext>
            </c:extLst>
          </c:dPt>
          <c:dLbls>
            <c:numFmt formatCode="[&gt;=1]0;[&gt;0]0.0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Tabels!$A$247:$A$256</c:f>
              <c:strCache>
                <c:ptCount val="6"/>
                <c:pt idx="0">
                  <c:v>Fragrances</c:v>
                </c:pt>
                <c:pt idx="1">
                  <c:v>Accessories</c:v>
                </c:pt>
                <c:pt idx="2">
                  <c:v>Small leather goods</c:v>
                </c:pt>
                <c:pt idx="3">
                  <c:v>Apparel</c:v>
                </c:pt>
                <c:pt idx="4">
                  <c:v>Sandals</c:v>
                </c:pt>
                <c:pt idx="5">
                  <c:v>Boots</c:v>
                </c:pt>
              </c:strCache>
            </c:strRef>
          </c:cat>
          <c:val>
            <c:numRef>
              <c:f>Tabels!$B$247:$B$256</c:f>
              <c:numCache>
                <c:formatCode>[&gt;=1]0;[&gt;0]0%;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7923-4C09-BC07-BDDF86F41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000388415"/>
        <c:axId val="1301305999"/>
      </c:barChart>
      <c:catAx>
        <c:axId val="100038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05999"/>
        <c:crosses val="autoZero"/>
        <c:auto val="1"/>
        <c:lblAlgn val="ctr"/>
        <c:lblOffset val="100"/>
        <c:noMultiLvlLbl val="0"/>
      </c:catAx>
      <c:valAx>
        <c:axId val="1301305999"/>
        <c:scaling>
          <c:orientation val="minMax"/>
        </c:scaling>
        <c:delete val="1"/>
        <c:axPos val="l"/>
        <c:numFmt formatCode="[&gt;=1]0;[&gt;0]0%;" sourceLinked="1"/>
        <c:majorTickMark val="none"/>
        <c:minorTickMark val="none"/>
        <c:tickLblPos val="nextTo"/>
        <c:crossAx val="1000388415"/>
        <c:crosses val="autoZero"/>
        <c:crossBetween val="between"/>
      </c:valAx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FE8C00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AD-4612-8433-3E99CC93BE5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AD-4612-8433-3E99CC93B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1AD-4612-8433-3E99CC93B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1AD-4612-8433-3E99CC93BE51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0.154</c:v>
                </c:pt>
                <c:pt idx="1">
                  <c:v>0.84599999999999997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AD-4612-8433-3E99CC93B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09605A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6A-4224-9A5E-408B56CB4C6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6A-4224-9A5E-408B56CB4C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6A-4224-9A5E-408B56CB4C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6A-4224-9A5E-408B56CB4C69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0.17</c:v>
                </c:pt>
                <c:pt idx="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6A-4224-9A5E-408B56CB4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412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dPt>
            <c:idx val="0"/>
            <c:bubble3D val="0"/>
            <c:spPr>
              <a:solidFill>
                <a:srgbClr val="FE8C00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3C-4987-96AE-0D1DCF2C2DE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53C-4987-96AE-0D1DCF2C2D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53C-4987-96AE-0D1DCF2C2D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412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53C-4987-96AE-0D1DCF2C2DE1}"/>
              </c:ext>
            </c:extLst>
          </c:dPt>
          <c:cat>
            <c:strRef>
              <c:f>Sheet1!$A$2:$A$3</c:f>
              <c:strCache>
                <c:ptCount val="2"/>
                <c:pt idx="0">
                  <c:v>Lorem Ipsum 01</c:v>
                </c:pt>
                <c:pt idx="1">
                  <c:v>Lorem Ipsum 02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3C-4987-96AE-0D1DCF2C2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AF658C"/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Unique</a:t>
            </a:r>
            <a:r>
              <a:rPr lang="en-US" sz="1600" b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 each month</a:t>
            </a:r>
          </a:p>
        </c:rich>
      </c:tx>
      <c:layout>
        <c:manualLayout>
          <c:xMode val="edge"/>
          <c:yMode val="edge"/>
          <c:x val="6.9873444037317125E-3"/>
          <c:y val="1.32300754208627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AF658C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929107709606038E-2"/>
          <c:y val="0.22753673507347014"/>
          <c:w val="0.93925203724234818"/>
          <c:h val="0.73974848616363897"/>
        </c:manualLayout>
      </c:layout>
      <c:barChart>
        <c:barDir val="bar"/>
        <c:grouping val="stacked"/>
        <c:varyColors val="0"/>
        <c:ser>
          <c:idx val="3"/>
          <c:order val="3"/>
          <c:tx>
            <c:v>Old Consumer</c:v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Tabels!$F$73:$F$84</c:f>
              <c:numCache>
                <c:formatCode>General</c:formatCode>
                <c:ptCount val="12"/>
                <c:pt idx="0">
                  <c:v>12</c:v>
                </c:pt>
                <c:pt idx="1">
                  <c:v>17</c:v>
                </c:pt>
                <c:pt idx="2">
                  <c:v>29</c:v>
                </c:pt>
                <c:pt idx="3">
                  <c:v>39</c:v>
                </c:pt>
                <c:pt idx="4">
                  <c:v>31</c:v>
                </c:pt>
                <c:pt idx="5">
                  <c:v>43</c:v>
                </c:pt>
                <c:pt idx="6">
                  <c:v>34</c:v>
                </c:pt>
                <c:pt idx="7">
                  <c:v>33</c:v>
                </c:pt>
                <c:pt idx="8">
                  <c:v>48</c:v>
                </c:pt>
                <c:pt idx="9">
                  <c:v>44</c:v>
                </c:pt>
                <c:pt idx="10">
                  <c:v>38</c:v>
                </c:pt>
                <c:pt idx="1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A-41C5-8B44-3A17534B929D}"/>
            </c:ext>
          </c:extLst>
        </c:ser>
        <c:ser>
          <c:idx val="4"/>
          <c:order val="4"/>
          <c:tx>
            <c:strRef>
              <c:f>Tabels!$G$72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4CA-41C5-8B44-3A17534B929D}"/>
              </c:ext>
            </c:extLst>
          </c:dPt>
          <c:dPt>
            <c:idx val="2"/>
            <c:invertIfNegative val="0"/>
            <c:bubble3D val="0"/>
            <c:spPr>
              <a:solidFill>
                <a:srgbClr val="FDCF6F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4CA-41C5-8B44-3A17534B929D}"/>
              </c:ext>
            </c:extLst>
          </c:dPt>
          <c:dPt>
            <c:idx val="3"/>
            <c:invertIfNegative val="0"/>
            <c:bubble3D val="0"/>
            <c:spPr>
              <a:solidFill>
                <a:srgbClr val="FDCF6F">
                  <a:alpha val="39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CA-41C5-8B44-3A17534B929D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Tabels!$G$73:$G$84</c:f>
              <c:numCache>
                <c:formatCode>General</c:formatCode>
                <c:ptCount val="12"/>
                <c:pt idx="0">
                  <c:v>177</c:v>
                </c:pt>
                <c:pt idx="1">
                  <c:v>82</c:v>
                </c:pt>
                <c:pt idx="2">
                  <c:v>303</c:v>
                </c:pt>
                <c:pt idx="3">
                  <c:v>429</c:v>
                </c:pt>
                <c:pt idx="4">
                  <c:v>85</c:v>
                </c:pt>
                <c:pt idx="5">
                  <c:v>272</c:v>
                </c:pt>
                <c:pt idx="6">
                  <c:v>175</c:v>
                </c:pt>
                <c:pt idx="7">
                  <c:v>307</c:v>
                </c:pt>
                <c:pt idx="8">
                  <c:v>346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4CA-41C5-8B44-3A17534B929D}"/>
            </c:ext>
          </c:extLst>
        </c:ser>
        <c:ser>
          <c:idx val="5"/>
          <c:order val="5"/>
          <c:tx>
            <c:strRef>
              <c:f>Tabels!$H$72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Tabels!$H$73:$H$84</c:f>
              <c:numCache>
                <c:formatCode>[&gt;=1]0;[&gt;0]0%;</c:formatCode>
                <c:ptCount val="12"/>
                <c:pt idx="0">
                  <c:v>189</c:v>
                </c:pt>
                <c:pt idx="1">
                  <c:v>99</c:v>
                </c:pt>
                <c:pt idx="2">
                  <c:v>332</c:v>
                </c:pt>
                <c:pt idx="3">
                  <c:v>468</c:v>
                </c:pt>
                <c:pt idx="4">
                  <c:v>116</c:v>
                </c:pt>
                <c:pt idx="5">
                  <c:v>315</c:v>
                </c:pt>
                <c:pt idx="6">
                  <c:v>209</c:v>
                </c:pt>
                <c:pt idx="7">
                  <c:v>340</c:v>
                </c:pt>
                <c:pt idx="8">
                  <c:v>394</c:v>
                </c:pt>
                <c:pt idx="9">
                  <c:v>44</c:v>
                </c:pt>
                <c:pt idx="10">
                  <c:v>38</c:v>
                </c:pt>
                <c:pt idx="1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4CA-41C5-8B44-3A17534B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6304"/>
        <c:axId val="809671983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Tabels!$C$72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Tabels!$C$73:$C$84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4CA-41C5-8B44-3A17534B929D}"/>
            </c:ext>
          </c:extLst>
        </c:ser>
        <c:ser>
          <c:idx val="1"/>
          <c:order val="1"/>
          <c:tx>
            <c:v>New Consumer</c:v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Tabels!$D$73:$D$84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87</c:v>
                </c:pt>
                <c:pt idx="6">
                  <c:v>121</c:v>
                </c:pt>
                <c:pt idx="7">
                  <c:v>131</c:v>
                </c:pt>
                <c:pt idx="8">
                  <c:v>97</c:v>
                </c:pt>
                <c:pt idx="9">
                  <c:v>147</c:v>
                </c:pt>
                <c:pt idx="10">
                  <c:v>73</c:v>
                </c:pt>
                <c:pt idx="11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CA-41C5-8B44-3A17534B929D}"/>
            </c:ext>
          </c:extLst>
        </c:ser>
        <c:ser>
          <c:idx val="2"/>
          <c:order val="2"/>
          <c:tx>
            <c:strRef>
              <c:f>Tabels!$E$72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Tabels!$E$73:$E$84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87</c:v>
                </c:pt>
                <c:pt idx="6">
                  <c:v>121</c:v>
                </c:pt>
                <c:pt idx="7">
                  <c:v>131</c:v>
                </c:pt>
                <c:pt idx="8">
                  <c:v>97</c:v>
                </c:pt>
                <c:pt idx="9">
                  <c:v>147</c:v>
                </c:pt>
                <c:pt idx="10">
                  <c:v>73</c:v>
                </c:pt>
                <c:pt idx="11">
                  <c:v>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4CA-41C5-8B44-3A17534B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5824"/>
        <c:axId val="784582240"/>
      </c:barChart>
      <c:catAx>
        <c:axId val="83699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71983"/>
        <c:crosses val="autoZero"/>
        <c:auto val="1"/>
        <c:lblAlgn val="ctr"/>
        <c:lblOffset val="100"/>
        <c:noMultiLvlLbl val="0"/>
      </c:catAx>
      <c:valAx>
        <c:axId val="809671983"/>
        <c:scaling>
          <c:orientation val="minMax"/>
          <c:max val="500"/>
          <c:min val="-600"/>
        </c:scaling>
        <c:delete val="1"/>
        <c:axPos val="b"/>
        <c:numFmt formatCode="General" sourceLinked="1"/>
        <c:majorTickMark val="out"/>
        <c:minorTickMark val="none"/>
        <c:tickLblPos val="nextTo"/>
        <c:crossAx val="836996304"/>
        <c:crosses val="autoZero"/>
        <c:crossBetween val="between"/>
      </c:valAx>
      <c:valAx>
        <c:axId val="784582240"/>
        <c:scaling>
          <c:orientation val="maxMin"/>
          <c:max val="500"/>
          <c:min val="-600"/>
        </c:scaling>
        <c:delete val="1"/>
        <c:axPos val="t"/>
        <c:numFmt formatCode="General" sourceLinked="1"/>
        <c:majorTickMark val="out"/>
        <c:minorTickMark val="none"/>
        <c:tickLblPos val="nextTo"/>
        <c:crossAx val="836995824"/>
        <c:crosses val="max"/>
        <c:crossBetween val="between"/>
      </c:valAx>
      <c:catAx>
        <c:axId val="83699582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8458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73729882284245229"/>
          <c:y val="5.9494484193776009E-2"/>
          <c:w val="0.22640043098781212"/>
          <c:h val="0.13454261080566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42651768892298E-2"/>
          <c:y val="0.22528428761816363"/>
          <c:w val="0.96628784877940965"/>
          <c:h val="0.72673178437323949"/>
        </c:manualLayout>
      </c:layout>
      <c:barChart>
        <c:barDir val="bar"/>
        <c:grouping val="stacked"/>
        <c:varyColors val="0"/>
        <c:ser>
          <c:idx val="3"/>
          <c:order val="3"/>
          <c:tx>
            <c:strRef>
              <c:f>Tabels!$F$13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Tabels!$F$14:$F$25</c:f>
              <c:numCache>
                <c:formatCode>General</c:formatCode>
                <c:ptCount val="12"/>
                <c:pt idx="0">
                  <c:v>2658.2799999999997</c:v>
                </c:pt>
                <c:pt idx="1">
                  <c:v>5909.1500000000005</c:v>
                </c:pt>
                <c:pt idx="2">
                  <c:v>9454.7499999999982</c:v>
                </c:pt>
                <c:pt idx="3">
                  <c:v>8941.0099999999984</c:v>
                </c:pt>
                <c:pt idx="4">
                  <c:v>8382.07</c:v>
                </c:pt>
                <c:pt idx="5">
                  <c:v>13576.119999999999</c:v>
                </c:pt>
                <c:pt idx="6">
                  <c:v>8631.07</c:v>
                </c:pt>
                <c:pt idx="7">
                  <c:v>10692.29</c:v>
                </c:pt>
                <c:pt idx="8">
                  <c:v>16759.749999999996</c:v>
                </c:pt>
                <c:pt idx="9">
                  <c:v>13608.160000000003</c:v>
                </c:pt>
                <c:pt idx="10">
                  <c:v>16015.319999999998</c:v>
                </c:pt>
                <c:pt idx="11">
                  <c:v>10884.1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C-4E4C-98D2-8C603EAA3296}"/>
            </c:ext>
          </c:extLst>
        </c:ser>
        <c:ser>
          <c:idx val="4"/>
          <c:order val="4"/>
          <c:tx>
            <c:strRef>
              <c:f>Tabels!$G$13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Tabels!$G$14:$G$25</c:f>
              <c:numCache>
                <c:formatCode>General</c:formatCode>
                <c:ptCount val="12"/>
                <c:pt idx="0">
                  <c:v>39633.460000000006</c:v>
                </c:pt>
                <c:pt idx="1">
                  <c:v>18455.959999999992</c:v>
                </c:pt>
                <c:pt idx="2">
                  <c:v>75360.420000000013</c:v>
                </c:pt>
                <c:pt idx="3">
                  <c:v>95992.390000000087</c:v>
                </c:pt>
                <c:pt idx="4">
                  <c:v>19022.419999999995</c:v>
                </c:pt>
                <c:pt idx="5">
                  <c:v>77062.319999999949</c:v>
                </c:pt>
                <c:pt idx="6">
                  <c:v>65082.279999999962</c:v>
                </c:pt>
                <c:pt idx="7">
                  <c:v>85178.19999999991</c:v>
                </c:pt>
                <c:pt idx="8">
                  <c:v>84484.679999999789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9C-4E4C-98D2-8C603EAA3296}"/>
            </c:ext>
          </c:extLst>
        </c:ser>
        <c:ser>
          <c:idx val="5"/>
          <c:order val="5"/>
          <c:tx>
            <c:strRef>
              <c:f>Tabels!$H$13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Tabels!$H$14:$H$25</c:f>
              <c:numCache>
                <c:formatCode>[&gt;1]0;[&gt;0]0%;</c:formatCode>
                <c:ptCount val="12"/>
                <c:pt idx="0">
                  <c:v>42291.740000000005</c:v>
                </c:pt>
                <c:pt idx="1">
                  <c:v>24365.109999999993</c:v>
                </c:pt>
                <c:pt idx="2">
                  <c:v>84815.170000000013</c:v>
                </c:pt>
                <c:pt idx="3">
                  <c:v>104933.40000000008</c:v>
                </c:pt>
                <c:pt idx="4">
                  <c:v>27404.489999999994</c:v>
                </c:pt>
                <c:pt idx="5">
                  <c:v>90638.439999999944</c:v>
                </c:pt>
                <c:pt idx="6">
                  <c:v>73713.349999999962</c:v>
                </c:pt>
                <c:pt idx="7">
                  <c:v>95870.489999999903</c:v>
                </c:pt>
                <c:pt idx="8">
                  <c:v>101244.42999999979</c:v>
                </c:pt>
                <c:pt idx="9">
                  <c:v>13608.160000000003</c:v>
                </c:pt>
                <c:pt idx="10">
                  <c:v>16015.319999999998</c:v>
                </c:pt>
                <c:pt idx="11">
                  <c:v>10884.1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9C-4E4C-98D2-8C603EAA3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35341168"/>
        <c:axId val="970203952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Tabels!$C$13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Tabels!$C$14:$C$25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837.09000000000015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9C-4E4C-98D2-8C603EAA3296}"/>
            </c:ext>
          </c:extLst>
        </c:ser>
        <c:ser>
          <c:idx val="1"/>
          <c:order val="1"/>
          <c:tx>
            <c:strRef>
              <c:f>Tabels!$D$13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09605A">
                <a:alpha val="39000"/>
              </a:srgbClr>
            </a:solidFill>
            <a:ln>
              <a:noFill/>
            </a:ln>
            <a:effectLst/>
          </c:spPr>
          <c:invertIfNegative val="0"/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Tabels!$D$14:$D$25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19720.029999999984</c:v>
                </c:pt>
                <c:pt idx="5">
                  <c:v>18129.37999999999</c:v>
                </c:pt>
                <c:pt idx="6">
                  <c:v>28633.919999999962</c:v>
                </c:pt>
                <c:pt idx="7">
                  <c:v>40037.360000000052</c:v>
                </c:pt>
                <c:pt idx="8">
                  <c:v>22406.859999999979</c:v>
                </c:pt>
                <c:pt idx="9">
                  <c:v>24020.049999999996</c:v>
                </c:pt>
                <c:pt idx="10">
                  <c:v>12940.609999999999</c:v>
                </c:pt>
                <c:pt idx="11">
                  <c:v>54706.700000000048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9C-4E4C-98D2-8C603EAA3296}"/>
            </c:ext>
          </c:extLst>
        </c:ser>
        <c:ser>
          <c:idx val="2"/>
          <c:order val="2"/>
          <c:tx>
            <c:strRef>
              <c:f>Tabels!$E$13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Tabels!$B$14:$B$25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Tabels!$E$14:$E$25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19720.029999999984</c:v>
                </c:pt>
                <c:pt idx="5">
                  <c:v>18129.37999999999</c:v>
                </c:pt>
                <c:pt idx="6">
                  <c:v>28633.919999999962</c:v>
                </c:pt>
                <c:pt idx="7">
                  <c:v>40037.360000000052</c:v>
                </c:pt>
                <c:pt idx="8">
                  <c:v>22406.859999999979</c:v>
                </c:pt>
                <c:pt idx="9">
                  <c:v>24020.049999999996</c:v>
                </c:pt>
                <c:pt idx="10">
                  <c:v>12940.609999999999</c:v>
                </c:pt>
                <c:pt idx="11">
                  <c:v>55543.790000000052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89C-4E4C-98D2-8C603EAA32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40906143"/>
        <c:axId val="1159425264"/>
      </c:barChart>
      <c:catAx>
        <c:axId val="1035341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0203952"/>
        <c:crosses val="autoZero"/>
        <c:auto val="1"/>
        <c:lblAlgn val="ctr"/>
        <c:lblOffset val="100"/>
        <c:noMultiLvlLbl val="0"/>
      </c:catAx>
      <c:valAx>
        <c:axId val="970203952"/>
        <c:scaling>
          <c:orientation val="minMax"/>
          <c:max val="200000"/>
          <c:min val="-230000"/>
        </c:scaling>
        <c:delete val="1"/>
        <c:axPos val="b"/>
        <c:numFmt formatCode="General" sourceLinked="1"/>
        <c:majorTickMark val="none"/>
        <c:minorTickMark val="none"/>
        <c:tickLblPos val="nextTo"/>
        <c:crossAx val="1035341168"/>
        <c:crosses val="autoZero"/>
        <c:crossBetween val="between"/>
      </c:valAx>
      <c:valAx>
        <c:axId val="1159425264"/>
        <c:scaling>
          <c:orientation val="maxMin"/>
          <c:max val="200000"/>
          <c:min val="-230000"/>
        </c:scaling>
        <c:delete val="1"/>
        <c:axPos val="t"/>
        <c:numFmt formatCode="General" sourceLinked="1"/>
        <c:majorTickMark val="out"/>
        <c:minorTickMark val="none"/>
        <c:tickLblPos val="nextTo"/>
        <c:crossAx val="940906143"/>
        <c:crosses val="max"/>
        <c:crossBetween val="between"/>
      </c:valAx>
      <c:catAx>
        <c:axId val="940906143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159425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80243397680778816"/>
          <c:y val="5.7531946681491149E-2"/>
          <c:w val="0.18370872962103987"/>
          <c:h val="0.13181837359190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07938743062178"/>
          <c:y val="0.20822454868949028"/>
          <c:w val="0.81162420114153289"/>
          <c:h val="0.695184507348256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Tabels!$C$125</c:f>
              <c:strCache>
                <c:ptCount val="1"/>
                <c:pt idx="0">
                  <c:v>filtered out count</c:v>
                </c:pt>
              </c:strCache>
            </c:strRef>
          </c:tx>
          <c:spPr>
            <a:solidFill>
              <a:srgbClr val="FDCF6F"/>
            </a:solidFill>
            <a:ln>
              <a:noFill/>
            </a:ln>
            <a:effectLst/>
          </c:spPr>
          <c:invertIfNegative val="0"/>
          <c:dLbls>
            <c:numFmt formatCode="[&gt;=1000]#,##0;[&gt;1]0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Tabels!$A$126:$A$134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cat>
          <c:val>
            <c:numRef>
              <c:f>Tabels!$C$126:$C$134</c:f>
              <c:numCache>
                <c:formatCode>[&gt;=1]0;[&gt;0]0%;</c:formatCode>
                <c:ptCount val="9"/>
                <c:pt idx="0">
                  <c:v>2199</c:v>
                </c:pt>
                <c:pt idx="1">
                  <c:v>2556.16</c:v>
                </c:pt>
                <c:pt idx="2">
                  <c:v>14625.440000000002</c:v>
                </c:pt>
                <c:pt idx="3">
                  <c:v>17268.34</c:v>
                </c:pt>
                <c:pt idx="4">
                  <c:v>14942.22</c:v>
                </c:pt>
                <c:pt idx="5">
                  <c:v>28773.649999999969</c:v>
                </c:pt>
                <c:pt idx="6">
                  <c:v>33235.549999999988</c:v>
                </c:pt>
                <c:pt idx="7">
                  <c:v>64304.629999999968</c:v>
                </c:pt>
                <c:pt idx="8">
                  <c:v>729311.21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EC-4A5A-98F3-DAA287CEFA09}"/>
            </c:ext>
          </c:extLst>
        </c:ser>
        <c:ser>
          <c:idx val="1"/>
          <c:order val="1"/>
          <c:tx>
            <c:strRef>
              <c:f>Tabels!$D$125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DCF6F">
                <a:alpha val="39000"/>
              </a:srgbClr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096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0EC-4A5A-98F3-DAA287CEFA09}"/>
              </c:ext>
            </c:extLst>
          </c:dPt>
          <c:cat>
            <c:numRef>
              <c:f>Tabels!$A$126:$A$134</c:f>
              <c:numCache>
                <c:formatCode>General</c:formatCode>
                <c:ptCount val="9"/>
                <c:pt idx="0">
                  <c:v>10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cat>
          <c:val>
            <c:numRef>
              <c:f>Tabels!$D$126:$D$134</c:f>
              <c:numCache>
                <c:formatCode>[&gt;=1]0;[&gt;0]0%;</c:formatCode>
                <c:ptCount val="9"/>
                <c:pt idx="0">
                  <c:v>2199</c:v>
                </c:pt>
                <c:pt idx="1">
                  <c:v>2556.16</c:v>
                </c:pt>
                <c:pt idx="2">
                  <c:v>14625.440000000002</c:v>
                </c:pt>
                <c:pt idx="3">
                  <c:v>17268.34</c:v>
                </c:pt>
                <c:pt idx="4">
                  <c:v>14942.22</c:v>
                </c:pt>
                <c:pt idx="5">
                  <c:v>28773.649999999969</c:v>
                </c:pt>
                <c:pt idx="6">
                  <c:v>33235.549999999988</c:v>
                </c:pt>
                <c:pt idx="7">
                  <c:v>64304.629999999968</c:v>
                </c:pt>
                <c:pt idx="8">
                  <c:v>729311.21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EC-4A5A-98F3-DAA287CEF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100"/>
        <c:axId val="940679679"/>
        <c:axId val="1155753759"/>
      </c:barChart>
      <c:catAx>
        <c:axId val="940679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753759"/>
        <c:crosses val="autoZero"/>
        <c:auto val="1"/>
        <c:lblAlgn val="ctr"/>
        <c:lblOffset val="100"/>
        <c:noMultiLvlLbl val="0"/>
      </c:catAx>
      <c:valAx>
        <c:axId val="1155753759"/>
        <c:scaling>
          <c:orientation val="minMax"/>
        </c:scaling>
        <c:delete val="1"/>
        <c:axPos val="b"/>
        <c:numFmt formatCode="[&gt;=1]0;[&gt;0]0%;" sourceLinked="1"/>
        <c:majorTickMark val="out"/>
        <c:minorTickMark val="none"/>
        <c:tickLblPos val="nextTo"/>
        <c:crossAx val="94067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AF658C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New Consumers each month</a:t>
            </a:r>
          </a:p>
        </c:rich>
      </c:tx>
      <c:layout>
        <c:manualLayout>
          <c:xMode val="edge"/>
          <c:yMode val="edge"/>
          <c:x val="6.9873292646084918E-3"/>
          <c:y val="5.791500357482646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AF658C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929107709606038E-2"/>
          <c:y val="0.21221661759490179"/>
          <c:w val="0.92104395967973185"/>
          <c:h val="0.75506844244529392"/>
        </c:manualLayout>
      </c:layout>
      <c:barChart>
        <c:barDir val="bar"/>
        <c:grouping val="stacked"/>
        <c:varyColors val="0"/>
        <c:ser>
          <c:idx val="3"/>
          <c:order val="3"/>
          <c:tx>
            <c:v>Old Consumer</c:v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Tabels!$F$73:$F$84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B-4479-87C6-BF66D3571226}"/>
            </c:ext>
          </c:extLst>
        </c:ser>
        <c:ser>
          <c:idx val="4"/>
          <c:order val="4"/>
          <c:tx>
            <c:strRef>
              <c:f>Tabels!$G$72</c:f>
              <c:strCache>
                <c:ptCount val="1"/>
                <c:pt idx="0">
                  <c:v>New Consumer</c:v>
                </c:pt>
              </c:strCache>
            </c:strRef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0FB-4479-87C6-BF66D3571226}"/>
              </c:ext>
            </c:extLst>
          </c:dPt>
          <c:dPt>
            <c:idx val="2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0FB-4479-87C6-BF66D3571226}"/>
              </c:ext>
            </c:extLst>
          </c:dPt>
          <c:dPt>
            <c:idx val="3"/>
            <c:invertIfNegative val="0"/>
            <c:bubble3D val="0"/>
            <c:spPr>
              <a:solidFill>
                <a:srgbClr val="EE7214"/>
              </a:solidFill>
              <a:ln>
                <a:solidFill>
                  <a:srgbClr val="EE721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90FB-4479-87C6-BF66D3571226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Tabels!$G$73:$G$84</c:f>
              <c:numCache>
                <c:formatCode>General</c:formatCode>
                <c:ptCount val="12"/>
                <c:pt idx="0">
                  <c:v>177</c:v>
                </c:pt>
                <c:pt idx="1">
                  <c:v>82</c:v>
                </c:pt>
                <c:pt idx="2">
                  <c:v>303</c:v>
                </c:pt>
                <c:pt idx="3">
                  <c:v>429</c:v>
                </c:pt>
                <c:pt idx="4">
                  <c:v>85</c:v>
                </c:pt>
                <c:pt idx="5">
                  <c:v>272</c:v>
                </c:pt>
                <c:pt idx="6">
                  <c:v>175</c:v>
                </c:pt>
                <c:pt idx="7">
                  <c:v>307</c:v>
                </c:pt>
                <c:pt idx="8">
                  <c:v>346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0FB-4479-87C6-BF66D3571226}"/>
            </c:ext>
          </c:extLst>
        </c:ser>
        <c:ser>
          <c:idx val="5"/>
          <c:order val="5"/>
          <c:tx>
            <c:strRef>
              <c:f>Tabels!$H$72</c:f>
              <c:strCache>
                <c:ptCount val="1"/>
                <c:pt idx="0">
                  <c:v>2020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Tabels!$H$73:$H$84</c:f>
              <c:numCache>
                <c:formatCode>[&gt;=1]0;[&gt;0]0%;</c:formatCode>
                <c:ptCount val="12"/>
                <c:pt idx="0">
                  <c:v>7.7939233817701459E-2</c:v>
                </c:pt>
                <c:pt idx="1">
                  <c:v>3.6107441655658302E-2</c:v>
                </c:pt>
                <c:pt idx="2">
                  <c:v>0.1334214002642008</c:v>
                </c:pt>
                <c:pt idx="3">
                  <c:v>0.18890356671070013</c:v>
                </c:pt>
                <c:pt idx="4">
                  <c:v>3.7428445618670189E-2</c:v>
                </c:pt>
                <c:pt idx="5">
                  <c:v>0.11977102597974461</c:v>
                </c:pt>
                <c:pt idx="6">
                  <c:v>7.7058564509026858E-2</c:v>
                </c:pt>
                <c:pt idx="7">
                  <c:v>0.13518273888154997</c:v>
                </c:pt>
                <c:pt idx="8">
                  <c:v>0.15235579040070454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FB-4479-87C6-BF66D3571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6304"/>
        <c:axId val="809671983"/>
      </c:barChart>
      <c:barChart>
        <c:barDir val="bar"/>
        <c:grouping val="stacked"/>
        <c:varyColors val="0"/>
        <c:ser>
          <c:idx val="0"/>
          <c:order val="0"/>
          <c:tx>
            <c:strRef>
              <c:f>Tabels!$C$72</c:f>
              <c:strCache>
                <c:ptCount val="1"/>
                <c:pt idx="0">
                  <c:v>Old Consumer</c:v>
                </c:pt>
              </c:strCache>
            </c:strRef>
          </c:tx>
          <c:spPr>
            <a:solidFill>
              <a:srgbClr val="09605A"/>
            </a:solidFill>
            <a:ln>
              <a:noFill/>
            </a:ln>
            <a:effectLst/>
          </c:spPr>
          <c:invertIfNegative val="0"/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Tabels!$C$73:$C$84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0FB-4479-87C6-BF66D3571226}"/>
            </c:ext>
          </c:extLst>
        </c:ser>
        <c:ser>
          <c:idx val="1"/>
          <c:order val="1"/>
          <c:tx>
            <c:v>New Consumer</c:v>
          </c:tx>
          <c:spPr>
            <a:solidFill>
              <a:srgbClr val="1C6758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0FB-4479-87C6-BF66D3571226}"/>
              </c:ext>
            </c:extLst>
          </c:dPt>
          <c:dPt>
            <c:idx val="11"/>
            <c:invertIfNegative val="0"/>
            <c:bubble3D val="0"/>
            <c:spPr>
              <a:solidFill>
                <a:srgbClr val="FDCF6F"/>
              </a:solidFill>
              <a:ln>
                <a:solidFill>
                  <a:srgbClr val="FDCF6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0FB-4479-87C6-BF66D3571226}"/>
              </c:ext>
            </c:extLst>
          </c:dPt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Tabels!$D$73:$D$84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87</c:v>
                </c:pt>
                <c:pt idx="6">
                  <c:v>121</c:v>
                </c:pt>
                <c:pt idx="7">
                  <c:v>131</c:v>
                </c:pt>
                <c:pt idx="8">
                  <c:v>97</c:v>
                </c:pt>
                <c:pt idx="9">
                  <c:v>147</c:v>
                </c:pt>
                <c:pt idx="10">
                  <c:v>73</c:v>
                </c:pt>
                <c:pt idx="11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0FB-4479-87C6-BF66D3571226}"/>
            </c:ext>
          </c:extLst>
        </c:ser>
        <c:ser>
          <c:idx val="2"/>
          <c:order val="2"/>
          <c:tx>
            <c:strRef>
              <c:f>Tabels!$E$72</c:f>
              <c:strCache>
                <c:ptCount val="1"/>
                <c:pt idx="0">
                  <c:v>2019 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[&gt;=1]0;[&gt;0]0%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Tabels!$B$73:$B$84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Tabels!$E$73:$E$84</c:f>
              <c:numCache>
                <c:formatCode>[&gt;1]0;[&gt;0]0%;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4.9407114624505928E-2</c:v>
                </c:pt>
                <c:pt idx="5">
                  <c:v>8.5968379446640319E-2</c:v>
                </c:pt>
                <c:pt idx="6">
                  <c:v>0.11956521739130435</c:v>
                </c:pt>
                <c:pt idx="7">
                  <c:v>0.12944664031620554</c:v>
                </c:pt>
                <c:pt idx="8">
                  <c:v>9.5849802371541504E-2</c:v>
                </c:pt>
                <c:pt idx="9">
                  <c:v>0.14525691699604742</c:v>
                </c:pt>
                <c:pt idx="10">
                  <c:v>7.2134387351778656E-2</c:v>
                </c:pt>
                <c:pt idx="11">
                  <c:v>0.30237154150197626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0FB-4479-87C6-BF66D3571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6995824"/>
        <c:axId val="784582240"/>
      </c:barChart>
      <c:catAx>
        <c:axId val="836996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71983"/>
        <c:crosses val="autoZero"/>
        <c:auto val="1"/>
        <c:lblAlgn val="ctr"/>
        <c:lblOffset val="100"/>
        <c:noMultiLvlLbl val="0"/>
      </c:catAx>
      <c:valAx>
        <c:axId val="809671983"/>
        <c:scaling>
          <c:orientation val="minMax"/>
          <c:max val="500"/>
          <c:min val="-600"/>
        </c:scaling>
        <c:delete val="1"/>
        <c:axPos val="b"/>
        <c:numFmt formatCode="General" sourceLinked="1"/>
        <c:majorTickMark val="out"/>
        <c:minorTickMark val="none"/>
        <c:tickLblPos val="nextTo"/>
        <c:crossAx val="836996304"/>
        <c:crosses val="autoZero"/>
        <c:crossBetween val="between"/>
      </c:valAx>
      <c:valAx>
        <c:axId val="784582240"/>
        <c:scaling>
          <c:orientation val="maxMin"/>
          <c:max val="500"/>
          <c:min val="-600"/>
        </c:scaling>
        <c:delete val="1"/>
        <c:axPos val="t"/>
        <c:numFmt formatCode="General" sourceLinked="1"/>
        <c:majorTickMark val="out"/>
        <c:minorTickMark val="none"/>
        <c:tickLblPos val="nextTo"/>
        <c:crossAx val="836995824"/>
        <c:crosses val="max"/>
        <c:crossBetween val="between"/>
      </c:valAx>
      <c:catAx>
        <c:axId val="83699582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7845822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0.51015</cdr:x>
      <cdr:y>0.1544</cdr:y>
    </cdr:from>
    <cdr:to>
      <cdr:x>0.60131</cdr:x>
      <cdr:y>0.21228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F36E49-CF8B-7D4A-04B1-E6415318BD81}"/>
            </a:ext>
          </a:extLst>
        </cdr:cNvPr>
        <cdr:cNvSpPr txBox="1"/>
      </cdr:nvSpPr>
      <cdr:spPr>
        <a:xfrm xmlns:a="http://schemas.openxmlformats.org/drawingml/2006/main">
          <a:off x="2767801" y="499106"/>
          <a:ext cx="494583" cy="1871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0" dirty="0"/>
            <a:t>2020</a:t>
          </a:r>
        </a:p>
      </cdr:txBody>
    </cdr:sp>
  </cdr:relSizeAnchor>
  <cdr:relSizeAnchor xmlns:cdr="http://schemas.openxmlformats.org/drawingml/2006/chartDrawing">
    <cdr:from>
      <cdr:x>0.39263</cdr:x>
      <cdr:y>0.1544</cdr:y>
    </cdr:from>
    <cdr:to>
      <cdr:x>0.48379</cdr:x>
      <cdr:y>0.21228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03BB64B-F4B1-5E8E-4B80-C7E859504304}"/>
            </a:ext>
          </a:extLst>
        </cdr:cNvPr>
        <cdr:cNvSpPr txBox="1"/>
      </cdr:nvSpPr>
      <cdr:spPr>
        <a:xfrm xmlns:a="http://schemas.openxmlformats.org/drawingml/2006/main">
          <a:off x="2130179" y="499106"/>
          <a:ext cx="494583" cy="1871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0" dirty="0"/>
            <a:t>2019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0.00596</cdr:x>
      <cdr:y>0.00999</cdr:y>
    </cdr:from>
    <cdr:to>
      <cdr:x>0.72381</cdr:x>
      <cdr:y>0.14199</cdr:y>
    </cdr:to>
    <cdr:sp macro="" textlink="">
      <cdr:nvSpPr>
        <cdr:cNvPr id="2" name="TextBox 29">
          <a:extLst xmlns:a="http://schemas.openxmlformats.org/drawingml/2006/main">
            <a:ext uri="{FF2B5EF4-FFF2-40B4-BE49-F238E27FC236}">
              <a16:creationId xmlns:a16="http://schemas.microsoft.com/office/drawing/2014/main" id="{00000000-0008-0000-0300-00001E000000}"/>
            </a:ext>
          </a:extLst>
        </cdr:cNvPr>
        <cdr:cNvSpPr txBox="1"/>
      </cdr:nvSpPr>
      <cdr:spPr>
        <a:xfrm xmlns:a="http://schemas.openxmlformats.org/drawingml/2006/main">
          <a:off x="31791" y="31522"/>
          <a:ext cx="3829010" cy="41650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fld id="{8B9B1AA6-F667-4EC7-B93A-722EF0397506}" type="TxLink">
            <a:rPr lang="en-US" sz="1600" b="0" i="0" u="none" strike="noStrike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rPr>
            <a:pPr/>
            <a:t>Net Profit Per Customer Type for each year</a:t>
          </a:fld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0.50247</cdr:x>
      <cdr:y>0.13689</cdr:y>
    </cdr:from>
    <cdr:to>
      <cdr:x>0.59363</cdr:x>
      <cdr:y>0.24311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F36E49-CF8B-7D4A-04B1-E6415318BD81}"/>
            </a:ext>
          </a:extLst>
        </cdr:cNvPr>
        <cdr:cNvSpPr txBox="1"/>
      </cdr:nvSpPr>
      <cdr:spPr>
        <a:xfrm xmlns:a="http://schemas.openxmlformats.org/drawingml/2006/main">
          <a:off x="2709398" y="389044"/>
          <a:ext cx="491552" cy="301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0" dirty="0"/>
            <a:t>2020</a:t>
          </a:r>
        </a:p>
      </cdr:txBody>
    </cdr:sp>
  </cdr:relSizeAnchor>
  <cdr:relSizeAnchor xmlns:cdr="http://schemas.openxmlformats.org/drawingml/2006/chartDrawing">
    <cdr:from>
      <cdr:x>0.39333</cdr:x>
      <cdr:y>0.13714</cdr:y>
    </cdr:from>
    <cdr:to>
      <cdr:x>0.48449</cdr:x>
      <cdr:y>0.19502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03BB64B-F4B1-5E8E-4B80-C7E859504304}"/>
            </a:ext>
          </a:extLst>
        </cdr:cNvPr>
        <cdr:cNvSpPr txBox="1"/>
      </cdr:nvSpPr>
      <cdr:spPr>
        <a:xfrm xmlns:a="http://schemas.openxmlformats.org/drawingml/2006/main">
          <a:off x="3129583" y="637882"/>
          <a:ext cx="725333" cy="2692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0" dirty="0"/>
            <a:t>2019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0.51451</cdr:x>
      <cdr:y>0.1786</cdr:y>
    </cdr:from>
    <cdr:to>
      <cdr:x>0.60567</cdr:x>
      <cdr:y>0.23648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F36E49-CF8B-7D4A-04B1-E6415318BD81}"/>
            </a:ext>
          </a:extLst>
        </cdr:cNvPr>
        <cdr:cNvSpPr txBox="1"/>
      </cdr:nvSpPr>
      <cdr:spPr>
        <a:xfrm xmlns:a="http://schemas.openxmlformats.org/drawingml/2006/main">
          <a:off x="2786622" y="531694"/>
          <a:ext cx="493731" cy="172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000" b="0" dirty="0"/>
            <a:t>2020</a:t>
          </a:r>
        </a:p>
      </cdr:txBody>
    </cdr:sp>
  </cdr:relSizeAnchor>
  <cdr:relSizeAnchor xmlns:cdr="http://schemas.openxmlformats.org/drawingml/2006/chartDrawing">
    <cdr:from>
      <cdr:x>0.39145</cdr:x>
      <cdr:y>0.1786</cdr:y>
    </cdr:from>
    <cdr:to>
      <cdr:x>0.48261</cdr:x>
      <cdr:y>0.23648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03BB64B-F4B1-5E8E-4B80-C7E859504304}"/>
            </a:ext>
          </a:extLst>
        </cdr:cNvPr>
        <cdr:cNvSpPr txBox="1"/>
      </cdr:nvSpPr>
      <cdr:spPr>
        <a:xfrm xmlns:a="http://schemas.openxmlformats.org/drawingml/2006/main">
          <a:off x="2120150" y="531694"/>
          <a:ext cx="493731" cy="1723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000" b="0" dirty="0"/>
            <a:t>2019</a:t>
          </a:r>
        </a:p>
      </cdr:txBody>
    </cdr:sp>
  </cdr:relSizeAnchor>
  <cdr:relSizeAnchor xmlns:cdr="http://schemas.openxmlformats.org/drawingml/2006/chartDrawing">
    <cdr:from>
      <cdr:x>0.80901</cdr:x>
      <cdr:y>0.2572</cdr:y>
    </cdr:from>
    <cdr:to>
      <cdr:x>0.82364</cdr:x>
      <cdr:y>0.2818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D6AF248F-0819-8334-5377-1E7155F9937E}"/>
            </a:ext>
          </a:extLst>
        </cdr:cNvPr>
        <cdr:cNvSpPr/>
      </cdr:nvSpPr>
      <cdr:spPr>
        <a:xfrm xmlns:a="http://schemas.openxmlformats.org/drawingml/2006/main">
          <a:off x="6390915" y="1193295"/>
          <a:ext cx="115528" cy="114106"/>
        </a:xfrm>
        <a:prstGeom xmlns:a="http://schemas.openxmlformats.org/drawingml/2006/main" prst="rect">
          <a:avLst/>
        </a:prstGeom>
        <a:solidFill xmlns:a="http://schemas.openxmlformats.org/drawingml/2006/main">
          <a:srgbClr val="FDCF6F"/>
        </a:solidFill>
        <a:ln xmlns:a="http://schemas.openxmlformats.org/drawingml/2006/main">
          <a:solidFill>
            <a:srgbClr val="FDCF6F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0.80896</cdr:x>
      <cdr:y>0.15413</cdr:y>
    </cdr:from>
    <cdr:to>
      <cdr:x>0.82359</cdr:x>
      <cdr:y>0.17872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5A1AE0DB-6A14-F6C8-B78A-70E9640E55B5}"/>
            </a:ext>
          </a:extLst>
        </cdr:cNvPr>
        <cdr:cNvSpPr/>
      </cdr:nvSpPr>
      <cdr:spPr>
        <a:xfrm xmlns:a="http://schemas.openxmlformats.org/drawingml/2006/main">
          <a:off x="6390515" y="715074"/>
          <a:ext cx="115527" cy="114105"/>
        </a:xfrm>
        <a:prstGeom xmlns:a="http://schemas.openxmlformats.org/drawingml/2006/main" prst="rect">
          <a:avLst/>
        </a:prstGeom>
        <a:solidFill xmlns:a="http://schemas.openxmlformats.org/drawingml/2006/main">
          <a:srgbClr val="09605A"/>
        </a:solidFill>
        <a:ln xmlns:a="http://schemas.openxmlformats.org/drawingml/2006/main">
          <a:solidFill>
            <a:srgbClr val="1C6758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0.80881</cdr:x>
      <cdr:y>0.20526</cdr:y>
    </cdr:from>
    <cdr:to>
      <cdr:x>0.82343</cdr:x>
      <cdr:y>0.22985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5A1AE0DB-6A14-F6C8-B78A-70E9640E55B5}"/>
            </a:ext>
          </a:extLst>
        </cdr:cNvPr>
        <cdr:cNvSpPr/>
      </cdr:nvSpPr>
      <cdr:spPr>
        <a:xfrm xmlns:a="http://schemas.openxmlformats.org/drawingml/2006/main">
          <a:off x="6389306" y="952287"/>
          <a:ext cx="115528" cy="114105"/>
        </a:xfrm>
        <a:prstGeom xmlns:a="http://schemas.openxmlformats.org/drawingml/2006/main" prst="rect">
          <a:avLst/>
        </a:prstGeom>
        <a:solidFill xmlns:a="http://schemas.openxmlformats.org/drawingml/2006/main">
          <a:srgbClr val="EE7214"/>
        </a:solidFill>
        <a:ln xmlns:a="http://schemas.openxmlformats.org/drawingml/2006/main">
          <a:solidFill>
            <a:srgbClr val="EE7214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0.00474</cdr:x>
      <cdr:y>0.01241</cdr:y>
    </cdr:from>
    <cdr:to>
      <cdr:x>0.56235</cdr:x>
      <cdr:y>0.17639</cdr:y>
    </cdr:to>
    <cdr:sp macro="" textlink="">
      <cdr:nvSpPr>
        <cdr:cNvPr id="2" name="TextBox 29">
          <a:extLst xmlns:a="http://schemas.openxmlformats.org/drawingml/2006/main">
            <a:ext uri="{FF2B5EF4-FFF2-40B4-BE49-F238E27FC236}">
              <a16:creationId xmlns:a16="http://schemas.microsoft.com/office/drawing/2014/main" id="{00000000-0008-0000-0300-00001E000000}"/>
            </a:ext>
          </a:extLst>
        </cdr:cNvPr>
        <cdr:cNvSpPr txBox="1"/>
      </cdr:nvSpPr>
      <cdr:spPr>
        <a:xfrm xmlns:a="http://schemas.openxmlformats.org/drawingml/2006/main">
          <a:off x="50800" y="50800"/>
          <a:ext cx="5970436" cy="67120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fld id="{8B9B1AA6-F667-4EC7-B93A-722EF0397506}" type="TxLink">
            <a:rPr lang="en-US" sz="1400" b="0" i="0" u="none" strike="noStrike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rPr>
            <a:pPr/>
            <a:t>Net Profit Per Customer Type for each year</a:t>
          </a:fld>
          <a:endParaRPr lang="en-US" sz="1400" dirty="0">
            <a:solidFill>
              <a:schemeClr val="tx1">
                <a:lumMod val="75000"/>
                <a:lumOff val="25000"/>
              </a:schemeClr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0.52072</cdr:x>
      <cdr:y>0.13506</cdr:y>
    </cdr:from>
    <cdr:to>
      <cdr:x>0.67106</cdr:x>
      <cdr:y>0.20375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1F36E49-CF8B-7D4A-04B1-E6415318BD81}"/>
            </a:ext>
          </a:extLst>
        </cdr:cNvPr>
        <cdr:cNvSpPr txBox="1"/>
      </cdr:nvSpPr>
      <cdr:spPr>
        <a:xfrm xmlns:a="http://schemas.openxmlformats.org/drawingml/2006/main">
          <a:off x="2617590" y="552852"/>
          <a:ext cx="755740" cy="2811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800" b="0" dirty="0"/>
            <a:t>2020</a:t>
          </a:r>
        </a:p>
      </cdr:txBody>
    </cdr:sp>
  </cdr:relSizeAnchor>
  <cdr:relSizeAnchor xmlns:cdr="http://schemas.openxmlformats.org/drawingml/2006/chartDrawing">
    <cdr:from>
      <cdr:x>0.37122</cdr:x>
      <cdr:y>0.13132</cdr:y>
    </cdr:from>
    <cdr:to>
      <cdr:x>0.53162</cdr:x>
      <cdr:y>0.23253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703BB64B-F4B1-5E8E-4B80-C7E859504304}"/>
            </a:ext>
          </a:extLst>
        </cdr:cNvPr>
        <cdr:cNvSpPr txBox="1"/>
      </cdr:nvSpPr>
      <cdr:spPr>
        <a:xfrm xmlns:a="http://schemas.openxmlformats.org/drawingml/2006/main">
          <a:off x="2080375" y="537522"/>
          <a:ext cx="898930" cy="4143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b="0" dirty="0"/>
            <a:t>2019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0.51585</cdr:x>
      <cdr:y>0.14152</cdr:y>
    </cdr:from>
    <cdr:to>
      <cdr:x>0.66489</cdr:x>
      <cdr:y>0.21444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E55DD0-56F2-EF30-F716-74B51BBB8135}"/>
            </a:ext>
          </a:extLst>
        </cdr:cNvPr>
        <cdr:cNvSpPr txBox="1"/>
      </cdr:nvSpPr>
      <cdr:spPr>
        <a:xfrm xmlns:a="http://schemas.openxmlformats.org/drawingml/2006/main">
          <a:off x="2790857" y="585578"/>
          <a:ext cx="806356" cy="301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800" b="0" dirty="0"/>
            <a:t>2020</a:t>
          </a:r>
        </a:p>
      </cdr:txBody>
    </cdr:sp>
  </cdr:relSizeAnchor>
  <cdr:relSizeAnchor xmlns:cdr="http://schemas.openxmlformats.org/drawingml/2006/chartDrawing">
    <cdr:from>
      <cdr:x>0.36218</cdr:x>
      <cdr:y>0.14152</cdr:y>
    </cdr:from>
    <cdr:to>
      <cdr:x>0.5</cdr:x>
      <cdr:y>0.20891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80F2CF17-E094-7E38-9E17-392F5FACB7FC}"/>
            </a:ext>
          </a:extLst>
        </cdr:cNvPr>
        <cdr:cNvSpPr txBox="1"/>
      </cdr:nvSpPr>
      <cdr:spPr>
        <a:xfrm xmlns:a="http://schemas.openxmlformats.org/drawingml/2006/main">
          <a:off x="2152363" y="585578"/>
          <a:ext cx="819062" cy="2788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800" b="0" dirty="0"/>
            <a:t>2019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5455" y="1"/>
            <a:ext cx="12277454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85455" y="0"/>
            <a:ext cx="12277454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FE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FE8C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FE8C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1" y="2533672"/>
            <a:ext cx="33040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+mj-lt"/>
              </a:rPr>
              <a:t>Sales Performance Report</a:t>
            </a: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4" y="1841908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3524249" y="4459256"/>
            <a:ext cx="5143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- Alaa Hassan -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AEEA5B-BC66-7038-DBE7-79FEEB109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523" y="1275127"/>
            <a:ext cx="714772" cy="714772"/>
          </a:xfrm>
          <a:prstGeom prst="ellipse">
            <a:avLst/>
          </a:prstGeom>
          <a:solidFill>
            <a:srgbClr val="09605A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BF66-C226-50BC-CF0C-5D3769A9B141}"/>
              </a:ext>
            </a:extLst>
          </p:cNvPr>
          <p:cNvSpPr txBox="1"/>
          <p:nvPr/>
        </p:nvSpPr>
        <p:spPr>
          <a:xfrm>
            <a:off x="1804767" y="1427527"/>
            <a:ext cx="3625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000" dirty="0">
                <a:ea typeface="Lato Light" panose="020F0502020204030203" pitchFamily="34" charset="0"/>
                <a:cs typeface="Lato Light" panose="020F0502020204030203" pitchFamily="34" charset="0"/>
              </a:rPr>
              <a:t>How to acquire new Consumers?</a:t>
            </a:r>
            <a:endParaRPr lang="es-ES" altLang="zh-CN" sz="20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59C2B5B4-0C9E-B5AE-37EB-F381F651F30F}"/>
              </a:ext>
            </a:extLst>
          </p:cNvPr>
          <p:cNvSpPr/>
          <p:nvPr/>
        </p:nvSpPr>
        <p:spPr>
          <a:xfrm>
            <a:off x="1804767" y="1989899"/>
            <a:ext cx="35416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Most of the profits came from 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new consumers!!</a:t>
            </a:r>
            <a:endParaRPr lang="es-ES" altLang="zh-CN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9683DD18-C3E8-011E-117D-B14BB2FC2B31}"/>
              </a:ext>
            </a:extLst>
          </p:cNvPr>
          <p:cNvSpPr txBox="1"/>
          <p:nvPr/>
        </p:nvSpPr>
        <p:spPr>
          <a:xfrm>
            <a:off x="6096000" y="1427527"/>
            <a:ext cx="5168477" cy="400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A7A6B1A3-E22F-42A3-91DB-73C8C4B31C14}" type="TxLink">
              <a:rPr lang="en-US" sz="16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/>
                <a:cs typeface="Calibri"/>
              </a:rPr>
              <a:pPr rtl="0"/>
              <a:t>Number of Unique Consumers Per Total Number of Orders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2DA37B4B-A593-45EC-272E-BF3D2FC15C3B}"/>
              </a:ext>
            </a:extLst>
          </p:cNvPr>
          <p:cNvSpPr>
            <a:spLocks/>
          </p:cNvSpPr>
          <p:nvPr/>
        </p:nvSpPr>
        <p:spPr bwMode="auto">
          <a:xfrm>
            <a:off x="6096000" y="1378198"/>
            <a:ext cx="5681961" cy="3800292"/>
          </a:xfrm>
          <a:custGeom>
            <a:avLst/>
            <a:gdLst>
              <a:gd name="T0" fmla="*/ 207 w 10666"/>
              <a:gd name="T1" fmla="*/ 0 h 6436"/>
              <a:gd name="T2" fmla="*/ 10459 w 10666"/>
              <a:gd name="T3" fmla="*/ 0 h 6436"/>
              <a:gd name="T4" fmla="*/ 10480 w 10666"/>
              <a:gd name="T5" fmla="*/ 1 h 6436"/>
              <a:gd name="T6" fmla="*/ 10500 w 10666"/>
              <a:gd name="T7" fmla="*/ 5 h 6436"/>
              <a:gd name="T8" fmla="*/ 10520 w 10666"/>
              <a:gd name="T9" fmla="*/ 9 h 6436"/>
              <a:gd name="T10" fmla="*/ 10539 w 10666"/>
              <a:gd name="T11" fmla="*/ 16 h 6436"/>
              <a:gd name="T12" fmla="*/ 10557 w 10666"/>
              <a:gd name="T13" fmla="*/ 25 h 6436"/>
              <a:gd name="T14" fmla="*/ 10575 w 10666"/>
              <a:gd name="T15" fmla="*/ 36 h 6436"/>
              <a:gd name="T16" fmla="*/ 10591 w 10666"/>
              <a:gd name="T17" fmla="*/ 47 h 6436"/>
              <a:gd name="T18" fmla="*/ 10605 w 10666"/>
              <a:gd name="T19" fmla="*/ 61 h 6436"/>
              <a:gd name="T20" fmla="*/ 10619 w 10666"/>
              <a:gd name="T21" fmla="*/ 75 h 6436"/>
              <a:gd name="T22" fmla="*/ 10630 w 10666"/>
              <a:gd name="T23" fmla="*/ 91 h 6436"/>
              <a:gd name="T24" fmla="*/ 10641 w 10666"/>
              <a:gd name="T25" fmla="*/ 109 h 6436"/>
              <a:gd name="T26" fmla="*/ 10650 w 10666"/>
              <a:gd name="T27" fmla="*/ 127 h 6436"/>
              <a:gd name="T28" fmla="*/ 10657 w 10666"/>
              <a:gd name="T29" fmla="*/ 146 h 6436"/>
              <a:gd name="T30" fmla="*/ 10661 w 10666"/>
              <a:gd name="T31" fmla="*/ 166 h 6436"/>
              <a:gd name="T32" fmla="*/ 10665 w 10666"/>
              <a:gd name="T33" fmla="*/ 186 h 6436"/>
              <a:gd name="T34" fmla="*/ 10666 w 10666"/>
              <a:gd name="T35" fmla="*/ 207 h 6436"/>
              <a:gd name="T36" fmla="*/ 10666 w 10666"/>
              <a:gd name="T37" fmla="*/ 6436 h 6436"/>
              <a:gd name="T38" fmla="*/ 0 w 10666"/>
              <a:gd name="T39" fmla="*/ 6436 h 6436"/>
              <a:gd name="T40" fmla="*/ 0 w 10666"/>
              <a:gd name="T41" fmla="*/ 207 h 6436"/>
              <a:gd name="T42" fmla="*/ 1 w 10666"/>
              <a:gd name="T43" fmla="*/ 186 h 6436"/>
              <a:gd name="T44" fmla="*/ 3 w 10666"/>
              <a:gd name="T45" fmla="*/ 166 h 6436"/>
              <a:gd name="T46" fmla="*/ 9 w 10666"/>
              <a:gd name="T47" fmla="*/ 146 h 6436"/>
              <a:gd name="T48" fmla="*/ 16 w 10666"/>
              <a:gd name="T49" fmla="*/ 127 h 6436"/>
              <a:gd name="T50" fmla="*/ 24 w 10666"/>
              <a:gd name="T51" fmla="*/ 109 h 6436"/>
              <a:gd name="T52" fmla="*/ 34 w 10666"/>
              <a:gd name="T53" fmla="*/ 91 h 6436"/>
              <a:gd name="T54" fmla="*/ 47 w 10666"/>
              <a:gd name="T55" fmla="*/ 75 h 6436"/>
              <a:gd name="T56" fmla="*/ 60 w 10666"/>
              <a:gd name="T57" fmla="*/ 61 h 6436"/>
              <a:gd name="T58" fmla="*/ 75 w 10666"/>
              <a:gd name="T59" fmla="*/ 47 h 6436"/>
              <a:gd name="T60" fmla="*/ 91 w 10666"/>
              <a:gd name="T61" fmla="*/ 36 h 6436"/>
              <a:gd name="T62" fmla="*/ 108 w 10666"/>
              <a:gd name="T63" fmla="*/ 25 h 6436"/>
              <a:gd name="T64" fmla="*/ 126 w 10666"/>
              <a:gd name="T65" fmla="*/ 16 h 6436"/>
              <a:gd name="T66" fmla="*/ 146 w 10666"/>
              <a:gd name="T67" fmla="*/ 9 h 6436"/>
              <a:gd name="T68" fmla="*/ 165 w 10666"/>
              <a:gd name="T69" fmla="*/ 5 h 6436"/>
              <a:gd name="T70" fmla="*/ 186 w 10666"/>
              <a:gd name="T71" fmla="*/ 1 h 6436"/>
              <a:gd name="T72" fmla="*/ 207 w 10666"/>
              <a:gd name="T73" fmla="*/ 0 h 6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66" h="6436">
                <a:moveTo>
                  <a:pt x="207" y="0"/>
                </a:moveTo>
                <a:lnTo>
                  <a:pt x="10459" y="0"/>
                </a:lnTo>
                <a:lnTo>
                  <a:pt x="10480" y="1"/>
                </a:lnTo>
                <a:lnTo>
                  <a:pt x="10500" y="5"/>
                </a:lnTo>
                <a:lnTo>
                  <a:pt x="10520" y="9"/>
                </a:lnTo>
                <a:lnTo>
                  <a:pt x="10539" y="16"/>
                </a:lnTo>
                <a:lnTo>
                  <a:pt x="10557" y="25"/>
                </a:lnTo>
                <a:lnTo>
                  <a:pt x="10575" y="36"/>
                </a:lnTo>
                <a:lnTo>
                  <a:pt x="10591" y="47"/>
                </a:lnTo>
                <a:lnTo>
                  <a:pt x="10605" y="61"/>
                </a:lnTo>
                <a:lnTo>
                  <a:pt x="10619" y="75"/>
                </a:lnTo>
                <a:lnTo>
                  <a:pt x="10630" y="91"/>
                </a:lnTo>
                <a:lnTo>
                  <a:pt x="10641" y="109"/>
                </a:lnTo>
                <a:lnTo>
                  <a:pt x="10650" y="127"/>
                </a:lnTo>
                <a:lnTo>
                  <a:pt x="10657" y="146"/>
                </a:lnTo>
                <a:lnTo>
                  <a:pt x="10661" y="166"/>
                </a:lnTo>
                <a:lnTo>
                  <a:pt x="10665" y="186"/>
                </a:lnTo>
                <a:lnTo>
                  <a:pt x="10666" y="207"/>
                </a:lnTo>
                <a:lnTo>
                  <a:pt x="10666" y="6436"/>
                </a:lnTo>
                <a:lnTo>
                  <a:pt x="0" y="6436"/>
                </a:lnTo>
                <a:lnTo>
                  <a:pt x="0" y="207"/>
                </a:lnTo>
                <a:lnTo>
                  <a:pt x="1" y="186"/>
                </a:lnTo>
                <a:lnTo>
                  <a:pt x="3" y="166"/>
                </a:lnTo>
                <a:lnTo>
                  <a:pt x="9" y="146"/>
                </a:lnTo>
                <a:lnTo>
                  <a:pt x="16" y="127"/>
                </a:lnTo>
                <a:lnTo>
                  <a:pt x="24" y="109"/>
                </a:lnTo>
                <a:lnTo>
                  <a:pt x="34" y="91"/>
                </a:lnTo>
                <a:lnTo>
                  <a:pt x="47" y="75"/>
                </a:lnTo>
                <a:lnTo>
                  <a:pt x="60" y="61"/>
                </a:lnTo>
                <a:lnTo>
                  <a:pt x="75" y="47"/>
                </a:lnTo>
                <a:lnTo>
                  <a:pt x="91" y="36"/>
                </a:lnTo>
                <a:lnTo>
                  <a:pt x="108" y="25"/>
                </a:lnTo>
                <a:lnTo>
                  <a:pt x="126" y="16"/>
                </a:lnTo>
                <a:lnTo>
                  <a:pt x="146" y="9"/>
                </a:lnTo>
                <a:lnTo>
                  <a:pt x="165" y="5"/>
                </a:lnTo>
                <a:lnTo>
                  <a:pt x="186" y="1"/>
                </a:lnTo>
                <a:lnTo>
                  <a:pt x="207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AACD634-0BE3-4942-9523-87146FA09697}"/>
              </a:ext>
            </a:extLst>
          </p:cNvPr>
          <p:cNvSpPr>
            <a:spLocks/>
          </p:cNvSpPr>
          <p:nvPr/>
        </p:nvSpPr>
        <p:spPr bwMode="auto">
          <a:xfrm>
            <a:off x="6249679" y="1511559"/>
            <a:ext cx="5385593" cy="3518805"/>
          </a:xfrm>
          <a:custGeom>
            <a:avLst/>
            <a:gdLst>
              <a:gd name="T0" fmla="*/ 207 w 10666"/>
              <a:gd name="T1" fmla="*/ 0 h 6436"/>
              <a:gd name="T2" fmla="*/ 10459 w 10666"/>
              <a:gd name="T3" fmla="*/ 0 h 6436"/>
              <a:gd name="T4" fmla="*/ 10480 w 10666"/>
              <a:gd name="T5" fmla="*/ 1 h 6436"/>
              <a:gd name="T6" fmla="*/ 10500 w 10666"/>
              <a:gd name="T7" fmla="*/ 5 h 6436"/>
              <a:gd name="T8" fmla="*/ 10520 w 10666"/>
              <a:gd name="T9" fmla="*/ 9 h 6436"/>
              <a:gd name="T10" fmla="*/ 10539 w 10666"/>
              <a:gd name="T11" fmla="*/ 16 h 6436"/>
              <a:gd name="T12" fmla="*/ 10557 w 10666"/>
              <a:gd name="T13" fmla="*/ 25 h 6436"/>
              <a:gd name="T14" fmla="*/ 10575 w 10666"/>
              <a:gd name="T15" fmla="*/ 36 h 6436"/>
              <a:gd name="T16" fmla="*/ 10591 w 10666"/>
              <a:gd name="T17" fmla="*/ 47 h 6436"/>
              <a:gd name="T18" fmla="*/ 10605 w 10666"/>
              <a:gd name="T19" fmla="*/ 61 h 6436"/>
              <a:gd name="T20" fmla="*/ 10619 w 10666"/>
              <a:gd name="T21" fmla="*/ 75 h 6436"/>
              <a:gd name="T22" fmla="*/ 10630 w 10666"/>
              <a:gd name="T23" fmla="*/ 91 h 6436"/>
              <a:gd name="T24" fmla="*/ 10641 w 10666"/>
              <a:gd name="T25" fmla="*/ 109 h 6436"/>
              <a:gd name="T26" fmla="*/ 10650 w 10666"/>
              <a:gd name="T27" fmla="*/ 127 h 6436"/>
              <a:gd name="T28" fmla="*/ 10657 w 10666"/>
              <a:gd name="T29" fmla="*/ 146 h 6436"/>
              <a:gd name="T30" fmla="*/ 10661 w 10666"/>
              <a:gd name="T31" fmla="*/ 166 h 6436"/>
              <a:gd name="T32" fmla="*/ 10665 w 10666"/>
              <a:gd name="T33" fmla="*/ 186 h 6436"/>
              <a:gd name="T34" fmla="*/ 10666 w 10666"/>
              <a:gd name="T35" fmla="*/ 207 h 6436"/>
              <a:gd name="T36" fmla="*/ 10666 w 10666"/>
              <a:gd name="T37" fmla="*/ 6436 h 6436"/>
              <a:gd name="T38" fmla="*/ 0 w 10666"/>
              <a:gd name="T39" fmla="*/ 6436 h 6436"/>
              <a:gd name="T40" fmla="*/ 0 w 10666"/>
              <a:gd name="T41" fmla="*/ 207 h 6436"/>
              <a:gd name="T42" fmla="*/ 1 w 10666"/>
              <a:gd name="T43" fmla="*/ 186 h 6436"/>
              <a:gd name="T44" fmla="*/ 3 w 10666"/>
              <a:gd name="T45" fmla="*/ 166 h 6436"/>
              <a:gd name="T46" fmla="*/ 9 w 10666"/>
              <a:gd name="T47" fmla="*/ 146 h 6436"/>
              <a:gd name="T48" fmla="*/ 16 w 10666"/>
              <a:gd name="T49" fmla="*/ 127 h 6436"/>
              <a:gd name="T50" fmla="*/ 24 w 10666"/>
              <a:gd name="T51" fmla="*/ 109 h 6436"/>
              <a:gd name="T52" fmla="*/ 34 w 10666"/>
              <a:gd name="T53" fmla="*/ 91 h 6436"/>
              <a:gd name="T54" fmla="*/ 47 w 10666"/>
              <a:gd name="T55" fmla="*/ 75 h 6436"/>
              <a:gd name="T56" fmla="*/ 60 w 10666"/>
              <a:gd name="T57" fmla="*/ 61 h 6436"/>
              <a:gd name="T58" fmla="*/ 75 w 10666"/>
              <a:gd name="T59" fmla="*/ 47 h 6436"/>
              <a:gd name="T60" fmla="*/ 91 w 10666"/>
              <a:gd name="T61" fmla="*/ 36 h 6436"/>
              <a:gd name="T62" fmla="*/ 108 w 10666"/>
              <a:gd name="T63" fmla="*/ 25 h 6436"/>
              <a:gd name="T64" fmla="*/ 126 w 10666"/>
              <a:gd name="T65" fmla="*/ 16 h 6436"/>
              <a:gd name="T66" fmla="*/ 146 w 10666"/>
              <a:gd name="T67" fmla="*/ 9 h 6436"/>
              <a:gd name="T68" fmla="*/ 165 w 10666"/>
              <a:gd name="T69" fmla="*/ 5 h 6436"/>
              <a:gd name="T70" fmla="*/ 186 w 10666"/>
              <a:gd name="T71" fmla="*/ 1 h 6436"/>
              <a:gd name="T72" fmla="*/ 207 w 10666"/>
              <a:gd name="T73" fmla="*/ 0 h 6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66" h="6436">
                <a:moveTo>
                  <a:pt x="207" y="0"/>
                </a:moveTo>
                <a:lnTo>
                  <a:pt x="10459" y="0"/>
                </a:lnTo>
                <a:lnTo>
                  <a:pt x="10480" y="1"/>
                </a:lnTo>
                <a:lnTo>
                  <a:pt x="10500" y="5"/>
                </a:lnTo>
                <a:lnTo>
                  <a:pt x="10520" y="9"/>
                </a:lnTo>
                <a:lnTo>
                  <a:pt x="10539" y="16"/>
                </a:lnTo>
                <a:lnTo>
                  <a:pt x="10557" y="25"/>
                </a:lnTo>
                <a:lnTo>
                  <a:pt x="10575" y="36"/>
                </a:lnTo>
                <a:lnTo>
                  <a:pt x="10591" y="47"/>
                </a:lnTo>
                <a:lnTo>
                  <a:pt x="10605" y="61"/>
                </a:lnTo>
                <a:lnTo>
                  <a:pt x="10619" y="75"/>
                </a:lnTo>
                <a:lnTo>
                  <a:pt x="10630" y="91"/>
                </a:lnTo>
                <a:lnTo>
                  <a:pt x="10641" y="109"/>
                </a:lnTo>
                <a:lnTo>
                  <a:pt x="10650" y="127"/>
                </a:lnTo>
                <a:lnTo>
                  <a:pt x="10657" y="146"/>
                </a:lnTo>
                <a:lnTo>
                  <a:pt x="10661" y="166"/>
                </a:lnTo>
                <a:lnTo>
                  <a:pt x="10665" y="186"/>
                </a:lnTo>
                <a:lnTo>
                  <a:pt x="10666" y="207"/>
                </a:lnTo>
                <a:lnTo>
                  <a:pt x="10666" y="6436"/>
                </a:lnTo>
                <a:lnTo>
                  <a:pt x="0" y="6436"/>
                </a:lnTo>
                <a:lnTo>
                  <a:pt x="0" y="207"/>
                </a:lnTo>
                <a:lnTo>
                  <a:pt x="1" y="186"/>
                </a:lnTo>
                <a:lnTo>
                  <a:pt x="3" y="166"/>
                </a:lnTo>
                <a:lnTo>
                  <a:pt x="9" y="146"/>
                </a:lnTo>
                <a:lnTo>
                  <a:pt x="16" y="127"/>
                </a:lnTo>
                <a:lnTo>
                  <a:pt x="24" y="109"/>
                </a:lnTo>
                <a:lnTo>
                  <a:pt x="34" y="91"/>
                </a:lnTo>
                <a:lnTo>
                  <a:pt x="47" y="75"/>
                </a:lnTo>
                <a:lnTo>
                  <a:pt x="60" y="61"/>
                </a:lnTo>
                <a:lnTo>
                  <a:pt x="75" y="47"/>
                </a:lnTo>
                <a:lnTo>
                  <a:pt x="91" y="36"/>
                </a:lnTo>
                <a:lnTo>
                  <a:pt x="108" y="25"/>
                </a:lnTo>
                <a:lnTo>
                  <a:pt x="126" y="16"/>
                </a:lnTo>
                <a:lnTo>
                  <a:pt x="146" y="9"/>
                </a:lnTo>
                <a:lnTo>
                  <a:pt x="165" y="5"/>
                </a:lnTo>
                <a:lnTo>
                  <a:pt x="186" y="1"/>
                </a:lnTo>
                <a:lnTo>
                  <a:pt x="2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F8F793-8B47-5182-FBCF-BC25C63B8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603436"/>
              </p:ext>
            </p:extLst>
          </p:nvPr>
        </p:nvGraphicFramePr>
        <p:xfrm>
          <a:off x="6176864" y="1234253"/>
          <a:ext cx="5458407" cy="407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92C0CE-9CBC-113E-8283-42ED42EE0F43}"/>
              </a:ext>
            </a:extLst>
          </p:cNvPr>
          <p:cNvSpPr txBox="1"/>
          <p:nvPr/>
        </p:nvSpPr>
        <p:spPr>
          <a:xfrm>
            <a:off x="6376077" y="1658360"/>
            <a:ext cx="51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fld id="{A7A6B1A3-E22F-42A3-91DB-73C8C4B31C14}" type="TxLink">
              <a:rPr 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pPr/>
              <a:t>Number of Unique Consumers Per Total Number of Orders</a:t>
            </a:fld>
            <a:endParaRPr lang="es-E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9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742661" y="2544134"/>
            <a:ext cx="441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Overall, it doesn’t seem that discounts are very effective at attracting more new consumers.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742661" y="4049918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of the profit was generated from non-discounted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Discounts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85529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6147">
            <a:extLst>
              <a:ext uri="{FF2B5EF4-FFF2-40B4-BE49-F238E27FC236}">
                <a16:creationId xmlns:a16="http://schemas.microsoft.com/office/drawing/2014/main" id="{EB8F293A-7B99-D6AA-40AC-F5E1E2B3C8B1}"/>
              </a:ext>
            </a:extLst>
          </p:cNvPr>
          <p:cNvSpPr txBox="1"/>
          <p:nvPr/>
        </p:nvSpPr>
        <p:spPr>
          <a:xfrm>
            <a:off x="4620689" y="1457569"/>
            <a:ext cx="1051410" cy="2137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No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6148">
            <a:extLst>
              <a:ext uri="{FF2B5EF4-FFF2-40B4-BE49-F238E27FC236}">
                <a16:creationId xmlns:a16="http://schemas.microsoft.com/office/drawing/2014/main" id="{114036AA-236B-B0A1-0D32-AB9342DB1E57}"/>
              </a:ext>
            </a:extLst>
          </p:cNvPr>
          <p:cNvSpPr txBox="1"/>
          <p:nvPr/>
        </p:nvSpPr>
        <p:spPr>
          <a:xfrm>
            <a:off x="4618985" y="1604326"/>
            <a:ext cx="1051410" cy="217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15%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6149">
            <a:extLst>
              <a:ext uri="{FF2B5EF4-FFF2-40B4-BE49-F238E27FC236}">
                <a16:creationId xmlns:a16="http://schemas.microsoft.com/office/drawing/2014/main" id="{72927BB2-C570-4C10-1A4C-BE93E613AB6C}"/>
              </a:ext>
            </a:extLst>
          </p:cNvPr>
          <p:cNvSpPr txBox="1"/>
          <p:nvPr/>
        </p:nvSpPr>
        <p:spPr>
          <a:xfrm>
            <a:off x="4618985" y="1748444"/>
            <a:ext cx="1051410" cy="2389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20%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4124379"/>
            <a:ext cx="5370719" cy="2200056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59B17100-5A31-6D57-21C7-C0667DA1EA55}"/>
              </a:ext>
            </a:extLst>
          </p:cNvPr>
          <p:cNvSpPr txBox="1"/>
          <p:nvPr/>
        </p:nvSpPr>
        <p:spPr>
          <a:xfrm>
            <a:off x="207121" y="4179126"/>
            <a:ext cx="3907780" cy="2904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B84A1-09C9-4739-A0BB-805A3766082E}" type="TxLink">
              <a:rPr lang="en-US" sz="16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pPr/>
              <a:t>Total Net Profit Versus Discount Percentage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3730" y="3982915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8044" y="247713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9B7FB73-F0D9-3AB6-3BEA-35D4CAE80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76198"/>
              </p:ext>
            </p:extLst>
          </p:nvPr>
        </p:nvGraphicFramePr>
        <p:xfrm>
          <a:off x="185651" y="1215282"/>
          <a:ext cx="5392189" cy="2842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3468503-3BF3-DAAF-86E1-354AE5643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179818"/>
              </p:ext>
            </p:extLst>
          </p:nvPr>
        </p:nvGraphicFramePr>
        <p:xfrm>
          <a:off x="185651" y="4179127"/>
          <a:ext cx="5910349" cy="2145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0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774931" y="1282283"/>
            <a:ext cx="441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Apparel, Fragrances, Small Leather goods, and Accessories were the most popular.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753225" y="2678319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Apparel, Bags, Mini Bags, Fragrances, and Sandals were the most profitable.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Products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462639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3779520"/>
            <a:ext cx="5370719" cy="2544915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3730" y="2611315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8044" y="121528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D3AB3-2B55-8DAA-76C2-2EEC8E125036}"/>
              </a:ext>
            </a:extLst>
          </p:cNvPr>
          <p:cNvSpPr/>
          <p:nvPr/>
        </p:nvSpPr>
        <p:spPr>
          <a:xfrm>
            <a:off x="6774931" y="4202315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Small Leather goods were very popular, they weren’t very profitable.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52408F-6764-F7D7-F0B7-4DEC912C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4135312"/>
            <a:ext cx="657225" cy="657225"/>
          </a:xfrm>
          <a:prstGeom prst="ellipse">
            <a:avLst/>
          </a:prstGeom>
          <a:solidFill>
            <a:srgbClr val="FDCF6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AAD54-6CF8-E1D4-21CF-3597E638730B}"/>
              </a:ext>
            </a:extLst>
          </p:cNvPr>
          <p:cNvSpPr/>
          <p:nvPr/>
        </p:nvSpPr>
        <p:spPr>
          <a:xfrm>
            <a:off x="6774931" y="5726311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Sandals, Mini Bags, and Bags weren’t very popular, they were very profitable.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6BC3E-CECB-9498-F173-5E77503A0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5659308"/>
            <a:ext cx="657225" cy="657225"/>
          </a:xfrm>
          <a:prstGeom prst="ellipse">
            <a:avLst/>
          </a:prstGeom>
          <a:solidFill>
            <a:srgbClr val="26262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C5EE355-4946-AF79-5286-15F3A9713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901212"/>
              </p:ext>
            </p:extLst>
          </p:nvPr>
        </p:nvGraphicFramePr>
        <p:xfrm>
          <a:off x="185415" y="1185442"/>
          <a:ext cx="5370719" cy="247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D1E0001-289E-04B8-8700-68E3B93D2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883180"/>
              </p:ext>
            </p:extLst>
          </p:nvPr>
        </p:nvGraphicFramePr>
        <p:xfrm>
          <a:off x="207121" y="3744976"/>
          <a:ext cx="5349013" cy="257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8B8621-38AE-2448-9E1B-2CC57AAA7B28}"/>
              </a:ext>
            </a:extLst>
          </p:cNvPr>
          <p:cNvSpPr txBox="1"/>
          <p:nvPr/>
        </p:nvSpPr>
        <p:spPr>
          <a:xfrm>
            <a:off x="207121" y="3766317"/>
            <a:ext cx="6094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Consumer’s Net Profit Versus Product Cost</a:t>
            </a:r>
            <a:endParaRPr lang="en-US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5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BBF66-C226-50BC-CF0C-5D3769A9B141}"/>
              </a:ext>
            </a:extLst>
          </p:cNvPr>
          <p:cNvSpPr txBox="1"/>
          <p:nvPr/>
        </p:nvSpPr>
        <p:spPr>
          <a:xfrm>
            <a:off x="1804767" y="1427527"/>
            <a:ext cx="3625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How to retain Consumers?</a:t>
            </a:r>
            <a:endParaRPr lang="es-ES" altLang="zh-CN" sz="2000" dirty="0">
              <a:solidFill>
                <a:schemeClr val="tx1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59C2B5B4-0C9E-B5AE-37EB-F381F651F30F}"/>
              </a:ext>
            </a:extLst>
          </p:cNvPr>
          <p:cNvSpPr/>
          <p:nvPr/>
        </p:nvSpPr>
        <p:spPr>
          <a:xfrm>
            <a:off x="1804767" y="1989899"/>
            <a:ext cx="35416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Problem!! 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The customer retention rate is decreasing drastically!! </a:t>
            </a:r>
            <a:endParaRPr lang="es-ES" altLang="zh-CN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8AFFC7-7634-E973-DF15-B1E3C1653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7305" y="1234253"/>
            <a:ext cx="714772" cy="714772"/>
          </a:xfrm>
          <a:prstGeom prst="ellipse">
            <a:avLst/>
          </a:prstGeom>
          <a:solidFill>
            <a:srgbClr val="FDCF6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EE81F7-A1E4-92C0-7C37-5C6CE69D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68073" y="1214412"/>
            <a:ext cx="3419021" cy="2214588"/>
            <a:chOff x="304800" y="1577182"/>
            <a:chExt cx="3419021" cy="2214588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AF9E04-CD8E-9FA0-B8BD-A41DAE587B3E}"/>
                </a:ext>
              </a:extLst>
            </p:cNvPr>
            <p:cNvSpPr/>
            <p:nvPr/>
          </p:nvSpPr>
          <p:spPr>
            <a:xfrm>
              <a:off x="304800" y="1577182"/>
              <a:ext cx="3419021" cy="1795488"/>
            </a:xfrm>
            <a:prstGeom prst="rect">
              <a:avLst/>
            </a:prstGeom>
            <a:solidFill>
              <a:srgbClr val="0960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3600" b="1" dirty="0">
                  <a:latin typeface="+mj-lt"/>
                </a:rPr>
                <a:t>-100 %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0F4490-29D6-ECF9-B4D2-EA5A5B2E4654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Nov to Dec of 2019 and 2020: -6.85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375A-4E96-FF64-B256-CDB3B0C1BA22}"/>
              </a:ext>
            </a:extLst>
          </p:cNvPr>
          <p:cNvSpPr/>
          <p:nvPr/>
        </p:nvSpPr>
        <p:spPr>
          <a:xfrm>
            <a:off x="8045892" y="2374619"/>
            <a:ext cx="20633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bg1"/>
                </a:solidFill>
              </a:rPr>
              <a:t>Customer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34134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742661" y="2544134"/>
            <a:ext cx="441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of the retained consumers came from the months that had discounts.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742661" y="4049918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Most of the profit was generated from retained consumers who placed discounted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Discounts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85529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F8638CD-6F3C-9E39-53AB-8AF3196A5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43422"/>
              </p:ext>
            </p:extLst>
          </p:nvPr>
        </p:nvGraphicFramePr>
        <p:xfrm>
          <a:off x="185651" y="1080338"/>
          <a:ext cx="5416089" cy="297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6147">
            <a:extLst>
              <a:ext uri="{FF2B5EF4-FFF2-40B4-BE49-F238E27FC236}">
                <a16:creationId xmlns:a16="http://schemas.microsoft.com/office/drawing/2014/main" id="{EB8F293A-7B99-D6AA-40AC-F5E1E2B3C8B1}"/>
              </a:ext>
            </a:extLst>
          </p:cNvPr>
          <p:cNvSpPr txBox="1"/>
          <p:nvPr/>
        </p:nvSpPr>
        <p:spPr>
          <a:xfrm>
            <a:off x="4620689" y="1457569"/>
            <a:ext cx="1051410" cy="2137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No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6148">
            <a:extLst>
              <a:ext uri="{FF2B5EF4-FFF2-40B4-BE49-F238E27FC236}">
                <a16:creationId xmlns:a16="http://schemas.microsoft.com/office/drawing/2014/main" id="{114036AA-236B-B0A1-0D32-AB9342DB1E57}"/>
              </a:ext>
            </a:extLst>
          </p:cNvPr>
          <p:cNvSpPr txBox="1"/>
          <p:nvPr/>
        </p:nvSpPr>
        <p:spPr>
          <a:xfrm>
            <a:off x="4618985" y="1604326"/>
            <a:ext cx="1051410" cy="217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15%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6149">
            <a:extLst>
              <a:ext uri="{FF2B5EF4-FFF2-40B4-BE49-F238E27FC236}">
                <a16:creationId xmlns:a16="http://schemas.microsoft.com/office/drawing/2014/main" id="{72927BB2-C570-4C10-1A4C-BE93E613AB6C}"/>
              </a:ext>
            </a:extLst>
          </p:cNvPr>
          <p:cNvSpPr txBox="1"/>
          <p:nvPr/>
        </p:nvSpPr>
        <p:spPr>
          <a:xfrm>
            <a:off x="4618985" y="1748444"/>
            <a:ext cx="1051410" cy="2389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20% Discount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4124379"/>
            <a:ext cx="5370719" cy="2200056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59B17100-5A31-6D57-21C7-C0667DA1EA55}"/>
              </a:ext>
            </a:extLst>
          </p:cNvPr>
          <p:cNvSpPr txBox="1"/>
          <p:nvPr/>
        </p:nvSpPr>
        <p:spPr>
          <a:xfrm>
            <a:off x="207121" y="4179126"/>
            <a:ext cx="3907780" cy="29043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AB84A1-09C9-4739-A0BB-805A3766082E}" type="TxLink">
              <a:rPr lang="en-US" sz="16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pPr/>
              <a:t>Total Net Profit Versus Discount Percentage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6755142-513D-57D9-8F1E-2DBD019241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189197"/>
              </p:ext>
            </p:extLst>
          </p:nvPr>
        </p:nvGraphicFramePr>
        <p:xfrm>
          <a:off x="185651" y="4358085"/>
          <a:ext cx="5339491" cy="1966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3730" y="3982915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8044" y="247713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461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774931" y="1282283"/>
            <a:ext cx="441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Apparel, Fragrances, Small Leather goods, Accessories, and Sandals were the most popular.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753225" y="2678319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Apparel, Sandals, Fragrances, Mini Bags, and Accessories were the most profitable.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Products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462639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3779520"/>
            <a:ext cx="5370719" cy="2544915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3730" y="2611315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8044" y="121528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4A76DA-03E4-250C-A800-277824497E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607999"/>
              </p:ext>
            </p:extLst>
          </p:nvPr>
        </p:nvGraphicFramePr>
        <p:xfrm>
          <a:off x="233789" y="1215281"/>
          <a:ext cx="5365757" cy="246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790F4D7-AC50-A8BC-672F-D190C0A9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89396"/>
              </p:ext>
            </p:extLst>
          </p:nvPr>
        </p:nvGraphicFramePr>
        <p:xfrm>
          <a:off x="233789" y="3792716"/>
          <a:ext cx="5344052" cy="2531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27">
            <a:extLst>
              <a:ext uri="{FF2B5EF4-FFF2-40B4-BE49-F238E27FC236}">
                <a16:creationId xmlns:a16="http://schemas.microsoft.com/office/drawing/2014/main" id="{AF5A5525-275B-708A-7F0D-BD984AC4BB3F}"/>
              </a:ext>
            </a:extLst>
          </p:cNvPr>
          <p:cNvSpPr txBox="1"/>
          <p:nvPr/>
        </p:nvSpPr>
        <p:spPr>
          <a:xfrm>
            <a:off x="233789" y="3783743"/>
            <a:ext cx="4687339" cy="3033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Retained Consumer’s Net Profit Versus Product Cost</a:t>
            </a:r>
            <a:endParaRPr lang="en-US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D3AB3-2B55-8DAA-76C2-2EEC8E125036}"/>
              </a:ext>
            </a:extLst>
          </p:cNvPr>
          <p:cNvSpPr/>
          <p:nvPr/>
        </p:nvSpPr>
        <p:spPr>
          <a:xfrm>
            <a:off x="6774931" y="4202315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small leather goods were very popular, they weren’t very profitable.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52408F-6764-F7D7-F0B7-4DEC912C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4135312"/>
            <a:ext cx="657225" cy="657225"/>
          </a:xfrm>
          <a:prstGeom prst="ellipse">
            <a:avLst/>
          </a:prstGeom>
          <a:solidFill>
            <a:srgbClr val="FDCF6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AAD54-6CF8-E1D4-21CF-3597E638730B}"/>
              </a:ext>
            </a:extLst>
          </p:cNvPr>
          <p:cNvSpPr/>
          <p:nvPr/>
        </p:nvSpPr>
        <p:spPr>
          <a:xfrm>
            <a:off x="6774931" y="5726311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Mini bags weren’t very popular, they were very profitable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6BC3E-CECB-9498-F173-5E77503A0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5659308"/>
            <a:ext cx="657225" cy="657225"/>
          </a:xfrm>
          <a:prstGeom prst="ellipse">
            <a:avLst/>
          </a:prstGeom>
          <a:solidFill>
            <a:srgbClr val="26262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1127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BBF66-C226-50BC-CF0C-5D3769A9B141}"/>
              </a:ext>
            </a:extLst>
          </p:cNvPr>
          <p:cNvSpPr txBox="1"/>
          <p:nvPr/>
        </p:nvSpPr>
        <p:spPr>
          <a:xfrm>
            <a:off x="1804767" y="1378198"/>
            <a:ext cx="362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000" dirty="0">
                <a:solidFill>
                  <a:schemeClr val="tx1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How to increase the loyalty of the Consumers?</a:t>
            </a:r>
            <a:endParaRPr lang="es-ES" altLang="zh-CN" sz="2000" dirty="0">
              <a:solidFill>
                <a:schemeClr val="tx1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<a:extLst>
              <a:ext uri="{FF2B5EF4-FFF2-40B4-BE49-F238E27FC236}">
                <a16:creationId xmlns:a16="http://schemas.microsoft.com/office/drawing/2014/main" id="{59C2B5B4-0C9E-B5AE-37EB-F381F651F30F}"/>
              </a:ext>
            </a:extLst>
          </p:cNvPr>
          <p:cNvSpPr/>
          <p:nvPr/>
        </p:nvSpPr>
        <p:spPr>
          <a:xfrm>
            <a:off x="1804767" y="2135413"/>
            <a:ext cx="354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How to keep consumers loyal?</a:t>
            </a:r>
            <a:endParaRPr lang="es-ES" altLang="zh-CN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9683DD18-C3E8-011E-117D-B14BB2FC2B31}"/>
              </a:ext>
            </a:extLst>
          </p:cNvPr>
          <p:cNvSpPr txBox="1"/>
          <p:nvPr/>
        </p:nvSpPr>
        <p:spPr>
          <a:xfrm>
            <a:off x="6096000" y="1427527"/>
            <a:ext cx="5168477" cy="4001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A7A6B1A3-E22F-42A3-91DB-73C8C4B31C14}" type="TxLink">
              <a:rPr lang="en-US" sz="16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/>
                <a:cs typeface="Calibri"/>
              </a:rPr>
              <a:pPr rtl="0"/>
              <a:t>Number of Unique Consumers Per Total Number of Orders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2DA37B4B-A593-45EC-272E-BF3D2FC15C3B}"/>
              </a:ext>
            </a:extLst>
          </p:cNvPr>
          <p:cNvSpPr>
            <a:spLocks/>
          </p:cNvSpPr>
          <p:nvPr/>
        </p:nvSpPr>
        <p:spPr bwMode="auto">
          <a:xfrm>
            <a:off x="6096000" y="1378198"/>
            <a:ext cx="5681961" cy="3800292"/>
          </a:xfrm>
          <a:custGeom>
            <a:avLst/>
            <a:gdLst>
              <a:gd name="T0" fmla="*/ 207 w 10666"/>
              <a:gd name="T1" fmla="*/ 0 h 6436"/>
              <a:gd name="T2" fmla="*/ 10459 w 10666"/>
              <a:gd name="T3" fmla="*/ 0 h 6436"/>
              <a:gd name="T4" fmla="*/ 10480 w 10666"/>
              <a:gd name="T5" fmla="*/ 1 h 6436"/>
              <a:gd name="T6" fmla="*/ 10500 w 10666"/>
              <a:gd name="T7" fmla="*/ 5 h 6436"/>
              <a:gd name="T8" fmla="*/ 10520 w 10666"/>
              <a:gd name="T9" fmla="*/ 9 h 6436"/>
              <a:gd name="T10" fmla="*/ 10539 w 10666"/>
              <a:gd name="T11" fmla="*/ 16 h 6436"/>
              <a:gd name="T12" fmla="*/ 10557 w 10666"/>
              <a:gd name="T13" fmla="*/ 25 h 6436"/>
              <a:gd name="T14" fmla="*/ 10575 w 10666"/>
              <a:gd name="T15" fmla="*/ 36 h 6436"/>
              <a:gd name="T16" fmla="*/ 10591 w 10666"/>
              <a:gd name="T17" fmla="*/ 47 h 6436"/>
              <a:gd name="T18" fmla="*/ 10605 w 10666"/>
              <a:gd name="T19" fmla="*/ 61 h 6436"/>
              <a:gd name="T20" fmla="*/ 10619 w 10666"/>
              <a:gd name="T21" fmla="*/ 75 h 6436"/>
              <a:gd name="T22" fmla="*/ 10630 w 10666"/>
              <a:gd name="T23" fmla="*/ 91 h 6436"/>
              <a:gd name="T24" fmla="*/ 10641 w 10666"/>
              <a:gd name="T25" fmla="*/ 109 h 6436"/>
              <a:gd name="T26" fmla="*/ 10650 w 10666"/>
              <a:gd name="T27" fmla="*/ 127 h 6436"/>
              <a:gd name="T28" fmla="*/ 10657 w 10666"/>
              <a:gd name="T29" fmla="*/ 146 h 6436"/>
              <a:gd name="T30" fmla="*/ 10661 w 10666"/>
              <a:gd name="T31" fmla="*/ 166 h 6436"/>
              <a:gd name="T32" fmla="*/ 10665 w 10666"/>
              <a:gd name="T33" fmla="*/ 186 h 6436"/>
              <a:gd name="T34" fmla="*/ 10666 w 10666"/>
              <a:gd name="T35" fmla="*/ 207 h 6436"/>
              <a:gd name="T36" fmla="*/ 10666 w 10666"/>
              <a:gd name="T37" fmla="*/ 6436 h 6436"/>
              <a:gd name="T38" fmla="*/ 0 w 10666"/>
              <a:gd name="T39" fmla="*/ 6436 h 6436"/>
              <a:gd name="T40" fmla="*/ 0 w 10666"/>
              <a:gd name="T41" fmla="*/ 207 h 6436"/>
              <a:gd name="T42" fmla="*/ 1 w 10666"/>
              <a:gd name="T43" fmla="*/ 186 h 6436"/>
              <a:gd name="T44" fmla="*/ 3 w 10666"/>
              <a:gd name="T45" fmla="*/ 166 h 6436"/>
              <a:gd name="T46" fmla="*/ 9 w 10666"/>
              <a:gd name="T47" fmla="*/ 146 h 6436"/>
              <a:gd name="T48" fmla="*/ 16 w 10666"/>
              <a:gd name="T49" fmla="*/ 127 h 6436"/>
              <a:gd name="T50" fmla="*/ 24 w 10666"/>
              <a:gd name="T51" fmla="*/ 109 h 6436"/>
              <a:gd name="T52" fmla="*/ 34 w 10666"/>
              <a:gd name="T53" fmla="*/ 91 h 6436"/>
              <a:gd name="T54" fmla="*/ 47 w 10666"/>
              <a:gd name="T55" fmla="*/ 75 h 6436"/>
              <a:gd name="T56" fmla="*/ 60 w 10666"/>
              <a:gd name="T57" fmla="*/ 61 h 6436"/>
              <a:gd name="T58" fmla="*/ 75 w 10666"/>
              <a:gd name="T59" fmla="*/ 47 h 6436"/>
              <a:gd name="T60" fmla="*/ 91 w 10666"/>
              <a:gd name="T61" fmla="*/ 36 h 6436"/>
              <a:gd name="T62" fmla="*/ 108 w 10666"/>
              <a:gd name="T63" fmla="*/ 25 h 6436"/>
              <a:gd name="T64" fmla="*/ 126 w 10666"/>
              <a:gd name="T65" fmla="*/ 16 h 6436"/>
              <a:gd name="T66" fmla="*/ 146 w 10666"/>
              <a:gd name="T67" fmla="*/ 9 h 6436"/>
              <a:gd name="T68" fmla="*/ 165 w 10666"/>
              <a:gd name="T69" fmla="*/ 5 h 6436"/>
              <a:gd name="T70" fmla="*/ 186 w 10666"/>
              <a:gd name="T71" fmla="*/ 1 h 6436"/>
              <a:gd name="T72" fmla="*/ 207 w 10666"/>
              <a:gd name="T73" fmla="*/ 0 h 6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66" h="6436">
                <a:moveTo>
                  <a:pt x="207" y="0"/>
                </a:moveTo>
                <a:lnTo>
                  <a:pt x="10459" y="0"/>
                </a:lnTo>
                <a:lnTo>
                  <a:pt x="10480" y="1"/>
                </a:lnTo>
                <a:lnTo>
                  <a:pt x="10500" y="5"/>
                </a:lnTo>
                <a:lnTo>
                  <a:pt x="10520" y="9"/>
                </a:lnTo>
                <a:lnTo>
                  <a:pt x="10539" y="16"/>
                </a:lnTo>
                <a:lnTo>
                  <a:pt x="10557" y="25"/>
                </a:lnTo>
                <a:lnTo>
                  <a:pt x="10575" y="36"/>
                </a:lnTo>
                <a:lnTo>
                  <a:pt x="10591" y="47"/>
                </a:lnTo>
                <a:lnTo>
                  <a:pt x="10605" y="61"/>
                </a:lnTo>
                <a:lnTo>
                  <a:pt x="10619" y="75"/>
                </a:lnTo>
                <a:lnTo>
                  <a:pt x="10630" y="91"/>
                </a:lnTo>
                <a:lnTo>
                  <a:pt x="10641" y="109"/>
                </a:lnTo>
                <a:lnTo>
                  <a:pt x="10650" y="127"/>
                </a:lnTo>
                <a:lnTo>
                  <a:pt x="10657" y="146"/>
                </a:lnTo>
                <a:lnTo>
                  <a:pt x="10661" y="166"/>
                </a:lnTo>
                <a:lnTo>
                  <a:pt x="10665" y="186"/>
                </a:lnTo>
                <a:lnTo>
                  <a:pt x="10666" y="207"/>
                </a:lnTo>
                <a:lnTo>
                  <a:pt x="10666" y="6436"/>
                </a:lnTo>
                <a:lnTo>
                  <a:pt x="0" y="6436"/>
                </a:lnTo>
                <a:lnTo>
                  <a:pt x="0" y="207"/>
                </a:lnTo>
                <a:lnTo>
                  <a:pt x="1" y="186"/>
                </a:lnTo>
                <a:lnTo>
                  <a:pt x="3" y="166"/>
                </a:lnTo>
                <a:lnTo>
                  <a:pt x="9" y="146"/>
                </a:lnTo>
                <a:lnTo>
                  <a:pt x="16" y="127"/>
                </a:lnTo>
                <a:lnTo>
                  <a:pt x="24" y="109"/>
                </a:lnTo>
                <a:lnTo>
                  <a:pt x="34" y="91"/>
                </a:lnTo>
                <a:lnTo>
                  <a:pt x="47" y="75"/>
                </a:lnTo>
                <a:lnTo>
                  <a:pt x="60" y="61"/>
                </a:lnTo>
                <a:lnTo>
                  <a:pt x="75" y="47"/>
                </a:lnTo>
                <a:lnTo>
                  <a:pt x="91" y="36"/>
                </a:lnTo>
                <a:lnTo>
                  <a:pt x="108" y="25"/>
                </a:lnTo>
                <a:lnTo>
                  <a:pt x="126" y="16"/>
                </a:lnTo>
                <a:lnTo>
                  <a:pt x="146" y="9"/>
                </a:lnTo>
                <a:lnTo>
                  <a:pt x="165" y="5"/>
                </a:lnTo>
                <a:lnTo>
                  <a:pt x="186" y="1"/>
                </a:lnTo>
                <a:lnTo>
                  <a:pt x="207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AACD634-0BE3-4942-9523-87146FA09697}"/>
              </a:ext>
            </a:extLst>
          </p:cNvPr>
          <p:cNvSpPr>
            <a:spLocks/>
          </p:cNvSpPr>
          <p:nvPr/>
        </p:nvSpPr>
        <p:spPr bwMode="auto">
          <a:xfrm>
            <a:off x="6249679" y="1511559"/>
            <a:ext cx="5385593" cy="3518805"/>
          </a:xfrm>
          <a:custGeom>
            <a:avLst/>
            <a:gdLst>
              <a:gd name="T0" fmla="*/ 207 w 10666"/>
              <a:gd name="T1" fmla="*/ 0 h 6436"/>
              <a:gd name="T2" fmla="*/ 10459 w 10666"/>
              <a:gd name="T3" fmla="*/ 0 h 6436"/>
              <a:gd name="T4" fmla="*/ 10480 w 10666"/>
              <a:gd name="T5" fmla="*/ 1 h 6436"/>
              <a:gd name="T6" fmla="*/ 10500 w 10666"/>
              <a:gd name="T7" fmla="*/ 5 h 6436"/>
              <a:gd name="T8" fmla="*/ 10520 w 10666"/>
              <a:gd name="T9" fmla="*/ 9 h 6436"/>
              <a:gd name="T10" fmla="*/ 10539 w 10666"/>
              <a:gd name="T11" fmla="*/ 16 h 6436"/>
              <a:gd name="T12" fmla="*/ 10557 w 10666"/>
              <a:gd name="T13" fmla="*/ 25 h 6436"/>
              <a:gd name="T14" fmla="*/ 10575 w 10666"/>
              <a:gd name="T15" fmla="*/ 36 h 6436"/>
              <a:gd name="T16" fmla="*/ 10591 w 10666"/>
              <a:gd name="T17" fmla="*/ 47 h 6436"/>
              <a:gd name="T18" fmla="*/ 10605 w 10666"/>
              <a:gd name="T19" fmla="*/ 61 h 6436"/>
              <a:gd name="T20" fmla="*/ 10619 w 10666"/>
              <a:gd name="T21" fmla="*/ 75 h 6436"/>
              <a:gd name="T22" fmla="*/ 10630 w 10666"/>
              <a:gd name="T23" fmla="*/ 91 h 6436"/>
              <a:gd name="T24" fmla="*/ 10641 w 10666"/>
              <a:gd name="T25" fmla="*/ 109 h 6436"/>
              <a:gd name="T26" fmla="*/ 10650 w 10666"/>
              <a:gd name="T27" fmla="*/ 127 h 6436"/>
              <a:gd name="T28" fmla="*/ 10657 w 10666"/>
              <a:gd name="T29" fmla="*/ 146 h 6436"/>
              <a:gd name="T30" fmla="*/ 10661 w 10666"/>
              <a:gd name="T31" fmla="*/ 166 h 6436"/>
              <a:gd name="T32" fmla="*/ 10665 w 10666"/>
              <a:gd name="T33" fmla="*/ 186 h 6436"/>
              <a:gd name="T34" fmla="*/ 10666 w 10666"/>
              <a:gd name="T35" fmla="*/ 207 h 6436"/>
              <a:gd name="T36" fmla="*/ 10666 w 10666"/>
              <a:gd name="T37" fmla="*/ 6436 h 6436"/>
              <a:gd name="T38" fmla="*/ 0 w 10666"/>
              <a:gd name="T39" fmla="*/ 6436 h 6436"/>
              <a:gd name="T40" fmla="*/ 0 w 10666"/>
              <a:gd name="T41" fmla="*/ 207 h 6436"/>
              <a:gd name="T42" fmla="*/ 1 w 10666"/>
              <a:gd name="T43" fmla="*/ 186 h 6436"/>
              <a:gd name="T44" fmla="*/ 3 w 10666"/>
              <a:gd name="T45" fmla="*/ 166 h 6436"/>
              <a:gd name="T46" fmla="*/ 9 w 10666"/>
              <a:gd name="T47" fmla="*/ 146 h 6436"/>
              <a:gd name="T48" fmla="*/ 16 w 10666"/>
              <a:gd name="T49" fmla="*/ 127 h 6436"/>
              <a:gd name="T50" fmla="*/ 24 w 10666"/>
              <a:gd name="T51" fmla="*/ 109 h 6436"/>
              <a:gd name="T52" fmla="*/ 34 w 10666"/>
              <a:gd name="T53" fmla="*/ 91 h 6436"/>
              <a:gd name="T54" fmla="*/ 47 w 10666"/>
              <a:gd name="T55" fmla="*/ 75 h 6436"/>
              <a:gd name="T56" fmla="*/ 60 w 10666"/>
              <a:gd name="T57" fmla="*/ 61 h 6436"/>
              <a:gd name="T58" fmla="*/ 75 w 10666"/>
              <a:gd name="T59" fmla="*/ 47 h 6436"/>
              <a:gd name="T60" fmla="*/ 91 w 10666"/>
              <a:gd name="T61" fmla="*/ 36 h 6436"/>
              <a:gd name="T62" fmla="*/ 108 w 10666"/>
              <a:gd name="T63" fmla="*/ 25 h 6436"/>
              <a:gd name="T64" fmla="*/ 126 w 10666"/>
              <a:gd name="T65" fmla="*/ 16 h 6436"/>
              <a:gd name="T66" fmla="*/ 146 w 10666"/>
              <a:gd name="T67" fmla="*/ 9 h 6436"/>
              <a:gd name="T68" fmla="*/ 165 w 10666"/>
              <a:gd name="T69" fmla="*/ 5 h 6436"/>
              <a:gd name="T70" fmla="*/ 186 w 10666"/>
              <a:gd name="T71" fmla="*/ 1 h 6436"/>
              <a:gd name="T72" fmla="*/ 207 w 10666"/>
              <a:gd name="T73" fmla="*/ 0 h 6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66" h="6436">
                <a:moveTo>
                  <a:pt x="207" y="0"/>
                </a:moveTo>
                <a:lnTo>
                  <a:pt x="10459" y="0"/>
                </a:lnTo>
                <a:lnTo>
                  <a:pt x="10480" y="1"/>
                </a:lnTo>
                <a:lnTo>
                  <a:pt x="10500" y="5"/>
                </a:lnTo>
                <a:lnTo>
                  <a:pt x="10520" y="9"/>
                </a:lnTo>
                <a:lnTo>
                  <a:pt x="10539" y="16"/>
                </a:lnTo>
                <a:lnTo>
                  <a:pt x="10557" y="25"/>
                </a:lnTo>
                <a:lnTo>
                  <a:pt x="10575" y="36"/>
                </a:lnTo>
                <a:lnTo>
                  <a:pt x="10591" y="47"/>
                </a:lnTo>
                <a:lnTo>
                  <a:pt x="10605" y="61"/>
                </a:lnTo>
                <a:lnTo>
                  <a:pt x="10619" y="75"/>
                </a:lnTo>
                <a:lnTo>
                  <a:pt x="10630" y="91"/>
                </a:lnTo>
                <a:lnTo>
                  <a:pt x="10641" y="109"/>
                </a:lnTo>
                <a:lnTo>
                  <a:pt x="10650" y="127"/>
                </a:lnTo>
                <a:lnTo>
                  <a:pt x="10657" y="146"/>
                </a:lnTo>
                <a:lnTo>
                  <a:pt x="10661" y="166"/>
                </a:lnTo>
                <a:lnTo>
                  <a:pt x="10665" y="186"/>
                </a:lnTo>
                <a:lnTo>
                  <a:pt x="10666" y="207"/>
                </a:lnTo>
                <a:lnTo>
                  <a:pt x="10666" y="6436"/>
                </a:lnTo>
                <a:lnTo>
                  <a:pt x="0" y="6436"/>
                </a:lnTo>
                <a:lnTo>
                  <a:pt x="0" y="207"/>
                </a:lnTo>
                <a:lnTo>
                  <a:pt x="1" y="186"/>
                </a:lnTo>
                <a:lnTo>
                  <a:pt x="3" y="166"/>
                </a:lnTo>
                <a:lnTo>
                  <a:pt x="9" y="146"/>
                </a:lnTo>
                <a:lnTo>
                  <a:pt x="16" y="127"/>
                </a:lnTo>
                <a:lnTo>
                  <a:pt x="24" y="109"/>
                </a:lnTo>
                <a:lnTo>
                  <a:pt x="34" y="91"/>
                </a:lnTo>
                <a:lnTo>
                  <a:pt x="47" y="75"/>
                </a:lnTo>
                <a:lnTo>
                  <a:pt x="60" y="61"/>
                </a:lnTo>
                <a:lnTo>
                  <a:pt x="75" y="47"/>
                </a:lnTo>
                <a:lnTo>
                  <a:pt x="91" y="36"/>
                </a:lnTo>
                <a:lnTo>
                  <a:pt x="108" y="25"/>
                </a:lnTo>
                <a:lnTo>
                  <a:pt x="126" y="16"/>
                </a:lnTo>
                <a:lnTo>
                  <a:pt x="146" y="9"/>
                </a:lnTo>
                <a:lnTo>
                  <a:pt x="165" y="5"/>
                </a:lnTo>
                <a:lnTo>
                  <a:pt x="186" y="1"/>
                </a:lnTo>
                <a:lnTo>
                  <a:pt x="2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2C0CE-9CBC-113E-8283-42ED42EE0F43}"/>
              </a:ext>
            </a:extLst>
          </p:cNvPr>
          <p:cNvSpPr txBox="1"/>
          <p:nvPr/>
        </p:nvSpPr>
        <p:spPr>
          <a:xfrm>
            <a:off x="6376077" y="1658360"/>
            <a:ext cx="512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fld id="{A7A6B1A3-E22F-42A3-91DB-73C8C4B31C14}" type="TxLink">
              <a:rPr lang="en-US" sz="1600" b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pPr/>
              <a:t>Number of Unique Consumers Per Total Number of Orders</a:t>
            </a:fld>
            <a:endParaRPr lang="es-ES" altLang="zh-CN" sz="16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7ED7D-7D9E-1959-619A-7B43F129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7305" y="1279456"/>
            <a:ext cx="714772" cy="714772"/>
          </a:xfrm>
          <a:prstGeom prst="ellipse">
            <a:avLst/>
          </a:prstGeom>
          <a:solidFill>
            <a:srgbClr val="FE8C0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9F9A926-8112-7FB6-5511-523EB8D35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89482"/>
              </p:ext>
            </p:extLst>
          </p:nvPr>
        </p:nvGraphicFramePr>
        <p:xfrm>
          <a:off x="6096000" y="1279456"/>
          <a:ext cx="6009063" cy="3518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9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83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808437" y="2101687"/>
            <a:ext cx="44130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Discounted Order Value tends to increase with the total number of orders from 2 to 5 total orders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808437" y="3497721"/>
            <a:ext cx="46873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Consumers with a total number of orders starting from 2 to 5 and 10 tend to place more orders in the months containing the discounts.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Discounts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462639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3779520"/>
            <a:ext cx="2444639" cy="2544915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7236" y="353844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1550" y="2142407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D3AB3-2B55-8DAA-76C2-2EEC8E125036}"/>
              </a:ext>
            </a:extLst>
          </p:cNvPr>
          <p:cNvSpPr/>
          <p:nvPr/>
        </p:nvSpPr>
        <p:spPr>
          <a:xfrm>
            <a:off x="6808437" y="4984765"/>
            <a:ext cx="46873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Consumers with a total number of orders equal to 6,7,8 tend to place more orders in the last 7 months (no discounts) compared to months that contained discounts.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52408F-6764-F7D7-F0B7-4DEC912C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9506" y="5062438"/>
            <a:ext cx="657225" cy="657225"/>
          </a:xfrm>
          <a:prstGeom prst="ellipse">
            <a:avLst/>
          </a:prstGeom>
          <a:solidFill>
            <a:srgbClr val="FDCF6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F0234BF-E18F-44CF-4727-B0C756275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591948"/>
              </p:ext>
            </p:extLst>
          </p:nvPr>
        </p:nvGraphicFramePr>
        <p:xfrm>
          <a:off x="207121" y="1202085"/>
          <a:ext cx="5370719" cy="246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691D56-6ABD-1B94-0345-1C29926EE3A0}"/>
              </a:ext>
            </a:extLst>
          </p:cNvPr>
          <p:cNvSpPr/>
          <p:nvPr/>
        </p:nvSpPr>
        <p:spPr>
          <a:xfrm>
            <a:off x="3133201" y="3779520"/>
            <a:ext cx="2444639" cy="2544915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5703EDE-C7DF-64EA-5ABF-B70555958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81387"/>
              </p:ext>
            </p:extLst>
          </p:nvPr>
        </p:nvGraphicFramePr>
        <p:xfrm>
          <a:off x="202672" y="4202316"/>
          <a:ext cx="2444639" cy="212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88982CD-D350-0DC8-570E-027B95A16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590533"/>
              </p:ext>
            </p:extLst>
          </p:nvPr>
        </p:nvGraphicFramePr>
        <p:xfrm>
          <a:off x="3100930" y="4202315"/>
          <a:ext cx="2509179" cy="212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33919A3-8568-C162-3A2B-FAF69EF71D78}"/>
              </a:ext>
            </a:extLst>
          </p:cNvPr>
          <p:cNvSpPr/>
          <p:nvPr/>
        </p:nvSpPr>
        <p:spPr>
          <a:xfrm>
            <a:off x="3246540" y="5784142"/>
            <a:ext cx="79238" cy="73206"/>
          </a:xfrm>
          <a:prstGeom prst="rect">
            <a:avLst/>
          </a:prstGeom>
          <a:solidFill>
            <a:srgbClr val="09605A"/>
          </a:solidFill>
          <a:ln>
            <a:solidFill>
              <a:srgbClr val="1C67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8E975C-F07B-FFEF-0648-C46F37E07653}"/>
              </a:ext>
            </a:extLst>
          </p:cNvPr>
          <p:cNvSpPr/>
          <p:nvPr/>
        </p:nvSpPr>
        <p:spPr>
          <a:xfrm>
            <a:off x="3246540" y="5938872"/>
            <a:ext cx="79238" cy="73206"/>
          </a:xfrm>
          <a:prstGeom prst="rect">
            <a:avLst/>
          </a:prstGeom>
          <a:solidFill>
            <a:srgbClr val="EE7214"/>
          </a:solidFill>
          <a:ln>
            <a:solidFill>
              <a:srgbClr val="EE72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B56FE0-B138-A85A-C1F9-52DC8459EC5E}"/>
              </a:ext>
            </a:extLst>
          </p:cNvPr>
          <p:cNvSpPr/>
          <p:nvPr/>
        </p:nvSpPr>
        <p:spPr>
          <a:xfrm>
            <a:off x="3246540" y="6090269"/>
            <a:ext cx="79238" cy="73206"/>
          </a:xfrm>
          <a:prstGeom prst="rect">
            <a:avLst/>
          </a:prstGeom>
          <a:solidFill>
            <a:srgbClr val="FDCF6F"/>
          </a:solidFill>
          <a:ln>
            <a:solidFill>
              <a:srgbClr val="FDCF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CF148B-063F-7F58-9AB6-F55BD62AE8CF}"/>
              </a:ext>
            </a:extLst>
          </p:cNvPr>
          <p:cNvSpPr/>
          <p:nvPr/>
        </p:nvSpPr>
        <p:spPr>
          <a:xfrm>
            <a:off x="320460" y="5784142"/>
            <a:ext cx="79238" cy="73206"/>
          </a:xfrm>
          <a:prstGeom prst="rect">
            <a:avLst/>
          </a:prstGeom>
          <a:solidFill>
            <a:srgbClr val="09605A"/>
          </a:solidFill>
          <a:ln>
            <a:solidFill>
              <a:srgbClr val="1C67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D24C84-3032-E209-00AF-82589B989703}"/>
              </a:ext>
            </a:extLst>
          </p:cNvPr>
          <p:cNvSpPr/>
          <p:nvPr/>
        </p:nvSpPr>
        <p:spPr>
          <a:xfrm>
            <a:off x="320460" y="5938872"/>
            <a:ext cx="79238" cy="73206"/>
          </a:xfrm>
          <a:prstGeom prst="rect">
            <a:avLst/>
          </a:prstGeom>
          <a:solidFill>
            <a:srgbClr val="EE7214"/>
          </a:solidFill>
          <a:ln>
            <a:solidFill>
              <a:srgbClr val="EE72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A70248-C351-7BD6-8B68-22013434A19D}"/>
              </a:ext>
            </a:extLst>
          </p:cNvPr>
          <p:cNvSpPr/>
          <p:nvPr/>
        </p:nvSpPr>
        <p:spPr>
          <a:xfrm>
            <a:off x="320460" y="6090269"/>
            <a:ext cx="79238" cy="73206"/>
          </a:xfrm>
          <a:prstGeom prst="rect">
            <a:avLst/>
          </a:prstGeom>
          <a:solidFill>
            <a:srgbClr val="FDCF6F"/>
          </a:solidFill>
          <a:ln>
            <a:solidFill>
              <a:srgbClr val="FDCF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Box 6147">
            <a:extLst>
              <a:ext uri="{FF2B5EF4-FFF2-40B4-BE49-F238E27FC236}">
                <a16:creationId xmlns:a16="http://schemas.microsoft.com/office/drawing/2014/main" id="{5DE1E2EE-0462-583F-00F0-404CCD458E14}"/>
              </a:ext>
            </a:extLst>
          </p:cNvPr>
          <p:cNvSpPr txBox="1"/>
          <p:nvPr/>
        </p:nvSpPr>
        <p:spPr>
          <a:xfrm>
            <a:off x="3252938" y="5719663"/>
            <a:ext cx="1051410" cy="14675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No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6148">
            <a:extLst>
              <a:ext uri="{FF2B5EF4-FFF2-40B4-BE49-F238E27FC236}">
                <a16:creationId xmlns:a16="http://schemas.microsoft.com/office/drawing/2014/main" id="{72A26CF0-D932-80DC-190B-D62AFE07A045}"/>
              </a:ext>
            </a:extLst>
          </p:cNvPr>
          <p:cNvSpPr txBox="1"/>
          <p:nvPr/>
        </p:nvSpPr>
        <p:spPr>
          <a:xfrm>
            <a:off x="3251234" y="5866420"/>
            <a:ext cx="1051410" cy="217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15%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6149">
            <a:extLst>
              <a:ext uri="{FF2B5EF4-FFF2-40B4-BE49-F238E27FC236}">
                <a16:creationId xmlns:a16="http://schemas.microsoft.com/office/drawing/2014/main" id="{0323D310-5DDC-2B20-AE48-5583CD182E5F}"/>
              </a:ext>
            </a:extLst>
          </p:cNvPr>
          <p:cNvSpPr txBox="1"/>
          <p:nvPr/>
        </p:nvSpPr>
        <p:spPr>
          <a:xfrm>
            <a:off x="3251234" y="6010538"/>
            <a:ext cx="1051410" cy="2389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20%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6147">
            <a:extLst>
              <a:ext uri="{FF2B5EF4-FFF2-40B4-BE49-F238E27FC236}">
                <a16:creationId xmlns:a16="http://schemas.microsoft.com/office/drawing/2014/main" id="{9197B724-ECD2-D558-7E3C-54F99D962CA9}"/>
              </a:ext>
            </a:extLst>
          </p:cNvPr>
          <p:cNvSpPr txBox="1"/>
          <p:nvPr/>
        </p:nvSpPr>
        <p:spPr>
          <a:xfrm>
            <a:off x="324867" y="5719663"/>
            <a:ext cx="1051410" cy="14675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No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6148">
            <a:extLst>
              <a:ext uri="{FF2B5EF4-FFF2-40B4-BE49-F238E27FC236}">
                <a16:creationId xmlns:a16="http://schemas.microsoft.com/office/drawing/2014/main" id="{047098BD-6809-4C06-58C9-C5D278D1B688}"/>
              </a:ext>
            </a:extLst>
          </p:cNvPr>
          <p:cNvSpPr txBox="1"/>
          <p:nvPr/>
        </p:nvSpPr>
        <p:spPr>
          <a:xfrm>
            <a:off x="323163" y="5866420"/>
            <a:ext cx="1051410" cy="217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15%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6149">
            <a:extLst>
              <a:ext uri="{FF2B5EF4-FFF2-40B4-BE49-F238E27FC236}">
                <a16:creationId xmlns:a16="http://schemas.microsoft.com/office/drawing/2014/main" id="{50363E6B-8EAA-9C10-C1B2-870AE247EDD4}"/>
              </a:ext>
            </a:extLst>
          </p:cNvPr>
          <p:cNvSpPr txBox="1"/>
          <p:nvPr/>
        </p:nvSpPr>
        <p:spPr>
          <a:xfrm>
            <a:off x="323163" y="6010538"/>
            <a:ext cx="1051410" cy="23899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rPr>
              <a:t>20% Discount</a:t>
            </a:r>
            <a:endParaRPr lang="en-US" sz="8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29">
            <a:extLst>
              <a:ext uri="{FF2B5EF4-FFF2-40B4-BE49-F238E27FC236}">
                <a16:creationId xmlns:a16="http://schemas.microsoft.com/office/drawing/2014/main" id="{E1C20A8D-81E6-9F97-C71B-67E51CFE7E74}"/>
              </a:ext>
            </a:extLst>
          </p:cNvPr>
          <p:cNvSpPr txBox="1"/>
          <p:nvPr/>
        </p:nvSpPr>
        <p:spPr>
          <a:xfrm>
            <a:off x="202672" y="3776372"/>
            <a:ext cx="2856844" cy="27328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Net Profit for  Consumers </a:t>
            </a:r>
          </a:p>
          <a:p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( 2 to 5,10)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0619C1F2-2405-CD93-0A2D-9C4AFAEB3DA7}"/>
              </a:ext>
            </a:extLst>
          </p:cNvPr>
          <p:cNvSpPr txBox="1"/>
          <p:nvPr/>
        </p:nvSpPr>
        <p:spPr>
          <a:xfrm>
            <a:off x="3133201" y="3757990"/>
            <a:ext cx="4364424" cy="41208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Net Profit for Consumers </a:t>
            </a:r>
          </a:p>
          <a:p>
            <a:r>
              <a:rPr lang="en-US" sz="14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( 6,7,8)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7D9245FD-8614-B960-42E4-5DE17FAEA9BD}"/>
              </a:ext>
            </a:extLst>
          </p:cNvPr>
          <p:cNvSpPr txBox="1"/>
          <p:nvPr/>
        </p:nvSpPr>
        <p:spPr>
          <a:xfrm>
            <a:off x="1507935" y="4202315"/>
            <a:ext cx="493731" cy="17231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/>
              <a:t>2020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5B9F9F54-AA5B-3DE5-C0F9-902B3EDC5877}"/>
              </a:ext>
            </a:extLst>
          </p:cNvPr>
          <p:cNvSpPr txBox="1"/>
          <p:nvPr/>
        </p:nvSpPr>
        <p:spPr>
          <a:xfrm>
            <a:off x="992498" y="4204966"/>
            <a:ext cx="493731" cy="17231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/>
              <a:t>2019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9CB13C5B-1124-3F9A-D044-D29007DCA0B8}"/>
              </a:ext>
            </a:extLst>
          </p:cNvPr>
          <p:cNvSpPr txBox="1"/>
          <p:nvPr/>
        </p:nvSpPr>
        <p:spPr>
          <a:xfrm>
            <a:off x="4433133" y="4202879"/>
            <a:ext cx="493731" cy="17231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/>
              <a:t>2020</a:t>
            </a:r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id="{9BE2C6EA-22B7-837B-2B30-C8BCA64F4900}"/>
              </a:ext>
            </a:extLst>
          </p:cNvPr>
          <p:cNvSpPr txBox="1"/>
          <p:nvPr/>
        </p:nvSpPr>
        <p:spPr>
          <a:xfrm>
            <a:off x="3917696" y="4205530"/>
            <a:ext cx="493731" cy="17231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0765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7AA15-7B0B-1443-A579-4BBE0BFE1FFD}"/>
              </a:ext>
            </a:extLst>
          </p:cNvPr>
          <p:cNvSpPr/>
          <p:nvPr/>
        </p:nvSpPr>
        <p:spPr>
          <a:xfrm>
            <a:off x="6805326" y="1423059"/>
            <a:ext cx="4413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Fragrances, Apparel, Small Leather goods, and Accessories were the most popular.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74DDE1-E4E7-1614-59C2-9BFA6CA2A022}"/>
              </a:ext>
            </a:extLst>
          </p:cNvPr>
          <p:cNvSpPr/>
          <p:nvPr/>
        </p:nvSpPr>
        <p:spPr>
          <a:xfrm>
            <a:off x="6805325" y="2465979"/>
            <a:ext cx="468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Bags, Apparel, Fragrances, Mini Bags, and Accessories were the most profitable.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B7D-4BEE-448B-2066-CF9534AB2FDB}"/>
              </a:ext>
            </a:extLst>
          </p:cNvPr>
          <p:cNvSpPr txBox="1"/>
          <p:nvPr/>
        </p:nvSpPr>
        <p:spPr>
          <a:xfrm>
            <a:off x="1524000" y="26824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dirty="0">
                <a:latin typeface="+mj-lt"/>
              </a:rPr>
              <a:t>Products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EEC7B-7B11-7A41-2799-FC476729351B}"/>
              </a:ext>
            </a:extLst>
          </p:cNvPr>
          <p:cNvSpPr/>
          <p:nvPr/>
        </p:nvSpPr>
        <p:spPr>
          <a:xfrm>
            <a:off x="207121" y="1202086"/>
            <a:ext cx="5370719" cy="2462639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86369E-4615-A0A9-C9F9-6A8A6DC4B662}"/>
              </a:ext>
            </a:extLst>
          </p:cNvPr>
          <p:cNvSpPr/>
          <p:nvPr/>
        </p:nvSpPr>
        <p:spPr>
          <a:xfrm>
            <a:off x="207121" y="3779520"/>
            <a:ext cx="5370719" cy="2544915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69FD1F-B196-65D6-0046-42BD9531E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0144" y="2393529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A4FA27-8B69-0F0A-96F6-460E47C7D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1382404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D3AB3-2B55-8DAA-76C2-2EEC8E125036}"/>
              </a:ext>
            </a:extLst>
          </p:cNvPr>
          <p:cNvSpPr/>
          <p:nvPr/>
        </p:nvSpPr>
        <p:spPr>
          <a:xfrm>
            <a:off x="6805325" y="3473908"/>
            <a:ext cx="468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small leather goods were very popular, they weren’t very profitable.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52408F-6764-F7D7-F0B7-4DEC912C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3436052"/>
            <a:ext cx="657225" cy="657225"/>
          </a:xfrm>
          <a:prstGeom prst="ellipse">
            <a:avLst/>
          </a:prstGeom>
          <a:solidFill>
            <a:srgbClr val="FDCF6F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AAD54-6CF8-E1D4-21CF-3597E638730B}"/>
              </a:ext>
            </a:extLst>
          </p:cNvPr>
          <p:cNvSpPr/>
          <p:nvPr/>
        </p:nvSpPr>
        <p:spPr>
          <a:xfrm>
            <a:off x="6805325" y="4519175"/>
            <a:ext cx="4687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Although Bags, and Mini bags weren’t very popular, they were very profitable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6BC3E-CECB-9498-F173-5E77503A0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0145" y="4481604"/>
            <a:ext cx="657225" cy="657225"/>
          </a:xfrm>
          <a:prstGeom prst="ellipse">
            <a:avLst/>
          </a:prstGeom>
          <a:solidFill>
            <a:srgbClr val="26262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B9D353-DCD4-DCDB-1A54-A53A99F05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269875"/>
              </p:ext>
            </p:extLst>
          </p:nvPr>
        </p:nvGraphicFramePr>
        <p:xfrm>
          <a:off x="174851" y="1202086"/>
          <a:ext cx="5402989" cy="246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236CDE4-693C-211E-EAFB-A449009F13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515493"/>
              </p:ext>
            </p:extLst>
          </p:nvPr>
        </p:nvGraphicFramePr>
        <p:xfrm>
          <a:off x="207121" y="3779519"/>
          <a:ext cx="5370719" cy="254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62">
            <a:extLst>
              <a:ext uri="{FF2B5EF4-FFF2-40B4-BE49-F238E27FC236}">
                <a16:creationId xmlns:a16="http://schemas.microsoft.com/office/drawing/2014/main" id="{C367B132-582C-AC23-7392-B45685E66FCD}"/>
              </a:ext>
            </a:extLst>
          </p:cNvPr>
          <p:cNvSpPr txBox="1"/>
          <p:nvPr/>
        </p:nvSpPr>
        <p:spPr>
          <a:xfrm>
            <a:off x="207120" y="3812726"/>
            <a:ext cx="4225983" cy="22684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 Consumer’s Net Profit Versus Product Cost</a:t>
            </a:r>
            <a:endParaRPr lang="en-US" sz="1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9C1221-6570-5390-C0D0-6E0F27B6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0146" y="5497440"/>
            <a:ext cx="657225" cy="657225"/>
          </a:xfrm>
          <a:prstGeom prst="ellipse">
            <a:avLst/>
          </a:prstGeom>
          <a:solidFill>
            <a:srgbClr val="EE7214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409F6-FE25-40B5-AC03-A8692B6FCA58}"/>
              </a:ext>
            </a:extLst>
          </p:cNvPr>
          <p:cNvSpPr/>
          <p:nvPr/>
        </p:nvSpPr>
        <p:spPr>
          <a:xfrm>
            <a:off x="6805325" y="5656775"/>
            <a:ext cx="46873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 Old Consumer has ever bought shoes. </a:t>
            </a:r>
          </a:p>
        </p:txBody>
      </p:sp>
    </p:spTree>
    <p:extLst>
      <p:ext uri="{BB962C8B-B14F-4D97-AF65-F5344CB8AC3E}">
        <p14:creationId xmlns:p14="http://schemas.microsoft.com/office/powerpoint/2010/main" val="1401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7" grpId="0"/>
      <p:bldP spid="20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FE68-5CDC-21AE-7D1E-2A392454B025}"/>
              </a:ext>
            </a:extLst>
          </p:cNvPr>
          <p:cNvSpPr/>
          <p:nvPr/>
        </p:nvSpPr>
        <p:spPr>
          <a:xfrm>
            <a:off x="1879600" y="1559560"/>
            <a:ext cx="8432800" cy="3738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3012440"/>
            <a:ext cx="8432800" cy="228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Conclusion</a:t>
            </a:r>
            <a:endParaRPr lang="es-ES" altLang="zh-CN" sz="440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1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2B7F35-B77C-3081-5425-6D21BD692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2DCC99-C95B-7255-F281-18981B054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7502" y="5130989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FDC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D1BB6-D0DF-03E5-255E-A0098BF49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07502" y="3482880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FE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0D226E-5919-B126-2317-87F472C4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096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D8C2E2-7169-EE53-CE80-E61F6DC5A123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zh-CN" sz="3600" b="1" dirty="0">
                <a:cs typeface="Fredoka" pitchFamily="2" charset="-79"/>
              </a:rPr>
              <a:t>Table of Contents</a:t>
            </a:r>
            <a:endParaRPr lang="en-US" sz="3600" b="1" dirty="0">
              <a:cs typeface="Fredoka" pitchFamily="2" charset="-79"/>
            </a:endParaRPr>
          </a:p>
        </p:txBody>
      </p:sp>
      <p:graphicFrame>
        <p:nvGraphicFramePr>
          <p:cNvPr id="9" name="Chart 8" descr="This is a chart. ">
            <a:extLst>
              <a:ext uri="{FF2B5EF4-FFF2-40B4-BE49-F238E27FC236}">
                <a16:creationId xmlns:a16="http://schemas.microsoft.com/office/drawing/2014/main" id="{1A790E20-311D-9D0C-B07D-130EDC423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73806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FD985DE-BE6B-EAAD-A112-5FCC9602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4DCE89-C0CC-4F4F-9CF9-9BDAB48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BB7AD-B746-7FBA-EB3C-C8E3066F5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E7ABCA-8C86-D087-150E-43D351D47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47">
            <a:extLst>
              <a:ext uri="{FF2B5EF4-FFF2-40B4-BE49-F238E27FC236}">
                <a16:creationId xmlns:a16="http://schemas.microsoft.com/office/drawing/2014/main" id="{A64D9037-B799-4904-8AAF-B6FFE13C81FA}"/>
              </a:ext>
            </a:extLst>
          </p:cNvPr>
          <p:cNvSpPr txBox="1"/>
          <p:nvPr/>
        </p:nvSpPr>
        <p:spPr>
          <a:xfrm>
            <a:off x="5973593" y="1933979"/>
            <a:ext cx="3989558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D2ED8C-E11F-F0EC-0CF0-FA98DEF17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4600" y="1755645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16971CBE-E37E-00C6-8EBC-7F9F2A411479}"/>
              </a:ext>
            </a:extLst>
          </p:cNvPr>
          <p:cNvSpPr txBox="1"/>
          <p:nvPr/>
        </p:nvSpPr>
        <p:spPr>
          <a:xfrm>
            <a:off x="6038357" y="3623992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Performance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Growth Analysis</a:t>
            </a:r>
            <a:endParaRPr lang="es-ES" altLang="zh-CN" sz="1400" dirty="0">
              <a:solidFill>
                <a:schemeClr val="bg1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D4ED4E-5BE2-F18E-1F7C-A4D1FF251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9364" y="3553379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7" name="TextBox 47">
            <a:extLst>
              <a:ext uri="{FF2B5EF4-FFF2-40B4-BE49-F238E27FC236}">
                <a16:creationId xmlns:a16="http://schemas.microsoft.com/office/drawing/2014/main" id="{605FECE2-B1B6-4237-E0C4-FFE2D4B48448}"/>
              </a:ext>
            </a:extLst>
          </p:cNvPr>
          <p:cNvSpPr txBox="1"/>
          <p:nvPr/>
        </p:nvSpPr>
        <p:spPr>
          <a:xfrm>
            <a:off x="6038357" y="5274166"/>
            <a:ext cx="398955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Increase Performance</a:t>
            </a:r>
          </a:p>
          <a:p>
            <a:pPr algn="ctr"/>
            <a:r>
              <a:rPr lang="en-US" altLang="zh-CN" sz="1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strategies</a:t>
            </a:r>
            <a:endParaRPr lang="es-ES" altLang="zh-CN" sz="140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9901A8-72E6-3A71-4967-81095EB0D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9364" y="5203553"/>
            <a:ext cx="572112" cy="572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03</a:t>
            </a:r>
          </a:p>
        </p:txBody>
      </p:sp>
      <p:pic>
        <p:nvPicPr>
          <p:cNvPr id="29" name="Graphic 28" descr="Research with solid fill">
            <a:extLst>
              <a:ext uri="{FF2B5EF4-FFF2-40B4-BE49-F238E27FC236}">
                <a16:creationId xmlns:a16="http://schemas.microsoft.com/office/drawing/2014/main" id="{46F64C70-2473-B94C-2BEE-02FA68F4B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2099223" y="3381191"/>
            <a:ext cx="100003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06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37B72B-E178-DFE3-B013-EB61EF9E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07800" y="0"/>
            <a:ext cx="584200" cy="58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C7249-1581-F61F-1F3B-4D1E38E60749}"/>
              </a:ext>
            </a:extLst>
          </p:cNvPr>
          <p:cNvSpPr txBox="1"/>
          <p:nvPr/>
        </p:nvSpPr>
        <p:spPr>
          <a:xfrm>
            <a:off x="1463903" y="671097"/>
            <a:ext cx="926419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Conclusion</a:t>
            </a:r>
            <a:endParaRPr lang="en-US" sz="360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0F774F-410B-656A-FE8B-F8502C0F3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1318" y="2147002"/>
            <a:ext cx="10769364" cy="3697123"/>
            <a:chOff x="788154" y="2147002"/>
            <a:chExt cx="10769364" cy="36971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22BCE9-300C-A55E-B365-C009BADFB0AC}"/>
                </a:ext>
              </a:extLst>
            </p:cNvPr>
            <p:cNvGrpSpPr/>
            <p:nvPr/>
          </p:nvGrpSpPr>
          <p:grpSpPr>
            <a:xfrm>
              <a:off x="8324290" y="2147002"/>
              <a:ext cx="3233228" cy="1066786"/>
              <a:chOff x="8209472" y="2043791"/>
              <a:chExt cx="3233228" cy="106678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464E33-7803-F950-C0C3-DBB9EC5CDB24}"/>
                  </a:ext>
                </a:extLst>
              </p:cNvPr>
              <p:cNvSpPr txBox="1"/>
              <p:nvPr/>
            </p:nvSpPr>
            <p:spPr>
              <a:xfrm>
                <a:off x="8209472" y="2371913"/>
                <a:ext cx="323322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Fragrances, Apparel, Small Leather goods,</a:t>
                </a:r>
              </a:p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Accessories were the most popular. </a:t>
                </a:r>
              </a:p>
              <a:p>
                <a:r>
                  <a:rPr lang="en-US" sz="1200" u="sng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Identify common factors and apply them to unpopular products.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0A06A0-71C9-1A3D-9A55-D027E999E016}"/>
                  </a:ext>
                </a:extLst>
              </p:cNvPr>
              <p:cNvSpPr txBox="1"/>
              <p:nvPr/>
            </p:nvSpPr>
            <p:spPr>
              <a:xfrm>
                <a:off x="8209472" y="2043791"/>
                <a:ext cx="32332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Popular Products 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547DC1-C977-49B5-E7B2-67B901DC7ADD}"/>
                </a:ext>
              </a:extLst>
            </p:cNvPr>
            <p:cNvGrpSpPr/>
            <p:nvPr/>
          </p:nvGrpSpPr>
          <p:grpSpPr>
            <a:xfrm>
              <a:off x="8324290" y="4059020"/>
              <a:ext cx="3233228" cy="1538883"/>
              <a:chOff x="8324290" y="4059020"/>
              <a:chExt cx="3233228" cy="153888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3F18BF-673C-C7EC-BC07-16CEFB7B1D6B}"/>
                  </a:ext>
                </a:extLst>
              </p:cNvPr>
              <p:cNvSpPr txBox="1"/>
              <p:nvPr/>
            </p:nvSpPr>
            <p:spPr>
              <a:xfrm>
                <a:off x="8324290" y="4059020"/>
                <a:ext cx="3233228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Apparel, Fragrances, and Accessories were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very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popular,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very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profitable,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production costs. </a:t>
                </a:r>
              </a:p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Bags, Mini Bags, and Sandals were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popular,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very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profitable, </a:t>
                </a:r>
                <a:r>
                  <a:rPr 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high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production costs.</a:t>
                </a:r>
              </a:p>
              <a:p>
                <a:r>
                  <a:rPr lang="en-US" sz="1200" u="sng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Increase product price/ lower production cost with affecting quality.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3B8F5-E297-07CE-5BC5-5667E51898BC}"/>
                  </a:ext>
                </a:extLst>
              </p:cNvPr>
              <p:cNvSpPr txBox="1"/>
              <p:nvPr/>
            </p:nvSpPr>
            <p:spPr>
              <a:xfrm>
                <a:off x="8324290" y="5351682"/>
                <a:ext cx="32332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Profitable Products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5E8C39-437B-FA8B-E4D9-B405B660B3EE}"/>
                </a:ext>
              </a:extLst>
            </p:cNvPr>
            <p:cNvGrpSpPr/>
            <p:nvPr/>
          </p:nvGrpSpPr>
          <p:grpSpPr>
            <a:xfrm>
              <a:off x="788154" y="2147002"/>
              <a:ext cx="3233228" cy="1684519"/>
              <a:chOff x="8209472" y="2043791"/>
              <a:chExt cx="3233228" cy="168451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42604-4AB3-268D-657E-971EE0A6DF5B}"/>
                  </a:ext>
                </a:extLst>
              </p:cNvPr>
              <p:cNvSpPr txBox="1"/>
              <p:nvPr/>
            </p:nvSpPr>
            <p:spPr>
              <a:xfrm>
                <a:off x="8209472" y="2371913"/>
                <a:ext cx="3233228" cy="1356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Offering discounts regularly can be an effective way to increase both consumer retention and loyalty.  However, </a:t>
                </a:r>
                <a:r>
                  <a:rPr lang="en-US" sz="1200" u="sng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 is crucial to offer discounts in a way that is both profitable for the business and does not negatively impact the brand image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s-ES" altLang="zh-CN" sz="1200" u="sng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Lato Light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6315C2-7812-C909-B103-D1267DF8D54D}"/>
                  </a:ext>
                </a:extLst>
              </p:cNvPr>
              <p:cNvSpPr txBox="1"/>
              <p:nvPr/>
            </p:nvSpPr>
            <p:spPr>
              <a:xfrm>
                <a:off x="8209472" y="2043791"/>
                <a:ext cx="323322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s-ES" altLang="zh-CN" sz="16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Lato Light" panose="020F0502020204030203" pitchFamily="34" charset="0"/>
                    <a:cs typeface="Lato Light" panose="020F0502020204030203" pitchFamily="34" charset="0"/>
                  </a:rPr>
                  <a:t>Discounts</a:t>
                </a:r>
                <a:endParaRPr lang="es-E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2F303D-0976-BCEB-169A-5EA868B855BD}"/>
                </a:ext>
              </a:extLst>
            </p:cNvPr>
            <p:cNvGrpSpPr/>
            <p:nvPr/>
          </p:nvGrpSpPr>
          <p:grpSpPr>
            <a:xfrm>
              <a:off x="788154" y="4315674"/>
              <a:ext cx="3233228" cy="1528451"/>
              <a:chOff x="8324290" y="4315674"/>
              <a:chExt cx="3233228" cy="152845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318F12-0711-4375-9368-851D7612BA15}"/>
                  </a:ext>
                </a:extLst>
              </p:cNvPr>
              <p:cNvSpPr txBox="1"/>
              <p:nvPr/>
            </p:nvSpPr>
            <p:spPr>
              <a:xfrm>
                <a:off x="8324290" y="4315674"/>
                <a:ext cx="3233228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Improving products like Shoes, Sneakers, and Shoes. Especially Shoes which no old consumer ever bought!</a:t>
                </a:r>
              </a:p>
              <a:p>
                <a:r>
                  <a:rPr lang="en-US" sz="1200" u="sng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Improve design and quality. Consider offering deals and discounts.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78F5A8-9859-FDF6-63FB-35929DA6223C}"/>
                  </a:ext>
                </a:extLst>
              </p:cNvPr>
              <p:cNvSpPr txBox="1"/>
              <p:nvPr/>
            </p:nvSpPr>
            <p:spPr>
              <a:xfrm>
                <a:off x="8324290" y="5351682"/>
                <a:ext cx="323322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Unpopular and unprofitable Products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E81DE6-E71D-510C-740B-01B451AF0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16400" y="2008772"/>
            <a:ext cx="3759200" cy="3758138"/>
            <a:chOff x="5540375" y="2870200"/>
            <a:chExt cx="1078219" cy="1077914"/>
          </a:xfrm>
          <a:solidFill>
            <a:schemeClr val="bg2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924233F-774C-AAF9-D6AF-2BA567657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6" y="3429001"/>
              <a:ext cx="515938" cy="519113"/>
            </a:xfrm>
            <a:custGeom>
              <a:avLst/>
              <a:gdLst>
                <a:gd name="T0" fmla="*/ 172 w 172"/>
                <a:gd name="T1" fmla="*/ 90 h 173"/>
                <a:gd name="T2" fmla="*/ 172 w 172"/>
                <a:gd name="T3" fmla="*/ 173 h 173"/>
                <a:gd name="T4" fmla="*/ 0 w 172"/>
                <a:gd name="T5" fmla="*/ 0 h 173"/>
                <a:gd name="T6" fmla="*/ 82 w 172"/>
                <a:gd name="T7" fmla="*/ 0 h 173"/>
                <a:gd name="T8" fmla="*/ 172 w 172"/>
                <a:gd name="T9" fmla="*/ 9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3">
                  <a:moveTo>
                    <a:pt x="172" y="90"/>
                  </a:moveTo>
                  <a:cubicBezTo>
                    <a:pt x="172" y="173"/>
                    <a:pt x="172" y="173"/>
                    <a:pt x="172" y="173"/>
                  </a:cubicBezTo>
                  <a:cubicBezTo>
                    <a:pt x="80" y="166"/>
                    <a:pt x="6" y="93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8" y="47"/>
                    <a:pt x="125" y="84"/>
                    <a:pt x="172" y="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307AEA04-B84B-F1F8-077E-C82708CFC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894" y="3429001"/>
              <a:ext cx="520700" cy="519113"/>
            </a:xfrm>
            <a:custGeom>
              <a:avLst/>
              <a:gdLst>
                <a:gd name="T0" fmla="*/ 90 w 173"/>
                <a:gd name="T1" fmla="*/ 0 h 173"/>
                <a:gd name="T2" fmla="*/ 173 w 173"/>
                <a:gd name="T3" fmla="*/ 0 h 173"/>
                <a:gd name="T4" fmla="*/ 0 w 173"/>
                <a:gd name="T5" fmla="*/ 173 h 173"/>
                <a:gd name="T6" fmla="*/ 0 w 173"/>
                <a:gd name="T7" fmla="*/ 90 h 173"/>
                <a:gd name="T8" fmla="*/ 90 w 17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3">
                  <a:moveTo>
                    <a:pt x="90" y="0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166" y="93"/>
                    <a:pt x="92" y="166"/>
                    <a:pt x="0" y="173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7" y="84"/>
                    <a:pt x="84" y="47"/>
                    <a:pt x="9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09426B9-AF77-9697-EDD8-E1BBBE5A0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894" y="2870200"/>
              <a:ext cx="520700" cy="515938"/>
            </a:xfrm>
            <a:custGeom>
              <a:avLst/>
              <a:gdLst>
                <a:gd name="T0" fmla="*/ 0 w 173"/>
                <a:gd name="T1" fmla="*/ 82 h 172"/>
                <a:gd name="T2" fmla="*/ 0 w 173"/>
                <a:gd name="T3" fmla="*/ 0 h 172"/>
                <a:gd name="T4" fmla="*/ 173 w 173"/>
                <a:gd name="T5" fmla="*/ 172 h 172"/>
                <a:gd name="T6" fmla="*/ 90 w 173"/>
                <a:gd name="T7" fmla="*/ 172 h 172"/>
                <a:gd name="T8" fmla="*/ 0 w 173"/>
                <a:gd name="T9" fmla="*/ 8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2">
                  <a:moveTo>
                    <a:pt x="0" y="8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2" y="7"/>
                    <a:pt x="166" y="80"/>
                    <a:pt x="173" y="172"/>
                  </a:cubicBezTo>
                  <a:cubicBezTo>
                    <a:pt x="90" y="172"/>
                    <a:pt x="90" y="172"/>
                    <a:pt x="90" y="172"/>
                  </a:cubicBezTo>
                  <a:cubicBezTo>
                    <a:pt x="84" y="126"/>
                    <a:pt x="47" y="88"/>
                    <a:pt x="0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BFB0714-C363-AFF1-5F51-61A0EBD6C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2870200"/>
              <a:ext cx="515938" cy="515938"/>
            </a:xfrm>
            <a:custGeom>
              <a:avLst/>
              <a:gdLst>
                <a:gd name="T0" fmla="*/ 82 w 172"/>
                <a:gd name="T1" fmla="*/ 172 h 172"/>
                <a:gd name="T2" fmla="*/ 0 w 172"/>
                <a:gd name="T3" fmla="*/ 172 h 172"/>
                <a:gd name="T4" fmla="*/ 172 w 172"/>
                <a:gd name="T5" fmla="*/ 0 h 172"/>
                <a:gd name="T6" fmla="*/ 172 w 172"/>
                <a:gd name="T7" fmla="*/ 82 h 172"/>
                <a:gd name="T8" fmla="*/ 82 w 172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172">
                  <a:moveTo>
                    <a:pt x="82" y="172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6" y="80"/>
                    <a:pt x="80" y="7"/>
                    <a:pt x="172" y="0"/>
                  </a:cubicBezTo>
                  <a:cubicBezTo>
                    <a:pt x="172" y="82"/>
                    <a:pt x="172" y="82"/>
                    <a:pt x="172" y="82"/>
                  </a:cubicBezTo>
                  <a:cubicBezTo>
                    <a:pt x="125" y="88"/>
                    <a:pt x="88" y="126"/>
                    <a:pt x="82" y="17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C972079-38A4-238E-A44D-1EF53FB04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4312" y="2268027"/>
            <a:ext cx="1052680" cy="1052680"/>
          </a:xfrm>
          <a:prstGeom prst="ellipse">
            <a:avLst/>
          </a:prstGeom>
          <a:solidFill>
            <a:srgbClr val="096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222222-AD0D-2C63-1772-EF3A24858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1221" y="2147002"/>
            <a:ext cx="1052680" cy="1052680"/>
          </a:xfrm>
          <a:prstGeom prst="ellipse">
            <a:avLst/>
          </a:prstGeom>
          <a:solidFill>
            <a:srgbClr val="EE7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7FCA46-232D-8CB7-4776-1566A33B6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8099" y="4576001"/>
            <a:ext cx="1052680" cy="1052680"/>
          </a:xfrm>
          <a:prstGeom prst="ellipse">
            <a:avLst/>
          </a:prstGeom>
          <a:solidFill>
            <a:srgbClr val="FDCF6F"/>
          </a:solidFill>
          <a:ln>
            <a:solidFill>
              <a:srgbClr val="FDCF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A60DBE-4B95-4148-13B8-9BBEB9328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31221" y="4576001"/>
            <a:ext cx="1052680" cy="1052680"/>
          </a:xfrm>
          <a:prstGeom prst="ellipse">
            <a:avLst/>
          </a:prstGeom>
          <a:solidFill>
            <a:srgbClr val="096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Placeholder 17" descr="Label with solid fill">
            <a:extLst>
              <a:ext uri="{FF2B5EF4-FFF2-40B4-BE49-F238E27FC236}">
                <a16:creationId xmlns:a16="http://schemas.microsoft.com/office/drawing/2014/main" id="{3E956A81-2B03-9F24-2011-EEE0C47E4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275829" y="2213823"/>
            <a:ext cx="1180627" cy="1180052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</p:spPr>
      </p:pic>
      <p:pic>
        <p:nvPicPr>
          <p:cNvPr id="44" name="Graphic 43" descr="Sparkling Heart with solid fill">
            <a:extLst>
              <a:ext uri="{FF2B5EF4-FFF2-40B4-BE49-F238E27FC236}">
                <a16:creationId xmlns:a16="http://schemas.microsoft.com/office/drawing/2014/main" id="{48F7D6A2-F3C0-CD43-A6C2-BC0A823A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4466" y="2269561"/>
            <a:ext cx="966189" cy="918653"/>
          </a:xfrm>
          <a:prstGeom prst="rect">
            <a:avLst/>
          </a:prstGeom>
        </p:spPr>
      </p:pic>
      <p:pic>
        <p:nvPicPr>
          <p:cNvPr id="45" name="Graphic 44" descr="Money outline">
            <a:extLst>
              <a:ext uri="{FF2B5EF4-FFF2-40B4-BE49-F238E27FC236}">
                <a16:creationId xmlns:a16="http://schemas.microsoft.com/office/drawing/2014/main" id="{C1E66DFF-DC84-2FD4-1049-9EEDE1193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8124" y="4610422"/>
            <a:ext cx="838871" cy="879759"/>
          </a:xfrm>
          <a:prstGeom prst="rect">
            <a:avLst/>
          </a:prstGeom>
        </p:spPr>
      </p:pic>
      <p:pic>
        <p:nvPicPr>
          <p:cNvPr id="46" name="Graphic 45" descr="Speedometer Low with solid fill">
            <a:extLst>
              <a:ext uri="{FF2B5EF4-FFF2-40B4-BE49-F238E27FC236}">
                <a16:creationId xmlns:a16="http://schemas.microsoft.com/office/drawing/2014/main" id="{6111A49D-FBE3-B94B-28FE-4E26485D2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78555" y="4580192"/>
            <a:ext cx="737251" cy="94021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BC4E773-7E95-A43B-F672-4B72FC37A822}"/>
              </a:ext>
            </a:extLst>
          </p:cNvPr>
          <p:cNvSpPr txBox="1"/>
          <p:nvPr/>
        </p:nvSpPr>
        <p:spPr>
          <a:xfrm>
            <a:off x="5919281" y="3403956"/>
            <a:ext cx="3033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0BD8D7-449F-76AE-0F28-BCA2157A639F}"/>
              </a:ext>
            </a:extLst>
          </p:cNvPr>
          <p:cNvSpPr txBox="1"/>
          <p:nvPr/>
        </p:nvSpPr>
        <p:spPr>
          <a:xfrm>
            <a:off x="5661776" y="3787316"/>
            <a:ext cx="3033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9545D5-87F7-AC41-15C7-C4FB35C574DB}"/>
              </a:ext>
            </a:extLst>
          </p:cNvPr>
          <p:cNvSpPr txBox="1"/>
          <p:nvPr/>
        </p:nvSpPr>
        <p:spPr>
          <a:xfrm>
            <a:off x="6176786" y="3787315"/>
            <a:ext cx="3033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3863554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FE68-5CDC-21AE-7D1E-2A392454B025}"/>
              </a:ext>
            </a:extLst>
          </p:cNvPr>
          <p:cNvSpPr/>
          <p:nvPr/>
        </p:nvSpPr>
        <p:spPr>
          <a:xfrm>
            <a:off x="1879600" y="1559560"/>
            <a:ext cx="8432800" cy="3738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3012440"/>
            <a:ext cx="8432800" cy="228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Problem !!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Net Profit has decreased drastically in the last three months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47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BC1E31-0D02-01C2-FA59-F7FB13B18162}"/>
              </a:ext>
            </a:extLst>
          </p:cNvPr>
          <p:cNvSpPr/>
          <p:nvPr/>
        </p:nvSpPr>
        <p:spPr>
          <a:xfrm>
            <a:off x="5441429" y="653668"/>
            <a:ext cx="6375623" cy="2614188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0A0B2E-9347-B6D2-3391-124CA3A73F59}"/>
              </a:ext>
            </a:extLst>
          </p:cNvPr>
          <p:cNvSpPr/>
          <p:nvPr/>
        </p:nvSpPr>
        <p:spPr>
          <a:xfrm>
            <a:off x="8664315" y="3428999"/>
            <a:ext cx="3152737" cy="277533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3FE2F2-9511-E534-BFFE-E4E20C6161E2}"/>
              </a:ext>
            </a:extLst>
          </p:cNvPr>
          <p:cNvSpPr/>
          <p:nvPr/>
        </p:nvSpPr>
        <p:spPr>
          <a:xfrm>
            <a:off x="5441429" y="3428999"/>
            <a:ext cx="3152737" cy="277533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C5CA7F5-39C2-932B-9AA7-3DA8D6E8D8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128693"/>
              </p:ext>
            </p:extLst>
          </p:nvPr>
        </p:nvGraphicFramePr>
        <p:xfrm>
          <a:off x="5441429" y="653668"/>
          <a:ext cx="6375623" cy="2614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A8E6A2-BEE4-2019-0428-05068EE0D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021978"/>
              </p:ext>
            </p:extLst>
          </p:nvPr>
        </p:nvGraphicFramePr>
        <p:xfrm>
          <a:off x="5314950" y="3428999"/>
          <a:ext cx="3349363" cy="2775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D06E1C-0134-562A-81F4-93C6744AD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506512"/>
              </p:ext>
            </p:extLst>
          </p:nvPr>
        </p:nvGraphicFramePr>
        <p:xfrm>
          <a:off x="8594166" y="3455231"/>
          <a:ext cx="3419510" cy="274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DD1D61-DDAD-C343-6845-A5DF62B7CF3D}"/>
              </a:ext>
            </a:extLst>
          </p:cNvPr>
          <p:cNvSpPr txBox="1"/>
          <p:nvPr/>
        </p:nvSpPr>
        <p:spPr>
          <a:xfrm>
            <a:off x="5441427" y="3455231"/>
            <a:ext cx="276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Old Unique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Consumers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F8E572-4CBA-5222-C0B6-51281E58D46B}"/>
              </a:ext>
            </a:extLst>
          </p:cNvPr>
          <p:cNvSpPr/>
          <p:nvPr/>
        </p:nvSpPr>
        <p:spPr>
          <a:xfrm>
            <a:off x="1061594" y="1906885"/>
            <a:ext cx="4413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No New Consumers!!</a:t>
            </a:r>
            <a:endParaRPr lang="es-E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2E8FC-12B7-2F47-2C0E-A8FB9C9B3EA4}"/>
              </a:ext>
            </a:extLst>
          </p:cNvPr>
          <p:cNvSpPr/>
          <p:nvPr/>
        </p:nvSpPr>
        <p:spPr>
          <a:xfrm>
            <a:off x="1073071" y="3282368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The number of Old Consumers didn’t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change.</a:t>
            </a:r>
            <a:endParaRPr lang="es-E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5EA8FC-ED1E-C252-6BB4-FC19C45D2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3576" y="311934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06BDE9-57F1-6780-B3FA-8F9006407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7890" y="1723307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33A9A-488E-ECAC-E4E0-AD2A0408AEC4}"/>
              </a:ext>
            </a:extLst>
          </p:cNvPr>
          <p:cNvSpPr/>
          <p:nvPr/>
        </p:nvSpPr>
        <p:spPr>
          <a:xfrm>
            <a:off x="1061594" y="4829781"/>
            <a:ext cx="4687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Number of Orders From Old Consumer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didn’t change.</a:t>
            </a:r>
            <a:endParaRPr lang="es-E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57DF7E-8924-6255-12F8-C3BC5AC84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5846" y="4643338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4BD84-3805-D034-3E6D-90AB53EF131F}"/>
              </a:ext>
            </a:extLst>
          </p:cNvPr>
          <p:cNvSpPr txBox="1"/>
          <p:nvPr/>
        </p:nvSpPr>
        <p:spPr>
          <a:xfrm>
            <a:off x="374948" y="765613"/>
            <a:ext cx="362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 Profit has decreased in the last three months!! </a:t>
            </a:r>
          </a:p>
        </p:txBody>
      </p:sp>
    </p:spTree>
    <p:extLst>
      <p:ext uri="{BB962C8B-B14F-4D97-AF65-F5344CB8AC3E}">
        <p14:creationId xmlns:p14="http://schemas.microsoft.com/office/powerpoint/2010/main" val="17532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419141C-E71D-AA49-8C49-9E256661A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8221" y="1258083"/>
            <a:ext cx="2607138" cy="2302002"/>
            <a:chOff x="304800" y="2223095"/>
            <a:chExt cx="3419021" cy="2869034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CEBB5F-A2F0-1507-D4B3-A2D86320B61E}"/>
                </a:ext>
              </a:extLst>
            </p:cNvPr>
            <p:cNvSpPr/>
            <p:nvPr/>
          </p:nvSpPr>
          <p:spPr>
            <a:xfrm>
              <a:off x="304800" y="2223095"/>
              <a:ext cx="3419021" cy="760708"/>
            </a:xfrm>
            <a:prstGeom prst="rect">
              <a:avLst/>
            </a:prstGeom>
            <a:solidFill>
              <a:srgbClr val="FE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Discounts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DF990E2-AE73-C903-A242-0210C9A6ADD2}"/>
                </a:ext>
              </a:extLst>
            </p:cNvPr>
            <p:cNvSpPr/>
            <p:nvPr/>
          </p:nvSpPr>
          <p:spPr>
            <a:xfrm>
              <a:off x="304800" y="2983803"/>
              <a:ext cx="3419021" cy="210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The two months didn’t have discounts.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(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no difference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)</a:t>
              </a:r>
              <a:endParaRPr lang="es-E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DA85FD1C-4A3F-003B-E4AD-D198F380E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50901" y="1101949"/>
            <a:ext cx="395199" cy="369279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Placeholder 17" descr="Label with solid fill">
            <a:extLst>
              <a:ext uri="{FF2B5EF4-FFF2-40B4-BE49-F238E27FC236}">
                <a16:creationId xmlns:a16="http://schemas.microsoft.com/office/drawing/2014/main" id="{3360CC90-CA19-B200-5101-C6E027BA7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74125" y="1117711"/>
            <a:ext cx="365264" cy="365086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AA4260F-B906-DBC7-C2FA-10EC7E1B8124}"/>
              </a:ext>
            </a:extLst>
          </p:cNvPr>
          <p:cNvSpPr/>
          <p:nvPr/>
        </p:nvSpPr>
        <p:spPr>
          <a:xfrm>
            <a:off x="3465437" y="1258083"/>
            <a:ext cx="3260726" cy="5036037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7386BE8-C183-050A-A5EA-B1EC3530454A}"/>
              </a:ext>
            </a:extLst>
          </p:cNvPr>
          <p:cNvSpPr/>
          <p:nvPr/>
        </p:nvSpPr>
        <p:spPr>
          <a:xfrm>
            <a:off x="7046239" y="1258082"/>
            <a:ext cx="4607538" cy="2307313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E551DE4-4E09-0555-B814-B9776C99B86E}"/>
              </a:ext>
            </a:extLst>
          </p:cNvPr>
          <p:cNvSpPr/>
          <p:nvPr/>
        </p:nvSpPr>
        <p:spPr>
          <a:xfrm>
            <a:off x="7046239" y="3855721"/>
            <a:ext cx="4607538" cy="2438400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5EF34D-6B3B-EC82-38CC-327CCAFB1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8223" y="3923920"/>
            <a:ext cx="2607138" cy="2302002"/>
            <a:chOff x="304800" y="2223095"/>
            <a:chExt cx="3419021" cy="2869034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5FB26A-B075-FDFE-09D6-EFAAE1C7464D}"/>
                </a:ext>
              </a:extLst>
            </p:cNvPr>
            <p:cNvSpPr/>
            <p:nvPr/>
          </p:nvSpPr>
          <p:spPr>
            <a:xfrm>
              <a:off x="304800" y="2223095"/>
              <a:ext cx="3419021" cy="760708"/>
            </a:xfrm>
            <a:prstGeom prst="rect">
              <a:avLst/>
            </a:prstGeom>
            <a:solidFill>
              <a:srgbClr val="FE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Products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B3C58DB-9B8B-7216-DFF0-3E01ED002091}"/>
                </a:ext>
              </a:extLst>
            </p:cNvPr>
            <p:cNvSpPr/>
            <p:nvPr/>
          </p:nvSpPr>
          <p:spPr>
            <a:xfrm>
              <a:off x="304800" y="2983803"/>
              <a:ext cx="3419021" cy="210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Almost no change in the popular products.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(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no difference</a:t>
              </a:r>
              <a:r>
                <a:rPr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)</a:t>
              </a:r>
              <a:endParaRPr lang="es-E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79" name="Chart 78">
            <a:extLst>
              <a:ext uri="{FF2B5EF4-FFF2-40B4-BE49-F238E27FC236}">
                <a16:creationId xmlns:a16="http://schemas.microsoft.com/office/drawing/2014/main" id="{5B5A9F3C-CAC4-028E-4415-425FBAF1D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380258"/>
              </p:ext>
            </p:extLst>
          </p:nvPr>
        </p:nvGraphicFramePr>
        <p:xfrm>
          <a:off x="3465437" y="1471228"/>
          <a:ext cx="3260726" cy="4841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1C974C8B-F79A-F619-84CD-6DD00D4D8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484984"/>
              </p:ext>
            </p:extLst>
          </p:nvPr>
        </p:nvGraphicFramePr>
        <p:xfrm>
          <a:off x="7046239" y="1269503"/>
          <a:ext cx="4607538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A62A448B-9413-3982-CFDA-0C8F3F7EF4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64572"/>
              </p:ext>
            </p:extLst>
          </p:nvPr>
        </p:nvGraphicFramePr>
        <p:xfrm>
          <a:off x="7046239" y="3850410"/>
          <a:ext cx="4607538" cy="244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2" name="Oval 81">
            <a:extLst>
              <a:ext uri="{FF2B5EF4-FFF2-40B4-BE49-F238E27FC236}">
                <a16:creationId xmlns:a16="http://schemas.microsoft.com/office/drawing/2014/main" id="{163ECABA-60C3-DA2B-0F5A-C6F2A3804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4192" y="3739280"/>
            <a:ext cx="395199" cy="369279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11" descr="Formal Shirt with solid fill">
            <a:extLst>
              <a:ext uri="{FF2B5EF4-FFF2-40B4-BE49-F238E27FC236}">
                <a16:creationId xmlns:a16="http://schemas.microsoft.com/office/drawing/2014/main" id="{851775BE-350A-3BD6-0808-A6AD1F399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696663" y="3771222"/>
            <a:ext cx="290255" cy="282219"/>
          </a:xfrm>
          <a:custGeom>
            <a:avLst/>
            <a:gdLst>
              <a:gd name="connsiteX0" fmla="*/ 0 w 8512118"/>
              <a:gd name="connsiteY0" fmla="*/ 0 h 6366204"/>
              <a:gd name="connsiteX1" fmla="*/ 8512118 w 8512118"/>
              <a:gd name="connsiteY1" fmla="*/ 0 h 6366204"/>
              <a:gd name="connsiteX2" fmla="*/ 8512118 w 8512118"/>
              <a:gd name="connsiteY2" fmla="*/ 6366204 h 6366204"/>
              <a:gd name="connsiteX3" fmla="*/ 0 w 8512118"/>
              <a:gd name="connsiteY3" fmla="*/ 6366204 h 636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2118" h="6366204">
                <a:moveTo>
                  <a:pt x="0" y="0"/>
                </a:moveTo>
                <a:lnTo>
                  <a:pt x="8512118" y="0"/>
                </a:lnTo>
                <a:lnTo>
                  <a:pt x="8512118" y="6366204"/>
                </a:lnTo>
                <a:lnTo>
                  <a:pt x="0" y="6366204"/>
                </a:lnTo>
                <a:close/>
              </a:path>
            </a:pathLst>
          </a:custGeom>
        </p:spPr>
      </p:pic>
      <p:sp>
        <p:nvSpPr>
          <p:cNvPr id="84" name="TextBox 29">
            <a:extLst>
              <a:ext uri="{FF2B5EF4-FFF2-40B4-BE49-F238E27FC236}">
                <a16:creationId xmlns:a16="http://schemas.microsoft.com/office/drawing/2014/main" id="{0C69D3BD-C3EB-4471-6CE3-20699CD619D4}"/>
              </a:ext>
            </a:extLst>
          </p:cNvPr>
          <p:cNvSpPr txBox="1"/>
          <p:nvPr/>
        </p:nvSpPr>
        <p:spPr>
          <a:xfrm>
            <a:off x="3527840" y="1380349"/>
            <a:ext cx="3135920" cy="32435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Net Profit for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Sep and Oct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143A8D-091E-A10D-CEF9-FB3D39063CDF}"/>
              </a:ext>
            </a:extLst>
          </p:cNvPr>
          <p:cNvSpPr txBox="1"/>
          <p:nvPr/>
        </p:nvSpPr>
        <p:spPr>
          <a:xfrm>
            <a:off x="5095800" y="1714640"/>
            <a:ext cx="75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2020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BB529B6-2C9E-87AF-643F-B18790AF8F28}"/>
              </a:ext>
            </a:extLst>
          </p:cNvPr>
          <p:cNvSpPr txBox="1"/>
          <p:nvPr/>
        </p:nvSpPr>
        <p:spPr>
          <a:xfrm>
            <a:off x="3019350" y="629735"/>
            <a:ext cx="490728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What is the difference between Sep and October 2020?</a:t>
            </a:r>
            <a:endParaRPr lang="es-ES" altLang="zh-CN" sz="1500" dirty="0">
              <a:solidFill>
                <a:schemeClr val="tx1">
                  <a:lumMod val="65000"/>
                  <a:lumOff val="3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C6C447-0441-C905-0D71-7AC17D2A79E2}"/>
              </a:ext>
            </a:extLst>
          </p:cNvPr>
          <p:cNvSpPr txBox="1"/>
          <p:nvPr/>
        </p:nvSpPr>
        <p:spPr>
          <a:xfrm>
            <a:off x="1696663" y="7707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Why there were no new Consumers?</a:t>
            </a:r>
            <a:endParaRPr lang="es-E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8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17"/>
                            </p:stCondLst>
                            <p:childTnLst>
                              <p:par>
                                <p:cTn id="10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90D7E-36E4-03B7-3C51-7F153AADBA30}"/>
              </a:ext>
            </a:extLst>
          </p:cNvPr>
          <p:cNvSpPr txBox="1"/>
          <p:nvPr/>
        </p:nvSpPr>
        <p:spPr>
          <a:xfrm>
            <a:off x="1026188" y="2132429"/>
            <a:ext cx="101396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9777413" algn="l"/>
              </a:tabLst>
            </a:pPr>
            <a:r>
              <a:rPr lang="en-US" altLang="zh-CN" sz="6000" b="1" dirty="0">
                <a:latin typeface="+mj-lt"/>
              </a:rPr>
              <a:t>Then What</a:t>
            </a:r>
          </a:p>
          <a:p>
            <a:pPr algn="ctr">
              <a:tabLst>
                <a:tab pos="9777413" algn="l"/>
              </a:tabLst>
            </a:pPr>
            <a:r>
              <a:rPr lang="en-US" altLang="zh-CN" sz="6000" b="1" dirty="0">
                <a:latin typeface="+mj-lt"/>
              </a:rPr>
              <a:t>To Do ?!</a:t>
            </a:r>
          </a:p>
        </p:txBody>
      </p:sp>
    </p:spTree>
    <p:extLst>
      <p:ext uri="{BB962C8B-B14F-4D97-AF65-F5344CB8AC3E}">
        <p14:creationId xmlns:p14="http://schemas.microsoft.com/office/powerpoint/2010/main" val="27012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43848-B562-13AD-5B7A-CD75DEFF3930}"/>
              </a:ext>
            </a:extLst>
          </p:cNvPr>
          <p:cNvSpPr txBox="1"/>
          <p:nvPr/>
        </p:nvSpPr>
        <p:spPr>
          <a:xfrm>
            <a:off x="296778" y="2690336"/>
            <a:ext cx="5302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spcBef>
                <a:spcPts val="1200"/>
              </a:spcBef>
              <a:defRPr sz="6600" b="1">
                <a:solidFill>
                  <a:schemeClr val="tx1">
                    <a:lumMod val="85000"/>
                    <a:lumOff val="15000"/>
                  </a:schemeClr>
                </a:solidFill>
                <a:latin typeface="Outfit Black" pitchFamily="2" charset="0"/>
                <a:ea typeface="Permanent Marker" panose="02000000000000000000" pitchFamily="2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4000" dirty="0">
                <a:latin typeface="+mj-lt"/>
              </a:rPr>
              <a:t>Search for other </a:t>
            </a:r>
          </a:p>
          <a:p>
            <a:pPr algn="ctr"/>
            <a:r>
              <a:rPr lang="en-US" sz="4000" dirty="0">
                <a:latin typeface="+mj-lt"/>
              </a:rPr>
              <a:t>Reasons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50D37BA-699B-6F6C-474E-A9CC148EEB51}"/>
              </a:ext>
            </a:extLst>
          </p:cNvPr>
          <p:cNvSpPr/>
          <p:nvPr/>
        </p:nvSpPr>
        <p:spPr>
          <a:xfrm>
            <a:off x="6435611" y="1107523"/>
            <a:ext cx="3044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Increased competition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4A98BB19-3E80-7780-85C1-CB6A76F47EB7}"/>
              </a:ext>
            </a:extLst>
          </p:cNvPr>
          <p:cNvSpPr/>
          <p:nvPr/>
        </p:nvSpPr>
        <p:spPr>
          <a:xfrm>
            <a:off x="6435610" y="2013351"/>
            <a:ext cx="4329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Changing consumer preferences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345D63B4-927E-D50E-73DD-7C7511399C25}"/>
              </a:ext>
            </a:extLst>
          </p:cNvPr>
          <p:cNvSpPr/>
          <p:nvPr/>
        </p:nvSpPr>
        <p:spPr>
          <a:xfrm>
            <a:off x="6460341" y="2919179"/>
            <a:ext cx="2255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Lack of Visibility</a:t>
            </a:r>
            <a:r>
              <a:rPr lang="en-US" sz="1600" b="1" dirty="0">
                <a:latin typeface="+mj-lt"/>
              </a:rPr>
              <a:t> 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2F525C84-A4CD-89F1-0148-FB1BC007CC5A}"/>
              </a:ext>
            </a:extLst>
          </p:cNvPr>
          <p:cNvSpPr/>
          <p:nvPr/>
        </p:nvSpPr>
        <p:spPr>
          <a:xfrm>
            <a:off x="6435610" y="3825007"/>
            <a:ext cx="3044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Poor customer service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82EC216D-8B32-EBF9-9B82-B11A2D1A554C}"/>
              </a:ext>
            </a:extLst>
          </p:cNvPr>
          <p:cNvSpPr/>
          <p:nvPr/>
        </p:nvSpPr>
        <p:spPr>
          <a:xfrm>
            <a:off x="6460342" y="4735589"/>
            <a:ext cx="2095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Location issues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8A4D46C1-BF74-D8CE-5860-0B8B75771A1B}"/>
              </a:ext>
            </a:extLst>
          </p:cNvPr>
          <p:cNvSpPr/>
          <p:nvPr/>
        </p:nvSpPr>
        <p:spPr>
          <a:xfrm>
            <a:off x="6436760" y="5646172"/>
            <a:ext cx="4224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latin typeface="+mj-lt"/>
              </a:rPr>
              <a:t>Quality problems with products</a:t>
            </a:r>
            <a:endParaRPr lang="es-E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C23B60-EA43-6F5B-247D-0FE452148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6387" y="96615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550057-2236-6C7B-13C9-DEE3FF47B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6387" y="1871979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D7A1DF-57BC-0435-927A-C6D8E7BC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6387" y="2777807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1567F5-B8E9-FE86-B829-6F8A0CFE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7388" y="3683635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FB06B3-6159-6297-BF34-3CF3182FE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7388" y="4589463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8EE9D2-174C-5062-B30C-6F5402671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8051" y="5495291"/>
            <a:ext cx="657225" cy="657225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Clipboard Badge with solid fill">
            <a:extLst>
              <a:ext uri="{FF2B5EF4-FFF2-40B4-BE49-F238E27FC236}">
                <a16:creationId xmlns:a16="http://schemas.microsoft.com/office/drawing/2014/main" id="{2714A959-C239-016A-E7FB-639711E24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3223" y="5583331"/>
            <a:ext cx="545549" cy="461665"/>
          </a:xfrm>
          <a:prstGeom prst="rect">
            <a:avLst/>
          </a:prstGeom>
        </p:spPr>
      </p:pic>
      <p:pic>
        <p:nvPicPr>
          <p:cNvPr id="13" name="Graphic 12" descr="Rating 1 Star with solid fill">
            <a:extLst>
              <a:ext uri="{FF2B5EF4-FFF2-40B4-BE49-F238E27FC236}">
                <a16:creationId xmlns:a16="http://schemas.microsoft.com/office/drawing/2014/main" id="{11249A90-0941-B742-08B1-E66AFD8A2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7948" y="3781414"/>
            <a:ext cx="414102" cy="461666"/>
          </a:xfrm>
          <a:prstGeom prst="rect">
            <a:avLst/>
          </a:prstGeom>
        </p:spPr>
      </p:pic>
      <p:pic>
        <p:nvPicPr>
          <p:cNvPr id="14" name="Graphic 13" descr="Ecommerce with solid fill">
            <a:extLst>
              <a:ext uri="{FF2B5EF4-FFF2-40B4-BE49-F238E27FC236}">
                <a16:creationId xmlns:a16="http://schemas.microsoft.com/office/drawing/2014/main" id="{D22C33A1-9D6A-5D7B-E541-24C6B979D5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118" y="2908118"/>
            <a:ext cx="585761" cy="396603"/>
          </a:xfrm>
          <a:prstGeom prst="rect">
            <a:avLst/>
          </a:prstGeom>
        </p:spPr>
      </p:pic>
      <p:pic>
        <p:nvPicPr>
          <p:cNvPr id="15" name="Graphic 14" descr="Kiosk with solid fill">
            <a:extLst>
              <a:ext uri="{FF2B5EF4-FFF2-40B4-BE49-F238E27FC236}">
                <a16:creationId xmlns:a16="http://schemas.microsoft.com/office/drawing/2014/main" id="{BEC5AFBF-9EDC-E0B9-14DC-E71F907EB1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1248296"/>
            <a:ext cx="243069" cy="236784"/>
          </a:xfrm>
          <a:prstGeom prst="rect">
            <a:avLst/>
          </a:prstGeom>
        </p:spPr>
      </p:pic>
      <p:sp>
        <p:nvSpPr>
          <p:cNvPr id="16" name="Freeform 68" descr="e7d195523061f1c0cef09ac28eaae964ec9988a5cce77c8b8C1E4685C6E6B40CD7615480512384A61EE159C6FE0045D14B61E85D0A95589D558B81FFC809322ACC20DC2254D928200A3EA0841B8B1814A949D0E04D40B9AAE09C6C8926E6A284AC22EF0F8E3937099575E5D983132B5B48E4B4A5EC5D65659C6F340790817AB95702EB61B0B328F1">
            <a:extLst>
              <a:ext uri="{FF2B5EF4-FFF2-40B4-BE49-F238E27FC236}">
                <a16:creationId xmlns:a16="http://schemas.microsoft.com/office/drawing/2014/main" id="{7EB96D5C-926F-C1DC-9A88-B2D44BA78854}"/>
              </a:ext>
            </a:extLst>
          </p:cNvPr>
          <p:cNvSpPr>
            <a:spLocks noEditPoints="1"/>
          </p:cNvSpPr>
          <p:nvPr/>
        </p:nvSpPr>
        <p:spPr bwMode="auto">
          <a:xfrm>
            <a:off x="5847207" y="1107523"/>
            <a:ext cx="248793" cy="240574"/>
          </a:xfrm>
          <a:custGeom>
            <a:avLst/>
            <a:gdLst>
              <a:gd name="T0" fmla="*/ 533 w 781"/>
              <a:gd name="T1" fmla="*/ 426 h 638"/>
              <a:gd name="T2" fmla="*/ 355 w 781"/>
              <a:gd name="T3" fmla="*/ 426 h 638"/>
              <a:gd name="T4" fmla="*/ 178 w 781"/>
              <a:gd name="T5" fmla="*/ 426 h 638"/>
              <a:gd name="T6" fmla="*/ 635 w 781"/>
              <a:gd name="T7" fmla="*/ 397 h 638"/>
              <a:gd name="T8" fmla="*/ 635 w 781"/>
              <a:gd name="T9" fmla="*/ 524 h 638"/>
              <a:gd name="T10" fmla="*/ 510 w 781"/>
              <a:gd name="T11" fmla="*/ 530 h 638"/>
              <a:gd name="T12" fmla="*/ 496 w 781"/>
              <a:gd name="T13" fmla="*/ 407 h 638"/>
              <a:gd name="T14" fmla="*/ 515 w 781"/>
              <a:gd name="T15" fmla="*/ 390 h 638"/>
              <a:gd name="T16" fmla="*/ 280 w 781"/>
              <a:gd name="T17" fmla="*/ 397 h 638"/>
              <a:gd name="T18" fmla="*/ 280 w 781"/>
              <a:gd name="T19" fmla="*/ 524 h 638"/>
              <a:gd name="T20" fmla="*/ 155 w 781"/>
              <a:gd name="T21" fmla="*/ 530 h 638"/>
              <a:gd name="T22" fmla="*/ 143 w 781"/>
              <a:gd name="T23" fmla="*/ 407 h 638"/>
              <a:gd name="T24" fmla="*/ 160 w 781"/>
              <a:gd name="T25" fmla="*/ 390 h 638"/>
              <a:gd name="T26" fmla="*/ 321 w 781"/>
              <a:gd name="T27" fmla="*/ 402 h 638"/>
              <a:gd name="T28" fmla="*/ 444 w 781"/>
              <a:gd name="T29" fmla="*/ 390 h 638"/>
              <a:gd name="T30" fmla="*/ 461 w 781"/>
              <a:gd name="T31" fmla="*/ 407 h 638"/>
              <a:gd name="T32" fmla="*/ 677 w 781"/>
              <a:gd name="T33" fmla="*/ 245 h 638"/>
              <a:gd name="T34" fmla="*/ 588 w 781"/>
              <a:gd name="T35" fmla="*/ 237 h 638"/>
              <a:gd name="T36" fmla="*/ 496 w 781"/>
              <a:gd name="T37" fmla="*/ 224 h 638"/>
              <a:gd name="T38" fmla="*/ 406 w 781"/>
              <a:gd name="T39" fmla="*/ 237 h 638"/>
              <a:gd name="T40" fmla="*/ 317 w 781"/>
              <a:gd name="T41" fmla="*/ 245 h 638"/>
              <a:gd name="T42" fmla="*/ 231 w 781"/>
              <a:gd name="T43" fmla="*/ 248 h 638"/>
              <a:gd name="T44" fmla="*/ 146 w 781"/>
              <a:gd name="T45" fmla="*/ 245 h 638"/>
              <a:gd name="T46" fmla="*/ 621 w 781"/>
              <a:gd name="T47" fmla="*/ 142 h 638"/>
              <a:gd name="T48" fmla="*/ 656 w 781"/>
              <a:gd name="T49" fmla="*/ 212 h 638"/>
              <a:gd name="T50" fmla="*/ 692 w 781"/>
              <a:gd name="T51" fmla="*/ 142 h 638"/>
              <a:gd name="T52" fmla="*/ 525 w 781"/>
              <a:gd name="T53" fmla="*/ 202 h 638"/>
              <a:gd name="T54" fmla="*/ 583 w 781"/>
              <a:gd name="T55" fmla="*/ 191 h 638"/>
              <a:gd name="T56" fmla="*/ 409 w 781"/>
              <a:gd name="T57" fmla="*/ 177 h 638"/>
              <a:gd name="T58" fmla="*/ 457 w 781"/>
              <a:gd name="T59" fmla="*/ 210 h 638"/>
              <a:gd name="T60" fmla="*/ 409 w 781"/>
              <a:gd name="T61" fmla="*/ 142 h 638"/>
              <a:gd name="T62" fmla="*/ 324 w 781"/>
              <a:gd name="T63" fmla="*/ 210 h 638"/>
              <a:gd name="T64" fmla="*/ 373 w 781"/>
              <a:gd name="T65" fmla="*/ 177 h 638"/>
              <a:gd name="T66" fmla="*/ 198 w 781"/>
              <a:gd name="T67" fmla="*/ 191 h 638"/>
              <a:gd name="T68" fmla="*/ 257 w 781"/>
              <a:gd name="T69" fmla="*/ 202 h 638"/>
              <a:gd name="T70" fmla="*/ 89 w 781"/>
              <a:gd name="T71" fmla="*/ 142 h 638"/>
              <a:gd name="T72" fmla="*/ 125 w 781"/>
              <a:gd name="T73" fmla="*/ 212 h 638"/>
              <a:gd name="T74" fmla="*/ 160 w 781"/>
              <a:gd name="T75" fmla="*/ 142 h 638"/>
              <a:gd name="T76" fmla="*/ 710 w 781"/>
              <a:gd name="T77" fmla="*/ 35 h 638"/>
              <a:gd name="T78" fmla="*/ 735 w 781"/>
              <a:gd name="T79" fmla="*/ 11 h 638"/>
              <a:gd name="T80" fmla="*/ 769 w 781"/>
              <a:gd name="T81" fmla="*/ 107 h 638"/>
              <a:gd name="T82" fmla="*/ 779 w 781"/>
              <a:gd name="T83" fmla="*/ 130 h 638"/>
              <a:gd name="T84" fmla="*/ 745 w 781"/>
              <a:gd name="T85" fmla="*/ 142 h 638"/>
              <a:gd name="T86" fmla="*/ 778 w 781"/>
              <a:gd name="T87" fmla="*/ 610 h 638"/>
              <a:gd name="T88" fmla="*/ 774 w 781"/>
              <a:gd name="T89" fmla="*/ 635 h 638"/>
              <a:gd name="T90" fmla="*/ 8 w 781"/>
              <a:gd name="T91" fmla="*/ 635 h 638"/>
              <a:gd name="T92" fmla="*/ 4 w 781"/>
              <a:gd name="T93" fmla="*/ 610 h 638"/>
              <a:gd name="T94" fmla="*/ 36 w 781"/>
              <a:gd name="T95" fmla="*/ 142 h 638"/>
              <a:gd name="T96" fmla="*/ 2 w 781"/>
              <a:gd name="T97" fmla="*/ 130 h 638"/>
              <a:gd name="T98" fmla="*/ 13 w 781"/>
              <a:gd name="T99" fmla="*/ 107 h 638"/>
              <a:gd name="T100" fmla="*/ 46 w 781"/>
              <a:gd name="T101" fmla="*/ 11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81" h="638">
                <a:moveTo>
                  <a:pt x="533" y="426"/>
                </a:moveTo>
                <a:lnTo>
                  <a:pt x="533" y="496"/>
                </a:lnTo>
                <a:lnTo>
                  <a:pt x="604" y="496"/>
                </a:lnTo>
                <a:lnTo>
                  <a:pt x="604" y="426"/>
                </a:lnTo>
                <a:lnTo>
                  <a:pt x="533" y="426"/>
                </a:lnTo>
                <a:close/>
                <a:moveTo>
                  <a:pt x="355" y="426"/>
                </a:moveTo>
                <a:lnTo>
                  <a:pt x="355" y="602"/>
                </a:lnTo>
                <a:lnTo>
                  <a:pt x="426" y="602"/>
                </a:lnTo>
                <a:lnTo>
                  <a:pt x="426" y="426"/>
                </a:lnTo>
                <a:lnTo>
                  <a:pt x="355" y="426"/>
                </a:lnTo>
                <a:close/>
                <a:moveTo>
                  <a:pt x="178" y="426"/>
                </a:moveTo>
                <a:lnTo>
                  <a:pt x="178" y="496"/>
                </a:lnTo>
                <a:lnTo>
                  <a:pt x="249" y="496"/>
                </a:lnTo>
                <a:lnTo>
                  <a:pt x="249" y="426"/>
                </a:lnTo>
                <a:lnTo>
                  <a:pt x="178" y="426"/>
                </a:lnTo>
                <a:close/>
                <a:moveTo>
                  <a:pt x="515" y="390"/>
                </a:moveTo>
                <a:lnTo>
                  <a:pt x="621" y="390"/>
                </a:lnTo>
                <a:lnTo>
                  <a:pt x="627" y="390"/>
                </a:lnTo>
                <a:lnTo>
                  <a:pt x="631" y="393"/>
                </a:lnTo>
                <a:lnTo>
                  <a:pt x="635" y="397"/>
                </a:lnTo>
                <a:lnTo>
                  <a:pt x="638" y="402"/>
                </a:lnTo>
                <a:lnTo>
                  <a:pt x="639" y="407"/>
                </a:lnTo>
                <a:lnTo>
                  <a:pt x="639" y="513"/>
                </a:lnTo>
                <a:lnTo>
                  <a:pt x="638" y="520"/>
                </a:lnTo>
                <a:lnTo>
                  <a:pt x="635" y="524"/>
                </a:lnTo>
                <a:lnTo>
                  <a:pt x="631" y="528"/>
                </a:lnTo>
                <a:lnTo>
                  <a:pt x="627" y="530"/>
                </a:lnTo>
                <a:lnTo>
                  <a:pt x="621" y="532"/>
                </a:lnTo>
                <a:lnTo>
                  <a:pt x="515" y="532"/>
                </a:lnTo>
                <a:lnTo>
                  <a:pt x="510" y="530"/>
                </a:lnTo>
                <a:lnTo>
                  <a:pt x="504" y="528"/>
                </a:lnTo>
                <a:lnTo>
                  <a:pt x="500" y="524"/>
                </a:lnTo>
                <a:lnTo>
                  <a:pt x="498" y="520"/>
                </a:lnTo>
                <a:lnTo>
                  <a:pt x="496" y="513"/>
                </a:lnTo>
                <a:lnTo>
                  <a:pt x="496" y="407"/>
                </a:lnTo>
                <a:lnTo>
                  <a:pt x="498" y="402"/>
                </a:lnTo>
                <a:lnTo>
                  <a:pt x="500" y="397"/>
                </a:lnTo>
                <a:lnTo>
                  <a:pt x="504" y="393"/>
                </a:lnTo>
                <a:lnTo>
                  <a:pt x="510" y="390"/>
                </a:lnTo>
                <a:lnTo>
                  <a:pt x="515" y="390"/>
                </a:lnTo>
                <a:close/>
                <a:moveTo>
                  <a:pt x="160" y="390"/>
                </a:moveTo>
                <a:lnTo>
                  <a:pt x="266" y="390"/>
                </a:lnTo>
                <a:lnTo>
                  <a:pt x="273" y="390"/>
                </a:lnTo>
                <a:lnTo>
                  <a:pt x="277" y="393"/>
                </a:lnTo>
                <a:lnTo>
                  <a:pt x="280" y="397"/>
                </a:lnTo>
                <a:lnTo>
                  <a:pt x="283" y="402"/>
                </a:lnTo>
                <a:lnTo>
                  <a:pt x="284" y="407"/>
                </a:lnTo>
                <a:lnTo>
                  <a:pt x="284" y="513"/>
                </a:lnTo>
                <a:lnTo>
                  <a:pt x="283" y="520"/>
                </a:lnTo>
                <a:lnTo>
                  <a:pt x="280" y="524"/>
                </a:lnTo>
                <a:lnTo>
                  <a:pt x="277" y="528"/>
                </a:lnTo>
                <a:lnTo>
                  <a:pt x="273" y="530"/>
                </a:lnTo>
                <a:lnTo>
                  <a:pt x="266" y="532"/>
                </a:lnTo>
                <a:lnTo>
                  <a:pt x="160" y="532"/>
                </a:lnTo>
                <a:lnTo>
                  <a:pt x="155" y="530"/>
                </a:lnTo>
                <a:lnTo>
                  <a:pt x="150" y="528"/>
                </a:lnTo>
                <a:lnTo>
                  <a:pt x="146" y="524"/>
                </a:lnTo>
                <a:lnTo>
                  <a:pt x="143" y="520"/>
                </a:lnTo>
                <a:lnTo>
                  <a:pt x="143" y="513"/>
                </a:lnTo>
                <a:lnTo>
                  <a:pt x="143" y="407"/>
                </a:lnTo>
                <a:lnTo>
                  <a:pt x="143" y="402"/>
                </a:lnTo>
                <a:lnTo>
                  <a:pt x="146" y="397"/>
                </a:lnTo>
                <a:lnTo>
                  <a:pt x="150" y="393"/>
                </a:lnTo>
                <a:lnTo>
                  <a:pt x="155" y="390"/>
                </a:lnTo>
                <a:lnTo>
                  <a:pt x="160" y="390"/>
                </a:lnTo>
                <a:close/>
                <a:moveTo>
                  <a:pt x="71" y="224"/>
                </a:moveTo>
                <a:lnTo>
                  <a:pt x="71" y="602"/>
                </a:lnTo>
                <a:lnTo>
                  <a:pt x="320" y="602"/>
                </a:lnTo>
                <a:lnTo>
                  <a:pt x="320" y="407"/>
                </a:lnTo>
                <a:lnTo>
                  <a:pt x="321" y="402"/>
                </a:lnTo>
                <a:lnTo>
                  <a:pt x="324" y="397"/>
                </a:lnTo>
                <a:lnTo>
                  <a:pt x="328" y="393"/>
                </a:lnTo>
                <a:lnTo>
                  <a:pt x="332" y="390"/>
                </a:lnTo>
                <a:lnTo>
                  <a:pt x="338" y="390"/>
                </a:lnTo>
                <a:lnTo>
                  <a:pt x="444" y="390"/>
                </a:lnTo>
                <a:lnTo>
                  <a:pt x="449" y="390"/>
                </a:lnTo>
                <a:lnTo>
                  <a:pt x="455" y="393"/>
                </a:lnTo>
                <a:lnTo>
                  <a:pt x="459" y="397"/>
                </a:lnTo>
                <a:lnTo>
                  <a:pt x="461" y="402"/>
                </a:lnTo>
                <a:lnTo>
                  <a:pt x="461" y="407"/>
                </a:lnTo>
                <a:lnTo>
                  <a:pt x="461" y="602"/>
                </a:lnTo>
                <a:lnTo>
                  <a:pt x="710" y="602"/>
                </a:lnTo>
                <a:lnTo>
                  <a:pt x="710" y="224"/>
                </a:lnTo>
                <a:lnTo>
                  <a:pt x="695" y="237"/>
                </a:lnTo>
                <a:lnTo>
                  <a:pt x="677" y="245"/>
                </a:lnTo>
                <a:lnTo>
                  <a:pt x="656" y="248"/>
                </a:lnTo>
                <a:lnTo>
                  <a:pt x="637" y="245"/>
                </a:lnTo>
                <a:lnTo>
                  <a:pt x="618" y="237"/>
                </a:lnTo>
                <a:lnTo>
                  <a:pt x="604" y="224"/>
                </a:lnTo>
                <a:lnTo>
                  <a:pt x="588" y="237"/>
                </a:lnTo>
                <a:lnTo>
                  <a:pt x="571" y="245"/>
                </a:lnTo>
                <a:lnTo>
                  <a:pt x="550" y="248"/>
                </a:lnTo>
                <a:lnTo>
                  <a:pt x="531" y="245"/>
                </a:lnTo>
                <a:lnTo>
                  <a:pt x="512" y="237"/>
                </a:lnTo>
                <a:lnTo>
                  <a:pt x="496" y="224"/>
                </a:lnTo>
                <a:lnTo>
                  <a:pt x="482" y="237"/>
                </a:lnTo>
                <a:lnTo>
                  <a:pt x="464" y="245"/>
                </a:lnTo>
                <a:lnTo>
                  <a:pt x="444" y="248"/>
                </a:lnTo>
                <a:lnTo>
                  <a:pt x="423" y="245"/>
                </a:lnTo>
                <a:lnTo>
                  <a:pt x="406" y="237"/>
                </a:lnTo>
                <a:lnTo>
                  <a:pt x="390" y="224"/>
                </a:lnTo>
                <a:lnTo>
                  <a:pt x="376" y="237"/>
                </a:lnTo>
                <a:lnTo>
                  <a:pt x="358" y="245"/>
                </a:lnTo>
                <a:lnTo>
                  <a:pt x="338" y="248"/>
                </a:lnTo>
                <a:lnTo>
                  <a:pt x="317" y="245"/>
                </a:lnTo>
                <a:lnTo>
                  <a:pt x="299" y="237"/>
                </a:lnTo>
                <a:lnTo>
                  <a:pt x="284" y="224"/>
                </a:lnTo>
                <a:lnTo>
                  <a:pt x="270" y="237"/>
                </a:lnTo>
                <a:lnTo>
                  <a:pt x="252" y="245"/>
                </a:lnTo>
                <a:lnTo>
                  <a:pt x="231" y="248"/>
                </a:lnTo>
                <a:lnTo>
                  <a:pt x="211" y="245"/>
                </a:lnTo>
                <a:lnTo>
                  <a:pt x="193" y="237"/>
                </a:lnTo>
                <a:lnTo>
                  <a:pt x="178" y="224"/>
                </a:lnTo>
                <a:lnTo>
                  <a:pt x="163" y="237"/>
                </a:lnTo>
                <a:lnTo>
                  <a:pt x="146" y="245"/>
                </a:lnTo>
                <a:lnTo>
                  <a:pt x="125" y="248"/>
                </a:lnTo>
                <a:lnTo>
                  <a:pt x="105" y="245"/>
                </a:lnTo>
                <a:lnTo>
                  <a:pt x="87" y="237"/>
                </a:lnTo>
                <a:lnTo>
                  <a:pt x="71" y="224"/>
                </a:lnTo>
                <a:close/>
                <a:moveTo>
                  <a:pt x="621" y="142"/>
                </a:moveTo>
                <a:lnTo>
                  <a:pt x="621" y="177"/>
                </a:lnTo>
                <a:lnTo>
                  <a:pt x="623" y="191"/>
                </a:lnTo>
                <a:lnTo>
                  <a:pt x="631" y="202"/>
                </a:lnTo>
                <a:lnTo>
                  <a:pt x="643" y="210"/>
                </a:lnTo>
                <a:lnTo>
                  <a:pt x="656" y="212"/>
                </a:lnTo>
                <a:lnTo>
                  <a:pt x="671" y="210"/>
                </a:lnTo>
                <a:lnTo>
                  <a:pt x="682" y="202"/>
                </a:lnTo>
                <a:lnTo>
                  <a:pt x="689" y="191"/>
                </a:lnTo>
                <a:lnTo>
                  <a:pt x="692" y="177"/>
                </a:lnTo>
                <a:lnTo>
                  <a:pt x="692" y="142"/>
                </a:lnTo>
                <a:lnTo>
                  <a:pt x="621" y="142"/>
                </a:lnTo>
                <a:close/>
                <a:moveTo>
                  <a:pt x="515" y="142"/>
                </a:moveTo>
                <a:lnTo>
                  <a:pt x="515" y="177"/>
                </a:lnTo>
                <a:lnTo>
                  <a:pt x="517" y="191"/>
                </a:lnTo>
                <a:lnTo>
                  <a:pt x="525" y="202"/>
                </a:lnTo>
                <a:lnTo>
                  <a:pt x="537" y="210"/>
                </a:lnTo>
                <a:lnTo>
                  <a:pt x="550" y="212"/>
                </a:lnTo>
                <a:lnTo>
                  <a:pt x="565" y="210"/>
                </a:lnTo>
                <a:lnTo>
                  <a:pt x="575" y="202"/>
                </a:lnTo>
                <a:lnTo>
                  <a:pt x="583" y="191"/>
                </a:lnTo>
                <a:lnTo>
                  <a:pt x="585" y="177"/>
                </a:lnTo>
                <a:lnTo>
                  <a:pt x="585" y="142"/>
                </a:lnTo>
                <a:lnTo>
                  <a:pt x="515" y="142"/>
                </a:lnTo>
                <a:close/>
                <a:moveTo>
                  <a:pt x="409" y="142"/>
                </a:moveTo>
                <a:lnTo>
                  <a:pt x="409" y="177"/>
                </a:lnTo>
                <a:lnTo>
                  <a:pt x="411" y="191"/>
                </a:lnTo>
                <a:lnTo>
                  <a:pt x="419" y="202"/>
                </a:lnTo>
                <a:lnTo>
                  <a:pt x="430" y="210"/>
                </a:lnTo>
                <a:lnTo>
                  <a:pt x="444" y="212"/>
                </a:lnTo>
                <a:lnTo>
                  <a:pt x="457" y="210"/>
                </a:lnTo>
                <a:lnTo>
                  <a:pt x="469" y="202"/>
                </a:lnTo>
                <a:lnTo>
                  <a:pt x="477" y="191"/>
                </a:lnTo>
                <a:lnTo>
                  <a:pt x="479" y="177"/>
                </a:lnTo>
                <a:lnTo>
                  <a:pt x="479" y="142"/>
                </a:lnTo>
                <a:lnTo>
                  <a:pt x="409" y="142"/>
                </a:lnTo>
                <a:close/>
                <a:moveTo>
                  <a:pt x="303" y="142"/>
                </a:moveTo>
                <a:lnTo>
                  <a:pt x="303" y="177"/>
                </a:lnTo>
                <a:lnTo>
                  <a:pt x="305" y="191"/>
                </a:lnTo>
                <a:lnTo>
                  <a:pt x="312" y="202"/>
                </a:lnTo>
                <a:lnTo>
                  <a:pt x="324" y="210"/>
                </a:lnTo>
                <a:lnTo>
                  <a:pt x="338" y="212"/>
                </a:lnTo>
                <a:lnTo>
                  <a:pt x="351" y="210"/>
                </a:lnTo>
                <a:lnTo>
                  <a:pt x="363" y="202"/>
                </a:lnTo>
                <a:lnTo>
                  <a:pt x="371" y="191"/>
                </a:lnTo>
                <a:lnTo>
                  <a:pt x="373" y="177"/>
                </a:lnTo>
                <a:lnTo>
                  <a:pt x="373" y="142"/>
                </a:lnTo>
                <a:lnTo>
                  <a:pt x="303" y="142"/>
                </a:lnTo>
                <a:close/>
                <a:moveTo>
                  <a:pt x="195" y="142"/>
                </a:moveTo>
                <a:lnTo>
                  <a:pt x="195" y="177"/>
                </a:lnTo>
                <a:lnTo>
                  <a:pt x="198" y="191"/>
                </a:lnTo>
                <a:lnTo>
                  <a:pt x="206" y="202"/>
                </a:lnTo>
                <a:lnTo>
                  <a:pt x="218" y="210"/>
                </a:lnTo>
                <a:lnTo>
                  <a:pt x="231" y="212"/>
                </a:lnTo>
                <a:lnTo>
                  <a:pt x="245" y="210"/>
                </a:lnTo>
                <a:lnTo>
                  <a:pt x="257" y="202"/>
                </a:lnTo>
                <a:lnTo>
                  <a:pt x="263" y="191"/>
                </a:lnTo>
                <a:lnTo>
                  <a:pt x="266" y="177"/>
                </a:lnTo>
                <a:lnTo>
                  <a:pt x="266" y="142"/>
                </a:lnTo>
                <a:lnTo>
                  <a:pt x="195" y="142"/>
                </a:lnTo>
                <a:close/>
                <a:moveTo>
                  <a:pt x="89" y="142"/>
                </a:moveTo>
                <a:lnTo>
                  <a:pt x="89" y="177"/>
                </a:lnTo>
                <a:lnTo>
                  <a:pt x="92" y="191"/>
                </a:lnTo>
                <a:lnTo>
                  <a:pt x="100" y="202"/>
                </a:lnTo>
                <a:lnTo>
                  <a:pt x="112" y="210"/>
                </a:lnTo>
                <a:lnTo>
                  <a:pt x="125" y="212"/>
                </a:lnTo>
                <a:lnTo>
                  <a:pt x="139" y="210"/>
                </a:lnTo>
                <a:lnTo>
                  <a:pt x="150" y="202"/>
                </a:lnTo>
                <a:lnTo>
                  <a:pt x="157" y="191"/>
                </a:lnTo>
                <a:lnTo>
                  <a:pt x="160" y="177"/>
                </a:lnTo>
                <a:lnTo>
                  <a:pt x="160" y="142"/>
                </a:lnTo>
                <a:lnTo>
                  <a:pt x="89" y="142"/>
                </a:lnTo>
                <a:close/>
                <a:moveTo>
                  <a:pt x="71" y="35"/>
                </a:moveTo>
                <a:lnTo>
                  <a:pt x="71" y="106"/>
                </a:lnTo>
                <a:lnTo>
                  <a:pt x="710" y="106"/>
                </a:lnTo>
                <a:lnTo>
                  <a:pt x="710" y="35"/>
                </a:lnTo>
                <a:lnTo>
                  <a:pt x="71" y="35"/>
                </a:lnTo>
                <a:close/>
                <a:moveTo>
                  <a:pt x="71" y="0"/>
                </a:moveTo>
                <a:lnTo>
                  <a:pt x="710" y="0"/>
                </a:lnTo>
                <a:lnTo>
                  <a:pt x="724" y="3"/>
                </a:lnTo>
                <a:lnTo>
                  <a:pt x="735" y="11"/>
                </a:lnTo>
                <a:lnTo>
                  <a:pt x="743" y="21"/>
                </a:lnTo>
                <a:lnTo>
                  <a:pt x="745" y="35"/>
                </a:lnTo>
                <a:lnTo>
                  <a:pt x="745" y="106"/>
                </a:lnTo>
                <a:lnTo>
                  <a:pt x="764" y="106"/>
                </a:lnTo>
                <a:lnTo>
                  <a:pt x="769" y="107"/>
                </a:lnTo>
                <a:lnTo>
                  <a:pt x="774" y="110"/>
                </a:lnTo>
                <a:lnTo>
                  <a:pt x="778" y="114"/>
                </a:lnTo>
                <a:lnTo>
                  <a:pt x="779" y="118"/>
                </a:lnTo>
                <a:lnTo>
                  <a:pt x="781" y="125"/>
                </a:lnTo>
                <a:lnTo>
                  <a:pt x="779" y="130"/>
                </a:lnTo>
                <a:lnTo>
                  <a:pt x="778" y="135"/>
                </a:lnTo>
                <a:lnTo>
                  <a:pt x="774" y="138"/>
                </a:lnTo>
                <a:lnTo>
                  <a:pt x="769" y="140"/>
                </a:lnTo>
                <a:lnTo>
                  <a:pt x="764" y="142"/>
                </a:lnTo>
                <a:lnTo>
                  <a:pt x="745" y="142"/>
                </a:lnTo>
                <a:lnTo>
                  <a:pt x="745" y="602"/>
                </a:lnTo>
                <a:lnTo>
                  <a:pt x="764" y="602"/>
                </a:lnTo>
                <a:lnTo>
                  <a:pt x="769" y="604"/>
                </a:lnTo>
                <a:lnTo>
                  <a:pt x="774" y="606"/>
                </a:lnTo>
                <a:lnTo>
                  <a:pt x="778" y="610"/>
                </a:lnTo>
                <a:lnTo>
                  <a:pt x="779" y="614"/>
                </a:lnTo>
                <a:lnTo>
                  <a:pt x="781" y="621"/>
                </a:lnTo>
                <a:lnTo>
                  <a:pt x="779" y="626"/>
                </a:lnTo>
                <a:lnTo>
                  <a:pt x="778" y="631"/>
                </a:lnTo>
                <a:lnTo>
                  <a:pt x="774" y="635"/>
                </a:lnTo>
                <a:lnTo>
                  <a:pt x="769" y="638"/>
                </a:lnTo>
                <a:lnTo>
                  <a:pt x="764" y="638"/>
                </a:lnTo>
                <a:lnTo>
                  <a:pt x="19" y="638"/>
                </a:lnTo>
                <a:lnTo>
                  <a:pt x="13" y="638"/>
                </a:lnTo>
                <a:lnTo>
                  <a:pt x="8" y="635"/>
                </a:lnTo>
                <a:lnTo>
                  <a:pt x="4" y="631"/>
                </a:lnTo>
                <a:lnTo>
                  <a:pt x="2" y="626"/>
                </a:lnTo>
                <a:lnTo>
                  <a:pt x="0" y="621"/>
                </a:lnTo>
                <a:lnTo>
                  <a:pt x="2" y="614"/>
                </a:lnTo>
                <a:lnTo>
                  <a:pt x="4" y="610"/>
                </a:lnTo>
                <a:lnTo>
                  <a:pt x="8" y="606"/>
                </a:lnTo>
                <a:lnTo>
                  <a:pt x="13" y="604"/>
                </a:lnTo>
                <a:lnTo>
                  <a:pt x="19" y="602"/>
                </a:lnTo>
                <a:lnTo>
                  <a:pt x="36" y="602"/>
                </a:lnTo>
                <a:lnTo>
                  <a:pt x="36" y="142"/>
                </a:lnTo>
                <a:lnTo>
                  <a:pt x="19" y="142"/>
                </a:lnTo>
                <a:lnTo>
                  <a:pt x="13" y="140"/>
                </a:lnTo>
                <a:lnTo>
                  <a:pt x="8" y="138"/>
                </a:lnTo>
                <a:lnTo>
                  <a:pt x="4" y="135"/>
                </a:lnTo>
                <a:lnTo>
                  <a:pt x="2" y="130"/>
                </a:lnTo>
                <a:lnTo>
                  <a:pt x="0" y="125"/>
                </a:lnTo>
                <a:lnTo>
                  <a:pt x="2" y="118"/>
                </a:lnTo>
                <a:lnTo>
                  <a:pt x="4" y="114"/>
                </a:lnTo>
                <a:lnTo>
                  <a:pt x="8" y="110"/>
                </a:lnTo>
                <a:lnTo>
                  <a:pt x="13" y="107"/>
                </a:lnTo>
                <a:lnTo>
                  <a:pt x="19" y="106"/>
                </a:lnTo>
                <a:lnTo>
                  <a:pt x="36" y="106"/>
                </a:lnTo>
                <a:lnTo>
                  <a:pt x="36" y="35"/>
                </a:lnTo>
                <a:lnTo>
                  <a:pt x="40" y="21"/>
                </a:lnTo>
                <a:lnTo>
                  <a:pt x="46" y="11"/>
                </a:lnTo>
                <a:lnTo>
                  <a:pt x="58" y="3"/>
                </a:lnTo>
                <a:lnTo>
                  <a:pt x="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zh-CN" altLang="en-US" sz="3600" dirty="0"/>
          </a:p>
        </p:txBody>
      </p:sp>
      <p:pic>
        <p:nvPicPr>
          <p:cNvPr id="22" name="Graphic 21" descr="Bar graph with downward trend with solid fill">
            <a:extLst>
              <a:ext uri="{FF2B5EF4-FFF2-40B4-BE49-F238E27FC236}">
                <a16:creationId xmlns:a16="http://schemas.microsoft.com/office/drawing/2014/main" id="{A660A58F-3697-74C2-31B9-9C6EBEAE4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81026" y="1998876"/>
            <a:ext cx="429947" cy="403431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45D9B97D-08FD-BD8E-47D6-142BC23216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7388" y="4658712"/>
            <a:ext cx="680116" cy="5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7" grpId="0"/>
      <p:bldP spid="18" grpId="0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  <a:solidFill>
            <a:srgbClr val="FDCF6F">
              <a:alpha val="58000"/>
            </a:srgbClr>
          </a:solidFill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rgbClr val="09605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rgbClr val="09605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FE68-5CDC-21AE-7D1E-2A392454B025}"/>
              </a:ext>
            </a:extLst>
          </p:cNvPr>
          <p:cNvSpPr/>
          <p:nvPr/>
        </p:nvSpPr>
        <p:spPr>
          <a:xfrm>
            <a:off x="1879600" y="1559560"/>
            <a:ext cx="8432800" cy="3738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3012440"/>
            <a:ext cx="8432800" cy="228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70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635000"/>
            <a:ext cx="8432800" cy="81788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92D9B13-3978-CD9F-D9FE-10829B82853B}"/>
              </a:ext>
            </a:extLst>
          </p:cNvPr>
          <p:cNvSpPr txBox="1">
            <a:spLocks/>
          </p:cNvSpPr>
          <p:nvPr/>
        </p:nvSpPr>
        <p:spPr>
          <a:xfrm>
            <a:off x="1549400" y="1889760"/>
            <a:ext cx="9093200" cy="260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</a:pPr>
            <a:r>
              <a:rPr lang="en-US" sz="6000" b="1" kern="0" dirty="0">
                <a:solidFill>
                  <a:srgbClr val="09605A"/>
                </a:solidFill>
              </a:rPr>
              <a:t>“</a:t>
            </a:r>
          </a:p>
          <a:p>
            <a:pPr algn="ctr">
              <a:lnSpc>
                <a:spcPct val="107000"/>
              </a:lnSpc>
            </a:pPr>
            <a:r>
              <a:rPr lang="en-US" sz="2000" kern="0" dirty="0"/>
              <a:t>The retail company sells bags, shoes, accessories, and other related products offline in their shop. The company has a record of all the orders in the year 2019, and 2020. The CEO of the company wants to know if the business is going in the right direction or not.</a:t>
            </a:r>
          </a:p>
          <a:p>
            <a:pPr algn="ctr">
              <a:lnSpc>
                <a:spcPct val="107000"/>
              </a:lnSpc>
            </a:pPr>
            <a:endParaRPr lang="en-US" sz="2000" kern="0" dirty="0"/>
          </a:p>
          <a:p>
            <a:pPr algn="r">
              <a:lnSpc>
                <a:spcPct val="107000"/>
              </a:lnSpc>
            </a:pPr>
            <a:r>
              <a:rPr lang="en-US" sz="6000" b="1" kern="0" dirty="0">
                <a:solidFill>
                  <a:srgbClr val="09605A"/>
                </a:solidFill>
              </a:rPr>
              <a:t>”</a:t>
            </a:r>
            <a:endParaRPr lang="en-US" sz="6000" b="1" kern="100" dirty="0">
              <a:solidFill>
                <a:srgbClr val="09605A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5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8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FE68-5CDC-21AE-7D1E-2A392454B025}"/>
              </a:ext>
            </a:extLst>
          </p:cNvPr>
          <p:cNvSpPr/>
          <p:nvPr/>
        </p:nvSpPr>
        <p:spPr>
          <a:xfrm>
            <a:off x="1879600" y="1559560"/>
            <a:ext cx="8432800" cy="3738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3012440"/>
            <a:ext cx="8432800" cy="228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Performance</a:t>
            </a:r>
          </a:p>
          <a:p>
            <a:pPr algn="ctr"/>
            <a:r>
              <a:rPr lang="en-US" altLang="zh-CN" sz="4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Growth Analysis</a:t>
            </a:r>
            <a:endParaRPr lang="es-ES" altLang="zh-CN" sz="440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B50BF0-BEA7-31B4-CC47-423E8EAB31CE}"/>
              </a:ext>
            </a:extLst>
          </p:cNvPr>
          <p:cNvSpPr txBox="1">
            <a:spLocks/>
          </p:cNvSpPr>
          <p:nvPr/>
        </p:nvSpPr>
        <p:spPr>
          <a:xfrm>
            <a:off x="675640" y="743569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/>
              <a:t>Performance Increased by</a:t>
            </a:r>
            <a:endParaRPr lang="en-US" sz="4000" b="1" dirty="0"/>
          </a:p>
          <a:p>
            <a:pPr algn="ctr"/>
            <a:endParaRPr lang="en-US" sz="40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854B6F-602B-2737-03ED-76F84D2EA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8539" y="2235872"/>
            <a:ext cx="1891473" cy="2564216"/>
            <a:chOff x="1066800" y="1687232"/>
            <a:chExt cx="2533650" cy="25642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3A65AE-FAA2-03ED-0BC2-A2A93892A105}"/>
                </a:ext>
              </a:extLst>
            </p:cNvPr>
            <p:cNvGrpSpPr/>
            <p:nvPr/>
          </p:nvGrpSpPr>
          <p:grpSpPr>
            <a:xfrm>
              <a:off x="1322832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51" name="Chart 50">
                <a:extLst>
                  <a:ext uri="{FF2B5EF4-FFF2-40B4-BE49-F238E27FC236}">
                    <a16:creationId xmlns:a16="http://schemas.microsoft.com/office/drawing/2014/main" id="{750E8FBD-53D7-BC13-89A7-C72D4229EF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75063439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A5F790-2174-8050-F150-B680AA4F1B04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93%</a:t>
                </a:r>
              </a:p>
            </p:txBody>
          </p:sp>
        </p:grp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DDA740F-4051-457F-A818-0E7775A9EC73}"/>
                </a:ext>
              </a:extLst>
            </p:cNvPr>
            <p:cNvSpPr/>
            <p:nvPr/>
          </p:nvSpPr>
          <p:spPr>
            <a:xfrm>
              <a:off x="1066800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09605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Net Profit</a:t>
              </a:r>
            </a:p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Growth</a:t>
              </a:r>
              <a:endParaRPr lang="es-E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040218-D509-C5B9-6ACE-C7063916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11434" y="2235872"/>
            <a:ext cx="2010750" cy="2924338"/>
            <a:chOff x="4768339" y="1687232"/>
            <a:chExt cx="2693422" cy="29243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D285867-0150-0EE8-D981-93AEEA60CB04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3" cy="3526921"/>
            </a:xfrm>
          </p:grpSpPr>
          <p:graphicFrame>
            <p:nvGraphicFramePr>
              <p:cNvPr id="62" name="Chart 61">
                <a:extLst>
                  <a:ext uri="{FF2B5EF4-FFF2-40B4-BE49-F238E27FC236}">
                    <a16:creationId xmlns:a16="http://schemas.microsoft.com/office/drawing/2014/main" id="{DCCA0E19-5071-7059-3FC3-EE9B4392BB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16274439"/>
                  </p:ext>
                </p:extLst>
              </p:nvPr>
            </p:nvGraphicFramePr>
            <p:xfrm>
              <a:off x="749625" y="2041702"/>
              <a:ext cx="3781663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119E8B-BB9B-F2DE-0D3E-9BBFA0071198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rgbClr val="404040"/>
                    </a:solidFill>
                  </a:rPr>
                  <a:t>15%</a:t>
                </a:r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4BF44813-2BDC-DD58-8EBE-3EEF7C478D19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FE8C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Order</a:t>
              </a:r>
              <a:r>
                <a:rPr lang="es-ES" altLang="zh-CN" sz="14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Value</a:t>
              </a:r>
              <a:r>
                <a:rPr lang="es-ES" altLang="zh-CN" sz="14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Growth</a:t>
              </a:r>
              <a:endParaRPr lang="es-E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" name="TextBox 47">
              <a:extLst>
                <a:ext uri="{FF2B5EF4-FFF2-40B4-BE49-F238E27FC236}">
                  <a16:creationId xmlns:a16="http://schemas.microsoft.com/office/drawing/2014/main" id="{A9ED41D9-33BE-1E4B-FB96-826061CE6A0A}"/>
                </a:ext>
              </a:extLst>
            </p:cNvPr>
            <p:cNvSpPr txBox="1"/>
            <p:nvPr/>
          </p:nvSpPr>
          <p:spPr>
            <a:xfrm>
              <a:off x="4768339" y="4396126"/>
              <a:ext cx="2693422" cy="21544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E918D2-E8E1-F306-63DE-4AF8C5450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9597" y="2235872"/>
            <a:ext cx="1891473" cy="2564216"/>
            <a:chOff x="4829175" y="1687232"/>
            <a:chExt cx="2533650" cy="256421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8584FDE-08CD-2908-5467-9448BAF84F3D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73" name="Chart 72">
                <a:extLst>
                  <a:ext uri="{FF2B5EF4-FFF2-40B4-BE49-F238E27FC236}">
                    <a16:creationId xmlns:a16="http://schemas.microsoft.com/office/drawing/2014/main" id="{055AF236-409E-C40A-FC4B-942CF478DB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5258515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5EB6FB8-EF5B-DDE3-D361-12EA1BCF0268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17%</a:t>
                </a:r>
              </a:p>
            </p:txBody>
          </p: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0A24652-3958-BC55-AF6A-7837043EE06A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09605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Customer Acquisition Rate 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B334AFC-0D92-8E73-C808-90E97C87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72245" y="2235872"/>
            <a:ext cx="1891473" cy="2564216"/>
            <a:chOff x="4829175" y="1687232"/>
            <a:chExt cx="2533650" cy="25642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BE7F91-C773-4BC0-7742-F9893C7F65A6}"/>
                </a:ext>
              </a:extLst>
            </p:cNvPr>
            <p:cNvGrpSpPr/>
            <p:nvPr/>
          </p:nvGrpSpPr>
          <p:grpSpPr>
            <a:xfrm>
              <a:off x="5085207" y="1687232"/>
              <a:ext cx="2059686" cy="1920940"/>
              <a:chOff x="749625" y="2041702"/>
              <a:chExt cx="3781664" cy="3526921"/>
            </a:xfrm>
          </p:grpSpPr>
          <p:graphicFrame>
            <p:nvGraphicFramePr>
              <p:cNvPr id="84" name="Chart 83">
                <a:extLst>
                  <a:ext uri="{FF2B5EF4-FFF2-40B4-BE49-F238E27FC236}">
                    <a16:creationId xmlns:a16="http://schemas.microsoft.com/office/drawing/2014/main" id="{859035AC-0E8A-64EF-C710-84BC4AAD4C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8053895"/>
                  </p:ext>
                </p:extLst>
              </p:nvPr>
            </p:nvGraphicFramePr>
            <p:xfrm>
              <a:off x="749625" y="2041702"/>
              <a:ext cx="3781664" cy="352692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1133033-816B-CC7B-C5A2-88DA726160D0}"/>
                  </a:ext>
                </a:extLst>
              </p:cNvPr>
              <p:cNvSpPr/>
              <p:nvPr/>
            </p:nvSpPr>
            <p:spPr>
              <a:xfrm>
                <a:off x="1835520" y="3000226"/>
                <a:ext cx="1609874" cy="1609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52%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8D81DCE-8453-C998-7AF9-EDEE713E9773}"/>
                </a:ext>
              </a:extLst>
            </p:cNvPr>
            <p:cNvSpPr/>
            <p:nvPr/>
          </p:nvSpPr>
          <p:spPr>
            <a:xfrm>
              <a:off x="4829175" y="3752850"/>
              <a:ext cx="2533650" cy="498598"/>
            </a:xfrm>
            <a:prstGeom prst="roundRect">
              <a:avLst>
                <a:gd name="adj" fmla="val 50000"/>
              </a:avLst>
            </a:prstGeom>
            <a:solidFill>
              <a:srgbClr val="FE8C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Number of Orders Growth</a:t>
              </a:r>
            </a:p>
          </p:txBody>
        </p:sp>
      </p:grpSp>
      <p:sp>
        <p:nvSpPr>
          <p:cNvPr id="87" name="Title 1">
            <a:extLst>
              <a:ext uri="{FF2B5EF4-FFF2-40B4-BE49-F238E27FC236}">
                <a16:creationId xmlns:a16="http://schemas.microsoft.com/office/drawing/2014/main" id="{05C67207-C2FD-B0F6-1996-D75BD1FCC25E}"/>
              </a:ext>
            </a:extLst>
          </p:cNvPr>
          <p:cNvSpPr txBox="1">
            <a:spLocks/>
          </p:cNvSpPr>
          <p:nvPr/>
        </p:nvSpPr>
        <p:spPr>
          <a:xfrm>
            <a:off x="675640" y="1414636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From May to Dec of 2019 and 2020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0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4FE68-5CDC-21AE-7D1E-2A392454B025}"/>
              </a:ext>
            </a:extLst>
          </p:cNvPr>
          <p:cNvSpPr/>
          <p:nvPr/>
        </p:nvSpPr>
        <p:spPr>
          <a:xfrm>
            <a:off x="1879600" y="1559560"/>
            <a:ext cx="8432800" cy="3738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D7DD9-F6CC-48B8-7E64-F6B285D8BE2F}"/>
              </a:ext>
            </a:extLst>
          </p:cNvPr>
          <p:cNvSpPr txBox="1">
            <a:spLocks/>
          </p:cNvSpPr>
          <p:nvPr/>
        </p:nvSpPr>
        <p:spPr>
          <a:xfrm>
            <a:off x="1879600" y="3012440"/>
            <a:ext cx="8432800" cy="2286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Increase Performance</a:t>
            </a:r>
          </a:p>
          <a:p>
            <a:pPr algn="ctr"/>
            <a:r>
              <a:rPr lang="en-US" altLang="zh-CN" sz="4400" dirty="0"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strategies</a:t>
            </a:r>
            <a:endParaRPr lang="es-ES" altLang="zh-CN" sz="4400" dirty="0"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6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BA9A4D-1E5D-375D-AE23-9FC20521A457}"/>
              </a:ext>
            </a:extLst>
          </p:cNvPr>
          <p:cNvSpPr/>
          <p:nvPr/>
        </p:nvSpPr>
        <p:spPr>
          <a:xfrm>
            <a:off x="500831" y="1812690"/>
            <a:ext cx="5425442" cy="329164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FE007A-03A7-BB02-90B9-89CD0E3D5E5A}"/>
              </a:ext>
            </a:extLst>
          </p:cNvPr>
          <p:cNvSpPr/>
          <p:nvPr/>
        </p:nvSpPr>
        <p:spPr>
          <a:xfrm>
            <a:off x="6329679" y="1821813"/>
            <a:ext cx="5425442" cy="3291642"/>
          </a:xfrm>
          <a:prstGeom prst="roundRect">
            <a:avLst>
              <a:gd name="adj" fmla="val 6432"/>
            </a:avLst>
          </a:prstGeom>
          <a:solidFill>
            <a:schemeClr val="bg1">
              <a:lumMod val="9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AD7D8B-9B3B-C72F-7D31-25623BE94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682197"/>
              </p:ext>
            </p:extLst>
          </p:nvPr>
        </p:nvGraphicFramePr>
        <p:xfrm>
          <a:off x="500831" y="1812690"/>
          <a:ext cx="5425442" cy="3232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A4EF29-A557-D00B-C7A5-4583C861560A}"/>
              </a:ext>
            </a:extLst>
          </p:cNvPr>
          <p:cNvSpPr txBox="1"/>
          <p:nvPr/>
        </p:nvSpPr>
        <p:spPr>
          <a:xfrm>
            <a:off x="2392680" y="539366"/>
            <a:ext cx="8240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More consumers more profit</a:t>
            </a:r>
            <a:endParaRPr lang="es-E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0C80CE-EE8A-DAE8-78D6-A86EDC038D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644545"/>
              </p:ext>
            </p:extLst>
          </p:nvPr>
        </p:nvGraphicFramePr>
        <p:xfrm>
          <a:off x="6329679" y="1821814"/>
          <a:ext cx="5425442" cy="322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68EAC7-7C93-DE15-D3F7-2B415F995D3D}"/>
              </a:ext>
            </a:extLst>
          </p:cNvPr>
          <p:cNvSpPr txBox="1"/>
          <p:nvPr/>
        </p:nvSpPr>
        <p:spPr>
          <a:xfrm>
            <a:off x="8509344" y="2311796"/>
            <a:ext cx="432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7F145-273B-7D60-CF85-F67218AA4BB0}"/>
              </a:ext>
            </a:extLst>
          </p:cNvPr>
          <p:cNvSpPr txBox="1"/>
          <p:nvPr/>
        </p:nvSpPr>
        <p:spPr>
          <a:xfrm>
            <a:off x="9128761" y="2311797"/>
            <a:ext cx="44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535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F1A6B8-7AA7-0BA4-3AB1-C28B3CD5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5400"/>
            <a:ext cx="12191999" cy="5105400"/>
          </a:xfrm>
          <a:prstGeom prst="rect">
            <a:avLst/>
          </a:prstGeom>
          <a:solidFill>
            <a:srgbClr val="09605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7B70E6-8DFF-5A76-3CB4-EAF4014A338D}"/>
              </a:ext>
            </a:extLst>
          </p:cNvPr>
          <p:cNvSpPr txBox="1">
            <a:spLocks/>
          </p:cNvSpPr>
          <p:nvPr/>
        </p:nvSpPr>
        <p:spPr>
          <a:xfrm>
            <a:off x="304800" y="360382"/>
            <a:ext cx="11353800" cy="5034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We will answer the following Three Questions:</a:t>
            </a:r>
            <a:endParaRPr lang="en-US" sz="4000" b="1" dirty="0"/>
          </a:p>
          <a:p>
            <a:endParaRPr lang="en-US" sz="40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E3819C-04E0-A601-6A64-3A7CA479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98F6E6-1A08-AB3A-3E70-756B0D2E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rgbClr val="FDCF6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6AE4B9-B551-3E7F-8B10-485164465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6523" y="1656127"/>
            <a:ext cx="714772" cy="714772"/>
          </a:xfrm>
          <a:prstGeom prst="ellipse">
            <a:avLst/>
          </a:prstGeom>
          <a:solidFill>
            <a:srgbClr val="09605A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796C58-1384-D04E-03FB-DF2265273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rgbClr val="FE8C0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20" name="TextBox 47">
            <a:extLst>
              <a:ext uri="{FF2B5EF4-FFF2-40B4-BE49-F238E27FC236}">
                <a16:creationId xmlns:a16="http://schemas.microsoft.com/office/drawing/2014/main" id="{30909334-75FC-4FE1-4D9B-D584980A0E7D}"/>
              </a:ext>
            </a:extLst>
          </p:cNvPr>
          <p:cNvSpPr txBox="1"/>
          <p:nvPr/>
        </p:nvSpPr>
        <p:spPr>
          <a:xfrm>
            <a:off x="495386" y="1905791"/>
            <a:ext cx="3610329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How to acquire new Consumers?</a:t>
            </a:r>
            <a:endParaRPr lang="es-ES" altLang="zh-CN" sz="1400" dirty="0">
              <a:solidFill>
                <a:schemeClr val="bg1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TextBox 47">
            <a:extLst>
              <a:ext uri="{FF2B5EF4-FFF2-40B4-BE49-F238E27FC236}">
                <a16:creationId xmlns:a16="http://schemas.microsoft.com/office/drawing/2014/main" id="{484AE16D-2247-31FF-404A-157C645AB438}"/>
              </a:ext>
            </a:extLst>
          </p:cNvPr>
          <p:cNvSpPr txBox="1"/>
          <p:nvPr/>
        </p:nvSpPr>
        <p:spPr>
          <a:xfrm>
            <a:off x="304800" y="3418949"/>
            <a:ext cx="3114675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How to retain Consumers?</a:t>
            </a:r>
            <a:endParaRPr lang="es-ES" altLang="zh-CN" sz="1400" dirty="0">
              <a:solidFill>
                <a:schemeClr val="bg1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7091E5BD-D33B-82CF-4BC1-7446BD8AE19C}"/>
              </a:ext>
            </a:extLst>
          </p:cNvPr>
          <p:cNvSpPr txBox="1"/>
          <p:nvPr/>
        </p:nvSpPr>
        <p:spPr>
          <a:xfrm>
            <a:off x="495386" y="4836787"/>
            <a:ext cx="3610329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How to increase the loyalty of the Consumers?</a:t>
            </a:r>
            <a:endParaRPr lang="es-ES" altLang="zh-CN" sz="1400" dirty="0">
              <a:solidFill>
                <a:schemeClr val="bg1"/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20AC66-A7BD-A604-19AE-85D95C6F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FE8C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F03A19-E5F6-A261-2CAE-CB6F101E1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4999" y="1545599"/>
            <a:ext cx="6195447" cy="4605002"/>
            <a:chOff x="631829" y="3155370"/>
            <a:chExt cx="3458504" cy="278677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F1644A7-9DA8-3CC4-EC28-E8C54C240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EFB9ED5-CBE2-B7E0-708E-87CFE3187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74BADAB2-347C-BB13-CE47-ADF3E5C2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AB9FE89-0151-AE6C-05C7-4E38F027A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11691BA5-3F42-71B1-D333-2F3CB175A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6149D55D-E503-DEA0-FEC7-C86DDDAF9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6EE98C8-EFFB-8E23-2C6A-9AAE990D4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8749B0-C92E-B488-C5BC-2105C9A14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715D898-D5E5-221C-F49F-A6B412FFE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FE8C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622EC6-78DF-8B11-BE1D-205CA4654CE1}"/>
              </a:ext>
            </a:extLst>
          </p:cNvPr>
          <p:cNvSpPr txBox="1"/>
          <p:nvPr/>
        </p:nvSpPr>
        <p:spPr>
          <a:xfrm>
            <a:off x="5981700" y="2047583"/>
            <a:ext cx="5793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Based On:</a:t>
            </a:r>
            <a:endParaRPr lang="es-E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9F9C35-8A11-BE8D-E10E-47A4B5A1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52591" y="2804001"/>
            <a:ext cx="2607138" cy="1258644"/>
            <a:chOff x="304800" y="2223095"/>
            <a:chExt cx="3419021" cy="1568675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5A1945-29B0-65DD-0563-CDDE1DA1C15E}"/>
                </a:ext>
              </a:extLst>
            </p:cNvPr>
            <p:cNvSpPr/>
            <p:nvPr/>
          </p:nvSpPr>
          <p:spPr>
            <a:xfrm>
              <a:off x="304800" y="2223095"/>
              <a:ext cx="3419021" cy="1149574"/>
            </a:xfrm>
            <a:prstGeom prst="rect">
              <a:avLst/>
            </a:prstGeom>
            <a:solidFill>
              <a:srgbClr val="FE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s-ES" altLang="zh-CN" sz="1400" dirty="0" err="1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Discounts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2C2D48-C6B6-086F-2DD2-3C7705013786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Did the discounts make a difference?</a:t>
              </a:r>
              <a:endParaRPr lang="es-E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71CD68-29A3-F476-0481-207B69339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53745" y="2804001"/>
            <a:ext cx="2607138" cy="1232283"/>
            <a:chOff x="304800" y="2003664"/>
            <a:chExt cx="3419021" cy="1788106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39B3AC-83B4-F6AA-D3C2-78055D28D1F9}"/>
                </a:ext>
              </a:extLst>
            </p:cNvPr>
            <p:cNvSpPr/>
            <p:nvPr/>
          </p:nvSpPr>
          <p:spPr>
            <a:xfrm>
              <a:off x="304800" y="2003664"/>
              <a:ext cx="3419021" cy="1369006"/>
            </a:xfrm>
            <a:prstGeom prst="rect">
              <a:avLst/>
            </a:prstGeom>
            <a:solidFill>
              <a:srgbClr val="FE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altLang="zh-CN" sz="1400" dirty="0">
                  <a:solidFill>
                    <a:schemeClr val="bg1"/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Products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A7CA91D-32B9-A550-E3F0-CCB61BB9BE8A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What products attracted them more?</a:t>
              </a:r>
              <a:endParaRPr lang="es-E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76D659B-5CD7-15F6-3929-C22706DA3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5271" y="2647867"/>
            <a:ext cx="395199" cy="369279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9D9CC5F-2E37-7FE2-59B0-8E24CC35D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9714" y="2643863"/>
            <a:ext cx="395199" cy="369279"/>
          </a:xfrm>
          <a:prstGeom prst="ellipse">
            <a:avLst/>
          </a:prstGeom>
          <a:solidFill>
            <a:srgbClr val="09605A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Placeholder 11" descr="Formal Shirt with solid fill">
            <a:extLst>
              <a:ext uri="{FF2B5EF4-FFF2-40B4-BE49-F238E27FC236}">
                <a16:creationId xmlns:a16="http://schemas.microsoft.com/office/drawing/2014/main" id="{C9E5C29D-62D1-BD44-ADAB-A98D49BF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112185" y="2696093"/>
            <a:ext cx="290255" cy="282219"/>
          </a:xfrm>
          <a:custGeom>
            <a:avLst/>
            <a:gdLst>
              <a:gd name="connsiteX0" fmla="*/ 0 w 8512118"/>
              <a:gd name="connsiteY0" fmla="*/ 0 h 6366204"/>
              <a:gd name="connsiteX1" fmla="*/ 8512118 w 8512118"/>
              <a:gd name="connsiteY1" fmla="*/ 0 h 6366204"/>
              <a:gd name="connsiteX2" fmla="*/ 8512118 w 8512118"/>
              <a:gd name="connsiteY2" fmla="*/ 6366204 h 6366204"/>
              <a:gd name="connsiteX3" fmla="*/ 0 w 8512118"/>
              <a:gd name="connsiteY3" fmla="*/ 6366204 h 636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2118" h="6366204">
                <a:moveTo>
                  <a:pt x="0" y="0"/>
                </a:moveTo>
                <a:lnTo>
                  <a:pt x="8512118" y="0"/>
                </a:lnTo>
                <a:lnTo>
                  <a:pt x="8512118" y="6366204"/>
                </a:lnTo>
                <a:lnTo>
                  <a:pt x="0" y="6366204"/>
                </a:lnTo>
                <a:close/>
              </a:path>
            </a:pathLst>
          </a:custGeom>
        </p:spPr>
      </p:pic>
      <p:pic>
        <p:nvPicPr>
          <p:cNvPr id="84" name="Picture Placeholder 17" descr="Label with solid fill">
            <a:extLst>
              <a:ext uri="{FF2B5EF4-FFF2-40B4-BE49-F238E27FC236}">
                <a16:creationId xmlns:a16="http://schemas.microsoft.com/office/drawing/2014/main" id="{D0E13348-7411-79BA-0B82-BF46AD562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195206" y="2662907"/>
            <a:ext cx="365264" cy="365086"/>
          </a:xfrm>
          <a:custGeom>
            <a:avLst/>
            <a:gdLst>
              <a:gd name="connsiteX0" fmla="*/ 1630680 w 3261360"/>
              <a:gd name="connsiteY0" fmla="*/ 0 h 3261360"/>
              <a:gd name="connsiteX1" fmla="*/ 3261360 w 3261360"/>
              <a:gd name="connsiteY1" fmla="*/ 1630680 h 3261360"/>
              <a:gd name="connsiteX2" fmla="*/ 1630680 w 3261360"/>
              <a:gd name="connsiteY2" fmla="*/ 3261360 h 3261360"/>
              <a:gd name="connsiteX3" fmla="*/ 0 w 3261360"/>
              <a:gd name="connsiteY3" fmla="*/ 1630680 h 3261360"/>
              <a:gd name="connsiteX4" fmla="*/ 1630680 w 3261360"/>
              <a:gd name="connsiteY4" fmla="*/ 0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1360" h="3261360">
                <a:moveTo>
                  <a:pt x="1630680" y="0"/>
                </a:moveTo>
                <a:cubicBezTo>
                  <a:pt x="2531280" y="0"/>
                  <a:pt x="3261360" y="730080"/>
                  <a:pt x="3261360" y="1630680"/>
                </a:cubicBezTo>
                <a:cubicBezTo>
                  <a:pt x="3261360" y="2531280"/>
                  <a:pt x="2531280" y="3261360"/>
                  <a:pt x="1630680" y="3261360"/>
                </a:cubicBezTo>
                <a:cubicBezTo>
                  <a:pt x="730080" y="3261360"/>
                  <a:pt x="0" y="2531280"/>
                  <a:pt x="0" y="1630680"/>
                </a:cubicBezTo>
                <a:cubicBezTo>
                  <a:pt x="0" y="730080"/>
                  <a:pt x="730080" y="0"/>
                  <a:pt x="16306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699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C375F-F377-4CDC-ADF0-CC8811D177D6}">
  <ds:schemaRefs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289</TotalTime>
  <Words>1031</Words>
  <Application>Microsoft Office PowerPoint</Application>
  <PresentationFormat>Widescreen</PresentationFormat>
  <Paragraphs>223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Fredoka</vt:lpstr>
      <vt:lpstr>Lato Light</vt:lpstr>
      <vt:lpstr>Segoe UI Light</vt:lpstr>
      <vt:lpstr>Office Theme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Alaa Mohamed</dc:creator>
  <cp:lastModifiedBy>Alaa Mohamed</cp:lastModifiedBy>
  <cp:revision>6</cp:revision>
  <dcterms:created xsi:type="dcterms:W3CDTF">2024-01-26T18:19:29Z</dcterms:created>
  <dcterms:modified xsi:type="dcterms:W3CDTF">2024-01-29T13:29:59Z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