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89" r:id="rId4"/>
    <p:sldId id="259" r:id="rId5"/>
    <p:sldId id="258" r:id="rId6"/>
    <p:sldId id="260" r:id="rId7"/>
    <p:sldId id="284" r:id="rId8"/>
    <p:sldId id="290" r:id="rId9"/>
    <p:sldId id="291" r:id="rId10"/>
    <p:sldId id="288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0024" autoAdjust="0"/>
  </p:normalViewPr>
  <p:slideViewPr>
    <p:cSldViewPr snapToGrid="0">
      <p:cViewPr varScale="1">
        <p:scale>
          <a:sx n="91" d="100"/>
          <a:sy n="91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SAR\presentation\performance%20evalu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SAR\presentation\performance%20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Time (ms)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Sheet1!$B$2:$B$16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3"/>
                <c:pt idx="0">
                  <c:v>2334</c:v>
                </c:pt>
                <c:pt idx="1">
                  <c:v>6064</c:v>
                </c:pt>
                <c:pt idx="2">
                  <c:v>14425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3A-4D6B-8160-33C8F33ACA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01267024"/>
        <c:axId val="1688723392"/>
      </c:scatterChart>
      <c:valAx>
        <c:axId val="190126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Rule list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723392"/>
        <c:crosses val="autoZero"/>
        <c:crossBetween val="midCat"/>
      </c:valAx>
      <c:valAx>
        <c:axId val="168872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26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Time (ms)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2388888888888913E-2"/>
                  <c:y val="-0.10876166520851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4B-401C-851E-8A14C2255A7B}"/>
                </c:ext>
              </c:extLst>
            </c:dLbl>
            <c:dLbl>
              <c:idx val="2"/>
              <c:layout>
                <c:manualLayout>
                  <c:x val="-1.6222222222222197E-2"/>
                  <c:y val="-0.175891294838145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666666666666663E-2"/>
                      <c:h val="8.7893700787401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F4B-401C-851E-8A14C2255A7B}"/>
                </c:ext>
              </c:extLst>
            </c:dLbl>
            <c:dLbl>
              <c:idx val="3"/>
              <c:layout>
                <c:manualLayout>
                  <c:x val="2.8833333333333332E-2"/>
                  <c:y val="1.16087051618547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4B-401C-851E-8A14C2255A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Sheet1!$A$2:$A$16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5"/>
                <c:pt idx="0">
                  <c:v>0</c:v>
                </c:pt>
                <c:pt idx="1">
                  <c:v>15</c:v>
                </c:pt>
                <c:pt idx="2">
                  <c:v>145</c:v>
                </c:pt>
                <c:pt idx="3">
                  <c:v>1676</c:v>
                </c:pt>
                <c:pt idx="4">
                  <c:v>14425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F4B-401C-851E-8A14C2255A7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5012351"/>
        <c:axId val="234661087"/>
      </c:scatterChart>
      <c:valAx>
        <c:axId val="34501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Incoming Packets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61087"/>
        <c:crosses val="autoZero"/>
        <c:crossBetween val="midCat"/>
      </c:valAx>
      <c:valAx>
        <c:axId val="23466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12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2020-09-15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  <a:br>
              <a:rPr lang="en-US" dirty="0"/>
            </a:br>
            <a:r>
              <a:rPr lang="en-US" dirty="0"/>
              <a:t>Hierarchical based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Algorithm implementation in Python</a:t>
            </a:r>
          </a:p>
          <a:p>
            <a:pPr marL="342900" indent="-342900">
              <a:buFontTx/>
              <a:buChar char="-"/>
            </a:pPr>
            <a:r>
              <a:rPr lang="en-US" dirty="0"/>
              <a:t>Algorithm performance parameters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Mohammad Ala Amjadi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Person code: 10479915</a:t>
            </a:r>
          </a:p>
          <a:p>
            <a:r>
              <a:rPr lang="en-US" sz="1200" dirty="0"/>
              <a:t>Master of telecommunication engineering</a:t>
            </a:r>
          </a:p>
          <a:p>
            <a:r>
              <a:rPr lang="en-US" sz="1200" dirty="0" err="1"/>
              <a:t>Politecnico</a:t>
            </a:r>
            <a:r>
              <a:rPr lang="en-US" sz="1200" dirty="0"/>
              <a:t> di Milano – September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6F87D-9CE9-423D-A4F4-28569EE204BB}"/>
              </a:ext>
            </a:extLst>
          </p:cNvPr>
          <p:cNvSpPr txBox="1"/>
          <p:nvPr/>
        </p:nvSpPr>
        <p:spPr>
          <a:xfrm>
            <a:off x="1524000" y="4505498"/>
            <a:ext cx="6310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Professor(s): 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Achille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Pattavina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and Guido Maier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Assistant: 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Sebastian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Troia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 –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62B784-A1E4-4442-AE54-366BCEBB3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801903"/>
              </p:ext>
            </p:extLst>
          </p:nvPr>
        </p:nvGraphicFramePr>
        <p:xfrm>
          <a:off x="509752" y="13111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81127F-DF19-4B69-8DEE-77E9D36ABFA9}"/>
              </a:ext>
            </a:extLst>
          </p:cNvPr>
          <p:cNvSpPr txBox="1"/>
          <p:nvPr/>
        </p:nvSpPr>
        <p:spPr>
          <a:xfrm>
            <a:off x="4987070" y="1311164"/>
            <a:ext cx="6600496" cy="52683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Speed (Classification time):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total classification increases linearly with the incoming packets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strike="sngStrik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requirement (memory):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was not successful since the outcome measurements were inaccurate.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Scalability: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Size: classified 1 Million entries in 14425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fields: this program doesn’t accept dynamic dimension of classifiers.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strike="sngStrik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time: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program doesn’t consider updates of rules in its algorithm.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Flexibility in specification: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program accepts NetID and ranges for port numbers.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different NetID increased the classification time. Using port ranges instead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numbers did not increased the classification time significantly.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92247AD-67C2-404D-BB8D-FEA750DC1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556801"/>
              </p:ext>
            </p:extLst>
          </p:nvPr>
        </p:nvGraphicFramePr>
        <p:xfrm>
          <a:off x="436179" y="39361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1406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BDEEF-CA06-4C56-B0F8-3102D4E953E4}"/>
              </a:ext>
            </a:extLst>
          </p:cNvPr>
          <p:cNvSpPr txBox="1"/>
          <p:nvPr/>
        </p:nvSpPr>
        <p:spPr>
          <a:xfrm>
            <a:off x="542229" y="3019096"/>
            <a:ext cx="3573517" cy="81980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C6EC8C4-1D93-4AF1-888B-48E85D5DBB22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0983132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 meet various QoS requirements, </a:t>
            </a:r>
            <a:r>
              <a:rPr lang="en-US" sz="2000" b="1" dirty="0"/>
              <a:t>routers</a:t>
            </a:r>
            <a:r>
              <a:rPr lang="en-US" sz="2000" dirty="0"/>
              <a:t> need to implement the following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Admission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Resource reservation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Per-flow queueing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Fair scheduling</a:t>
            </a:r>
          </a:p>
          <a:p>
            <a:r>
              <a:rPr lang="en-US" sz="2000" dirty="0"/>
              <a:t>They need to be able to distinguish and classify the incoming traffic into different flows (flow-aware routers) which is the principle of SDN and OpenFlow</a:t>
            </a:r>
          </a:p>
          <a:p>
            <a:r>
              <a:rPr lang="en-US" sz="2000" dirty="0"/>
              <a:t>Flows are specified by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Each rule consist of operations comparing packet fields with certain values</a:t>
            </a:r>
          </a:p>
          <a:p>
            <a:r>
              <a:rPr lang="en-US" sz="2000" dirty="0"/>
              <a:t>A set of rules is called a classifier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Based on the criteria to be applied to classify packets with respect to a given network application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53577F-2048-42D6-86DA-98532B315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318913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E0AB42-89B4-404C-BBA0-06F098303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3836446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5E336-B736-4D79-8146-01F43E0E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160421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33E4AC-33AD-4C2B-B9AA-D85E205A2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4517649"/>
            <a:ext cx="409838" cy="358602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7B00C6-DBCE-4AF0-9A50-7FB80957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743" y="5363925"/>
            <a:ext cx="187380" cy="278885"/>
            <a:chOff x="5052041" y="3023897"/>
            <a:chExt cx="1009650" cy="150270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37FD1D-79A4-4FBD-BA85-00CF000EF16B}"/>
                </a:ext>
              </a:extLst>
            </p:cNvPr>
            <p:cNvSpPr/>
            <p:nvPr/>
          </p:nvSpPr>
          <p:spPr>
            <a:xfrm>
              <a:off x="5052041" y="3023897"/>
              <a:ext cx="1009650" cy="1295400"/>
            </a:xfrm>
            <a:custGeom>
              <a:avLst/>
              <a:gdLst>
                <a:gd name="connsiteX0" fmla="*/ 684848 w 1009650"/>
                <a:gd name="connsiteY0" fmla="*/ 1231583 h 1295400"/>
                <a:gd name="connsiteX1" fmla="*/ 329565 w 1009650"/>
                <a:gd name="connsiteY1" fmla="*/ 1231583 h 1295400"/>
                <a:gd name="connsiteX2" fmla="*/ 328613 w 1009650"/>
                <a:gd name="connsiteY2" fmla="*/ 1056323 h 1295400"/>
                <a:gd name="connsiteX3" fmla="*/ 71438 w 1009650"/>
                <a:gd name="connsiteY3" fmla="*/ 504825 h 1295400"/>
                <a:gd name="connsiteX4" fmla="*/ 504825 w 1009650"/>
                <a:gd name="connsiteY4" fmla="*/ 71438 h 1295400"/>
                <a:gd name="connsiteX5" fmla="*/ 508635 w 1009650"/>
                <a:gd name="connsiteY5" fmla="*/ 71438 h 1295400"/>
                <a:gd name="connsiteX6" fmla="*/ 942023 w 1009650"/>
                <a:gd name="connsiteY6" fmla="*/ 504825 h 1295400"/>
                <a:gd name="connsiteX7" fmla="*/ 684848 w 1009650"/>
                <a:gd name="connsiteY7" fmla="*/ 1055370 h 1295400"/>
                <a:gd name="connsiteX8" fmla="*/ 684848 w 1009650"/>
                <a:gd name="connsiteY8" fmla="*/ 1231583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650" h="1295400">
                  <a:moveTo>
                    <a:pt x="684848" y="1231583"/>
                  </a:moveTo>
                  <a:lnTo>
                    <a:pt x="329565" y="1231583"/>
                  </a:lnTo>
                  <a:lnTo>
                    <a:pt x="328613" y="1056323"/>
                  </a:lnTo>
                  <a:cubicBezTo>
                    <a:pt x="328613" y="816293"/>
                    <a:pt x="71438" y="744855"/>
                    <a:pt x="71438" y="504825"/>
                  </a:cubicBezTo>
                  <a:cubicBezTo>
                    <a:pt x="71438" y="264795"/>
                    <a:pt x="265748" y="71438"/>
                    <a:pt x="504825" y="71438"/>
                  </a:cubicBezTo>
                  <a:lnTo>
                    <a:pt x="508635" y="71438"/>
                  </a:lnTo>
                  <a:cubicBezTo>
                    <a:pt x="748665" y="71438"/>
                    <a:pt x="942023" y="265748"/>
                    <a:pt x="942023" y="504825"/>
                  </a:cubicBezTo>
                  <a:cubicBezTo>
                    <a:pt x="942023" y="743903"/>
                    <a:pt x="684848" y="816293"/>
                    <a:pt x="684848" y="1055370"/>
                  </a:cubicBezTo>
                  <a:lnTo>
                    <a:pt x="684848" y="1231583"/>
                  </a:lnTo>
                  <a:close/>
                </a:path>
              </a:pathLst>
            </a:custGeom>
            <a:noFill/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C23251-45A9-4DD6-B2D2-55284DDB3EC4}"/>
                </a:ext>
              </a:extLst>
            </p:cNvPr>
            <p:cNvSpPr/>
            <p:nvPr/>
          </p:nvSpPr>
          <p:spPr>
            <a:xfrm>
              <a:off x="5366365" y="4383724"/>
              <a:ext cx="381000" cy="142875"/>
            </a:xfrm>
            <a:custGeom>
              <a:avLst/>
              <a:gdLst>
                <a:gd name="connsiteX0" fmla="*/ 71438 w 381000"/>
                <a:gd name="connsiteY0" fmla="*/ 71437 h 142875"/>
                <a:gd name="connsiteX1" fmla="*/ 313373 w 381000"/>
                <a:gd name="connsiteY1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42875">
                  <a:moveTo>
                    <a:pt x="71438" y="71437"/>
                  </a:moveTo>
                  <a:lnTo>
                    <a:pt x="313373" y="71437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1E54633-2F5A-48DC-8833-F918CB865383}"/>
                </a:ext>
              </a:extLst>
            </p:cNvPr>
            <p:cNvSpPr/>
            <p:nvPr/>
          </p:nvSpPr>
          <p:spPr>
            <a:xfrm>
              <a:off x="5310168" y="3958952"/>
              <a:ext cx="495301" cy="142874"/>
            </a:xfrm>
            <a:custGeom>
              <a:avLst/>
              <a:gdLst>
                <a:gd name="connsiteX0" fmla="*/ 71437 w 495300"/>
                <a:gd name="connsiteY0" fmla="*/ 71438 h 142875"/>
                <a:gd name="connsiteX1" fmla="*/ 426720 w 495300"/>
                <a:gd name="connsiteY1" fmla="*/ 71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142875">
                  <a:moveTo>
                    <a:pt x="71437" y="71438"/>
                  </a:moveTo>
                  <a:lnTo>
                    <a:pt x="426720" y="71438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970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24A4E93-732B-4690-B676-EA6F0437F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83" y="1224881"/>
            <a:ext cx="6930561" cy="53617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B5CD935-4C5A-48FA-8A5F-C150B12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 in general</a:t>
            </a:r>
          </a:p>
        </p:txBody>
      </p:sp>
    </p:spTree>
    <p:extLst>
      <p:ext uri="{BB962C8B-B14F-4D97-AF65-F5344CB8AC3E}">
        <p14:creationId xmlns:p14="http://schemas.microsoft.com/office/powerpoint/2010/main" val="240791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packet classifier example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BAF1914-B8B4-4883-A96A-42321048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B232446-515B-4852-8F33-3B15FB49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46" y="1196391"/>
            <a:ext cx="8751303" cy="5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Classifier definition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6F8F27-76CC-419A-8FCB-F36252017B3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7104993" y="3620380"/>
            <a:ext cx="4482572" cy="29561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3D6EC-B9BB-4B77-A925-691CD12D9DB2}"/>
              </a:ext>
            </a:extLst>
          </p:cNvPr>
          <p:cNvSpPr txBox="1"/>
          <p:nvPr/>
        </p:nvSpPr>
        <p:spPr>
          <a:xfrm>
            <a:off x="604433" y="1275841"/>
            <a:ext cx="1098313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classifier C consists of N rules, </a:t>
            </a:r>
            <a:r>
              <a:rPr lang="en-US" sz="2000" dirty="0" err="1"/>
              <a:t>Rj</a:t>
            </a:r>
            <a:r>
              <a:rPr lang="en-US" sz="2000" dirty="0"/>
              <a:t>, 1 ≤ j ≤ N, where </a:t>
            </a:r>
            <a:r>
              <a:rPr lang="en-US" sz="2000" dirty="0" err="1"/>
              <a:t>Rj</a:t>
            </a:r>
            <a:r>
              <a:rPr lang="en-US" sz="2000" dirty="0"/>
              <a:t> is composed of three entities: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 regular expression </a:t>
            </a:r>
            <a:r>
              <a:rPr lang="en-US" sz="1600" dirty="0" err="1"/>
              <a:t>Rj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], 1 ≤ </a:t>
            </a:r>
            <a:r>
              <a:rPr lang="en-US" sz="1600" dirty="0" err="1"/>
              <a:t>i</a:t>
            </a:r>
            <a:r>
              <a:rPr lang="en-US" sz="1600" dirty="0"/>
              <a:t> ≤ d, on each of the d header fields of a packet.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 number, </a:t>
            </a:r>
            <a:r>
              <a:rPr lang="en-US" sz="1600" dirty="0" err="1"/>
              <a:t>Pri</a:t>
            </a:r>
            <a:r>
              <a:rPr lang="en-US" sz="1600" dirty="0"/>
              <a:t>(</a:t>
            </a:r>
            <a:r>
              <a:rPr lang="en-US" sz="1600" dirty="0" err="1"/>
              <a:t>Rj</a:t>
            </a:r>
            <a:r>
              <a:rPr lang="en-US" sz="1600" dirty="0"/>
              <a:t>), indicating the priority of the rule in the classifier.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An action, referred to as Action(</a:t>
            </a:r>
            <a:r>
              <a:rPr lang="en-US" sz="1600" dirty="0" err="1"/>
              <a:t>Rj</a:t>
            </a:r>
            <a:r>
              <a:rPr lang="en-US" sz="1600" dirty="0"/>
              <a:t>).</a:t>
            </a: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An incoming packet P with the header considered as a d-tuple (P1, P2, . . . , Pd) is said to match </a:t>
            </a:r>
            <a:r>
              <a:rPr lang="en-US" sz="2000" dirty="0" err="1"/>
              <a:t>Rj</a:t>
            </a:r>
            <a:r>
              <a:rPr lang="en-US" sz="2000" dirty="0"/>
              <a:t> , if and only if, Pi matches </a:t>
            </a:r>
            <a:r>
              <a:rPr lang="en-US" sz="2000" dirty="0" err="1"/>
              <a:t>Rj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where 1 ≤ </a:t>
            </a:r>
            <a:r>
              <a:rPr lang="en-US" sz="2000" dirty="0" err="1"/>
              <a:t>i</a:t>
            </a:r>
            <a:r>
              <a:rPr lang="en-US" sz="2000" dirty="0"/>
              <a:t> ≤ 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an incoming packet P and thus the d-tuple, the d-dimensional packet classification problem is to find the rule Rm with the highest priority among all the rules </a:t>
            </a:r>
            <a:r>
              <a:rPr lang="en-US" sz="2000" dirty="0" err="1"/>
              <a:t>Rj</a:t>
            </a:r>
            <a:r>
              <a:rPr lang="en-US" sz="2000" dirty="0"/>
              <a:t> matching the d-tuple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An IPv4 packet header, consists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Source IP 			32bits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Destination IP		32bits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Protocol		  	  8bits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Source port		16bits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Destination port		16bits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matching rule in the classifier with the highest</a:t>
            </a:r>
          </a:p>
          <a:p>
            <a:r>
              <a:rPr lang="en-US" sz="2000" dirty="0"/>
              <a:t>      priority is chosen and its corresponding action is</a:t>
            </a:r>
          </a:p>
          <a:p>
            <a:r>
              <a:rPr lang="en-US" sz="2000" dirty="0"/>
              <a:t>      applied to the packet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Classifier table example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C9B50-05FF-432F-807E-D6F2A92A1587}"/>
              </a:ext>
            </a:extLst>
          </p:cNvPr>
          <p:cNvSpPr txBox="1"/>
          <p:nvPr/>
        </p:nvSpPr>
        <p:spPr>
          <a:xfrm>
            <a:off x="604434" y="3771819"/>
            <a:ext cx="109831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rule has five regular expressions on five packet-header fields from network layer to application layer</a:t>
            </a: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expression could be: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Simple prefix/length specification =&gt; Same definition as in P lookups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Operator/number specification =&gt; could be more general, such as equal 23, range 256-1023, and greater than 1023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 wildcard can be inserted to match any value.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Note R4 ‘all-</a:t>
            </a:r>
            <a:r>
              <a:rPr lang="en-US" sz="2000" dirty="0" err="1"/>
              <a:t>wildcards’</a:t>
            </a:r>
            <a:r>
              <a:rPr lang="en-US" sz="2000" dirty="0"/>
              <a:t> specification =&gt; matches with any incoming packet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The priorities of rules take effect when a packet matches both R4 and other rules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024906-8FA2-4708-9EC1-1D806ECC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73" y="1247429"/>
            <a:ext cx="9064854" cy="25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Program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A3562-02E0-43FB-924C-B5CF1FF84475}"/>
              </a:ext>
            </a:extLst>
          </p:cNvPr>
          <p:cNvSpPr txBox="1"/>
          <p:nvPr/>
        </p:nvSpPr>
        <p:spPr>
          <a:xfrm>
            <a:off x="604434" y="1397675"/>
            <a:ext cx="10983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Hierarchical_algorithm.py		main algorithm functions</a:t>
            </a:r>
          </a:p>
          <a:p>
            <a:r>
              <a:rPr lang="en-US" b="1" dirty="0">
                <a:latin typeface="Consolas" panose="020B0609020204030204" pitchFamily="49" charset="0"/>
              </a:rPr>
              <a:t>Network_utils.py			customized general functions and rules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main.py					program to run the algorithm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rule_list.txt				classification rule list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random_packets.txt			randomly generated incoming packets list</a:t>
            </a:r>
          </a:p>
          <a:p>
            <a:r>
              <a:rPr lang="en-US" b="1" dirty="0">
                <a:latin typeface="Consolas" panose="020B0609020204030204" pitchFamily="49" charset="0"/>
              </a:rPr>
              <a:t>incoming_packets.txt			customized incoming packets list</a:t>
            </a: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A33D632B-81A2-4D58-A5E8-D7275E3D3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925" y="508093"/>
            <a:ext cx="628832" cy="6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0596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D2DD-E0B7-4913-A30F-1803DEE4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93990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{825BA4F0-A462-423E-B03D-BA5870B9BBCE}tf16411177_win32</Template>
  <TotalTime>562</TotalTime>
  <Words>665</Words>
  <Application>Microsoft Office PowerPoint</Application>
  <PresentationFormat>Widescreen</PresentationFormat>
  <Paragraphs>91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Get Started with 3D</vt:lpstr>
      <vt:lpstr>Packet classification Hierarchical based algorithm</vt:lpstr>
      <vt:lpstr>Introduction</vt:lpstr>
      <vt:lpstr>Network Diagram in general</vt:lpstr>
      <vt:lpstr>A packet classifier example</vt:lpstr>
      <vt:lpstr>Classifier definition</vt:lpstr>
      <vt:lpstr>Classifier table example</vt:lpstr>
      <vt:lpstr>       Program structure</vt:lpstr>
      <vt:lpstr>Flow</vt:lpstr>
      <vt:lpstr>PowerPoint Presentation</vt:lpstr>
      <vt:lpstr>Performance Evaluation – Time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classification Hierarchical based algorithm</dc:title>
  <dc:creator>Mohammad Ala Amjadi</dc:creator>
  <cp:lastModifiedBy>Mohammad Ala Amjadi</cp:lastModifiedBy>
  <cp:revision>30</cp:revision>
  <dcterms:created xsi:type="dcterms:W3CDTF">2020-09-09T01:04:34Z</dcterms:created>
  <dcterms:modified xsi:type="dcterms:W3CDTF">2020-09-15T14:56:07Z</dcterms:modified>
</cp:coreProperties>
</file>