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83" r:id="rId3"/>
    <p:sldId id="289" r:id="rId4"/>
    <p:sldId id="259" r:id="rId5"/>
    <p:sldId id="258" r:id="rId6"/>
    <p:sldId id="260" r:id="rId7"/>
    <p:sldId id="284" r:id="rId8"/>
    <p:sldId id="303" r:id="rId9"/>
    <p:sldId id="290" r:id="rId10"/>
    <p:sldId id="293" r:id="rId11"/>
    <p:sldId id="294" r:id="rId12"/>
    <p:sldId id="295" r:id="rId13"/>
    <p:sldId id="296" r:id="rId14"/>
    <p:sldId id="297" r:id="rId15"/>
    <p:sldId id="299" r:id="rId16"/>
    <p:sldId id="300" r:id="rId17"/>
    <p:sldId id="301" r:id="rId18"/>
    <p:sldId id="302" r:id="rId19"/>
    <p:sldId id="291" r:id="rId20"/>
    <p:sldId id="288"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0" autoAdjust="0"/>
    <p:restoredTop sz="80024" autoAdjust="0"/>
  </p:normalViewPr>
  <p:slideViewPr>
    <p:cSldViewPr snapToGrid="0">
      <p:cViewPr varScale="1">
        <p:scale>
          <a:sx n="114" d="100"/>
          <a:sy n="114" d="100"/>
        </p:scale>
        <p:origin x="300" y="102"/>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git\SAR\presentation\resul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git\SAR\presentation\results.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0" i="0" baseline="0" dirty="0">
                <a:effectLst/>
              </a:rPr>
              <a:t>Average time (ns)</a:t>
            </a:r>
            <a:endParaRPr lang="en-US" sz="1050"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Average time (ns)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Sheet1!$A$2:$A$33</c:f>
              <c:numCache>
                <c:formatCode>General</c:formatCode>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numCache>
            </c:numRef>
          </c:xVal>
          <c:yVal>
            <c:numRef>
              <c:f>Sheet1!$B$2:$B$33</c:f>
              <c:numCache>
                <c:formatCode>General</c:formatCode>
                <c:ptCount val="32"/>
                <c:pt idx="0">
                  <c:v>8029</c:v>
                </c:pt>
                <c:pt idx="1">
                  <c:v>5438</c:v>
                </c:pt>
                <c:pt idx="2">
                  <c:v>4702</c:v>
                </c:pt>
                <c:pt idx="3">
                  <c:v>4598</c:v>
                </c:pt>
                <c:pt idx="4">
                  <c:v>4529</c:v>
                </c:pt>
                <c:pt idx="5">
                  <c:v>4312</c:v>
                </c:pt>
                <c:pt idx="6">
                  <c:v>5456</c:v>
                </c:pt>
                <c:pt idx="7">
                  <c:v>4911</c:v>
                </c:pt>
                <c:pt idx="8">
                  <c:v>4510</c:v>
                </c:pt>
                <c:pt idx="9">
                  <c:v>6304</c:v>
                </c:pt>
                <c:pt idx="10">
                  <c:v>5050</c:v>
                </c:pt>
                <c:pt idx="11">
                  <c:v>4577</c:v>
                </c:pt>
                <c:pt idx="12">
                  <c:v>5843</c:v>
                </c:pt>
                <c:pt idx="13">
                  <c:v>4481</c:v>
                </c:pt>
                <c:pt idx="14">
                  <c:v>4334</c:v>
                </c:pt>
                <c:pt idx="15">
                  <c:v>4489</c:v>
                </c:pt>
                <c:pt idx="16">
                  <c:v>6669</c:v>
                </c:pt>
                <c:pt idx="17">
                  <c:v>4654</c:v>
                </c:pt>
                <c:pt idx="18">
                  <c:v>4555</c:v>
                </c:pt>
                <c:pt idx="19">
                  <c:v>4856</c:v>
                </c:pt>
                <c:pt idx="20">
                  <c:v>4707</c:v>
                </c:pt>
                <c:pt idx="21">
                  <c:v>4426</c:v>
                </c:pt>
                <c:pt idx="22">
                  <c:v>4434</c:v>
                </c:pt>
                <c:pt idx="23">
                  <c:v>4366</c:v>
                </c:pt>
                <c:pt idx="24">
                  <c:v>4426</c:v>
                </c:pt>
                <c:pt idx="25">
                  <c:v>4467</c:v>
                </c:pt>
                <c:pt idx="26">
                  <c:v>4838</c:v>
                </c:pt>
                <c:pt idx="27">
                  <c:v>4452</c:v>
                </c:pt>
                <c:pt idx="28">
                  <c:v>5854</c:v>
                </c:pt>
                <c:pt idx="29">
                  <c:v>4829</c:v>
                </c:pt>
                <c:pt idx="30">
                  <c:v>6575</c:v>
                </c:pt>
                <c:pt idx="31">
                  <c:v>5011</c:v>
                </c:pt>
              </c:numCache>
            </c:numRef>
          </c:yVal>
          <c:smooth val="0"/>
          <c:extLst>
            <c:ext xmlns:c16="http://schemas.microsoft.com/office/drawing/2014/chart" uri="{C3380CC4-5D6E-409C-BE32-E72D297353CC}">
              <c16:uniqueId val="{00000000-8351-4107-9DCA-F2A4EB8B03EA}"/>
            </c:ext>
          </c:extLst>
        </c:ser>
        <c:dLbls>
          <c:showLegendKey val="0"/>
          <c:showVal val="0"/>
          <c:showCatName val="0"/>
          <c:showSerName val="0"/>
          <c:showPercent val="0"/>
          <c:showBubbleSize val="0"/>
        </c:dLbls>
        <c:axId val="1624782848"/>
        <c:axId val="1319650784"/>
      </c:scatterChart>
      <c:valAx>
        <c:axId val="162478284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0" i="0" baseline="0" dirty="0">
                    <a:effectLst/>
                  </a:rPr>
                  <a:t>Prefix length</a:t>
                </a:r>
                <a:endParaRPr lang="en-US" sz="700" dirty="0">
                  <a:effectLst/>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9650784"/>
        <c:crosses val="autoZero"/>
        <c:crossBetween val="midCat"/>
      </c:valAx>
      <c:valAx>
        <c:axId val="1319650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0" i="0" baseline="0" dirty="0">
                    <a:effectLst/>
                  </a:rPr>
                  <a:t>Average time per each packet</a:t>
                </a:r>
                <a:endParaRPr lang="en-US" sz="700" dirty="0">
                  <a:effectLst/>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478284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0" i="0" baseline="0">
                <a:effectLst/>
              </a:rPr>
              <a:t>Average time (ns)</a:t>
            </a:r>
            <a:endParaRPr lang="en-US" sz="105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Sheet2!$B$1</c:f>
              <c:strCache>
                <c:ptCount val="1"/>
                <c:pt idx="0">
                  <c:v>Average time (ns)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Sheet2!$A$2:$A$33</c:f>
              <c:numCache>
                <c:formatCode>General</c:formatCode>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numCache>
            </c:numRef>
          </c:xVal>
          <c:yVal>
            <c:numRef>
              <c:f>Sheet2!$B$2:$B$33</c:f>
              <c:numCache>
                <c:formatCode>General</c:formatCode>
                <c:ptCount val="32"/>
                <c:pt idx="0">
                  <c:v>114215</c:v>
                </c:pt>
                <c:pt idx="1">
                  <c:v>125311</c:v>
                </c:pt>
                <c:pt idx="2">
                  <c:v>126136</c:v>
                </c:pt>
                <c:pt idx="3">
                  <c:v>146343</c:v>
                </c:pt>
                <c:pt idx="4">
                  <c:v>124114</c:v>
                </c:pt>
                <c:pt idx="5">
                  <c:v>127098</c:v>
                </c:pt>
                <c:pt idx="6">
                  <c:v>161787</c:v>
                </c:pt>
                <c:pt idx="7">
                  <c:v>142792</c:v>
                </c:pt>
                <c:pt idx="8">
                  <c:v>130265</c:v>
                </c:pt>
                <c:pt idx="9">
                  <c:v>133892</c:v>
                </c:pt>
                <c:pt idx="10">
                  <c:v>131365</c:v>
                </c:pt>
                <c:pt idx="11">
                  <c:v>130480</c:v>
                </c:pt>
                <c:pt idx="12">
                  <c:v>123051</c:v>
                </c:pt>
                <c:pt idx="13">
                  <c:v>125918</c:v>
                </c:pt>
                <c:pt idx="14">
                  <c:v>135483</c:v>
                </c:pt>
                <c:pt idx="15">
                  <c:v>131596</c:v>
                </c:pt>
                <c:pt idx="16">
                  <c:v>128299</c:v>
                </c:pt>
                <c:pt idx="17">
                  <c:v>125978</c:v>
                </c:pt>
                <c:pt idx="18">
                  <c:v>148530</c:v>
                </c:pt>
                <c:pt idx="19">
                  <c:v>131114</c:v>
                </c:pt>
                <c:pt idx="20">
                  <c:v>131415</c:v>
                </c:pt>
                <c:pt idx="21">
                  <c:v>144318</c:v>
                </c:pt>
                <c:pt idx="22">
                  <c:v>143032</c:v>
                </c:pt>
                <c:pt idx="23">
                  <c:v>147265</c:v>
                </c:pt>
                <c:pt idx="24">
                  <c:v>144420</c:v>
                </c:pt>
                <c:pt idx="25">
                  <c:v>146276</c:v>
                </c:pt>
                <c:pt idx="26">
                  <c:v>139469</c:v>
                </c:pt>
                <c:pt idx="27">
                  <c:v>136091</c:v>
                </c:pt>
                <c:pt idx="28">
                  <c:v>139935</c:v>
                </c:pt>
                <c:pt idx="29">
                  <c:v>133868</c:v>
                </c:pt>
                <c:pt idx="30">
                  <c:v>149180</c:v>
                </c:pt>
                <c:pt idx="31">
                  <c:v>137039</c:v>
                </c:pt>
              </c:numCache>
            </c:numRef>
          </c:yVal>
          <c:smooth val="0"/>
          <c:extLst>
            <c:ext xmlns:c16="http://schemas.microsoft.com/office/drawing/2014/chart" uri="{C3380CC4-5D6E-409C-BE32-E72D297353CC}">
              <c16:uniqueId val="{00000000-3D3A-4DB2-978C-73AF6317490F}"/>
            </c:ext>
          </c:extLst>
        </c:ser>
        <c:dLbls>
          <c:showLegendKey val="0"/>
          <c:showVal val="0"/>
          <c:showCatName val="0"/>
          <c:showSerName val="0"/>
          <c:showPercent val="0"/>
          <c:showBubbleSize val="0"/>
        </c:dLbls>
        <c:axId val="1467024272"/>
        <c:axId val="1524584208"/>
      </c:scatterChart>
      <c:valAx>
        <c:axId val="146702427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0" i="0" baseline="0">
                    <a:effectLst/>
                  </a:rPr>
                  <a:t>Prefix length</a:t>
                </a:r>
                <a:endParaRPr lang="en-US" sz="700">
                  <a:effectLst/>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4584208"/>
        <c:crosses val="autoZero"/>
        <c:crossBetween val="midCat"/>
      </c:valAx>
      <c:valAx>
        <c:axId val="1524584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0" i="0" baseline="0">
                    <a:effectLst/>
                  </a:rPr>
                  <a:t>Average time per each packet</a:t>
                </a:r>
                <a:endParaRPr lang="en-US" sz="700">
                  <a:effectLst/>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70242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0.08753</cdr:x>
      <cdr:y>0.91246</cdr:y>
    </cdr:from>
    <cdr:to>
      <cdr:x>0.31799</cdr:x>
      <cdr:y>1</cdr:y>
    </cdr:to>
    <cdr:sp macro="" textlink="">
      <cdr:nvSpPr>
        <cdr:cNvPr id="2" name="TextBox 1">
          <a:extLst xmlns:a="http://schemas.openxmlformats.org/drawingml/2006/main">
            <a:ext uri="{FF2B5EF4-FFF2-40B4-BE49-F238E27FC236}">
              <a16:creationId xmlns:a16="http://schemas.microsoft.com/office/drawing/2014/main" id="{42EB240C-3722-4FEF-8712-C02C32CBE9E5}"/>
            </a:ext>
          </a:extLst>
        </cdr:cNvPr>
        <cdr:cNvSpPr txBox="1"/>
      </cdr:nvSpPr>
      <cdr:spPr>
        <a:xfrm xmlns:a="http://schemas.openxmlformats.org/drawingml/2006/main">
          <a:off x="412329" y="2567633"/>
          <a:ext cx="1085724" cy="24633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000" b="1" dirty="0"/>
            <a:t>Added * rules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2020-09-23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ts val="1800"/>
              </a:lnSpc>
              <a:spcAft>
                <a:spcPts val="600"/>
              </a:spcAft>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fld id="{5A01C38D-F26D-4167-83EF-8774BC62D548}" type="slidenum">
              <a:rPr lang="en-US" smtClean="0"/>
              <a:t>2</a:t>
            </a:fld>
            <a:endParaRPr lang="en-US"/>
          </a:p>
        </p:txBody>
      </p:sp>
    </p:spTree>
    <p:extLst>
      <p:ext uri="{BB962C8B-B14F-4D97-AF65-F5344CB8AC3E}">
        <p14:creationId xmlns:p14="http://schemas.microsoft.com/office/powerpoint/2010/main" val="694787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1C38D-F26D-4167-83EF-8774BC62D548}" type="slidenum">
              <a:rPr lang="en-US" smtClean="0"/>
              <a:t>4</a:t>
            </a:fld>
            <a:endParaRPr lang="en-US"/>
          </a:p>
        </p:txBody>
      </p:sp>
    </p:spTree>
    <p:extLst>
      <p:ext uri="{BB962C8B-B14F-4D97-AF65-F5344CB8AC3E}">
        <p14:creationId xmlns:p14="http://schemas.microsoft.com/office/powerpoint/2010/main" val="3579635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5A01C38D-F26D-4167-83EF-8774BC62D548}" type="slidenum">
              <a:rPr lang="en-US" smtClean="0"/>
              <a:t>5</a:t>
            </a:fld>
            <a:endParaRPr lang="en-US"/>
          </a:p>
        </p:txBody>
      </p:sp>
    </p:spTree>
    <p:extLst>
      <p:ext uri="{BB962C8B-B14F-4D97-AF65-F5344CB8AC3E}">
        <p14:creationId xmlns:p14="http://schemas.microsoft.com/office/powerpoint/2010/main" val="1197583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1C38D-F26D-4167-83EF-8774BC62D548}" type="slidenum">
              <a:rPr lang="en-US" smtClean="0"/>
              <a:t>20</a:t>
            </a:fld>
            <a:endParaRPr lang="en-US"/>
          </a:p>
        </p:txBody>
      </p:sp>
    </p:spTree>
    <p:extLst>
      <p:ext uri="{BB962C8B-B14F-4D97-AF65-F5344CB8AC3E}">
        <p14:creationId xmlns:p14="http://schemas.microsoft.com/office/powerpoint/2010/main" val="769418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21</a:t>
            </a:fld>
            <a:endParaRPr lang="en-US"/>
          </a:p>
        </p:txBody>
      </p:sp>
    </p:spTree>
    <p:extLst>
      <p:ext uri="{BB962C8B-B14F-4D97-AF65-F5344CB8AC3E}">
        <p14:creationId xmlns:p14="http://schemas.microsoft.com/office/powerpoint/2010/main" val="3287545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2020-09-23</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p:txBody>
          <a:bodyPr/>
          <a:lstStyle/>
          <a:p>
            <a:r>
              <a:rPr lang="en-US" dirty="0"/>
              <a:t>Packet classification</a:t>
            </a:r>
            <a:br>
              <a:rPr lang="en-US" dirty="0"/>
            </a:br>
            <a:r>
              <a:rPr lang="en-US" dirty="0"/>
              <a:t>Hierarchical based algorithm</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p:txBody>
          <a:bodyPr/>
          <a:lstStyle/>
          <a:p>
            <a:pPr marL="342900" indent="-342900">
              <a:buFontTx/>
              <a:buChar char="-"/>
            </a:pPr>
            <a:r>
              <a:rPr lang="en-US" dirty="0"/>
              <a:t>Algorithm implementation in Python</a:t>
            </a:r>
          </a:p>
          <a:p>
            <a:pPr marL="342900" indent="-342900">
              <a:buFontTx/>
              <a:buChar char="-"/>
            </a:pPr>
            <a:r>
              <a:rPr lang="en-US" dirty="0"/>
              <a:t>Algorithm performance parameters</a:t>
            </a: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077762" y="5255593"/>
            <a:ext cx="2447364" cy="495232"/>
          </a:xfrm>
          <a:prstGeom prst="rect">
            <a:avLst/>
          </a:prstGeom>
        </p:spPr>
        <p:txBody>
          <a:bodyPr anchor="t">
            <a:normAutofit fontScale="92500"/>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1800" dirty="0">
                <a:solidFill>
                  <a:schemeClr val="bg1"/>
                </a:solidFill>
                <a:latin typeface="+mj-lt"/>
                <a:ea typeface="+mn-ea"/>
                <a:cs typeface="+mn-cs"/>
              </a:rPr>
              <a:t>Mohammad Ala Amjadi</a:t>
            </a: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077762" y="5524500"/>
            <a:ext cx="3760738"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dirty="0"/>
              <a:t>Person code: 10479915</a:t>
            </a:r>
          </a:p>
          <a:p>
            <a:r>
              <a:rPr lang="en-US" sz="1200" dirty="0"/>
              <a:t>Master of telecommunication engineering</a:t>
            </a:r>
          </a:p>
          <a:p>
            <a:r>
              <a:rPr lang="en-US" sz="1200" dirty="0" err="1"/>
              <a:t>Politecnico</a:t>
            </a:r>
            <a:r>
              <a:rPr lang="en-US" sz="1200" dirty="0"/>
              <a:t> di Milano – September 2020</a:t>
            </a:r>
          </a:p>
        </p:txBody>
      </p:sp>
      <p:sp>
        <p:nvSpPr>
          <p:cNvPr id="9" name="TextBox 8">
            <a:extLst>
              <a:ext uri="{FF2B5EF4-FFF2-40B4-BE49-F238E27FC236}">
                <a16:creationId xmlns:a16="http://schemas.microsoft.com/office/drawing/2014/main" id="{0D56F87D-9CE9-423D-A4F4-28569EE204BB}"/>
              </a:ext>
            </a:extLst>
          </p:cNvPr>
          <p:cNvSpPr txBox="1"/>
          <p:nvPr/>
        </p:nvSpPr>
        <p:spPr>
          <a:xfrm>
            <a:off x="1524000" y="4505498"/>
            <a:ext cx="6310478" cy="646331"/>
          </a:xfrm>
          <a:prstGeom prst="rect">
            <a:avLst/>
          </a:prstGeom>
          <a:noFill/>
        </p:spPr>
        <p:txBody>
          <a:bodyPr wrap="square">
            <a:spAutoFit/>
          </a:bodyPr>
          <a:lstStyle/>
          <a:p>
            <a:r>
              <a:rPr lang="en-US" b="1" dirty="0">
                <a:solidFill>
                  <a:schemeClr val="bg1">
                    <a:lumMod val="85000"/>
                  </a:schemeClr>
                </a:solidFill>
              </a:rPr>
              <a:t>Professor(s): 	</a:t>
            </a:r>
            <a:r>
              <a:rPr lang="en-US" dirty="0">
                <a:solidFill>
                  <a:schemeClr val="bg1">
                    <a:lumMod val="85000"/>
                  </a:schemeClr>
                </a:solidFill>
              </a:rPr>
              <a:t>Achille </a:t>
            </a:r>
            <a:r>
              <a:rPr lang="en-US" dirty="0" err="1">
                <a:solidFill>
                  <a:schemeClr val="bg1">
                    <a:lumMod val="85000"/>
                  </a:schemeClr>
                </a:solidFill>
              </a:rPr>
              <a:t>Pattavina</a:t>
            </a:r>
            <a:r>
              <a:rPr lang="en-US" dirty="0">
                <a:solidFill>
                  <a:schemeClr val="bg1">
                    <a:lumMod val="85000"/>
                  </a:schemeClr>
                </a:solidFill>
              </a:rPr>
              <a:t> and Guido Maier</a:t>
            </a:r>
          </a:p>
          <a:p>
            <a:r>
              <a:rPr lang="en-US" b="1" dirty="0">
                <a:solidFill>
                  <a:schemeClr val="bg1">
                    <a:lumMod val="85000"/>
                  </a:schemeClr>
                </a:solidFill>
              </a:rPr>
              <a:t>Assistant: 	</a:t>
            </a:r>
            <a:r>
              <a:rPr lang="en-US" dirty="0">
                <a:solidFill>
                  <a:schemeClr val="bg1">
                    <a:lumMod val="85000"/>
                  </a:schemeClr>
                </a:solidFill>
              </a:rPr>
              <a:t>Sebastian </a:t>
            </a:r>
            <a:r>
              <a:rPr lang="en-US" dirty="0" err="1">
                <a:solidFill>
                  <a:schemeClr val="bg1">
                    <a:lumMod val="85000"/>
                  </a:schemeClr>
                </a:solidFill>
              </a:rPr>
              <a:t>Troia</a:t>
            </a:r>
            <a:endParaRPr lang="en-US" dirty="0">
              <a:solidFill>
                <a:schemeClr val="bg1">
                  <a:lumMod val="85000"/>
                </a:schemeClr>
              </a:solidFill>
            </a:endParaRPr>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alpha val="9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299BA4-CDE1-4FEA-A90C-612CC68CFF95}"/>
              </a:ext>
            </a:extLst>
          </p:cNvPr>
          <p:cNvSpPr txBox="1"/>
          <p:nvPr/>
        </p:nvSpPr>
        <p:spPr>
          <a:xfrm>
            <a:off x="604433" y="1266825"/>
            <a:ext cx="6463117" cy="1954381"/>
          </a:xfrm>
          <a:prstGeom prst="rect">
            <a:avLst/>
          </a:prstGeom>
        </p:spPr>
        <p:txBody>
          <a:bodyPr vert="horz" lIns="91440" tIns="45720" rIns="91440" bIns="45720" rtlCol="0">
            <a:normAutofit/>
          </a:bodyPr>
          <a:lstStyle/>
          <a:p>
            <a:pPr algn="justLow">
              <a:lnSpc>
                <a:spcPct val="150000"/>
              </a:lnSpc>
            </a:pPr>
            <a:r>
              <a:rPr lang="en-US" sz="1200" dirty="0">
                <a:solidFill>
                  <a:schemeClr val="bg1"/>
                </a:solidFill>
              </a:rPr>
              <a:t>First, we read the rule list using </a:t>
            </a:r>
            <a:r>
              <a:rPr lang="en-US" sz="1200" dirty="0" err="1">
                <a:solidFill>
                  <a:schemeClr val="accent4"/>
                </a:solidFill>
              </a:rPr>
              <a:t>read_rules</a:t>
            </a:r>
            <a:r>
              <a:rPr lang="en-US" sz="1200" dirty="0">
                <a:solidFill>
                  <a:schemeClr val="accent4"/>
                </a:solidFill>
              </a:rPr>
              <a:t>() </a:t>
            </a:r>
            <a:r>
              <a:rPr lang="en-US" sz="1200" dirty="0">
                <a:solidFill>
                  <a:schemeClr val="bg1"/>
                </a:solidFill>
              </a:rPr>
              <a:t>function. Inside this function we go over each line of our text file (</a:t>
            </a:r>
            <a:r>
              <a:rPr lang="en-US" sz="1200" dirty="0">
                <a:solidFill>
                  <a:schemeClr val="accent2">
                    <a:lumMod val="75000"/>
                  </a:schemeClr>
                </a:solidFill>
              </a:rPr>
              <a:t>rule_list.txt</a:t>
            </a:r>
            <a:r>
              <a:rPr lang="en-US" sz="1200" dirty="0">
                <a:solidFill>
                  <a:schemeClr val="bg1"/>
                </a:solidFill>
              </a:rPr>
              <a:t>)</a:t>
            </a:r>
            <a:r>
              <a:rPr lang="en-US" sz="1200" dirty="0">
                <a:solidFill>
                  <a:schemeClr val="accent2">
                    <a:lumMod val="75000"/>
                  </a:schemeClr>
                </a:solidFill>
              </a:rPr>
              <a:t> </a:t>
            </a:r>
            <a:r>
              <a:rPr lang="en-US" sz="1200" dirty="0">
                <a:solidFill>
                  <a:schemeClr val="bg1"/>
                </a:solidFill>
              </a:rPr>
              <a:t>and create an object </a:t>
            </a:r>
            <a:r>
              <a:rPr lang="en-US" sz="1200" dirty="0">
                <a:solidFill>
                  <a:srgbClr val="92D050"/>
                </a:solidFill>
              </a:rPr>
              <a:t>Rule</a:t>
            </a:r>
            <a:r>
              <a:rPr lang="en-US" sz="1200" dirty="0">
                <a:solidFill>
                  <a:schemeClr val="bg1"/>
                </a:solidFill>
              </a:rPr>
              <a:t>. In Rule object we have all the information that we need in separate attributes. The binary format of the prefixes will be calculated using </a:t>
            </a:r>
            <a:r>
              <a:rPr lang="en-US" sz="1200" dirty="0" err="1">
                <a:solidFill>
                  <a:schemeClr val="accent4"/>
                </a:solidFill>
              </a:rPr>
              <a:t>extract_info</a:t>
            </a:r>
            <a:r>
              <a:rPr lang="en-US" sz="1200" dirty="0">
                <a:solidFill>
                  <a:schemeClr val="accent4"/>
                </a:solidFill>
              </a:rPr>
              <a:t>()</a:t>
            </a:r>
            <a:r>
              <a:rPr lang="en-US" sz="1200" dirty="0">
                <a:solidFill>
                  <a:schemeClr val="bg1"/>
                </a:solidFill>
              </a:rPr>
              <a:t> function. If the NetID in the rule list has a * (star) value, the </a:t>
            </a:r>
            <a:r>
              <a:rPr lang="en-US" sz="1200" dirty="0" err="1">
                <a:solidFill>
                  <a:schemeClr val="bg1">
                    <a:lumMod val="50000"/>
                  </a:schemeClr>
                </a:solidFill>
              </a:rPr>
              <a:t>src_sub_binary</a:t>
            </a:r>
            <a:r>
              <a:rPr lang="en-US" sz="1200" dirty="0">
                <a:solidFill>
                  <a:schemeClr val="bg1">
                    <a:lumMod val="50000"/>
                  </a:schemeClr>
                </a:solidFill>
              </a:rPr>
              <a:t> </a:t>
            </a:r>
            <a:r>
              <a:rPr lang="en-US" sz="1200" dirty="0">
                <a:solidFill>
                  <a:schemeClr val="bg1"/>
                </a:solidFill>
              </a:rPr>
              <a:t>or </a:t>
            </a:r>
            <a:r>
              <a:rPr lang="en-US" sz="1200" dirty="0" err="1">
                <a:solidFill>
                  <a:schemeClr val="bg1">
                    <a:lumMod val="50000"/>
                  </a:schemeClr>
                </a:solidFill>
              </a:rPr>
              <a:t>dst_sub_binary</a:t>
            </a:r>
            <a:r>
              <a:rPr lang="en-US" sz="1200" dirty="0">
                <a:solidFill>
                  <a:schemeClr val="bg1">
                    <a:lumMod val="50000"/>
                  </a:schemeClr>
                </a:solidFill>
              </a:rPr>
              <a:t> </a:t>
            </a:r>
            <a:r>
              <a:rPr lang="en-US" sz="1200" dirty="0">
                <a:solidFill>
                  <a:schemeClr val="bg1"/>
                </a:solidFill>
              </a:rPr>
              <a:t>attribute will remain as </a:t>
            </a:r>
            <a:r>
              <a:rPr lang="en-US" sz="1200" dirty="0">
                <a:solidFill>
                  <a:srgbClr val="0070C0"/>
                </a:solidFill>
              </a:rPr>
              <a:t>None</a:t>
            </a:r>
            <a:r>
              <a:rPr lang="en-US" sz="1200" dirty="0">
                <a:solidFill>
                  <a:schemeClr val="bg1"/>
                </a:solidFill>
              </a:rPr>
              <a:t>. All the object rules will be added to a list called </a:t>
            </a:r>
            <a:r>
              <a:rPr lang="en-US" sz="1200" dirty="0" err="1">
                <a:solidFill>
                  <a:srgbClr val="FFFF00"/>
                </a:solidFill>
              </a:rPr>
              <a:t>all_rules</a:t>
            </a:r>
            <a:r>
              <a:rPr lang="en-US" sz="1200" dirty="0">
                <a:solidFill>
                  <a:schemeClr val="bg1"/>
                </a:solidFill>
              </a:rPr>
              <a:t>.</a:t>
            </a:r>
          </a:p>
          <a:p>
            <a:pPr algn="justLow">
              <a:lnSpc>
                <a:spcPct val="150000"/>
              </a:lnSpc>
            </a:pPr>
            <a:endParaRPr lang="en-US" sz="1200" dirty="0">
              <a:solidFill>
                <a:schemeClr val="bg1"/>
              </a:solidFill>
            </a:endParaRPr>
          </a:p>
        </p:txBody>
      </p:sp>
      <p:sp>
        <p:nvSpPr>
          <p:cNvPr id="2" name="Title 1">
            <a:extLst>
              <a:ext uri="{FF2B5EF4-FFF2-40B4-BE49-F238E27FC236}">
                <a16:creationId xmlns:a16="http://schemas.microsoft.com/office/drawing/2014/main" id="{B0D7EBDB-8A0F-4DA8-8090-D4619D885EED}"/>
              </a:ext>
            </a:extLst>
          </p:cNvPr>
          <p:cNvSpPr>
            <a:spLocks noGrp="1"/>
          </p:cNvSpPr>
          <p:nvPr>
            <p:ph type="title"/>
          </p:nvPr>
        </p:nvSpPr>
        <p:spPr>
          <a:xfrm>
            <a:off x="604434" y="448628"/>
            <a:ext cx="10983132" cy="747763"/>
          </a:xfrm>
          <a:noFill/>
          <a:ln>
            <a:noFill/>
          </a:ln>
        </p:spPr>
        <p:txBody>
          <a:bodyPr vert="horz" lIns="91440" tIns="45720" rIns="91440" bIns="45720" rtlCol="0" anchor="ctr" anchorCtr="0">
            <a:normAutofit/>
          </a:bodyPr>
          <a:lstStyle/>
          <a:p>
            <a:r>
              <a:rPr lang="en-US" b="1" kern="1200" dirty="0" err="1">
                <a:solidFill>
                  <a:schemeClr val="bg1"/>
                </a:solidFill>
                <a:latin typeface="+mj-lt"/>
                <a:ea typeface="+mj-ea"/>
                <a:cs typeface="+mj-cs"/>
              </a:rPr>
              <a:t>FlowDiagram</a:t>
            </a:r>
            <a:r>
              <a:rPr lang="en-US" b="1" kern="1200" dirty="0">
                <a:solidFill>
                  <a:schemeClr val="bg1"/>
                </a:solidFill>
                <a:latin typeface="+mj-lt"/>
                <a:ea typeface="+mj-ea"/>
                <a:cs typeface="+mj-cs"/>
              </a:rPr>
              <a:t> – Rule</a:t>
            </a:r>
          </a:p>
        </p:txBody>
      </p:sp>
      <p:sp>
        <p:nvSpPr>
          <p:cNvPr id="10" name="Claa Rule __init__">
            <a:extLst>
              <a:ext uri="{FF2B5EF4-FFF2-40B4-BE49-F238E27FC236}">
                <a16:creationId xmlns:a16="http://schemas.microsoft.com/office/drawing/2014/main" id="{3673112C-3AAC-4715-9159-9FE50C548E39}"/>
              </a:ext>
            </a:extLst>
          </p:cNvPr>
          <p:cNvSpPr txBox="1"/>
          <p:nvPr/>
        </p:nvSpPr>
        <p:spPr>
          <a:xfrm>
            <a:off x="604433" y="3291640"/>
            <a:ext cx="7329488" cy="1954381"/>
          </a:xfrm>
          <a:prstGeom prst="rect">
            <a:avLst/>
          </a:prstGeom>
          <a:noFill/>
        </p:spPr>
        <p:txBody>
          <a:bodyPr wrap="square">
            <a:spAutoFit/>
          </a:bodyPr>
          <a:lstStyle/>
          <a:p>
            <a:r>
              <a:rPr lang="en-US" sz="1100" b="0" dirty="0">
                <a:solidFill>
                  <a:srgbClr val="569CD6"/>
                </a:solidFill>
                <a:effectLst/>
                <a:latin typeface="Consolas" panose="020B0609020204030204" pitchFamily="49" charset="0"/>
              </a:rPr>
              <a:t>def</a:t>
            </a:r>
            <a:r>
              <a:rPr lang="en-US" sz="1100" b="0" dirty="0">
                <a:solidFill>
                  <a:srgbClr val="D4D4D4"/>
                </a:solidFill>
                <a:effectLst/>
                <a:latin typeface="Consolas" panose="020B0609020204030204" pitchFamily="49" charset="0"/>
              </a:rPr>
              <a:t> </a:t>
            </a:r>
            <a:r>
              <a:rPr lang="en-US" sz="1100" b="0" dirty="0">
                <a:solidFill>
                  <a:srgbClr val="DCDCAA"/>
                </a:solidFill>
                <a:effectLst/>
                <a:latin typeface="Consolas" panose="020B0609020204030204" pitchFamily="49" charset="0"/>
              </a:rPr>
              <a:t>__</a:t>
            </a:r>
            <a:r>
              <a:rPr lang="en-US" sz="1100" b="0" dirty="0" err="1">
                <a:solidFill>
                  <a:srgbClr val="DCDCAA"/>
                </a:solidFill>
                <a:effectLst/>
                <a:latin typeface="Consolas" panose="020B0609020204030204" pitchFamily="49" charset="0"/>
              </a:rPr>
              <a:t>init</a:t>
            </a:r>
            <a:r>
              <a:rPr lang="en-US" sz="1100" b="0" dirty="0">
                <a:solidFill>
                  <a:srgbClr val="DCDCAA"/>
                </a:solidFill>
                <a:effectLst/>
                <a:latin typeface="Consolas" panose="020B0609020204030204" pitchFamily="49" charset="0"/>
              </a:rPr>
              <a:t>__</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self</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src_sub</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dst_sub</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protocol</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src_port</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dst_port</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action</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.src_sub</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src_sub</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.dst_sub</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dst_sub</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.protocol</a:t>
            </a:r>
            <a:r>
              <a:rPr lang="en-US" sz="1100" b="0" dirty="0">
                <a:solidFill>
                  <a:srgbClr val="D4D4D4"/>
                </a:solidFill>
                <a:effectLst/>
                <a:latin typeface="Consolas" panose="020B0609020204030204" pitchFamily="49" charset="0"/>
              </a:rPr>
              <a:t> = protocol</a:t>
            </a: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.src_port</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src_port</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.dst_port</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dst_port</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.action</a:t>
            </a:r>
            <a:r>
              <a:rPr lang="en-US" sz="1100" b="0" dirty="0">
                <a:solidFill>
                  <a:srgbClr val="D4D4D4"/>
                </a:solidFill>
                <a:effectLst/>
                <a:latin typeface="Consolas" panose="020B0609020204030204" pitchFamily="49" charset="0"/>
              </a:rPr>
              <a:t> = action</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.src_sub</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not</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.src_ip</a:t>
            </a:r>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.src_netmask</a:t>
            </a:r>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.src_sub_binary</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extract_info</a:t>
            </a:r>
            <a:r>
              <a:rPr lang="en-US" sz="1100" b="0" dirty="0">
                <a:solidFill>
                  <a:srgbClr val="D4D4D4"/>
                </a:solidFill>
                <a:effectLst/>
                <a:latin typeface="Consolas" panose="020B0609020204030204" pitchFamily="49" charset="0"/>
              </a:rPr>
              <a:t>(</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.src_sub</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.dst_sub</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not</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.dst_ip</a:t>
            </a:r>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.dst_netmask</a:t>
            </a:r>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.dst_sub_binary</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extract_info</a:t>
            </a:r>
            <a:r>
              <a:rPr lang="en-US" sz="1100" b="0" dirty="0">
                <a:solidFill>
                  <a:srgbClr val="D4D4D4"/>
                </a:solidFill>
                <a:effectLst/>
                <a:latin typeface="Consolas" panose="020B0609020204030204" pitchFamily="49" charset="0"/>
              </a:rPr>
              <a:t>(</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.dst_sub</a:t>
            </a:r>
            <a:r>
              <a:rPr lang="en-US" sz="1100" b="0" dirty="0">
                <a:solidFill>
                  <a:srgbClr val="D4D4D4"/>
                </a:solidFill>
                <a:effectLst/>
                <a:latin typeface="Consolas" panose="020B0609020204030204" pitchFamily="49" charset="0"/>
              </a:rPr>
              <a:t>)</a:t>
            </a:r>
          </a:p>
        </p:txBody>
      </p:sp>
      <p:pic>
        <p:nvPicPr>
          <p:cNvPr id="5" name="Picture 4" descr="A picture containing clock&#10;&#10;Description automatically generated">
            <a:extLst>
              <a:ext uri="{FF2B5EF4-FFF2-40B4-BE49-F238E27FC236}">
                <a16:creationId xmlns:a16="http://schemas.microsoft.com/office/drawing/2014/main" id="{18524FAC-7C56-490C-8825-21A37E153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6038" y="1266825"/>
            <a:ext cx="4321528" cy="2199007"/>
          </a:xfrm>
          <a:prstGeom prst="rect">
            <a:avLst/>
          </a:prstGeom>
        </p:spPr>
      </p:pic>
    </p:spTree>
    <p:extLst>
      <p:ext uri="{BB962C8B-B14F-4D97-AF65-F5344CB8AC3E}">
        <p14:creationId xmlns:p14="http://schemas.microsoft.com/office/powerpoint/2010/main" val="1641183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alpha val="9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299BA4-CDE1-4FEA-A90C-612CC68CFF95}"/>
              </a:ext>
            </a:extLst>
          </p:cNvPr>
          <p:cNvSpPr txBox="1"/>
          <p:nvPr/>
        </p:nvSpPr>
        <p:spPr>
          <a:xfrm>
            <a:off x="604433" y="1266827"/>
            <a:ext cx="6463117" cy="1800224"/>
          </a:xfrm>
          <a:prstGeom prst="rect">
            <a:avLst/>
          </a:prstGeom>
        </p:spPr>
        <p:txBody>
          <a:bodyPr vert="horz" lIns="91440" tIns="45720" rIns="91440" bIns="45720" rtlCol="0">
            <a:normAutofit/>
          </a:bodyPr>
          <a:lstStyle/>
          <a:p>
            <a:pPr algn="justLow">
              <a:lnSpc>
                <a:spcPct val="150000"/>
              </a:lnSpc>
            </a:pPr>
            <a:r>
              <a:rPr lang="en-US" sz="1200" dirty="0">
                <a:solidFill>
                  <a:schemeClr val="bg1"/>
                </a:solidFill>
              </a:rPr>
              <a:t>First, we read the rule list using </a:t>
            </a:r>
            <a:r>
              <a:rPr lang="en-US" sz="1200" dirty="0" err="1">
                <a:solidFill>
                  <a:schemeClr val="accent4"/>
                </a:solidFill>
                <a:effectLst/>
              </a:rPr>
              <a:t>read_rules</a:t>
            </a:r>
            <a:r>
              <a:rPr lang="en-US" sz="1200" dirty="0">
                <a:solidFill>
                  <a:schemeClr val="accent4"/>
                </a:solidFill>
                <a:effectLst/>
              </a:rPr>
              <a:t>() </a:t>
            </a:r>
            <a:r>
              <a:rPr lang="en-US" sz="1200" dirty="0">
                <a:solidFill>
                  <a:schemeClr val="bg1"/>
                </a:solidFill>
                <a:effectLst/>
              </a:rPr>
              <a:t>function. Inside this function we go over each line of our text file (</a:t>
            </a:r>
            <a:r>
              <a:rPr lang="en-US" sz="1200" dirty="0">
                <a:solidFill>
                  <a:schemeClr val="accent2">
                    <a:lumMod val="75000"/>
                  </a:schemeClr>
                </a:solidFill>
                <a:effectLst/>
              </a:rPr>
              <a:t>rule_list.txt</a:t>
            </a:r>
            <a:r>
              <a:rPr lang="en-US" sz="1200" dirty="0">
                <a:solidFill>
                  <a:schemeClr val="bg1"/>
                </a:solidFill>
                <a:effectLst/>
              </a:rPr>
              <a:t>)</a:t>
            </a:r>
            <a:r>
              <a:rPr lang="en-US" sz="1200" dirty="0">
                <a:solidFill>
                  <a:schemeClr val="accent2">
                    <a:lumMod val="75000"/>
                  </a:schemeClr>
                </a:solidFill>
                <a:effectLst/>
              </a:rPr>
              <a:t> </a:t>
            </a:r>
            <a:r>
              <a:rPr lang="en-US" sz="1200" dirty="0">
                <a:solidFill>
                  <a:schemeClr val="bg1"/>
                </a:solidFill>
                <a:effectLst/>
              </a:rPr>
              <a:t>and create an object </a:t>
            </a:r>
            <a:r>
              <a:rPr lang="en-US" sz="1200" dirty="0">
                <a:solidFill>
                  <a:srgbClr val="92D050"/>
                </a:solidFill>
                <a:effectLst/>
              </a:rPr>
              <a:t>Rule</a:t>
            </a:r>
            <a:r>
              <a:rPr lang="en-US" sz="1200" dirty="0">
                <a:solidFill>
                  <a:schemeClr val="bg1"/>
                </a:solidFill>
                <a:effectLst/>
              </a:rPr>
              <a:t>. In Rule object </a:t>
            </a:r>
            <a:r>
              <a:rPr lang="en-US" sz="1200" dirty="0">
                <a:solidFill>
                  <a:schemeClr val="bg1"/>
                </a:solidFill>
              </a:rPr>
              <a:t>we have all the information that we need in separate attributes. The binary format of the prefixes will be calculated using </a:t>
            </a:r>
            <a:r>
              <a:rPr lang="en-US" sz="1200" dirty="0" err="1">
                <a:solidFill>
                  <a:schemeClr val="accent4"/>
                </a:solidFill>
              </a:rPr>
              <a:t>extract_info</a:t>
            </a:r>
            <a:r>
              <a:rPr lang="en-US" sz="1200" dirty="0">
                <a:solidFill>
                  <a:schemeClr val="accent4"/>
                </a:solidFill>
              </a:rPr>
              <a:t>()</a:t>
            </a:r>
            <a:r>
              <a:rPr lang="en-US" sz="1200" dirty="0">
                <a:solidFill>
                  <a:schemeClr val="bg1"/>
                </a:solidFill>
              </a:rPr>
              <a:t> function. If the NetID in the rule list has a * (star) value, the </a:t>
            </a:r>
            <a:r>
              <a:rPr lang="en-US" sz="1200" dirty="0" err="1">
                <a:solidFill>
                  <a:schemeClr val="bg1">
                    <a:lumMod val="50000"/>
                  </a:schemeClr>
                </a:solidFill>
              </a:rPr>
              <a:t>src_sub_binary</a:t>
            </a:r>
            <a:r>
              <a:rPr lang="en-US" sz="1200" dirty="0">
                <a:solidFill>
                  <a:schemeClr val="bg1">
                    <a:lumMod val="50000"/>
                  </a:schemeClr>
                </a:solidFill>
              </a:rPr>
              <a:t> </a:t>
            </a:r>
            <a:r>
              <a:rPr lang="en-US" sz="1200" dirty="0">
                <a:solidFill>
                  <a:schemeClr val="bg1"/>
                </a:solidFill>
              </a:rPr>
              <a:t>or </a:t>
            </a:r>
            <a:r>
              <a:rPr lang="en-US" sz="1200" dirty="0" err="1">
                <a:solidFill>
                  <a:schemeClr val="bg1">
                    <a:lumMod val="50000"/>
                  </a:schemeClr>
                </a:solidFill>
              </a:rPr>
              <a:t>dst_sub_binary</a:t>
            </a:r>
            <a:r>
              <a:rPr lang="en-US" sz="1200" dirty="0">
                <a:solidFill>
                  <a:schemeClr val="bg1">
                    <a:lumMod val="50000"/>
                  </a:schemeClr>
                </a:solidFill>
              </a:rPr>
              <a:t> </a:t>
            </a:r>
            <a:r>
              <a:rPr lang="en-US" sz="1200" dirty="0">
                <a:solidFill>
                  <a:schemeClr val="bg1"/>
                </a:solidFill>
              </a:rPr>
              <a:t>attribute will remain as </a:t>
            </a:r>
            <a:r>
              <a:rPr lang="en-US" sz="1200" dirty="0">
                <a:solidFill>
                  <a:srgbClr val="0070C0"/>
                </a:solidFill>
              </a:rPr>
              <a:t>None</a:t>
            </a:r>
            <a:r>
              <a:rPr lang="en-US" sz="1200" dirty="0">
                <a:solidFill>
                  <a:schemeClr val="bg1"/>
                </a:solidFill>
              </a:rPr>
              <a:t>. All the object rules will be added to a list called </a:t>
            </a:r>
            <a:r>
              <a:rPr lang="en-US" sz="1200" dirty="0" err="1">
                <a:solidFill>
                  <a:srgbClr val="FFFF00"/>
                </a:solidFill>
              </a:rPr>
              <a:t>all_rules</a:t>
            </a:r>
            <a:r>
              <a:rPr lang="en-US" sz="1200" dirty="0">
                <a:solidFill>
                  <a:schemeClr val="bg1"/>
                </a:solidFill>
              </a:rPr>
              <a:t>.</a:t>
            </a:r>
          </a:p>
          <a:p>
            <a:pPr algn="justLow">
              <a:lnSpc>
                <a:spcPct val="150000"/>
              </a:lnSpc>
            </a:pPr>
            <a:endParaRPr lang="en-US" sz="1200" dirty="0">
              <a:solidFill>
                <a:schemeClr val="bg1"/>
              </a:solidFill>
            </a:endParaRPr>
          </a:p>
        </p:txBody>
      </p:sp>
      <p:sp>
        <p:nvSpPr>
          <p:cNvPr id="2" name="Title 1">
            <a:extLst>
              <a:ext uri="{FF2B5EF4-FFF2-40B4-BE49-F238E27FC236}">
                <a16:creationId xmlns:a16="http://schemas.microsoft.com/office/drawing/2014/main" id="{B0D7EBDB-8A0F-4DA8-8090-D4619D885EED}"/>
              </a:ext>
            </a:extLst>
          </p:cNvPr>
          <p:cNvSpPr>
            <a:spLocks noGrp="1"/>
          </p:cNvSpPr>
          <p:nvPr>
            <p:ph type="title"/>
          </p:nvPr>
        </p:nvSpPr>
        <p:spPr>
          <a:xfrm>
            <a:off x="604434" y="448628"/>
            <a:ext cx="10983132" cy="747763"/>
          </a:xfrm>
          <a:noFill/>
          <a:ln>
            <a:noFill/>
          </a:ln>
        </p:spPr>
        <p:txBody>
          <a:bodyPr vert="horz" lIns="91440" tIns="45720" rIns="91440" bIns="45720" rtlCol="0" anchor="ctr" anchorCtr="0">
            <a:normAutofit/>
          </a:bodyPr>
          <a:lstStyle/>
          <a:p>
            <a:r>
              <a:rPr lang="en-US" b="1" kern="1200" dirty="0" err="1">
                <a:solidFill>
                  <a:schemeClr val="bg1"/>
                </a:solidFill>
                <a:latin typeface="+mj-lt"/>
                <a:ea typeface="+mj-ea"/>
                <a:cs typeface="+mj-cs"/>
              </a:rPr>
              <a:t>FlowDiagram</a:t>
            </a:r>
            <a:r>
              <a:rPr lang="en-US" b="1" kern="1200" dirty="0">
                <a:solidFill>
                  <a:schemeClr val="bg1"/>
                </a:solidFill>
                <a:latin typeface="+mj-lt"/>
                <a:ea typeface="+mj-ea"/>
                <a:cs typeface="+mj-cs"/>
              </a:rPr>
              <a:t> – Rule</a:t>
            </a:r>
          </a:p>
        </p:txBody>
      </p:sp>
      <p:sp>
        <p:nvSpPr>
          <p:cNvPr id="4" name="TextBox 3">
            <a:extLst>
              <a:ext uri="{FF2B5EF4-FFF2-40B4-BE49-F238E27FC236}">
                <a16:creationId xmlns:a16="http://schemas.microsoft.com/office/drawing/2014/main" id="{18DCEEA3-4DC1-4888-8029-F4B47BA70A2A}"/>
              </a:ext>
            </a:extLst>
          </p:cNvPr>
          <p:cNvSpPr txBox="1"/>
          <p:nvPr/>
        </p:nvSpPr>
        <p:spPr>
          <a:xfrm>
            <a:off x="604432" y="3137487"/>
            <a:ext cx="6463117" cy="2910888"/>
          </a:xfrm>
          <a:prstGeom prst="rect">
            <a:avLst/>
          </a:prstGeom>
        </p:spPr>
        <p:txBody>
          <a:bodyPr vert="horz" lIns="91440" tIns="45720" rIns="91440" bIns="45720" rtlCol="0">
            <a:normAutofit/>
          </a:bodyPr>
          <a:lstStyle/>
          <a:p>
            <a:pPr algn="justLow">
              <a:lnSpc>
                <a:spcPct val="150000"/>
              </a:lnSpc>
            </a:pPr>
            <a:r>
              <a:rPr lang="en-US" sz="1200" dirty="0">
                <a:solidFill>
                  <a:schemeClr val="bg1"/>
                </a:solidFill>
              </a:rPr>
              <a:t>Then the root Node object will be created. This has some attributes which will help us to implement the tree. Each node has a </a:t>
            </a:r>
            <a:r>
              <a:rPr lang="en-US" sz="1200" dirty="0">
                <a:solidFill>
                  <a:schemeClr val="bg2">
                    <a:lumMod val="50000"/>
                  </a:schemeClr>
                </a:solidFill>
              </a:rPr>
              <a:t>value</a:t>
            </a:r>
            <a:r>
              <a:rPr lang="en-US" sz="1200" dirty="0">
                <a:solidFill>
                  <a:schemeClr val="bg1"/>
                </a:solidFill>
              </a:rPr>
              <a:t>, </a:t>
            </a:r>
            <a:r>
              <a:rPr lang="en-US" sz="1200" dirty="0">
                <a:solidFill>
                  <a:schemeClr val="bg2">
                    <a:lumMod val="50000"/>
                  </a:schemeClr>
                </a:solidFill>
              </a:rPr>
              <a:t>zero</a:t>
            </a:r>
            <a:r>
              <a:rPr lang="en-US" sz="1200" dirty="0">
                <a:solidFill>
                  <a:schemeClr val="bg1"/>
                </a:solidFill>
              </a:rPr>
              <a:t>, </a:t>
            </a:r>
            <a:r>
              <a:rPr lang="en-US" sz="1200" dirty="0">
                <a:solidFill>
                  <a:schemeClr val="bg2">
                    <a:lumMod val="50000"/>
                  </a:schemeClr>
                </a:solidFill>
              </a:rPr>
              <a:t>one</a:t>
            </a:r>
            <a:r>
              <a:rPr lang="en-US" sz="1200" dirty="0">
                <a:solidFill>
                  <a:schemeClr val="bg1"/>
                </a:solidFill>
              </a:rPr>
              <a:t>, </a:t>
            </a:r>
            <a:r>
              <a:rPr lang="en-US" sz="1200" dirty="0" err="1">
                <a:solidFill>
                  <a:schemeClr val="bg2">
                    <a:lumMod val="50000"/>
                  </a:schemeClr>
                </a:solidFill>
              </a:rPr>
              <a:t>dst_root</a:t>
            </a:r>
            <a:r>
              <a:rPr lang="en-US" sz="1200" dirty="0">
                <a:solidFill>
                  <a:schemeClr val="bg1"/>
                </a:solidFill>
              </a:rPr>
              <a:t>, </a:t>
            </a:r>
            <a:r>
              <a:rPr lang="en-US" sz="1200" dirty="0">
                <a:solidFill>
                  <a:schemeClr val="bg2">
                    <a:lumMod val="50000"/>
                  </a:schemeClr>
                </a:solidFill>
              </a:rPr>
              <a:t>end</a:t>
            </a:r>
            <a:r>
              <a:rPr lang="en-US" sz="1200" dirty="0">
                <a:solidFill>
                  <a:schemeClr val="bg1"/>
                </a:solidFill>
              </a:rPr>
              <a:t> and </a:t>
            </a:r>
            <a:r>
              <a:rPr lang="en-US" sz="1200" dirty="0" err="1">
                <a:solidFill>
                  <a:schemeClr val="bg2">
                    <a:lumMod val="50000"/>
                  </a:schemeClr>
                </a:solidFill>
              </a:rPr>
              <a:t>node_rules</a:t>
            </a:r>
            <a:r>
              <a:rPr lang="en-US" sz="1200" dirty="0">
                <a:solidFill>
                  <a:schemeClr val="bg1"/>
                </a:solidFill>
              </a:rPr>
              <a:t> attribute. The </a:t>
            </a:r>
            <a:r>
              <a:rPr lang="en-US" sz="1200" dirty="0">
                <a:solidFill>
                  <a:schemeClr val="bg2">
                    <a:lumMod val="50000"/>
                  </a:schemeClr>
                </a:solidFill>
              </a:rPr>
              <a:t>value</a:t>
            </a:r>
            <a:r>
              <a:rPr lang="en-US" sz="1200" dirty="0">
                <a:solidFill>
                  <a:schemeClr val="bg1"/>
                </a:solidFill>
              </a:rPr>
              <a:t> attribute is used to better understand the tree and draw it. By default the </a:t>
            </a:r>
            <a:r>
              <a:rPr lang="en-US" sz="1200" dirty="0">
                <a:solidFill>
                  <a:schemeClr val="bg2">
                    <a:lumMod val="50000"/>
                  </a:schemeClr>
                </a:solidFill>
              </a:rPr>
              <a:t>end</a:t>
            </a:r>
            <a:r>
              <a:rPr lang="en-US" sz="1200" dirty="0">
                <a:solidFill>
                  <a:schemeClr val="bg1"/>
                </a:solidFill>
              </a:rPr>
              <a:t> attribute is </a:t>
            </a:r>
            <a:r>
              <a:rPr lang="en-US" sz="1200" dirty="0">
                <a:solidFill>
                  <a:schemeClr val="accent1"/>
                </a:solidFill>
              </a:rPr>
              <a:t>False</a:t>
            </a:r>
            <a:r>
              <a:rPr lang="en-US" sz="1200" dirty="0">
                <a:solidFill>
                  <a:schemeClr val="bg1"/>
                </a:solidFill>
              </a:rPr>
              <a:t> and if it becomes </a:t>
            </a:r>
            <a:r>
              <a:rPr lang="en-US" sz="1200" dirty="0">
                <a:solidFill>
                  <a:schemeClr val="accent1"/>
                </a:solidFill>
              </a:rPr>
              <a:t>True</a:t>
            </a:r>
            <a:r>
              <a:rPr lang="en-US" sz="1200" dirty="0">
                <a:solidFill>
                  <a:schemeClr val="bg1"/>
                </a:solidFill>
              </a:rPr>
              <a:t> it means we have reached the end of the tree.</a:t>
            </a:r>
          </a:p>
          <a:p>
            <a:pPr marL="171450" indent="-171450" algn="justLow">
              <a:lnSpc>
                <a:spcPct val="150000"/>
              </a:lnSpc>
              <a:buFont typeface="Arial" panose="020B0604020202020204" pitchFamily="34" charset="0"/>
              <a:buChar char="•"/>
            </a:pPr>
            <a:r>
              <a:rPr lang="en-US" sz="1200" dirty="0">
                <a:solidFill>
                  <a:schemeClr val="bg2">
                    <a:lumMod val="50000"/>
                  </a:schemeClr>
                </a:solidFill>
              </a:rPr>
              <a:t>value</a:t>
            </a:r>
            <a:r>
              <a:rPr lang="en-US" sz="1200" dirty="0">
                <a:solidFill>
                  <a:schemeClr val="bg1"/>
                </a:solidFill>
              </a:rPr>
              <a:t> = </a:t>
            </a:r>
            <a:r>
              <a:rPr lang="en-US" sz="1200" dirty="0">
                <a:solidFill>
                  <a:schemeClr val="accent2"/>
                </a:solidFill>
              </a:rPr>
              <a:t>“^”</a:t>
            </a:r>
            <a:r>
              <a:rPr lang="en-US" sz="1200" dirty="0">
                <a:solidFill>
                  <a:schemeClr val="bg1"/>
                </a:solidFill>
              </a:rPr>
              <a:t>	The main root node</a:t>
            </a:r>
          </a:p>
          <a:p>
            <a:pPr marL="171450" indent="-171450" algn="justLow">
              <a:lnSpc>
                <a:spcPct val="150000"/>
              </a:lnSpc>
              <a:buFont typeface="Arial" panose="020B0604020202020204" pitchFamily="34" charset="0"/>
              <a:buChar char="•"/>
            </a:pPr>
            <a:r>
              <a:rPr lang="en-US" sz="1200" dirty="0">
                <a:solidFill>
                  <a:schemeClr val="bg2">
                    <a:lumMod val="50000"/>
                  </a:schemeClr>
                </a:solidFill>
              </a:rPr>
              <a:t>value</a:t>
            </a:r>
            <a:r>
              <a:rPr lang="en-US" sz="1200" dirty="0">
                <a:solidFill>
                  <a:schemeClr val="bg1"/>
                </a:solidFill>
              </a:rPr>
              <a:t> = </a:t>
            </a:r>
            <a:r>
              <a:rPr lang="en-US" sz="1200" dirty="0">
                <a:solidFill>
                  <a:schemeClr val="accent2"/>
                </a:solidFill>
              </a:rPr>
              <a:t>“#”	</a:t>
            </a:r>
            <a:r>
              <a:rPr lang="en-US" sz="1200" dirty="0">
                <a:solidFill>
                  <a:schemeClr val="bg1"/>
                </a:solidFill>
              </a:rPr>
              <a:t>	Second tier root node</a:t>
            </a:r>
          </a:p>
          <a:p>
            <a:pPr marL="171450" indent="-171450" algn="justLow">
              <a:lnSpc>
                <a:spcPct val="150000"/>
              </a:lnSpc>
              <a:buFont typeface="Arial" panose="020B0604020202020204" pitchFamily="34" charset="0"/>
              <a:buChar char="•"/>
            </a:pPr>
            <a:r>
              <a:rPr lang="en-US" sz="1200" dirty="0">
                <a:solidFill>
                  <a:schemeClr val="bg2">
                    <a:lumMod val="50000"/>
                  </a:schemeClr>
                </a:solidFill>
              </a:rPr>
              <a:t>value</a:t>
            </a:r>
            <a:r>
              <a:rPr lang="en-US" sz="1200" dirty="0">
                <a:solidFill>
                  <a:schemeClr val="bg1"/>
                </a:solidFill>
              </a:rPr>
              <a:t> = </a:t>
            </a:r>
            <a:r>
              <a:rPr lang="en-US" sz="1200" dirty="0">
                <a:solidFill>
                  <a:schemeClr val="accent2"/>
                </a:solidFill>
              </a:rPr>
              <a:t>“$”</a:t>
            </a:r>
            <a:r>
              <a:rPr lang="en-US" sz="1200" dirty="0">
                <a:solidFill>
                  <a:schemeClr val="bg1"/>
                </a:solidFill>
              </a:rPr>
              <a:t>		The last node of second tier</a:t>
            </a:r>
          </a:p>
          <a:p>
            <a:pPr algn="justLow">
              <a:lnSpc>
                <a:spcPct val="150000"/>
              </a:lnSpc>
            </a:pPr>
            <a:r>
              <a:rPr lang="en-US" sz="1200" dirty="0">
                <a:solidFill>
                  <a:schemeClr val="bg1"/>
                </a:solidFill>
              </a:rPr>
              <a:t>The </a:t>
            </a:r>
            <a:r>
              <a:rPr lang="en-US" sz="1200" dirty="0" err="1">
                <a:solidFill>
                  <a:schemeClr val="bg2">
                    <a:lumMod val="50000"/>
                  </a:schemeClr>
                </a:solidFill>
              </a:rPr>
              <a:t>dst_root</a:t>
            </a:r>
            <a:r>
              <a:rPr lang="en-US" sz="1200" dirty="0">
                <a:solidFill>
                  <a:schemeClr val="bg2">
                    <a:lumMod val="50000"/>
                  </a:schemeClr>
                </a:solidFill>
              </a:rPr>
              <a:t> </a:t>
            </a:r>
            <a:r>
              <a:rPr lang="en-US" sz="1200" dirty="0">
                <a:solidFill>
                  <a:schemeClr val="bg1"/>
                </a:solidFill>
              </a:rPr>
              <a:t>will be used for the first node of second tier that becomes as a root of the new tree in the second tier. </a:t>
            </a:r>
            <a:r>
              <a:rPr lang="en-US" sz="1200" dirty="0" err="1">
                <a:solidFill>
                  <a:schemeClr val="bg2">
                    <a:lumMod val="50000"/>
                  </a:schemeClr>
                </a:solidFill>
              </a:rPr>
              <a:t>node_rules</a:t>
            </a:r>
            <a:r>
              <a:rPr lang="en-US" sz="1200" dirty="0">
                <a:solidFill>
                  <a:schemeClr val="bg1"/>
                </a:solidFill>
              </a:rPr>
              <a:t> is a list of all the rules were a match for this node. </a:t>
            </a:r>
            <a:r>
              <a:rPr lang="en-US" sz="1200" dirty="0">
                <a:solidFill>
                  <a:schemeClr val="bg2">
                    <a:lumMod val="50000"/>
                  </a:schemeClr>
                </a:solidFill>
              </a:rPr>
              <a:t>one</a:t>
            </a:r>
            <a:r>
              <a:rPr lang="en-US" sz="1200" dirty="0">
                <a:solidFill>
                  <a:schemeClr val="bg1"/>
                </a:solidFill>
              </a:rPr>
              <a:t> and </a:t>
            </a:r>
            <a:r>
              <a:rPr lang="en-US" sz="1200" dirty="0">
                <a:solidFill>
                  <a:schemeClr val="bg2">
                    <a:lumMod val="50000"/>
                  </a:schemeClr>
                </a:solidFill>
              </a:rPr>
              <a:t>zero</a:t>
            </a:r>
            <a:r>
              <a:rPr lang="en-US" sz="1200" dirty="0">
                <a:solidFill>
                  <a:schemeClr val="bg1"/>
                </a:solidFill>
              </a:rPr>
              <a:t> attributes are obviously the binary tree arcs that we have.</a:t>
            </a:r>
          </a:p>
        </p:txBody>
      </p:sp>
      <p:sp>
        <p:nvSpPr>
          <p:cNvPr id="9" name="TextBox 8">
            <a:extLst>
              <a:ext uri="{FF2B5EF4-FFF2-40B4-BE49-F238E27FC236}">
                <a16:creationId xmlns:a16="http://schemas.microsoft.com/office/drawing/2014/main" id="{A8A5C32B-03C4-4B64-AAD5-32767ECD925C}"/>
              </a:ext>
            </a:extLst>
          </p:cNvPr>
          <p:cNvSpPr txBox="1"/>
          <p:nvPr/>
        </p:nvSpPr>
        <p:spPr>
          <a:xfrm>
            <a:off x="7215591" y="3613734"/>
            <a:ext cx="3695700" cy="2292935"/>
          </a:xfrm>
          <a:prstGeom prst="rect">
            <a:avLst/>
          </a:prstGeom>
          <a:noFill/>
        </p:spPr>
        <p:txBody>
          <a:bodyPr wrap="square">
            <a:spAutoFit/>
          </a:bodyPr>
          <a:lstStyle/>
          <a:p>
            <a:r>
              <a:rPr lang="en-US" sz="1100" b="0" dirty="0">
                <a:solidFill>
                  <a:srgbClr val="569CD6"/>
                </a:solidFill>
                <a:effectLst/>
                <a:latin typeface="Consolas" panose="020B0609020204030204" pitchFamily="49" charset="0"/>
              </a:rPr>
              <a:t>class</a:t>
            </a:r>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Node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value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zero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one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dst_root</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end = </a:t>
            </a:r>
            <a:r>
              <a:rPr lang="en-US" sz="1100" b="0" dirty="0">
                <a:solidFill>
                  <a:srgbClr val="569CD6"/>
                </a:solidFill>
                <a:effectLst/>
                <a:latin typeface="Consolas" panose="020B0609020204030204" pitchFamily="49" charset="0"/>
              </a:rPr>
              <a:t>False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node_rules</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def</a:t>
            </a:r>
            <a:r>
              <a:rPr lang="en-US" sz="1100" b="0" dirty="0">
                <a:solidFill>
                  <a:srgbClr val="D4D4D4"/>
                </a:solidFill>
                <a:effectLst/>
                <a:latin typeface="Consolas" panose="020B0609020204030204" pitchFamily="49" charset="0"/>
              </a:rPr>
              <a:t> </a:t>
            </a:r>
            <a:r>
              <a:rPr lang="en-US" sz="1100" b="0" dirty="0">
                <a:solidFill>
                  <a:srgbClr val="DCDCAA"/>
                </a:solidFill>
                <a:effectLst/>
                <a:latin typeface="Consolas" panose="020B0609020204030204" pitchFamily="49" charset="0"/>
              </a:rPr>
              <a:t>__</a:t>
            </a:r>
            <a:r>
              <a:rPr lang="en-US" sz="1100" b="0" dirty="0" err="1">
                <a:solidFill>
                  <a:srgbClr val="DCDCAA"/>
                </a:solidFill>
                <a:effectLst/>
                <a:latin typeface="Consolas" panose="020B0609020204030204" pitchFamily="49" charset="0"/>
              </a:rPr>
              <a:t>init</a:t>
            </a:r>
            <a:r>
              <a:rPr lang="en-US" sz="1100" b="0" dirty="0">
                <a:solidFill>
                  <a:srgbClr val="DCDCAA"/>
                </a:solidFill>
                <a:effectLst/>
                <a:latin typeface="Consolas" panose="020B0609020204030204" pitchFamily="49" charset="0"/>
              </a:rPr>
              <a:t>__</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self</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value</a:t>
            </a:r>
            <a:r>
              <a:rPr lang="en-US" sz="1100" b="0" dirty="0">
                <a:solidFill>
                  <a:srgbClr val="D4D4D4"/>
                </a:solidFill>
                <a:effectLst/>
                <a:latin typeface="Consolas" panose="020B0609020204030204" pitchFamily="49" charset="0"/>
              </a:rPr>
              <a:t>=</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end</a:t>
            </a:r>
            <a:r>
              <a:rPr lang="en-US" sz="1100" b="0" dirty="0">
                <a:solidFill>
                  <a:srgbClr val="D4D4D4"/>
                </a:solidFill>
                <a:effectLst/>
                <a:latin typeface="Consolas" panose="020B0609020204030204" pitchFamily="49" charset="0"/>
              </a:rPr>
              <a:t>=</a:t>
            </a:r>
            <a:r>
              <a:rPr lang="en-US" sz="1100" b="0" dirty="0">
                <a:solidFill>
                  <a:srgbClr val="569CD6"/>
                </a:solidFill>
                <a:effectLst/>
                <a:latin typeface="Consolas" panose="020B0609020204030204" pitchFamily="49" charset="0"/>
              </a:rPr>
              <a:t>False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.value</a:t>
            </a:r>
            <a:r>
              <a:rPr lang="en-US" sz="1100" b="0" dirty="0">
                <a:solidFill>
                  <a:srgbClr val="D4D4D4"/>
                </a:solidFill>
                <a:effectLst/>
                <a:latin typeface="Consolas" panose="020B0609020204030204" pitchFamily="49" charset="0"/>
              </a:rPr>
              <a:t> = value</a:t>
            </a: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.end</a:t>
            </a:r>
            <a:r>
              <a:rPr lang="en-US" sz="1100" b="0" dirty="0">
                <a:solidFill>
                  <a:srgbClr val="D4D4D4"/>
                </a:solidFill>
                <a:effectLst/>
                <a:latin typeface="Consolas" panose="020B0609020204030204" pitchFamily="49" charset="0"/>
              </a:rPr>
              <a:t> = end</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.end</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.node_rules</a:t>
            </a:r>
            <a:r>
              <a:rPr lang="en-US" sz="1100" b="0" dirty="0">
                <a:solidFill>
                  <a:srgbClr val="D4D4D4"/>
                </a:solidFill>
                <a:effectLst/>
                <a:latin typeface="Consolas" panose="020B0609020204030204" pitchFamily="49" charset="0"/>
              </a:rPr>
              <a:t> = []</a:t>
            </a:r>
          </a:p>
        </p:txBody>
      </p:sp>
      <p:pic>
        <p:nvPicPr>
          <p:cNvPr id="5" name="Picture 4" descr="A picture containing clock&#10;&#10;Description automatically generated">
            <a:extLst>
              <a:ext uri="{FF2B5EF4-FFF2-40B4-BE49-F238E27FC236}">
                <a16:creationId xmlns:a16="http://schemas.microsoft.com/office/drawing/2014/main" id="{917D835F-B66F-4F82-A1E1-1C1FDA4C4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6038" y="1266825"/>
            <a:ext cx="4321528" cy="2199007"/>
          </a:xfrm>
          <a:prstGeom prst="rect">
            <a:avLst/>
          </a:prstGeom>
        </p:spPr>
      </p:pic>
    </p:spTree>
    <p:extLst>
      <p:ext uri="{BB962C8B-B14F-4D97-AF65-F5344CB8AC3E}">
        <p14:creationId xmlns:p14="http://schemas.microsoft.com/office/powerpoint/2010/main" val="2686902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alpha val="9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299BA4-CDE1-4FEA-A90C-612CC68CFF95}"/>
              </a:ext>
            </a:extLst>
          </p:cNvPr>
          <p:cNvSpPr txBox="1"/>
          <p:nvPr/>
        </p:nvSpPr>
        <p:spPr>
          <a:xfrm>
            <a:off x="604433" y="1266827"/>
            <a:ext cx="10983132" cy="914398"/>
          </a:xfrm>
          <a:prstGeom prst="rect">
            <a:avLst/>
          </a:prstGeom>
        </p:spPr>
        <p:txBody>
          <a:bodyPr vert="horz" lIns="91440" tIns="45720" rIns="91440" bIns="45720" rtlCol="0">
            <a:normAutofit/>
          </a:bodyPr>
          <a:lstStyle/>
          <a:p>
            <a:pPr algn="justLow">
              <a:lnSpc>
                <a:spcPct val="150000"/>
              </a:lnSpc>
            </a:pPr>
            <a:r>
              <a:rPr lang="en-US" sz="1200" dirty="0" err="1">
                <a:solidFill>
                  <a:srgbClr val="FFFF00"/>
                </a:solidFill>
              </a:rPr>
              <a:t>src_sub_binaries</a:t>
            </a:r>
            <a:r>
              <a:rPr lang="en-US" sz="1200" dirty="0">
                <a:solidFill>
                  <a:schemeClr val="bg2">
                    <a:lumMod val="50000"/>
                  </a:schemeClr>
                </a:solidFill>
              </a:rPr>
              <a:t> </a:t>
            </a:r>
            <a:r>
              <a:rPr lang="en-US" sz="1200" dirty="0">
                <a:solidFill>
                  <a:schemeClr val="bg1"/>
                </a:solidFill>
              </a:rPr>
              <a:t>and </a:t>
            </a:r>
            <a:r>
              <a:rPr lang="en-US" sz="1200" dirty="0" err="1">
                <a:solidFill>
                  <a:srgbClr val="FFFF00"/>
                </a:solidFill>
              </a:rPr>
              <a:t>dst_sub_binaries</a:t>
            </a:r>
            <a:r>
              <a:rPr lang="en-US" sz="1200" dirty="0">
                <a:solidFill>
                  <a:srgbClr val="FFFF00"/>
                </a:solidFill>
              </a:rPr>
              <a:t> </a:t>
            </a:r>
            <a:r>
              <a:rPr lang="en-US" sz="1200" dirty="0">
                <a:solidFill>
                  <a:schemeClr val="bg1"/>
                </a:solidFill>
              </a:rPr>
              <a:t>contains only the binary values of the rules which can be extracted from </a:t>
            </a:r>
            <a:r>
              <a:rPr lang="en-US" sz="1200" dirty="0" err="1">
                <a:solidFill>
                  <a:srgbClr val="FFFF00"/>
                </a:solidFill>
              </a:rPr>
              <a:t>all_rules</a:t>
            </a:r>
            <a:r>
              <a:rPr lang="en-US" sz="1200" dirty="0">
                <a:solidFill>
                  <a:schemeClr val="bg1"/>
                </a:solidFill>
              </a:rPr>
              <a:t> list. These two new list may contain </a:t>
            </a:r>
            <a:r>
              <a:rPr lang="en-US" sz="1200" dirty="0">
                <a:solidFill>
                  <a:schemeClr val="accent1"/>
                </a:solidFill>
              </a:rPr>
              <a:t>None</a:t>
            </a:r>
            <a:r>
              <a:rPr lang="en-US" sz="1200" dirty="0">
                <a:solidFill>
                  <a:schemeClr val="bg1"/>
                </a:solidFill>
              </a:rPr>
              <a:t> value in case that we had </a:t>
            </a:r>
            <a:r>
              <a:rPr lang="en-US" sz="1200" dirty="0">
                <a:solidFill>
                  <a:srgbClr val="FFC000"/>
                </a:solidFill>
              </a:rPr>
              <a:t>*</a:t>
            </a:r>
            <a:r>
              <a:rPr lang="en-US" sz="1200" dirty="0">
                <a:solidFill>
                  <a:schemeClr val="bg1"/>
                </a:solidFill>
              </a:rPr>
              <a:t> (star) as source or destination NetID. </a:t>
            </a:r>
          </a:p>
        </p:txBody>
      </p:sp>
      <p:sp>
        <p:nvSpPr>
          <p:cNvPr id="2" name="Title 1">
            <a:extLst>
              <a:ext uri="{FF2B5EF4-FFF2-40B4-BE49-F238E27FC236}">
                <a16:creationId xmlns:a16="http://schemas.microsoft.com/office/drawing/2014/main" id="{B0D7EBDB-8A0F-4DA8-8090-D4619D885EED}"/>
              </a:ext>
            </a:extLst>
          </p:cNvPr>
          <p:cNvSpPr>
            <a:spLocks noGrp="1"/>
          </p:cNvSpPr>
          <p:nvPr>
            <p:ph type="title"/>
          </p:nvPr>
        </p:nvSpPr>
        <p:spPr>
          <a:xfrm>
            <a:off x="604434" y="448628"/>
            <a:ext cx="10983132" cy="747763"/>
          </a:xfrm>
          <a:noFill/>
          <a:ln>
            <a:noFill/>
          </a:ln>
        </p:spPr>
        <p:txBody>
          <a:bodyPr vert="horz" lIns="91440" tIns="45720" rIns="91440" bIns="45720" rtlCol="0" anchor="ctr" anchorCtr="0">
            <a:normAutofit/>
          </a:bodyPr>
          <a:lstStyle/>
          <a:p>
            <a:r>
              <a:rPr lang="en-US" b="1" kern="1200" dirty="0" err="1">
                <a:solidFill>
                  <a:schemeClr val="bg1"/>
                </a:solidFill>
                <a:latin typeface="+mj-lt"/>
                <a:ea typeface="+mj-ea"/>
                <a:cs typeface="+mj-cs"/>
              </a:rPr>
              <a:t>FlowDiagram</a:t>
            </a:r>
            <a:r>
              <a:rPr lang="en-US" b="1" kern="1200" dirty="0">
                <a:solidFill>
                  <a:schemeClr val="bg1"/>
                </a:solidFill>
                <a:latin typeface="+mj-lt"/>
                <a:ea typeface="+mj-ea"/>
                <a:cs typeface="+mj-cs"/>
              </a:rPr>
              <a:t> – Algorithm start</a:t>
            </a:r>
          </a:p>
        </p:txBody>
      </p:sp>
      <p:sp>
        <p:nvSpPr>
          <p:cNvPr id="8" name="TextBox 7">
            <a:extLst>
              <a:ext uri="{FF2B5EF4-FFF2-40B4-BE49-F238E27FC236}">
                <a16:creationId xmlns:a16="http://schemas.microsoft.com/office/drawing/2014/main" id="{B59BF62E-1AC5-4D80-9615-A34BE510860E}"/>
              </a:ext>
            </a:extLst>
          </p:cNvPr>
          <p:cNvSpPr txBox="1"/>
          <p:nvPr/>
        </p:nvSpPr>
        <p:spPr>
          <a:xfrm>
            <a:off x="3867149" y="1964670"/>
            <a:ext cx="4457700" cy="430887"/>
          </a:xfrm>
          <a:prstGeom prst="rect">
            <a:avLst/>
          </a:prstGeom>
          <a:noFill/>
        </p:spPr>
        <p:txBody>
          <a:bodyPr wrap="square">
            <a:spAutoFit/>
          </a:bodyPr>
          <a:lstStyle/>
          <a:p>
            <a:r>
              <a:rPr lang="en-US" sz="1100" b="0" dirty="0" err="1">
                <a:solidFill>
                  <a:srgbClr val="D4D4D4"/>
                </a:solidFill>
                <a:effectLst/>
                <a:latin typeface="Consolas" panose="020B0609020204030204" pitchFamily="49" charset="0"/>
              </a:rPr>
              <a:t>src_sub_binaries</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x.src_sub_binary</a:t>
            </a: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for</a:t>
            </a:r>
            <a:r>
              <a:rPr lang="en-US" sz="1100" b="0" dirty="0">
                <a:solidFill>
                  <a:srgbClr val="D4D4D4"/>
                </a:solidFill>
                <a:effectLst/>
                <a:latin typeface="Consolas" panose="020B0609020204030204" pitchFamily="49" charset="0"/>
              </a:rPr>
              <a:t> x </a:t>
            </a:r>
            <a:r>
              <a:rPr lang="en-US" sz="1100" b="0" dirty="0">
                <a:solidFill>
                  <a:srgbClr val="C586C0"/>
                </a:solidFill>
                <a:effectLst/>
                <a:latin typeface="Consolas" panose="020B0609020204030204" pitchFamily="49" charset="0"/>
              </a:rPr>
              <a:t>in</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all_rules</a:t>
            </a:r>
            <a:r>
              <a:rPr lang="en-US" sz="1100" b="0" dirty="0">
                <a:solidFill>
                  <a:srgbClr val="D4D4D4"/>
                </a:solidFill>
                <a:effectLst/>
                <a:latin typeface="Consolas" panose="020B0609020204030204" pitchFamily="49" charset="0"/>
              </a:rPr>
              <a:t>]</a:t>
            </a:r>
          </a:p>
          <a:p>
            <a:r>
              <a:rPr lang="en-US" sz="1100" b="0" dirty="0" err="1">
                <a:solidFill>
                  <a:srgbClr val="D4D4D4"/>
                </a:solidFill>
                <a:effectLst/>
                <a:latin typeface="Consolas" panose="020B0609020204030204" pitchFamily="49" charset="0"/>
              </a:rPr>
              <a:t>dst_sub_binaries</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x.dst_sub_binary</a:t>
            </a: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for</a:t>
            </a:r>
            <a:r>
              <a:rPr lang="en-US" sz="1100" b="0" dirty="0">
                <a:solidFill>
                  <a:srgbClr val="D4D4D4"/>
                </a:solidFill>
                <a:effectLst/>
                <a:latin typeface="Consolas" panose="020B0609020204030204" pitchFamily="49" charset="0"/>
              </a:rPr>
              <a:t> x </a:t>
            </a:r>
            <a:r>
              <a:rPr lang="en-US" sz="1100" b="0" dirty="0">
                <a:solidFill>
                  <a:srgbClr val="C586C0"/>
                </a:solidFill>
                <a:effectLst/>
                <a:latin typeface="Consolas" panose="020B0609020204030204" pitchFamily="49" charset="0"/>
              </a:rPr>
              <a:t>in</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all_rules</a:t>
            </a:r>
            <a:r>
              <a:rPr lang="en-US" sz="1100" b="0" dirty="0">
                <a:solidFill>
                  <a:srgbClr val="D4D4D4"/>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5AECB4E1-CABD-42B1-8078-6A794820D661}"/>
              </a:ext>
            </a:extLst>
          </p:cNvPr>
          <p:cNvSpPr txBox="1"/>
          <p:nvPr/>
        </p:nvSpPr>
        <p:spPr>
          <a:xfrm>
            <a:off x="604433" y="2514602"/>
            <a:ext cx="10983132" cy="914398"/>
          </a:xfrm>
          <a:prstGeom prst="rect">
            <a:avLst/>
          </a:prstGeom>
        </p:spPr>
        <p:txBody>
          <a:bodyPr vert="horz" lIns="91440" tIns="45720" rIns="91440" bIns="45720" rtlCol="0">
            <a:normAutofit/>
          </a:bodyPr>
          <a:lstStyle/>
          <a:p>
            <a:pPr algn="justLow">
              <a:lnSpc>
                <a:spcPct val="150000"/>
              </a:lnSpc>
            </a:pPr>
            <a:r>
              <a:rPr lang="en-US" sz="1200" dirty="0">
                <a:solidFill>
                  <a:schemeClr val="bg1"/>
                </a:solidFill>
              </a:rPr>
              <a:t>By iterating over these two new lists we can start our algorithm by calling the </a:t>
            </a:r>
            <a:r>
              <a:rPr lang="en-US" sz="1200" dirty="0" err="1">
                <a:solidFill>
                  <a:schemeClr val="bg1"/>
                </a:solidFill>
              </a:rPr>
              <a:t>add_src_nodes</a:t>
            </a:r>
            <a:r>
              <a:rPr lang="en-US" sz="1200" dirty="0">
                <a:solidFill>
                  <a:schemeClr val="bg1"/>
                </a:solidFill>
              </a:rPr>
              <a:t>() function. This function receives a node as reference and two </a:t>
            </a:r>
            <a:r>
              <a:rPr lang="en-US" sz="1200" dirty="0" err="1">
                <a:solidFill>
                  <a:schemeClr val="bg1"/>
                </a:solidFill>
              </a:rPr>
              <a:t>src_sub_binaries</a:t>
            </a:r>
            <a:r>
              <a:rPr lang="en-US" sz="1200" dirty="0">
                <a:solidFill>
                  <a:schemeClr val="bg1"/>
                </a:solidFill>
              </a:rPr>
              <a:t> and </a:t>
            </a:r>
            <a:r>
              <a:rPr lang="en-US" sz="1200" dirty="0" err="1">
                <a:solidFill>
                  <a:schemeClr val="bg1"/>
                </a:solidFill>
              </a:rPr>
              <a:t>dst_sub_binaries</a:t>
            </a:r>
            <a:r>
              <a:rPr lang="en-US" sz="1200" dirty="0">
                <a:solidFill>
                  <a:schemeClr val="bg1"/>
                </a:solidFill>
              </a:rPr>
              <a:t> lists, and it has two indexes. The index is used for tracking the number of bits that we have covered so far. The </a:t>
            </a:r>
            <a:r>
              <a:rPr lang="en-US" sz="1200" dirty="0" err="1">
                <a:solidFill>
                  <a:schemeClr val="bg1"/>
                </a:solidFill>
              </a:rPr>
              <a:t>rule_index</a:t>
            </a:r>
            <a:r>
              <a:rPr lang="en-US" sz="1200" dirty="0">
                <a:solidFill>
                  <a:schemeClr val="bg1"/>
                </a:solidFill>
              </a:rPr>
              <a:t> is used in the iterations as the priority number of the rule in the </a:t>
            </a:r>
            <a:r>
              <a:rPr lang="en-US" sz="1200" dirty="0" err="1">
                <a:solidFill>
                  <a:schemeClr val="bg1"/>
                </a:solidFill>
              </a:rPr>
              <a:t>all_rules</a:t>
            </a:r>
            <a:r>
              <a:rPr lang="en-US" sz="1200" dirty="0">
                <a:solidFill>
                  <a:schemeClr val="bg1"/>
                </a:solidFill>
              </a:rPr>
              <a:t> list. </a:t>
            </a:r>
          </a:p>
        </p:txBody>
      </p:sp>
      <p:sp>
        <p:nvSpPr>
          <p:cNvPr id="14" name="TextBox 13">
            <a:extLst>
              <a:ext uri="{FF2B5EF4-FFF2-40B4-BE49-F238E27FC236}">
                <a16:creationId xmlns:a16="http://schemas.microsoft.com/office/drawing/2014/main" id="{289830AC-4640-4A99-9347-27E495D83968}"/>
              </a:ext>
            </a:extLst>
          </p:cNvPr>
          <p:cNvSpPr txBox="1"/>
          <p:nvPr/>
        </p:nvSpPr>
        <p:spPr>
          <a:xfrm>
            <a:off x="3174003" y="3546933"/>
            <a:ext cx="5843991" cy="430887"/>
          </a:xfrm>
          <a:prstGeom prst="rect">
            <a:avLst/>
          </a:prstGeom>
          <a:noFill/>
        </p:spPr>
        <p:txBody>
          <a:bodyPr wrap="square">
            <a:spAutoFit/>
          </a:bodyPr>
          <a:lstStyle/>
          <a:p>
            <a:r>
              <a:rPr lang="en-US" sz="1100" b="0" dirty="0">
                <a:solidFill>
                  <a:srgbClr val="C586C0"/>
                </a:solidFill>
                <a:effectLst/>
                <a:latin typeface="Consolas" panose="020B0609020204030204" pitchFamily="49" charset="0"/>
              </a:rPr>
              <a:t>for</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i</a:t>
            </a: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in</a:t>
            </a:r>
            <a:r>
              <a:rPr lang="en-US" sz="1100" b="0" dirty="0">
                <a:solidFill>
                  <a:srgbClr val="D4D4D4"/>
                </a:solidFill>
                <a:effectLst/>
                <a:latin typeface="Consolas" panose="020B0609020204030204" pitchFamily="49" charset="0"/>
              </a:rPr>
              <a:t> </a:t>
            </a:r>
            <a:r>
              <a:rPr lang="en-US" sz="1100" b="0" dirty="0">
                <a:solidFill>
                  <a:srgbClr val="DCDCAA"/>
                </a:solidFill>
                <a:effectLst/>
                <a:latin typeface="Consolas" panose="020B0609020204030204" pitchFamily="49" charset="0"/>
              </a:rPr>
              <a:t>range</a:t>
            </a:r>
            <a:r>
              <a:rPr lang="en-US" sz="1100" b="0" dirty="0">
                <a:solidFill>
                  <a:srgbClr val="D4D4D4"/>
                </a:solidFill>
                <a:effectLst/>
                <a:latin typeface="Consolas" panose="020B0609020204030204" pitchFamily="49" charset="0"/>
              </a:rPr>
              <a:t>(</a:t>
            </a:r>
            <a:r>
              <a:rPr lang="en-US" sz="1100" b="0" dirty="0">
                <a:solidFill>
                  <a:srgbClr val="B5CEA8"/>
                </a:solidFill>
                <a:effectLst/>
                <a:latin typeface="Consolas" panose="020B0609020204030204" pitchFamily="49" charset="0"/>
              </a:rPr>
              <a:t>0</a:t>
            </a:r>
            <a:r>
              <a:rPr lang="en-US" sz="1100" b="0" dirty="0">
                <a:solidFill>
                  <a:srgbClr val="D4D4D4"/>
                </a:solidFill>
                <a:effectLst/>
                <a:latin typeface="Consolas" panose="020B0609020204030204" pitchFamily="49" charset="0"/>
              </a:rPr>
              <a:t>, </a:t>
            </a:r>
            <a:r>
              <a:rPr lang="en-US" sz="1100" b="0" dirty="0" err="1">
                <a:solidFill>
                  <a:srgbClr val="DCDCAA"/>
                </a:solidFill>
                <a:effectLst/>
                <a:latin typeface="Consolas" panose="020B0609020204030204" pitchFamily="49" charset="0"/>
              </a:rPr>
              <a:t>len</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src_sub_binaries</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bt.add_src_nodes</a:t>
            </a:r>
            <a:r>
              <a:rPr lang="en-US" sz="1100" b="0" dirty="0">
                <a:solidFill>
                  <a:srgbClr val="D4D4D4"/>
                </a:solidFill>
                <a:effectLst/>
                <a:latin typeface="Consolas" panose="020B0609020204030204" pitchFamily="49" charset="0"/>
              </a:rPr>
              <a:t>(root, </a:t>
            </a:r>
            <a:r>
              <a:rPr lang="en-US" sz="1100" b="0" dirty="0" err="1">
                <a:solidFill>
                  <a:srgbClr val="D4D4D4"/>
                </a:solidFill>
                <a:effectLst/>
                <a:latin typeface="Consolas" panose="020B0609020204030204" pitchFamily="49" charset="0"/>
              </a:rPr>
              <a:t>src_sub_binaries</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i</a:t>
            </a:r>
            <a:r>
              <a:rPr lang="en-US" sz="1100" b="0" dirty="0">
                <a:solidFill>
                  <a:srgbClr val="D4D4D4"/>
                </a:solidFill>
                <a:effectLst/>
                <a:latin typeface="Consolas" panose="020B0609020204030204" pitchFamily="49" charset="0"/>
              </a:rPr>
              <a:t>], </a:t>
            </a:r>
            <a:r>
              <a:rPr lang="en-US" sz="1100" b="0" dirty="0">
                <a:solidFill>
                  <a:srgbClr val="B5CEA8"/>
                </a:solidFill>
                <a:effectLst/>
                <a:latin typeface="Consolas" panose="020B0609020204030204" pitchFamily="49" charset="0"/>
              </a:rPr>
              <a:t>0</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dst_sub_binaries</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i</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i</a:t>
            </a:r>
            <a:r>
              <a:rPr lang="en-US" sz="11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512096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alpha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7EBDB-8A0F-4DA8-8090-D4619D885EED}"/>
              </a:ext>
            </a:extLst>
          </p:cNvPr>
          <p:cNvSpPr>
            <a:spLocks noGrp="1"/>
          </p:cNvSpPr>
          <p:nvPr>
            <p:ph type="title"/>
          </p:nvPr>
        </p:nvSpPr>
        <p:spPr>
          <a:xfrm>
            <a:off x="604434" y="448628"/>
            <a:ext cx="10983132" cy="747763"/>
          </a:xfrm>
          <a:noFill/>
          <a:ln>
            <a:noFill/>
          </a:ln>
        </p:spPr>
        <p:txBody>
          <a:bodyPr vert="horz" lIns="91440" tIns="45720" rIns="91440" bIns="45720" rtlCol="0" anchor="ctr" anchorCtr="0">
            <a:normAutofit/>
          </a:bodyPr>
          <a:lstStyle/>
          <a:p>
            <a:r>
              <a:rPr lang="en-US" b="1" kern="1200" dirty="0" err="1">
                <a:solidFill>
                  <a:schemeClr val="bg1"/>
                </a:solidFill>
                <a:latin typeface="+mj-lt"/>
                <a:ea typeface="+mj-ea"/>
                <a:cs typeface="+mj-cs"/>
              </a:rPr>
              <a:t>FlowDiagram</a:t>
            </a:r>
            <a:r>
              <a:rPr lang="en-US" b="1" kern="1200" dirty="0">
                <a:solidFill>
                  <a:schemeClr val="bg1"/>
                </a:solidFill>
                <a:latin typeface="+mj-lt"/>
                <a:ea typeface="+mj-ea"/>
                <a:cs typeface="+mj-cs"/>
              </a:rPr>
              <a:t> – </a:t>
            </a:r>
            <a:r>
              <a:rPr lang="en-US" b="1" kern="1200" dirty="0" err="1">
                <a:solidFill>
                  <a:schemeClr val="bg1"/>
                </a:solidFill>
                <a:latin typeface="+mj-lt"/>
                <a:ea typeface="+mj-ea"/>
                <a:cs typeface="+mj-cs"/>
              </a:rPr>
              <a:t>add_src_nodes</a:t>
            </a:r>
            <a:r>
              <a:rPr lang="en-US" b="1" kern="1200" dirty="0">
                <a:solidFill>
                  <a:schemeClr val="bg1"/>
                </a:solidFill>
                <a:latin typeface="+mj-lt"/>
                <a:ea typeface="+mj-ea"/>
                <a:cs typeface="+mj-cs"/>
              </a:rPr>
              <a:t>()</a:t>
            </a:r>
          </a:p>
        </p:txBody>
      </p:sp>
      <p:sp>
        <p:nvSpPr>
          <p:cNvPr id="9" name="TextBox 8">
            <a:extLst>
              <a:ext uri="{FF2B5EF4-FFF2-40B4-BE49-F238E27FC236}">
                <a16:creationId xmlns:a16="http://schemas.microsoft.com/office/drawing/2014/main" id="{D45D2C60-652D-47D6-A1D1-5C8F73093E71}"/>
              </a:ext>
            </a:extLst>
          </p:cNvPr>
          <p:cNvSpPr txBox="1"/>
          <p:nvPr/>
        </p:nvSpPr>
        <p:spPr>
          <a:xfrm>
            <a:off x="604434" y="1196391"/>
            <a:ext cx="6096000" cy="2292935"/>
          </a:xfrm>
          <a:prstGeom prst="rect">
            <a:avLst/>
          </a:prstGeom>
          <a:noFill/>
        </p:spPr>
        <p:txBody>
          <a:bodyPr wrap="square">
            <a:spAutoFit/>
          </a:bodyPr>
          <a:lstStyle/>
          <a:p>
            <a:r>
              <a:rPr lang="en-US" sz="1100" b="0" dirty="0">
                <a:solidFill>
                  <a:srgbClr val="569CD6"/>
                </a:solidFill>
                <a:effectLst/>
                <a:latin typeface="Consolas" panose="020B0609020204030204" pitchFamily="49" charset="0"/>
              </a:rPr>
              <a:t>def</a:t>
            </a:r>
            <a:r>
              <a:rPr lang="en-US" sz="1100" b="0" dirty="0">
                <a:solidFill>
                  <a:srgbClr val="D4D4D4"/>
                </a:solidFill>
                <a:effectLst/>
                <a:latin typeface="Consolas" panose="020B0609020204030204" pitchFamily="49" charset="0"/>
              </a:rPr>
              <a:t> </a:t>
            </a:r>
            <a:r>
              <a:rPr lang="en-US" sz="1100" b="0" dirty="0" err="1">
                <a:solidFill>
                  <a:srgbClr val="DCDCAA"/>
                </a:solidFill>
                <a:effectLst/>
                <a:latin typeface="Consolas" panose="020B0609020204030204" pitchFamily="49" charset="0"/>
              </a:rPr>
              <a:t>add_src_nodes</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node</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src_rule</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index</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dst_rule</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rule_index</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src_rule</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None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src_rule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CDCAA"/>
                </a:solidFill>
                <a:effectLst/>
                <a:latin typeface="Consolas" panose="020B0609020204030204" pitchFamily="49" charset="0"/>
              </a:rPr>
              <a:t>len</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src_rule</a:t>
            </a:r>
            <a:r>
              <a:rPr lang="en-US" sz="1100" b="0" dirty="0">
                <a:solidFill>
                  <a:srgbClr val="D4D4D4"/>
                </a:solidFill>
                <a:effectLst/>
                <a:latin typeface="Consolas" panose="020B0609020204030204" pitchFamily="49" charset="0"/>
              </a:rPr>
              <a:t>) &lt;= index :</a:t>
            </a:r>
          </a:p>
          <a:p>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dst_rule</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None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not</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node.end</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node.node_rules</a:t>
            </a:r>
            <a:r>
              <a:rPr lang="en-US" sz="1100" b="0" dirty="0">
                <a:solidFill>
                  <a:srgbClr val="D4D4D4"/>
                </a:solidFill>
                <a:effectLst/>
                <a:latin typeface="Consolas" panose="020B0609020204030204" pitchFamily="49" charset="0"/>
              </a:rPr>
              <a:t> = []</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node.end</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True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node.node_rules.append</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rule_index</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return</a:t>
            </a:r>
            <a:endParaRPr lang="en-US" sz="1100" b="0" dirty="0">
              <a:solidFill>
                <a:srgbClr val="D4D4D4"/>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C33366EA-2EF0-408B-A11D-DD8F0FF4F3E3}"/>
              </a:ext>
            </a:extLst>
          </p:cNvPr>
          <p:cNvSpPr txBox="1"/>
          <p:nvPr/>
        </p:nvSpPr>
        <p:spPr>
          <a:xfrm>
            <a:off x="6096000" y="1196391"/>
            <a:ext cx="5727541" cy="2462213"/>
          </a:xfrm>
          <a:prstGeom prst="rect">
            <a:avLst/>
          </a:prstGeom>
          <a:noFill/>
        </p:spPr>
        <p:txBody>
          <a:bodyPr wrap="square">
            <a:spAutoFit/>
          </a:bodyPr>
          <a:lstStyle/>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node.dst_root</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None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node.dst_root</a:t>
            </a:r>
            <a:r>
              <a:rPr lang="en-US" sz="1100" b="0" dirty="0">
                <a:solidFill>
                  <a:srgbClr val="D4D4D4"/>
                </a:solidFill>
                <a:effectLst/>
                <a:latin typeface="Consolas" panose="020B0609020204030204" pitchFamily="49" charset="0"/>
              </a:rPr>
              <a:t> = Node(</a:t>
            </a:r>
            <a:r>
              <a:rPr lang="en-US" sz="1100" b="0" dirty="0">
                <a:solidFill>
                  <a:srgbClr val="9CDCFE"/>
                </a:solidFill>
                <a:effectLst/>
                <a:latin typeface="Consolas" panose="020B0609020204030204" pitchFamily="49" charset="0"/>
              </a:rPr>
              <a:t>value</a:t>
            </a:r>
            <a:r>
              <a:rPr lang="en-US" sz="1100" b="0" dirty="0">
                <a:solidFill>
                  <a:srgbClr val="D4D4D4"/>
                </a:solidFill>
                <a:effectLst/>
                <a:latin typeface="Consolas" panose="020B0609020204030204" pitchFamily="49" charset="0"/>
              </a:rPr>
              <a:t>=</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add_dst_nodes</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node.dst_root</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dst_rule</a:t>
            </a:r>
            <a:r>
              <a:rPr lang="en-US" sz="1100" b="0" dirty="0">
                <a:solidFill>
                  <a:srgbClr val="D4D4D4"/>
                </a:solidFill>
                <a:effectLst/>
                <a:latin typeface="Consolas" panose="020B0609020204030204" pitchFamily="49" charset="0"/>
              </a:rPr>
              <a:t>, </a:t>
            </a:r>
            <a:r>
              <a:rPr lang="en-US" sz="1100" b="0" dirty="0">
                <a:solidFill>
                  <a:srgbClr val="B5CEA8"/>
                </a:solidFill>
                <a:effectLst/>
                <a:latin typeface="Consolas" panose="020B0609020204030204" pitchFamily="49" charset="0"/>
              </a:rPr>
              <a:t>0</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rule_index</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return</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src_rule</a:t>
            </a:r>
            <a:r>
              <a:rPr lang="en-US" sz="1100" b="0" dirty="0">
                <a:solidFill>
                  <a:srgbClr val="D4D4D4"/>
                </a:solidFill>
                <a:effectLst/>
                <a:latin typeface="Consolas" panose="020B0609020204030204" pitchFamily="49" charset="0"/>
              </a:rPr>
              <a:t>[index] == </a:t>
            </a:r>
            <a:r>
              <a:rPr lang="en-US" sz="1100" b="0" dirty="0">
                <a:solidFill>
                  <a:srgbClr val="CE9178"/>
                </a:solidFill>
                <a:effectLst/>
                <a:latin typeface="Consolas" panose="020B0609020204030204" pitchFamily="49" charset="0"/>
              </a:rPr>
              <a:t>"0"</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node.zero</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None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node.zero</a:t>
            </a:r>
            <a:r>
              <a:rPr lang="en-US" sz="1100" b="0" dirty="0">
                <a:solidFill>
                  <a:srgbClr val="D4D4D4"/>
                </a:solidFill>
                <a:effectLst/>
                <a:latin typeface="Consolas" panose="020B0609020204030204" pitchFamily="49" charset="0"/>
              </a:rPr>
              <a:t> = Node(</a:t>
            </a:r>
            <a:r>
              <a:rPr lang="en-US" sz="1100" b="0" dirty="0">
                <a:solidFill>
                  <a:srgbClr val="9CDCFE"/>
                </a:solidFill>
                <a:effectLst/>
                <a:latin typeface="Consolas" panose="020B0609020204030204" pitchFamily="49" charset="0"/>
              </a:rPr>
              <a:t>value</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node.value</a:t>
            </a:r>
            <a:r>
              <a:rPr lang="en-US" sz="1100" b="0" dirty="0">
                <a:solidFill>
                  <a:srgbClr val="D4D4D4"/>
                </a:solidFill>
                <a:effectLst/>
                <a:latin typeface="Consolas" panose="020B0609020204030204" pitchFamily="49" charset="0"/>
              </a:rPr>
              <a:t> + </a:t>
            </a:r>
            <a:r>
              <a:rPr lang="en-US" sz="1100" b="0" dirty="0">
                <a:solidFill>
                  <a:srgbClr val="CE9178"/>
                </a:solidFill>
                <a:effectLst/>
                <a:latin typeface="Consolas" panose="020B0609020204030204" pitchFamily="49" charset="0"/>
              </a:rPr>
              <a:t>"0"</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add_src_nodes</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node.zero,src_rule</a:t>
            </a:r>
            <a:r>
              <a:rPr lang="en-US" sz="1100" b="0" dirty="0">
                <a:solidFill>
                  <a:srgbClr val="D4D4D4"/>
                </a:solidFill>
                <a:effectLst/>
                <a:latin typeface="Consolas" panose="020B0609020204030204" pitchFamily="49" charset="0"/>
              </a:rPr>
              <a:t>, index+</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dst_rule</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rule_index</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else</a:t>
            </a:r>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node.one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None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node.one = Node(</a:t>
            </a:r>
            <a:r>
              <a:rPr lang="en-US" sz="1100" b="0" dirty="0">
                <a:solidFill>
                  <a:srgbClr val="9CDCFE"/>
                </a:solidFill>
                <a:effectLst/>
                <a:latin typeface="Consolas" panose="020B0609020204030204" pitchFamily="49" charset="0"/>
              </a:rPr>
              <a:t>value</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node.value</a:t>
            </a:r>
            <a:r>
              <a:rPr lang="en-US" sz="1100" b="0" dirty="0">
                <a:solidFill>
                  <a:srgbClr val="D4D4D4"/>
                </a:solidFill>
                <a:effectLst/>
                <a:latin typeface="Consolas" panose="020B0609020204030204" pitchFamily="49" charset="0"/>
              </a:rPr>
              <a:t> + </a:t>
            </a:r>
            <a:r>
              <a:rPr lang="en-US" sz="1100" b="0" dirty="0">
                <a:solidFill>
                  <a:srgbClr val="CE9178"/>
                </a:solidFill>
                <a:effectLst/>
                <a:latin typeface="Consolas" panose="020B0609020204030204" pitchFamily="49" charset="0"/>
              </a:rPr>
              <a:t>"1"</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add_src_nodes</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node.one,src_rule</a:t>
            </a:r>
            <a:r>
              <a:rPr lang="en-US" sz="1100" b="0" dirty="0">
                <a:solidFill>
                  <a:srgbClr val="D4D4D4"/>
                </a:solidFill>
                <a:effectLst/>
                <a:latin typeface="Consolas" panose="020B0609020204030204" pitchFamily="49" charset="0"/>
              </a:rPr>
              <a:t>, index+</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dst_rule</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rule_index</a:t>
            </a:r>
            <a:r>
              <a:rPr lang="en-US" sz="1100" b="0" dirty="0">
                <a:solidFill>
                  <a:srgbClr val="D4D4D4"/>
                </a:solidFill>
                <a:effectLst/>
                <a:latin typeface="Consolas" panose="020B0609020204030204" pitchFamily="49" charset="0"/>
              </a:rPr>
              <a:t>)</a:t>
            </a:r>
          </a:p>
        </p:txBody>
      </p:sp>
      <p:pic>
        <p:nvPicPr>
          <p:cNvPr id="20" name="Picture 19" descr="A picture containing screen, computer&#10;&#10;Description automatically generated">
            <a:extLst>
              <a:ext uri="{FF2B5EF4-FFF2-40B4-BE49-F238E27FC236}">
                <a16:creationId xmlns:a16="http://schemas.microsoft.com/office/drawing/2014/main" id="{30888AEE-D268-4CEB-B24B-93E3936353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121" y="3429000"/>
            <a:ext cx="7381758" cy="3357030"/>
          </a:xfrm>
          <a:prstGeom prst="rect">
            <a:avLst/>
          </a:prstGeom>
        </p:spPr>
      </p:pic>
    </p:spTree>
    <p:extLst>
      <p:ext uri="{BB962C8B-B14F-4D97-AF65-F5344CB8AC3E}">
        <p14:creationId xmlns:p14="http://schemas.microsoft.com/office/powerpoint/2010/main" val="3560667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alpha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7EBDB-8A0F-4DA8-8090-D4619D885EED}"/>
              </a:ext>
            </a:extLst>
          </p:cNvPr>
          <p:cNvSpPr>
            <a:spLocks noGrp="1"/>
          </p:cNvSpPr>
          <p:nvPr>
            <p:ph type="title"/>
          </p:nvPr>
        </p:nvSpPr>
        <p:spPr>
          <a:xfrm>
            <a:off x="604434" y="448628"/>
            <a:ext cx="10983132" cy="747763"/>
          </a:xfrm>
          <a:noFill/>
          <a:ln>
            <a:noFill/>
          </a:ln>
        </p:spPr>
        <p:txBody>
          <a:bodyPr vert="horz" lIns="91440" tIns="45720" rIns="91440" bIns="45720" rtlCol="0" anchor="ctr" anchorCtr="0">
            <a:normAutofit/>
          </a:bodyPr>
          <a:lstStyle/>
          <a:p>
            <a:r>
              <a:rPr lang="en-US" b="1" kern="1200" dirty="0" err="1">
                <a:solidFill>
                  <a:schemeClr val="bg1"/>
                </a:solidFill>
                <a:latin typeface="+mj-lt"/>
                <a:ea typeface="+mj-ea"/>
                <a:cs typeface="+mj-cs"/>
              </a:rPr>
              <a:t>FlowDiagram</a:t>
            </a:r>
            <a:r>
              <a:rPr lang="en-US" b="1" kern="1200" dirty="0">
                <a:solidFill>
                  <a:schemeClr val="bg1"/>
                </a:solidFill>
                <a:latin typeface="+mj-lt"/>
                <a:ea typeface="+mj-ea"/>
                <a:cs typeface="+mj-cs"/>
              </a:rPr>
              <a:t> – </a:t>
            </a:r>
            <a:r>
              <a:rPr lang="en-US" b="1" kern="1200" dirty="0" err="1">
                <a:solidFill>
                  <a:schemeClr val="bg1"/>
                </a:solidFill>
                <a:latin typeface="+mj-lt"/>
                <a:ea typeface="+mj-ea"/>
                <a:cs typeface="+mj-cs"/>
              </a:rPr>
              <a:t>add_dst_nodes</a:t>
            </a:r>
            <a:r>
              <a:rPr lang="en-US" b="1" kern="1200" dirty="0">
                <a:solidFill>
                  <a:schemeClr val="bg1"/>
                </a:solidFill>
                <a:latin typeface="+mj-lt"/>
                <a:ea typeface="+mj-ea"/>
                <a:cs typeface="+mj-cs"/>
              </a:rPr>
              <a:t>()</a:t>
            </a:r>
          </a:p>
        </p:txBody>
      </p:sp>
      <p:sp>
        <p:nvSpPr>
          <p:cNvPr id="9" name="TextBox 8">
            <a:extLst>
              <a:ext uri="{FF2B5EF4-FFF2-40B4-BE49-F238E27FC236}">
                <a16:creationId xmlns:a16="http://schemas.microsoft.com/office/drawing/2014/main" id="{D45D2C60-652D-47D6-A1D1-5C8F73093E71}"/>
              </a:ext>
            </a:extLst>
          </p:cNvPr>
          <p:cNvSpPr txBox="1"/>
          <p:nvPr/>
        </p:nvSpPr>
        <p:spPr>
          <a:xfrm>
            <a:off x="604435" y="1196391"/>
            <a:ext cx="4970456" cy="2123658"/>
          </a:xfrm>
          <a:prstGeom prst="rect">
            <a:avLst/>
          </a:prstGeom>
          <a:noFill/>
        </p:spPr>
        <p:txBody>
          <a:bodyPr wrap="square">
            <a:spAutoFit/>
          </a:bodyPr>
          <a:lstStyle/>
          <a:p>
            <a:r>
              <a:rPr lang="en-US" sz="1100" b="0" dirty="0">
                <a:solidFill>
                  <a:srgbClr val="569CD6"/>
                </a:solidFill>
                <a:effectLst/>
                <a:latin typeface="Consolas" panose="020B0609020204030204" pitchFamily="49" charset="0"/>
              </a:rPr>
              <a:t>def</a:t>
            </a:r>
            <a:r>
              <a:rPr lang="en-US" sz="1100" b="0" dirty="0">
                <a:solidFill>
                  <a:srgbClr val="D4D4D4"/>
                </a:solidFill>
                <a:effectLst/>
                <a:latin typeface="Consolas" panose="020B0609020204030204" pitchFamily="49" charset="0"/>
              </a:rPr>
              <a:t> </a:t>
            </a:r>
            <a:r>
              <a:rPr lang="en-US" sz="1100" b="0" dirty="0" err="1">
                <a:solidFill>
                  <a:srgbClr val="DCDCAA"/>
                </a:solidFill>
                <a:effectLst/>
                <a:latin typeface="Consolas" panose="020B0609020204030204" pitchFamily="49" charset="0"/>
              </a:rPr>
              <a:t>add_dst_nodes</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node</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dst_rule</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index</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rule_index</a:t>
            </a:r>
            <a:r>
              <a:rPr lang="en-US" sz="1100" b="0" dirty="0">
                <a:solidFill>
                  <a:srgbClr val="D4D4D4"/>
                </a:solidFill>
                <a:effectLst/>
                <a:latin typeface="Consolas" panose="020B0609020204030204" pitchFamily="49" charset="0"/>
              </a:rPr>
              <a:t>):</a:t>
            </a:r>
          </a:p>
          <a:p>
            <a:br>
              <a:rPr lang="en-US" sz="1100" b="0" dirty="0">
                <a:solidFill>
                  <a:srgbClr val="D4D4D4"/>
                </a:solidFill>
                <a:effectLst/>
                <a:latin typeface="Consolas" panose="020B0609020204030204" pitchFamily="49" charset="0"/>
              </a:rPr>
            </a:b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CDCAA"/>
                </a:solidFill>
                <a:effectLst/>
                <a:latin typeface="Consolas" panose="020B0609020204030204" pitchFamily="49" charset="0"/>
              </a:rPr>
              <a:t>len</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dst_rule</a:t>
            </a:r>
            <a:r>
              <a:rPr lang="en-US" sz="1100" b="0" dirty="0">
                <a:solidFill>
                  <a:srgbClr val="D4D4D4"/>
                </a:solidFill>
                <a:effectLst/>
                <a:latin typeface="Consolas" panose="020B0609020204030204" pitchFamily="49" charset="0"/>
              </a:rPr>
              <a:t>) &lt;= index :</a:t>
            </a:r>
          </a:p>
          <a:p>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node.zero</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None</a:t>
            </a:r>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node.zero</a:t>
            </a:r>
            <a:r>
              <a:rPr lang="en-US" sz="1100" b="0" dirty="0">
                <a:solidFill>
                  <a:srgbClr val="D4D4D4"/>
                </a:solidFill>
                <a:effectLst/>
                <a:latin typeface="Consolas" panose="020B0609020204030204" pitchFamily="49" charset="0"/>
              </a:rPr>
              <a:t> = Node(</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end</a:t>
            </a:r>
            <a:r>
              <a:rPr lang="en-US" sz="1100" b="0" dirty="0">
                <a:solidFill>
                  <a:srgbClr val="D4D4D4"/>
                </a:solidFill>
                <a:effectLst/>
                <a:latin typeface="Consolas" panose="020B0609020204030204" pitchFamily="49" charset="0"/>
              </a:rPr>
              <a:t>=</a:t>
            </a:r>
            <a:r>
              <a:rPr lang="en-US" sz="1100" b="0" dirty="0">
                <a:solidFill>
                  <a:srgbClr val="569CD6"/>
                </a:solidFill>
                <a:effectLst/>
                <a:latin typeface="Consolas" panose="020B0609020204030204" pitchFamily="49" charset="0"/>
              </a:rPr>
              <a:t>True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not</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node.zero.end</a:t>
            </a:r>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node.zero.end</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True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node.zero.node_rules</a:t>
            </a:r>
            <a:r>
              <a:rPr lang="en-US" sz="1100" b="0" dirty="0">
                <a:solidFill>
                  <a:srgbClr val="D4D4D4"/>
                </a:solidFill>
                <a:effectLst/>
                <a:latin typeface="Consolas" panose="020B0609020204030204" pitchFamily="49" charset="0"/>
              </a:rPr>
              <a:t> = []</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node.zero.node_rules.append</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rule_index</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return</a:t>
            </a:r>
            <a:endParaRPr lang="en-US" sz="1100" b="0" dirty="0">
              <a:solidFill>
                <a:srgbClr val="D4D4D4"/>
              </a:solidFill>
              <a:effectLst/>
              <a:latin typeface="Consolas" panose="020B0609020204030204" pitchFamily="49" charset="0"/>
            </a:endParaRPr>
          </a:p>
        </p:txBody>
      </p:sp>
      <p:sp>
        <p:nvSpPr>
          <p:cNvPr id="3" name="TextBox 2">
            <a:extLst>
              <a:ext uri="{FF2B5EF4-FFF2-40B4-BE49-F238E27FC236}">
                <a16:creationId xmlns:a16="http://schemas.microsoft.com/office/drawing/2014/main" id="{E8DF1ABA-731A-47B4-8E1C-5F272C48520A}"/>
              </a:ext>
            </a:extLst>
          </p:cNvPr>
          <p:cNvSpPr txBox="1"/>
          <p:nvPr/>
        </p:nvSpPr>
        <p:spPr>
          <a:xfrm>
            <a:off x="6617111" y="1196390"/>
            <a:ext cx="4970456" cy="1615827"/>
          </a:xfrm>
          <a:prstGeom prst="rect">
            <a:avLst/>
          </a:prstGeom>
          <a:noFill/>
        </p:spPr>
        <p:txBody>
          <a:bodyPr wrap="square">
            <a:spAutoFit/>
          </a:bodyPr>
          <a:lstStyle/>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dst_rule</a:t>
            </a:r>
            <a:r>
              <a:rPr lang="en-US" sz="1100" b="0" dirty="0">
                <a:solidFill>
                  <a:srgbClr val="D4D4D4"/>
                </a:solidFill>
                <a:effectLst/>
                <a:latin typeface="Consolas" panose="020B0609020204030204" pitchFamily="49" charset="0"/>
              </a:rPr>
              <a:t>[index] == </a:t>
            </a:r>
            <a:r>
              <a:rPr lang="en-US" sz="1100" b="0" dirty="0">
                <a:solidFill>
                  <a:srgbClr val="CE9178"/>
                </a:solidFill>
                <a:effectLst/>
                <a:latin typeface="Consolas" panose="020B0609020204030204" pitchFamily="49" charset="0"/>
              </a:rPr>
              <a:t>"0"</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node.zero</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None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node.zero</a:t>
            </a:r>
            <a:r>
              <a:rPr lang="en-US" sz="1100" b="0" dirty="0">
                <a:solidFill>
                  <a:srgbClr val="D4D4D4"/>
                </a:solidFill>
                <a:effectLst/>
                <a:latin typeface="Consolas" panose="020B0609020204030204" pitchFamily="49" charset="0"/>
              </a:rPr>
              <a:t> = Node(</a:t>
            </a:r>
            <a:r>
              <a:rPr lang="en-US" sz="1100" b="0" dirty="0">
                <a:solidFill>
                  <a:srgbClr val="9CDCFE"/>
                </a:solidFill>
                <a:effectLst/>
                <a:latin typeface="Consolas" panose="020B0609020204030204" pitchFamily="49" charset="0"/>
              </a:rPr>
              <a:t>value</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node.value</a:t>
            </a:r>
            <a:r>
              <a:rPr lang="en-US" sz="1100" b="0" dirty="0">
                <a:solidFill>
                  <a:srgbClr val="D4D4D4"/>
                </a:solidFill>
                <a:effectLst/>
                <a:latin typeface="Consolas" panose="020B0609020204030204" pitchFamily="49" charset="0"/>
              </a:rPr>
              <a:t> + </a:t>
            </a:r>
            <a:r>
              <a:rPr lang="en-US" sz="1100" b="0" dirty="0">
                <a:solidFill>
                  <a:srgbClr val="CE9178"/>
                </a:solidFill>
                <a:effectLst/>
                <a:latin typeface="Consolas" panose="020B0609020204030204" pitchFamily="49" charset="0"/>
              </a:rPr>
              <a:t>"0"</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add_dst_nodes</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node.zero,dst_rule</a:t>
            </a:r>
            <a:r>
              <a:rPr lang="en-US" sz="1100" b="0" dirty="0">
                <a:solidFill>
                  <a:srgbClr val="D4D4D4"/>
                </a:solidFill>
                <a:effectLst/>
                <a:latin typeface="Consolas" panose="020B0609020204030204" pitchFamily="49" charset="0"/>
              </a:rPr>
              <a:t>, index+</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rule_index</a:t>
            </a:r>
            <a:r>
              <a:rPr lang="en-US" sz="1100" b="0" dirty="0">
                <a:solidFill>
                  <a:srgbClr val="D4D4D4"/>
                </a:solidFill>
                <a:effectLst/>
                <a:latin typeface="Consolas" panose="020B0609020204030204" pitchFamily="49" charset="0"/>
              </a:rPr>
              <a:t>)</a:t>
            </a:r>
          </a:p>
          <a:p>
            <a:br>
              <a:rPr lang="en-US" sz="1100" b="0" dirty="0">
                <a:solidFill>
                  <a:srgbClr val="D4D4D4"/>
                </a:solidFill>
                <a:effectLst/>
                <a:latin typeface="Consolas" panose="020B0609020204030204" pitchFamily="49" charset="0"/>
              </a:rPr>
            </a:b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else</a:t>
            </a:r>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node.one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None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node.one = Node(</a:t>
            </a:r>
            <a:r>
              <a:rPr lang="en-US" sz="1100" b="0" dirty="0">
                <a:solidFill>
                  <a:srgbClr val="9CDCFE"/>
                </a:solidFill>
                <a:effectLst/>
                <a:latin typeface="Consolas" panose="020B0609020204030204" pitchFamily="49" charset="0"/>
              </a:rPr>
              <a:t>value</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node.value</a:t>
            </a:r>
            <a:r>
              <a:rPr lang="en-US" sz="1100" b="0" dirty="0">
                <a:solidFill>
                  <a:srgbClr val="D4D4D4"/>
                </a:solidFill>
                <a:effectLst/>
                <a:latin typeface="Consolas" panose="020B0609020204030204" pitchFamily="49" charset="0"/>
              </a:rPr>
              <a:t> + </a:t>
            </a:r>
            <a:r>
              <a:rPr lang="en-US" sz="1100" b="0" dirty="0">
                <a:solidFill>
                  <a:srgbClr val="CE9178"/>
                </a:solidFill>
                <a:effectLst/>
                <a:latin typeface="Consolas" panose="020B0609020204030204" pitchFamily="49" charset="0"/>
              </a:rPr>
              <a:t>"1"</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add_dst_nodes</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node.one,dst_rule</a:t>
            </a:r>
            <a:r>
              <a:rPr lang="en-US" sz="1100" b="0" dirty="0">
                <a:solidFill>
                  <a:srgbClr val="D4D4D4"/>
                </a:solidFill>
                <a:effectLst/>
                <a:latin typeface="Consolas" panose="020B0609020204030204" pitchFamily="49" charset="0"/>
              </a:rPr>
              <a:t>, index+</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rule_index</a:t>
            </a:r>
            <a:r>
              <a:rPr lang="en-US" sz="1100" b="0" dirty="0">
                <a:solidFill>
                  <a:srgbClr val="D4D4D4"/>
                </a:solidFill>
                <a:effectLst/>
                <a:latin typeface="Consolas" panose="020B0609020204030204" pitchFamily="49" charset="0"/>
              </a:rPr>
              <a:t>)</a:t>
            </a:r>
          </a:p>
        </p:txBody>
      </p:sp>
      <p:pic>
        <p:nvPicPr>
          <p:cNvPr id="12" name="Picture 11" descr="A close up of text on a black background&#10;&#10;Description automatically generated">
            <a:extLst>
              <a:ext uri="{FF2B5EF4-FFF2-40B4-BE49-F238E27FC236}">
                <a16:creationId xmlns:a16="http://schemas.microsoft.com/office/drawing/2014/main" id="{977347F9-08C3-47C8-9B35-90C5ECDBCB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5981" y="3559980"/>
            <a:ext cx="7000037" cy="2869707"/>
          </a:xfrm>
          <a:prstGeom prst="rect">
            <a:avLst/>
          </a:prstGeom>
        </p:spPr>
      </p:pic>
    </p:spTree>
    <p:extLst>
      <p:ext uri="{BB962C8B-B14F-4D97-AF65-F5344CB8AC3E}">
        <p14:creationId xmlns:p14="http://schemas.microsoft.com/office/powerpoint/2010/main" val="2013963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alpha val="9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299BA4-CDE1-4FEA-A90C-612CC68CFF95}"/>
              </a:ext>
            </a:extLst>
          </p:cNvPr>
          <p:cNvSpPr txBox="1"/>
          <p:nvPr/>
        </p:nvSpPr>
        <p:spPr>
          <a:xfrm>
            <a:off x="604433" y="1266826"/>
            <a:ext cx="10983132" cy="1515703"/>
          </a:xfrm>
          <a:prstGeom prst="rect">
            <a:avLst/>
          </a:prstGeom>
        </p:spPr>
        <p:txBody>
          <a:bodyPr vert="horz" lIns="91440" tIns="45720" rIns="91440" bIns="45720" rtlCol="0">
            <a:normAutofit/>
          </a:bodyPr>
          <a:lstStyle/>
          <a:p>
            <a:pPr algn="justLow">
              <a:lnSpc>
                <a:spcPct val="150000"/>
              </a:lnSpc>
            </a:pPr>
            <a:r>
              <a:rPr lang="en-US" sz="1200" dirty="0">
                <a:solidFill>
                  <a:schemeClr val="bg1"/>
                </a:solidFill>
              </a:rPr>
              <a:t>Then, we read the packet list using </a:t>
            </a:r>
            <a:r>
              <a:rPr lang="en-US" sz="1200" dirty="0" err="1">
                <a:solidFill>
                  <a:schemeClr val="accent4"/>
                </a:solidFill>
              </a:rPr>
              <a:t>read_packets</a:t>
            </a:r>
            <a:r>
              <a:rPr lang="en-US" sz="1200" dirty="0">
                <a:solidFill>
                  <a:schemeClr val="accent4"/>
                </a:solidFill>
              </a:rPr>
              <a:t>() </a:t>
            </a:r>
            <a:r>
              <a:rPr lang="en-US" sz="1200" dirty="0">
                <a:solidFill>
                  <a:schemeClr val="bg1"/>
                </a:solidFill>
              </a:rPr>
              <a:t>function. Inside this function we go over each line of our text file (</a:t>
            </a:r>
            <a:r>
              <a:rPr lang="en-US" sz="1200" dirty="0">
                <a:solidFill>
                  <a:schemeClr val="accent2">
                    <a:lumMod val="75000"/>
                  </a:schemeClr>
                </a:solidFill>
              </a:rPr>
              <a:t>packets.txt</a:t>
            </a:r>
            <a:r>
              <a:rPr lang="en-US" sz="1200" dirty="0">
                <a:solidFill>
                  <a:schemeClr val="bg1"/>
                </a:solidFill>
              </a:rPr>
              <a:t>)</a:t>
            </a:r>
            <a:r>
              <a:rPr lang="en-US" sz="1200" dirty="0">
                <a:solidFill>
                  <a:schemeClr val="accent2">
                    <a:lumMod val="75000"/>
                  </a:schemeClr>
                </a:solidFill>
              </a:rPr>
              <a:t> </a:t>
            </a:r>
            <a:r>
              <a:rPr lang="en-US" sz="1200" dirty="0">
                <a:solidFill>
                  <a:schemeClr val="bg1"/>
                </a:solidFill>
              </a:rPr>
              <a:t>and create an object </a:t>
            </a:r>
            <a:r>
              <a:rPr lang="en-US" sz="1200" dirty="0">
                <a:solidFill>
                  <a:srgbClr val="92D050"/>
                </a:solidFill>
              </a:rPr>
              <a:t>Packet</a:t>
            </a:r>
            <a:r>
              <a:rPr lang="en-US" sz="1200" dirty="0">
                <a:solidFill>
                  <a:schemeClr val="bg1"/>
                </a:solidFill>
              </a:rPr>
              <a:t>. In Packet object we have all the information that we need in separate attributes. The binary format of the IP addresses will be calculated using </a:t>
            </a:r>
            <a:r>
              <a:rPr lang="en-US" sz="1200" dirty="0" err="1">
                <a:solidFill>
                  <a:schemeClr val="accent4"/>
                </a:solidFill>
              </a:rPr>
              <a:t>ip_to_binary</a:t>
            </a:r>
            <a:r>
              <a:rPr lang="en-US" sz="1200" dirty="0">
                <a:solidFill>
                  <a:schemeClr val="accent4"/>
                </a:solidFill>
              </a:rPr>
              <a:t>()</a:t>
            </a:r>
            <a:r>
              <a:rPr lang="en-US" sz="1200" dirty="0">
                <a:solidFill>
                  <a:schemeClr val="bg1"/>
                </a:solidFill>
              </a:rPr>
              <a:t> function. All the object packets will be added to a list called </a:t>
            </a:r>
            <a:r>
              <a:rPr lang="en-US" sz="1200" dirty="0">
                <a:solidFill>
                  <a:srgbClr val="FFFF00"/>
                </a:solidFill>
              </a:rPr>
              <a:t>packets</a:t>
            </a:r>
            <a:r>
              <a:rPr lang="en-US" sz="1200" dirty="0">
                <a:solidFill>
                  <a:schemeClr val="bg1"/>
                </a:solidFill>
              </a:rPr>
              <a:t>.</a:t>
            </a:r>
          </a:p>
          <a:p>
            <a:pPr algn="justLow">
              <a:lnSpc>
                <a:spcPct val="150000"/>
              </a:lnSpc>
            </a:pPr>
            <a:endParaRPr lang="en-US" sz="1200" dirty="0">
              <a:solidFill>
                <a:schemeClr val="bg1"/>
              </a:solidFill>
            </a:endParaRPr>
          </a:p>
        </p:txBody>
      </p:sp>
      <p:sp>
        <p:nvSpPr>
          <p:cNvPr id="2" name="Title 1">
            <a:extLst>
              <a:ext uri="{FF2B5EF4-FFF2-40B4-BE49-F238E27FC236}">
                <a16:creationId xmlns:a16="http://schemas.microsoft.com/office/drawing/2014/main" id="{B0D7EBDB-8A0F-4DA8-8090-D4619D885EED}"/>
              </a:ext>
            </a:extLst>
          </p:cNvPr>
          <p:cNvSpPr>
            <a:spLocks noGrp="1"/>
          </p:cNvSpPr>
          <p:nvPr>
            <p:ph type="title"/>
          </p:nvPr>
        </p:nvSpPr>
        <p:spPr>
          <a:xfrm>
            <a:off x="604434" y="448628"/>
            <a:ext cx="10983132" cy="747763"/>
          </a:xfrm>
          <a:noFill/>
          <a:ln>
            <a:noFill/>
          </a:ln>
        </p:spPr>
        <p:txBody>
          <a:bodyPr vert="horz" lIns="91440" tIns="45720" rIns="91440" bIns="45720" rtlCol="0" anchor="ctr" anchorCtr="0">
            <a:normAutofit/>
          </a:bodyPr>
          <a:lstStyle/>
          <a:p>
            <a:r>
              <a:rPr lang="en-US" b="1" kern="1200" dirty="0" err="1">
                <a:solidFill>
                  <a:schemeClr val="bg1"/>
                </a:solidFill>
                <a:latin typeface="+mj-lt"/>
                <a:ea typeface="+mj-ea"/>
                <a:cs typeface="+mj-cs"/>
              </a:rPr>
              <a:t>FlowDiagram</a:t>
            </a:r>
            <a:r>
              <a:rPr lang="en-US" b="1" kern="1200" dirty="0">
                <a:solidFill>
                  <a:schemeClr val="bg1"/>
                </a:solidFill>
                <a:latin typeface="+mj-lt"/>
                <a:ea typeface="+mj-ea"/>
                <a:cs typeface="+mj-cs"/>
              </a:rPr>
              <a:t> – Packet Read</a:t>
            </a:r>
          </a:p>
        </p:txBody>
      </p:sp>
      <p:sp>
        <p:nvSpPr>
          <p:cNvPr id="8" name="Class Rule">
            <a:extLst>
              <a:ext uri="{FF2B5EF4-FFF2-40B4-BE49-F238E27FC236}">
                <a16:creationId xmlns:a16="http://schemas.microsoft.com/office/drawing/2014/main" id="{FE5B0770-5CBF-4CE0-BA84-8304FD587AB8}"/>
              </a:ext>
            </a:extLst>
          </p:cNvPr>
          <p:cNvSpPr txBox="1"/>
          <p:nvPr/>
        </p:nvSpPr>
        <p:spPr>
          <a:xfrm>
            <a:off x="604433" y="2361351"/>
            <a:ext cx="2187929" cy="1446550"/>
          </a:xfrm>
          <a:prstGeom prst="rect">
            <a:avLst/>
          </a:prstGeom>
          <a:noFill/>
        </p:spPr>
        <p:txBody>
          <a:bodyPr wrap="square">
            <a:spAutoFit/>
          </a:bodyPr>
          <a:lstStyle/>
          <a:p>
            <a:r>
              <a:rPr lang="en-US" sz="1100" b="0" dirty="0">
                <a:solidFill>
                  <a:srgbClr val="569CD6"/>
                </a:solidFill>
                <a:effectLst/>
                <a:latin typeface="Consolas" panose="020B0609020204030204" pitchFamily="49" charset="0"/>
              </a:rPr>
              <a:t>class</a:t>
            </a:r>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Packet</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src_ip</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dst_ip</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protocol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src_port</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dst_port</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src_binary</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dst_binary</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p:txBody>
      </p:sp>
      <p:sp>
        <p:nvSpPr>
          <p:cNvPr id="4" name="Class Rule">
            <a:extLst>
              <a:ext uri="{FF2B5EF4-FFF2-40B4-BE49-F238E27FC236}">
                <a16:creationId xmlns:a16="http://schemas.microsoft.com/office/drawing/2014/main" id="{D9876662-3EE9-4EE0-A2E4-6903013C8068}"/>
              </a:ext>
            </a:extLst>
          </p:cNvPr>
          <p:cNvSpPr txBox="1"/>
          <p:nvPr/>
        </p:nvSpPr>
        <p:spPr>
          <a:xfrm>
            <a:off x="923980" y="4057417"/>
            <a:ext cx="5172019" cy="1446550"/>
          </a:xfrm>
          <a:prstGeom prst="rect">
            <a:avLst/>
          </a:prstGeom>
          <a:noFill/>
        </p:spPr>
        <p:txBody>
          <a:bodyPr wrap="square">
            <a:spAutoFit/>
          </a:bodyPr>
          <a:lstStyle/>
          <a:p>
            <a:r>
              <a:rPr lang="en-US" sz="1100" b="0" dirty="0">
                <a:solidFill>
                  <a:srgbClr val="569CD6"/>
                </a:solidFill>
                <a:effectLst/>
                <a:latin typeface="Consolas" panose="020B0609020204030204" pitchFamily="49" charset="0"/>
              </a:rPr>
              <a:t>def</a:t>
            </a:r>
            <a:r>
              <a:rPr lang="en-US" sz="1100" b="0" dirty="0">
                <a:solidFill>
                  <a:srgbClr val="D4D4D4"/>
                </a:solidFill>
                <a:effectLst/>
                <a:latin typeface="Consolas" panose="020B0609020204030204" pitchFamily="49" charset="0"/>
              </a:rPr>
              <a:t> </a:t>
            </a:r>
            <a:r>
              <a:rPr lang="en-US" sz="1100" b="0" dirty="0">
                <a:solidFill>
                  <a:srgbClr val="DCDCAA"/>
                </a:solidFill>
                <a:effectLst/>
                <a:latin typeface="Consolas" panose="020B0609020204030204" pitchFamily="49" charset="0"/>
              </a:rPr>
              <a:t>__</a:t>
            </a:r>
            <a:r>
              <a:rPr lang="en-US" sz="1100" b="0" dirty="0" err="1">
                <a:solidFill>
                  <a:srgbClr val="DCDCAA"/>
                </a:solidFill>
                <a:effectLst/>
                <a:latin typeface="Consolas" panose="020B0609020204030204" pitchFamily="49" charset="0"/>
              </a:rPr>
              <a:t>init</a:t>
            </a:r>
            <a:r>
              <a:rPr lang="en-US" sz="1100" b="0" dirty="0">
                <a:solidFill>
                  <a:srgbClr val="DCDCAA"/>
                </a:solidFill>
                <a:effectLst/>
                <a:latin typeface="Consolas" panose="020B0609020204030204" pitchFamily="49" charset="0"/>
              </a:rPr>
              <a:t>__</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self</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src_ip</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dst_ip</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protocol</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src_port</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dst_port</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.src_ip</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src_ip</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.dst_ip</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dst_ip</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.protocol</a:t>
            </a:r>
            <a:r>
              <a:rPr lang="en-US" sz="1100" b="0" dirty="0">
                <a:solidFill>
                  <a:srgbClr val="D4D4D4"/>
                </a:solidFill>
                <a:effectLst/>
                <a:latin typeface="Consolas" panose="020B0609020204030204" pitchFamily="49" charset="0"/>
              </a:rPr>
              <a:t> = protocol</a:t>
            </a: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.src_port</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src_port</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.dst_port</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dst_port</a:t>
            </a:r>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.src_binary</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ip_to_binary</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src_ip</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.dst_binary</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ip_to_binary</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dst_ip</a:t>
            </a:r>
            <a:r>
              <a:rPr lang="en-US" sz="1100" b="0" dirty="0">
                <a:solidFill>
                  <a:srgbClr val="D4D4D4"/>
                </a:solidFill>
                <a:effectLst/>
                <a:latin typeface="Consolas" panose="020B0609020204030204" pitchFamily="49" charset="0"/>
              </a:rPr>
              <a:t>)</a:t>
            </a:r>
          </a:p>
        </p:txBody>
      </p:sp>
      <p:pic>
        <p:nvPicPr>
          <p:cNvPr id="12" name="Picture 11" descr="A picture containing clock&#10;&#10;Description automatically generated">
            <a:extLst>
              <a:ext uri="{FF2B5EF4-FFF2-40B4-BE49-F238E27FC236}">
                <a16:creationId xmlns:a16="http://schemas.microsoft.com/office/drawing/2014/main" id="{D33999A6-4D3B-4296-BD9D-6E1CC267ED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4501" y="2361351"/>
            <a:ext cx="4553519" cy="2445826"/>
          </a:xfrm>
          <a:prstGeom prst="rect">
            <a:avLst/>
          </a:prstGeom>
        </p:spPr>
      </p:pic>
    </p:spTree>
    <p:extLst>
      <p:ext uri="{BB962C8B-B14F-4D97-AF65-F5344CB8AC3E}">
        <p14:creationId xmlns:p14="http://schemas.microsoft.com/office/powerpoint/2010/main" val="3543657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alpha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7EBDB-8A0F-4DA8-8090-D4619D885EED}"/>
              </a:ext>
            </a:extLst>
          </p:cNvPr>
          <p:cNvSpPr>
            <a:spLocks noGrp="1"/>
          </p:cNvSpPr>
          <p:nvPr>
            <p:ph type="title"/>
          </p:nvPr>
        </p:nvSpPr>
        <p:spPr>
          <a:xfrm>
            <a:off x="604434" y="448628"/>
            <a:ext cx="10983132" cy="747763"/>
          </a:xfrm>
          <a:noFill/>
          <a:ln>
            <a:noFill/>
          </a:ln>
        </p:spPr>
        <p:txBody>
          <a:bodyPr vert="horz" lIns="91440" tIns="45720" rIns="91440" bIns="45720" rtlCol="0" anchor="ctr" anchorCtr="0">
            <a:normAutofit/>
          </a:bodyPr>
          <a:lstStyle/>
          <a:p>
            <a:r>
              <a:rPr lang="en-US" b="1" kern="1200" dirty="0" err="1">
                <a:solidFill>
                  <a:schemeClr val="bg1"/>
                </a:solidFill>
                <a:latin typeface="+mj-lt"/>
                <a:ea typeface="+mj-ea"/>
                <a:cs typeface="+mj-cs"/>
              </a:rPr>
              <a:t>FlowDiagram</a:t>
            </a:r>
            <a:r>
              <a:rPr lang="en-US" b="1" kern="1200" dirty="0">
                <a:solidFill>
                  <a:schemeClr val="bg1"/>
                </a:solidFill>
                <a:latin typeface="+mj-lt"/>
                <a:ea typeface="+mj-ea"/>
                <a:cs typeface="+mj-cs"/>
              </a:rPr>
              <a:t> – </a:t>
            </a:r>
            <a:r>
              <a:rPr lang="en-US" b="1" kern="1200" dirty="0" err="1">
                <a:solidFill>
                  <a:schemeClr val="bg1"/>
                </a:solidFill>
                <a:latin typeface="+mj-lt"/>
                <a:ea typeface="+mj-ea"/>
                <a:cs typeface="+mj-cs"/>
              </a:rPr>
              <a:t>match_src</a:t>
            </a:r>
            <a:r>
              <a:rPr lang="en-US" b="1" kern="1200" dirty="0">
                <a:solidFill>
                  <a:schemeClr val="bg1"/>
                </a:solidFill>
                <a:latin typeface="+mj-lt"/>
                <a:ea typeface="+mj-ea"/>
                <a:cs typeface="+mj-cs"/>
              </a:rPr>
              <a:t>()</a:t>
            </a:r>
          </a:p>
        </p:txBody>
      </p:sp>
      <p:sp>
        <p:nvSpPr>
          <p:cNvPr id="9" name="TextBox 8">
            <a:extLst>
              <a:ext uri="{FF2B5EF4-FFF2-40B4-BE49-F238E27FC236}">
                <a16:creationId xmlns:a16="http://schemas.microsoft.com/office/drawing/2014/main" id="{D45D2C60-652D-47D6-A1D1-5C8F73093E71}"/>
              </a:ext>
            </a:extLst>
          </p:cNvPr>
          <p:cNvSpPr txBox="1"/>
          <p:nvPr/>
        </p:nvSpPr>
        <p:spPr>
          <a:xfrm>
            <a:off x="604434" y="1196391"/>
            <a:ext cx="8405342" cy="2462213"/>
          </a:xfrm>
          <a:prstGeom prst="rect">
            <a:avLst/>
          </a:prstGeom>
          <a:noFill/>
        </p:spPr>
        <p:txBody>
          <a:bodyPr wrap="square">
            <a:spAutoFit/>
          </a:bodyPr>
          <a:lstStyle/>
          <a:p>
            <a:r>
              <a:rPr lang="en-US" sz="1100" b="0" dirty="0">
                <a:solidFill>
                  <a:srgbClr val="569CD6"/>
                </a:solidFill>
                <a:effectLst/>
                <a:latin typeface="Consolas" panose="020B0609020204030204" pitchFamily="49" charset="0"/>
              </a:rPr>
              <a:t>def</a:t>
            </a:r>
            <a:r>
              <a:rPr lang="en-US" sz="1100" b="0" dirty="0">
                <a:solidFill>
                  <a:srgbClr val="D4D4D4"/>
                </a:solidFill>
                <a:effectLst/>
                <a:latin typeface="Consolas" panose="020B0609020204030204" pitchFamily="49" charset="0"/>
              </a:rPr>
              <a:t> </a:t>
            </a:r>
            <a:r>
              <a:rPr lang="en-US" sz="1100" b="0" dirty="0" err="1">
                <a:solidFill>
                  <a:srgbClr val="DCDCAA"/>
                </a:solidFill>
                <a:effectLst/>
                <a:latin typeface="Consolas" panose="020B0609020204030204" pitchFamily="49" charset="0"/>
              </a:rPr>
              <a:t>match_src</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node</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src_bin</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src_index</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dst_bin</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dst_index</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candidate_actions</a:t>
            </a:r>
            <a:r>
              <a:rPr lang="en-US" sz="1100" b="0" dirty="0">
                <a:solidFill>
                  <a:srgbClr val="D4D4D4"/>
                </a:solidFill>
                <a:effectLst/>
                <a:latin typeface="Consolas" panose="020B0609020204030204" pitchFamily="49" charset="0"/>
              </a:rPr>
              <a:t>):</a:t>
            </a:r>
          </a:p>
          <a:p>
            <a:br>
              <a:rPr lang="en-US" sz="1100" b="0" dirty="0">
                <a:solidFill>
                  <a:srgbClr val="D4D4D4"/>
                </a:solidFill>
                <a:effectLst/>
                <a:latin typeface="Consolas" panose="020B0609020204030204" pitchFamily="49" charset="0"/>
              </a:rPr>
            </a:b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node.end</a:t>
            </a:r>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candidate_actions.extend</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node.node_rules</a:t>
            </a:r>
            <a:r>
              <a:rPr lang="en-US" sz="1100" b="0" dirty="0">
                <a:solidFill>
                  <a:srgbClr val="D4D4D4"/>
                </a:solidFill>
                <a:effectLst/>
                <a:latin typeface="Consolas" panose="020B0609020204030204" pitchFamily="49" charset="0"/>
              </a:rPr>
              <a:t>)</a:t>
            </a:r>
          </a:p>
          <a:p>
            <a:br>
              <a:rPr lang="en-US" sz="1100" b="0" dirty="0">
                <a:solidFill>
                  <a:srgbClr val="D4D4D4"/>
                </a:solidFill>
                <a:effectLst/>
                <a:latin typeface="Consolas" panose="020B0609020204030204" pitchFamily="49" charset="0"/>
              </a:rPr>
            </a:b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node.dst_root</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not</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None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match_dst</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node.dst_root</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dst_bin</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dst_index</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candidate_actions</a:t>
            </a:r>
            <a:r>
              <a:rPr lang="en-US" sz="1100" b="0" dirty="0">
                <a:solidFill>
                  <a:srgbClr val="D4D4D4"/>
                </a:solidFill>
                <a:effectLst/>
                <a:latin typeface="Consolas" panose="020B0609020204030204" pitchFamily="49" charset="0"/>
              </a:rPr>
              <a:t>)</a:t>
            </a:r>
          </a:p>
          <a:p>
            <a:br>
              <a:rPr lang="en-US" sz="1100" b="0" dirty="0">
                <a:solidFill>
                  <a:srgbClr val="D4D4D4"/>
                </a:solidFill>
                <a:effectLst/>
                <a:latin typeface="Consolas" panose="020B0609020204030204" pitchFamily="49" charset="0"/>
              </a:rPr>
            </a:b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node.zero</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not</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None</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and</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src_bin</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src_index</a:t>
            </a:r>
            <a:r>
              <a:rPr lang="en-US" sz="1100" b="0" dirty="0">
                <a:solidFill>
                  <a:srgbClr val="D4D4D4"/>
                </a:solidFill>
                <a:effectLst/>
                <a:latin typeface="Consolas" panose="020B0609020204030204" pitchFamily="49" charset="0"/>
              </a:rPr>
              <a:t>] == </a:t>
            </a:r>
            <a:r>
              <a:rPr lang="en-US" sz="1100" b="0" dirty="0">
                <a:solidFill>
                  <a:srgbClr val="CE9178"/>
                </a:solidFill>
                <a:effectLst/>
                <a:latin typeface="Consolas" panose="020B0609020204030204" pitchFamily="49" charset="0"/>
              </a:rPr>
              <a:t>"0"</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or</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node.zero.value</a:t>
            </a:r>
            <a:r>
              <a:rPr lang="en-US" sz="1100" b="0" dirty="0">
                <a:solidFill>
                  <a:srgbClr val="D4D4D4"/>
                </a:solidFill>
                <a:effectLst/>
                <a:latin typeface="Consolas" panose="020B0609020204030204" pitchFamily="49" charset="0"/>
              </a:rPr>
              <a:t> == </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match_src</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node.zero</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src_bin</a:t>
            </a:r>
            <a:r>
              <a:rPr lang="en-US" sz="1100" b="0" dirty="0">
                <a:solidFill>
                  <a:srgbClr val="D4D4D4"/>
                </a:solidFill>
                <a:effectLst/>
                <a:latin typeface="Consolas" panose="020B0609020204030204" pitchFamily="49" charset="0"/>
              </a:rPr>
              <a:t>, src_index+</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dst_bin</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dst_index</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candidate_actions</a:t>
            </a:r>
            <a:r>
              <a:rPr lang="en-US" sz="1100" b="0" dirty="0">
                <a:solidFill>
                  <a:srgbClr val="D4D4D4"/>
                </a:solidFill>
                <a:effectLst/>
                <a:latin typeface="Consolas" panose="020B0609020204030204" pitchFamily="49" charset="0"/>
              </a:rPr>
              <a:t>)</a:t>
            </a:r>
          </a:p>
          <a:p>
            <a:br>
              <a:rPr lang="en-US" sz="1100" b="0" dirty="0">
                <a:solidFill>
                  <a:srgbClr val="D4D4D4"/>
                </a:solidFill>
                <a:effectLst/>
                <a:latin typeface="Consolas" panose="020B0609020204030204" pitchFamily="49" charset="0"/>
              </a:rPr>
            </a:b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node.one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not</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None</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and</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src_bin</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src_index</a:t>
            </a:r>
            <a:r>
              <a:rPr lang="en-US" sz="1100" b="0" dirty="0">
                <a:solidFill>
                  <a:srgbClr val="D4D4D4"/>
                </a:solidFill>
                <a:effectLst/>
                <a:latin typeface="Consolas" panose="020B0609020204030204" pitchFamily="49" charset="0"/>
              </a:rPr>
              <a:t>] == </a:t>
            </a:r>
            <a:r>
              <a:rPr lang="en-US" sz="1100" b="0" dirty="0">
                <a:solidFill>
                  <a:srgbClr val="CE9178"/>
                </a:solidFill>
                <a:effectLst/>
                <a:latin typeface="Consolas" panose="020B0609020204030204" pitchFamily="49" charset="0"/>
              </a:rPr>
              <a:t>"1"</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match_src</a:t>
            </a:r>
            <a:r>
              <a:rPr lang="en-US" sz="1100" b="0" dirty="0">
                <a:solidFill>
                  <a:srgbClr val="D4D4D4"/>
                </a:solidFill>
                <a:effectLst/>
                <a:latin typeface="Consolas" panose="020B0609020204030204" pitchFamily="49" charset="0"/>
              </a:rPr>
              <a:t>(node.one, </a:t>
            </a:r>
            <a:r>
              <a:rPr lang="en-US" sz="1100" b="0" dirty="0" err="1">
                <a:solidFill>
                  <a:srgbClr val="D4D4D4"/>
                </a:solidFill>
                <a:effectLst/>
                <a:latin typeface="Consolas" panose="020B0609020204030204" pitchFamily="49" charset="0"/>
              </a:rPr>
              <a:t>src_bin</a:t>
            </a:r>
            <a:r>
              <a:rPr lang="en-US" sz="1100" b="0" dirty="0">
                <a:solidFill>
                  <a:srgbClr val="D4D4D4"/>
                </a:solidFill>
                <a:effectLst/>
                <a:latin typeface="Consolas" panose="020B0609020204030204" pitchFamily="49" charset="0"/>
              </a:rPr>
              <a:t>, src_index+</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dst_bin</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dst_index</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candidate_actions</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return</a:t>
            </a:r>
            <a:endParaRPr lang="en-US" sz="1100" b="0" dirty="0">
              <a:solidFill>
                <a:srgbClr val="D4D4D4"/>
              </a:solidFill>
              <a:effectLst/>
              <a:latin typeface="Consolas" panose="020B0609020204030204" pitchFamily="49" charset="0"/>
            </a:endParaRPr>
          </a:p>
        </p:txBody>
      </p:sp>
      <p:pic>
        <p:nvPicPr>
          <p:cNvPr id="8" name="Picture 7" descr="A picture containing clock&#10;&#10;Description automatically generated">
            <a:extLst>
              <a:ext uri="{FF2B5EF4-FFF2-40B4-BE49-F238E27FC236}">
                <a16:creationId xmlns:a16="http://schemas.microsoft.com/office/drawing/2014/main" id="{3F948276-4DB3-4F44-94A5-51A9FF144C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3977" y="3865860"/>
            <a:ext cx="7444045" cy="2085664"/>
          </a:xfrm>
          <a:prstGeom prst="rect">
            <a:avLst/>
          </a:prstGeom>
        </p:spPr>
      </p:pic>
    </p:spTree>
    <p:extLst>
      <p:ext uri="{BB962C8B-B14F-4D97-AF65-F5344CB8AC3E}">
        <p14:creationId xmlns:p14="http://schemas.microsoft.com/office/powerpoint/2010/main" val="118528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alpha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7EBDB-8A0F-4DA8-8090-D4619D885EED}"/>
              </a:ext>
            </a:extLst>
          </p:cNvPr>
          <p:cNvSpPr>
            <a:spLocks noGrp="1"/>
          </p:cNvSpPr>
          <p:nvPr>
            <p:ph type="title"/>
          </p:nvPr>
        </p:nvSpPr>
        <p:spPr>
          <a:xfrm>
            <a:off x="604434" y="448628"/>
            <a:ext cx="10983132" cy="747763"/>
          </a:xfrm>
          <a:noFill/>
          <a:ln>
            <a:noFill/>
          </a:ln>
        </p:spPr>
        <p:txBody>
          <a:bodyPr vert="horz" lIns="91440" tIns="45720" rIns="91440" bIns="45720" rtlCol="0" anchor="ctr" anchorCtr="0">
            <a:normAutofit/>
          </a:bodyPr>
          <a:lstStyle/>
          <a:p>
            <a:r>
              <a:rPr lang="en-US" b="1" kern="1200" dirty="0" err="1">
                <a:solidFill>
                  <a:schemeClr val="bg1"/>
                </a:solidFill>
                <a:latin typeface="+mj-lt"/>
                <a:ea typeface="+mj-ea"/>
                <a:cs typeface="+mj-cs"/>
              </a:rPr>
              <a:t>FlowDiagram</a:t>
            </a:r>
            <a:r>
              <a:rPr lang="en-US" b="1" kern="1200" dirty="0">
                <a:solidFill>
                  <a:schemeClr val="bg1"/>
                </a:solidFill>
                <a:latin typeface="+mj-lt"/>
                <a:ea typeface="+mj-ea"/>
                <a:cs typeface="+mj-cs"/>
              </a:rPr>
              <a:t> – </a:t>
            </a:r>
            <a:r>
              <a:rPr lang="en-US" b="1" kern="1200" dirty="0" err="1">
                <a:solidFill>
                  <a:schemeClr val="bg1"/>
                </a:solidFill>
                <a:latin typeface="+mj-lt"/>
                <a:ea typeface="+mj-ea"/>
                <a:cs typeface="+mj-cs"/>
              </a:rPr>
              <a:t>match_</a:t>
            </a:r>
            <a:r>
              <a:rPr lang="en-US" b="1" dirty="0" err="1">
                <a:solidFill>
                  <a:schemeClr val="bg1"/>
                </a:solidFill>
              </a:rPr>
              <a:t>dst</a:t>
            </a:r>
            <a:r>
              <a:rPr lang="en-US" b="1" kern="1200" dirty="0">
                <a:solidFill>
                  <a:schemeClr val="bg1"/>
                </a:solidFill>
                <a:latin typeface="+mj-lt"/>
                <a:ea typeface="+mj-ea"/>
                <a:cs typeface="+mj-cs"/>
              </a:rPr>
              <a:t>()</a:t>
            </a:r>
          </a:p>
        </p:txBody>
      </p:sp>
      <p:sp>
        <p:nvSpPr>
          <p:cNvPr id="9" name="TextBox 8">
            <a:extLst>
              <a:ext uri="{FF2B5EF4-FFF2-40B4-BE49-F238E27FC236}">
                <a16:creationId xmlns:a16="http://schemas.microsoft.com/office/drawing/2014/main" id="{D45D2C60-652D-47D6-A1D1-5C8F73093E71}"/>
              </a:ext>
            </a:extLst>
          </p:cNvPr>
          <p:cNvSpPr txBox="1"/>
          <p:nvPr/>
        </p:nvSpPr>
        <p:spPr>
          <a:xfrm>
            <a:off x="604434" y="1196391"/>
            <a:ext cx="8405342" cy="2800767"/>
          </a:xfrm>
          <a:prstGeom prst="rect">
            <a:avLst/>
          </a:prstGeom>
          <a:noFill/>
        </p:spPr>
        <p:txBody>
          <a:bodyPr wrap="square">
            <a:spAutoFit/>
          </a:bodyPr>
          <a:lstStyle/>
          <a:p>
            <a:r>
              <a:rPr lang="en-US" sz="1100" b="0" dirty="0">
                <a:solidFill>
                  <a:srgbClr val="569CD6"/>
                </a:solidFill>
                <a:effectLst/>
                <a:latin typeface="Consolas" panose="020B0609020204030204" pitchFamily="49" charset="0"/>
              </a:rPr>
              <a:t>def</a:t>
            </a:r>
            <a:r>
              <a:rPr lang="en-US" sz="1100" b="0" dirty="0">
                <a:solidFill>
                  <a:srgbClr val="D4D4D4"/>
                </a:solidFill>
                <a:effectLst/>
                <a:latin typeface="Consolas" panose="020B0609020204030204" pitchFamily="49" charset="0"/>
              </a:rPr>
              <a:t> </a:t>
            </a:r>
            <a:r>
              <a:rPr lang="en-US" sz="1100" b="0" dirty="0" err="1">
                <a:solidFill>
                  <a:srgbClr val="DCDCAA"/>
                </a:solidFill>
                <a:effectLst/>
                <a:latin typeface="Consolas" panose="020B0609020204030204" pitchFamily="49" charset="0"/>
              </a:rPr>
              <a:t>match_dst</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node</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dst_bin</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dst_index</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candidate_actions</a:t>
            </a:r>
            <a:r>
              <a:rPr lang="en-US" sz="1100" b="0" dirty="0">
                <a:solidFill>
                  <a:srgbClr val="D4D4D4"/>
                </a:solidFill>
                <a:effectLst/>
                <a:latin typeface="Consolas" panose="020B0609020204030204" pitchFamily="49" charset="0"/>
              </a:rPr>
              <a:t>):</a:t>
            </a:r>
          </a:p>
          <a:p>
            <a:br>
              <a:rPr lang="en-US" sz="1100" b="0" dirty="0">
                <a:solidFill>
                  <a:srgbClr val="D4D4D4"/>
                </a:solidFill>
                <a:effectLst/>
                <a:latin typeface="Consolas" panose="020B0609020204030204" pitchFamily="49" charset="0"/>
              </a:rPr>
            </a:b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node.end</a:t>
            </a:r>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candidate_actions.extend</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node.node_rules</a:t>
            </a:r>
            <a:r>
              <a:rPr lang="en-US" sz="1100" b="0" dirty="0">
                <a:solidFill>
                  <a:srgbClr val="D4D4D4"/>
                </a:solidFill>
                <a:effectLst/>
                <a:latin typeface="Consolas" panose="020B0609020204030204" pitchFamily="49" charset="0"/>
              </a:rPr>
              <a:t>)</a:t>
            </a:r>
          </a:p>
          <a:p>
            <a:br>
              <a:rPr lang="en-US" sz="1100" b="0" dirty="0">
                <a:solidFill>
                  <a:srgbClr val="D4D4D4"/>
                </a:solidFill>
                <a:effectLst/>
                <a:latin typeface="Consolas" panose="020B0609020204030204" pitchFamily="49" charset="0"/>
              </a:rPr>
            </a:b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dst_index</a:t>
            </a:r>
            <a:r>
              <a:rPr lang="en-US" sz="1100" b="0" dirty="0">
                <a:solidFill>
                  <a:srgbClr val="D4D4D4"/>
                </a:solidFill>
                <a:effectLst/>
                <a:latin typeface="Consolas" panose="020B0609020204030204" pitchFamily="49" charset="0"/>
              </a:rPr>
              <a:t> &gt; </a:t>
            </a:r>
            <a:r>
              <a:rPr lang="en-US" sz="1100" b="0" dirty="0">
                <a:solidFill>
                  <a:srgbClr val="B5CEA8"/>
                </a:solidFill>
                <a:effectLst/>
                <a:latin typeface="Consolas" panose="020B0609020204030204" pitchFamily="49" charset="0"/>
              </a:rPr>
              <a:t>32</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node.zero.value</a:t>
            </a:r>
            <a:r>
              <a:rPr lang="en-US" sz="1100" b="0" dirty="0">
                <a:solidFill>
                  <a:srgbClr val="D4D4D4"/>
                </a:solidFill>
                <a:effectLst/>
                <a:latin typeface="Consolas" panose="020B0609020204030204" pitchFamily="49" charset="0"/>
              </a:rPr>
              <a:t> == </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candidate_actions.extend</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node.zero.node_rules</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return</a:t>
            </a:r>
            <a:endParaRPr lang="en-US" sz="1100" b="0" dirty="0">
              <a:solidFill>
                <a:srgbClr val="D4D4D4"/>
              </a:solidFill>
              <a:effectLst/>
              <a:latin typeface="Consolas" panose="020B0609020204030204" pitchFamily="49" charset="0"/>
            </a:endParaRPr>
          </a:p>
          <a:p>
            <a:br>
              <a:rPr lang="en-US" sz="1100" b="0" dirty="0">
                <a:solidFill>
                  <a:srgbClr val="D4D4D4"/>
                </a:solidFill>
                <a:effectLst/>
                <a:latin typeface="Consolas" panose="020B0609020204030204" pitchFamily="49" charset="0"/>
              </a:rPr>
            </a:b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node.zero</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not</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None</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and</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dst_bin</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dst_index</a:t>
            </a:r>
            <a:r>
              <a:rPr lang="en-US" sz="1100" b="0" dirty="0">
                <a:solidFill>
                  <a:srgbClr val="D4D4D4"/>
                </a:solidFill>
                <a:effectLst/>
                <a:latin typeface="Consolas" panose="020B0609020204030204" pitchFamily="49" charset="0"/>
              </a:rPr>
              <a:t>] == </a:t>
            </a:r>
            <a:r>
              <a:rPr lang="en-US" sz="1100" b="0" dirty="0">
                <a:solidFill>
                  <a:srgbClr val="CE9178"/>
                </a:solidFill>
                <a:effectLst/>
                <a:latin typeface="Consolas" panose="020B0609020204030204" pitchFamily="49" charset="0"/>
              </a:rPr>
              <a:t>"0"</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or</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node.zero.value</a:t>
            </a:r>
            <a:r>
              <a:rPr lang="en-US" sz="1100" b="0" dirty="0">
                <a:solidFill>
                  <a:srgbClr val="D4D4D4"/>
                </a:solidFill>
                <a:effectLst/>
                <a:latin typeface="Consolas" panose="020B0609020204030204" pitchFamily="49" charset="0"/>
              </a:rPr>
              <a:t> == </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match_dst</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node.zero</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dst_bin</a:t>
            </a:r>
            <a:r>
              <a:rPr lang="en-US" sz="1100" b="0" dirty="0">
                <a:solidFill>
                  <a:srgbClr val="D4D4D4"/>
                </a:solidFill>
                <a:effectLst/>
                <a:latin typeface="Consolas" panose="020B0609020204030204" pitchFamily="49" charset="0"/>
              </a:rPr>
              <a:t>, dst_index+</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candidate_actions</a:t>
            </a:r>
            <a:r>
              <a:rPr lang="en-US" sz="1100" b="0" dirty="0">
                <a:solidFill>
                  <a:srgbClr val="D4D4D4"/>
                </a:solidFill>
                <a:effectLst/>
                <a:latin typeface="Consolas" panose="020B0609020204030204" pitchFamily="49" charset="0"/>
              </a:rPr>
              <a:t>)</a:t>
            </a:r>
          </a:p>
          <a:p>
            <a:br>
              <a:rPr lang="en-US" sz="1100" b="0" dirty="0">
                <a:solidFill>
                  <a:srgbClr val="D4D4D4"/>
                </a:solidFill>
                <a:effectLst/>
                <a:latin typeface="Consolas" panose="020B0609020204030204" pitchFamily="49" charset="0"/>
              </a:rPr>
            </a:b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node.one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not</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None</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and</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dst_bin</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dst_index</a:t>
            </a:r>
            <a:r>
              <a:rPr lang="en-US" sz="1100" b="0" dirty="0">
                <a:solidFill>
                  <a:srgbClr val="D4D4D4"/>
                </a:solidFill>
                <a:effectLst/>
                <a:latin typeface="Consolas" panose="020B0609020204030204" pitchFamily="49" charset="0"/>
              </a:rPr>
              <a:t>] == </a:t>
            </a:r>
            <a:r>
              <a:rPr lang="en-US" sz="1100" b="0" dirty="0">
                <a:solidFill>
                  <a:srgbClr val="CE9178"/>
                </a:solidFill>
                <a:effectLst/>
                <a:latin typeface="Consolas" panose="020B0609020204030204" pitchFamily="49" charset="0"/>
              </a:rPr>
              <a:t>"1"</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match_dst</a:t>
            </a:r>
            <a:r>
              <a:rPr lang="en-US" sz="1100" b="0" dirty="0">
                <a:solidFill>
                  <a:srgbClr val="D4D4D4"/>
                </a:solidFill>
                <a:effectLst/>
                <a:latin typeface="Consolas" panose="020B0609020204030204" pitchFamily="49" charset="0"/>
              </a:rPr>
              <a:t>(node.one, </a:t>
            </a:r>
            <a:r>
              <a:rPr lang="en-US" sz="1100" b="0" dirty="0" err="1">
                <a:solidFill>
                  <a:srgbClr val="D4D4D4"/>
                </a:solidFill>
                <a:effectLst/>
                <a:latin typeface="Consolas" panose="020B0609020204030204" pitchFamily="49" charset="0"/>
              </a:rPr>
              <a:t>dst_bin</a:t>
            </a:r>
            <a:r>
              <a:rPr lang="en-US" sz="1100" b="0" dirty="0">
                <a:solidFill>
                  <a:srgbClr val="D4D4D4"/>
                </a:solidFill>
                <a:effectLst/>
                <a:latin typeface="Consolas" panose="020B0609020204030204" pitchFamily="49" charset="0"/>
              </a:rPr>
              <a:t>, dst_index+</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candidate_actions</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return</a:t>
            </a:r>
            <a:endParaRPr lang="en-US" sz="1100" b="0" dirty="0">
              <a:solidFill>
                <a:srgbClr val="D4D4D4"/>
              </a:solidFill>
              <a:effectLst/>
              <a:latin typeface="Consolas" panose="020B0609020204030204" pitchFamily="49" charset="0"/>
            </a:endParaRPr>
          </a:p>
        </p:txBody>
      </p:sp>
      <p:pic>
        <p:nvPicPr>
          <p:cNvPr id="4" name="Picture 3" descr="A screenshot of a video game&#10;&#10;Description automatically generated">
            <a:extLst>
              <a:ext uri="{FF2B5EF4-FFF2-40B4-BE49-F238E27FC236}">
                <a16:creationId xmlns:a16="http://schemas.microsoft.com/office/drawing/2014/main" id="{E6E3C438-68A2-4A9E-B140-D9BC04624F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208" y="3997158"/>
            <a:ext cx="7205584" cy="2412214"/>
          </a:xfrm>
          <a:prstGeom prst="rect">
            <a:avLst/>
          </a:prstGeom>
        </p:spPr>
      </p:pic>
    </p:spTree>
    <p:extLst>
      <p:ext uri="{BB962C8B-B14F-4D97-AF65-F5344CB8AC3E}">
        <p14:creationId xmlns:p14="http://schemas.microsoft.com/office/powerpoint/2010/main" val="4222865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alpha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7EBDB-8A0F-4DA8-8090-D4619D885EED}"/>
              </a:ext>
            </a:extLst>
          </p:cNvPr>
          <p:cNvSpPr>
            <a:spLocks noGrp="1"/>
          </p:cNvSpPr>
          <p:nvPr>
            <p:ph type="title"/>
          </p:nvPr>
        </p:nvSpPr>
        <p:spPr>
          <a:xfrm>
            <a:off x="604434" y="448628"/>
            <a:ext cx="10983132" cy="747763"/>
          </a:xfrm>
          <a:noFill/>
          <a:ln>
            <a:noFill/>
          </a:ln>
        </p:spPr>
        <p:txBody>
          <a:bodyPr vert="horz" lIns="91440" tIns="45720" rIns="91440" bIns="45720" rtlCol="0" anchor="ctr" anchorCtr="0">
            <a:normAutofit/>
          </a:bodyPr>
          <a:lstStyle/>
          <a:p>
            <a:r>
              <a:rPr lang="en-US" b="1" kern="1200" dirty="0" err="1">
                <a:solidFill>
                  <a:schemeClr val="bg1"/>
                </a:solidFill>
                <a:latin typeface="+mj-lt"/>
                <a:ea typeface="+mj-ea"/>
                <a:cs typeface="+mj-cs"/>
              </a:rPr>
              <a:t>FlowDiagram</a:t>
            </a:r>
            <a:r>
              <a:rPr lang="en-US" b="1" kern="1200" dirty="0">
                <a:solidFill>
                  <a:schemeClr val="bg1"/>
                </a:solidFill>
                <a:latin typeface="+mj-lt"/>
                <a:ea typeface="+mj-ea"/>
                <a:cs typeface="+mj-cs"/>
              </a:rPr>
              <a:t> – </a:t>
            </a:r>
            <a:r>
              <a:rPr lang="en-US" b="1" kern="1200" dirty="0" err="1">
                <a:solidFill>
                  <a:schemeClr val="bg1"/>
                </a:solidFill>
                <a:latin typeface="+mj-lt"/>
                <a:ea typeface="+mj-ea"/>
                <a:cs typeface="+mj-cs"/>
              </a:rPr>
              <a:t>get_packets_actions</a:t>
            </a:r>
            <a:endParaRPr lang="en-US" b="1" kern="1200" dirty="0">
              <a:solidFill>
                <a:schemeClr val="bg1"/>
              </a:solidFill>
              <a:latin typeface="+mj-lt"/>
              <a:ea typeface="+mj-ea"/>
              <a:cs typeface="+mj-cs"/>
            </a:endParaRPr>
          </a:p>
        </p:txBody>
      </p:sp>
      <p:sp>
        <p:nvSpPr>
          <p:cNvPr id="9" name="TextBox 8">
            <a:extLst>
              <a:ext uri="{FF2B5EF4-FFF2-40B4-BE49-F238E27FC236}">
                <a16:creationId xmlns:a16="http://schemas.microsoft.com/office/drawing/2014/main" id="{D45D2C60-652D-47D6-A1D1-5C8F73093E71}"/>
              </a:ext>
            </a:extLst>
          </p:cNvPr>
          <p:cNvSpPr txBox="1"/>
          <p:nvPr/>
        </p:nvSpPr>
        <p:spPr>
          <a:xfrm>
            <a:off x="604434" y="1196391"/>
            <a:ext cx="7004381" cy="2970044"/>
          </a:xfrm>
          <a:prstGeom prst="rect">
            <a:avLst/>
          </a:prstGeom>
          <a:noFill/>
        </p:spPr>
        <p:txBody>
          <a:bodyPr wrap="square">
            <a:spAutoFit/>
          </a:bodyPr>
          <a:lstStyle/>
          <a:p>
            <a:r>
              <a:rPr lang="en-US" sz="1100" b="0" dirty="0">
                <a:solidFill>
                  <a:srgbClr val="569CD6"/>
                </a:solidFill>
                <a:effectLst/>
                <a:latin typeface="Consolas" panose="020B0609020204030204" pitchFamily="49" charset="0"/>
              </a:rPr>
              <a:t>def</a:t>
            </a:r>
            <a:r>
              <a:rPr lang="en-US" sz="1100" b="0" dirty="0">
                <a:solidFill>
                  <a:srgbClr val="D4D4D4"/>
                </a:solidFill>
                <a:effectLst/>
                <a:latin typeface="Consolas" panose="020B0609020204030204" pitchFamily="49" charset="0"/>
              </a:rPr>
              <a:t> </a:t>
            </a:r>
            <a:r>
              <a:rPr lang="en-US" sz="1100" b="0" dirty="0" err="1">
                <a:solidFill>
                  <a:srgbClr val="DCDCAA"/>
                </a:solidFill>
                <a:effectLst/>
                <a:latin typeface="Consolas" panose="020B0609020204030204" pitchFamily="49" charset="0"/>
              </a:rPr>
              <a:t>get_packets_actions</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root</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packets</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all_rules</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debug</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actions=[]</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for</a:t>
            </a:r>
            <a:r>
              <a:rPr lang="en-US" sz="1100" b="0" dirty="0">
                <a:solidFill>
                  <a:srgbClr val="D4D4D4"/>
                </a:solidFill>
                <a:effectLst/>
                <a:latin typeface="Consolas" panose="020B0609020204030204" pitchFamily="49" charset="0"/>
              </a:rPr>
              <a:t> packet </a:t>
            </a:r>
            <a:r>
              <a:rPr lang="en-US" sz="1100" b="0" dirty="0">
                <a:solidFill>
                  <a:srgbClr val="C586C0"/>
                </a:solidFill>
                <a:effectLst/>
                <a:latin typeface="Consolas" panose="020B0609020204030204" pitchFamily="49" charset="0"/>
              </a:rPr>
              <a:t>in</a:t>
            </a:r>
            <a:r>
              <a:rPr lang="en-US" sz="1100" b="0" dirty="0">
                <a:solidFill>
                  <a:srgbClr val="D4D4D4"/>
                </a:solidFill>
                <a:effectLst/>
                <a:latin typeface="Consolas" panose="020B0609020204030204" pitchFamily="49" charset="0"/>
              </a:rPr>
              <a:t> packets:</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candidate_actions</a:t>
            </a:r>
            <a:r>
              <a:rPr lang="en-US" sz="1100" b="0" dirty="0">
                <a:solidFill>
                  <a:srgbClr val="D4D4D4"/>
                </a:solidFill>
                <a:effectLst/>
                <a:latin typeface="Consolas" panose="020B0609020204030204" pitchFamily="49" charset="0"/>
              </a:rPr>
              <a:t> = []</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match_src</a:t>
            </a:r>
            <a:r>
              <a:rPr lang="en-US" sz="1100" b="0" dirty="0">
                <a:solidFill>
                  <a:srgbClr val="D4D4D4"/>
                </a:solidFill>
                <a:effectLst/>
                <a:latin typeface="Consolas" panose="020B0609020204030204" pitchFamily="49" charset="0"/>
              </a:rPr>
              <a:t>(root, </a:t>
            </a:r>
            <a:r>
              <a:rPr lang="en-US" sz="1100" b="0" dirty="0" err="1">
                <a:solidFill>
                  <a:srgbClr val="D4D4D4"/>
                </a:solidFill>
                <a:effectLst/>
                <a:latin typeface="Consolas" panose="020B0609020204030204" pitchFamily="49" charset="0"/>
              </a:rPr>
              <a:t>packet.src_binary</a:t>
            </a:r>
            <a:r>
              <a:rPr lang="en-US" sz="1100" b="0" dirty="0">
                <a:solidFill>
                  <a:srgbClr val="D4D4D4"/>
                </a:solidFill>
                <a:effectLst/>
                <a:latin typeface="Consolas" panose="020B0609020204030204" pitchFamily="49" charset="0"/>
              </a:rPr>
              <a:t>, </a:t>
            </a:r>
            <a:r>
              <a:rPr lang="en-US" sz="1100" b="0" dirty="0">
                <a:solidFill>
                  <a:srgbClr val="B5CEA8"/>
                </a:solidFill>
                <a:effectLst/>
                <a:latin typeface="Consolas" panose="020B0609020204030204" pitchFamily="49" charset="0"/>
              </a:rPr>
              <a:t>0</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packet.dst_binary</a:t>
            </a:r>
            <a:r>
              <a:rPr lang="en-US" sz="1100" b="0" dirty="0">
                <a:solidFill>
                  <a:srgbClr val="D4D4D4"/>
                </a:solidFill>
                <a:effectLst/>
                <a:latin typeface="Consolas" panose="020B0609020204030204" pitchFamily="49" charset="0"/>
              </a:rPr>
              <a:t>, </a:t>
            </a:r>
            <a:r>
              <a:rPr lang="en-US" sz="1100" b="0" dirty="0">
                <a:solidFill>
                  <a:srgbClr val="B5CEA8"/>
                </a:solidFill>
                <a:effectLst/>
                <a:latin typeface="Consolas" panose="020B0609020204030204" pitchFamily="49" charset="0"/>
              </a:rPr>
              <a:t>0</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candidate_actions</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final_actions</a:t>
            </a:r>
            <a:r>
              <a:rPr lang="en-US" sz="1100" b="0" dirty="0">
                <a:solidFill>
                  <a:srgbClr val="D4D4D4"/>
                </a:solidFill>
                <a:effectLst/>
                <a:latin typeface="Consolas" panose="020B0609020204030204" pitchFamily="49" charset="0"/>
              </a:rPr>
              <a:t> = []</a:t>
            </a:r>
          </a:p>
          <a:p>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for</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i</a:t>
            </a: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in</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candidate_actions</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all_rules</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i</a:t>
            </a:r>
            <a:r>
              <a:rPr lang="en-US" sz="1100" b="0" dirty="0">
                <a:solidFill>
                  <a:srgbClr val="D4D4D4"/>
                </a:solidFill>
                <a:effectLst/>
                <a:latin typeface="Consolas" panose="020B0609020204030204" pitchFamily="49" charset="0"/>
              </a:rPr>
              <a:t>].protocol != </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and</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all_rules</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i</a:t>
            </a:r>
            <a:r>
              <a:rPr lang="en-US" sz="1100" b="0" dirty="0">
                <a:solidFill>
                  <a:srgbClr val="D4D4D4"/>
                </a:solidFill>
                <a:effectLst/>
                <a:latin typeface="Consolas" panose="020B0609020204030204" pitchFamily="49" charset="0"/>
              </a:rPr>
              <a:t>].protocol != </a:t>
            </a:r>
            <a:r>
              <a:rPr lang="en-US" sz="1100" b="0" dirty="0" err="1">
                <a:solidFill>
                  <a:srgbClr val="D4D4D4"/>
                </a:solidFill>
                <a:effectLst/>
                <a:latin typeface="Consolas" panose="020B0609020204030204" pitchFamily="49" charset="0"/>
              </a:rPr>
              <a:t>packet.protocol</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continue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not</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nu.is_in_port_range</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all_rules</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i</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src_port</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packet.src_port</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continue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not</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nu.is_in_port_range</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all_rules</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i</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dst_port</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packet.dst_port</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continue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final_actions.append</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i</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actions.append</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all_rules</a:t>
            </a:r>
            <a:r>
              <a:rPr lang="en-US" sz="1100" b="0" dirty="0">
                <a:solidFill>
                  <a:srgbClr val="D4D4D4"/>
                </a:solidFill>
                <a:effectLst/>
                <a:latin typeface="Consolas" panose="020B0609020204030204" pitchFamily="49" charset="0"/>
              </a:rPr>
              <a:t>[</a:t>
            </a:r>
            <a:r>
              <a:rPr lang="en-US" sz="1100" b="0" dirty="0">
                <a:solidFill>
                  <a:srgbClr val="DCDCAA"/>
                </a:solidFill>
                <a:effectLst/>
                <a:latin typeface="Consolas" panose="020B0609020204030204" pitchFamily="49" charset="0"/>
              </a:rPr>
              <a:t>sorted</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final_actions</a:t>
            </a:r>
            <a:r>
              <a:rPr lang="en-US" sz="1100" b="0" dirty="0">
                <a:solidFill>
                  <a:srgbClr val="D4D4D4"/>
                </a:solidFill>
                <a:effectLst/>
                <a:latin typeface="Consolas" panose="020B0609020204030204" pitchFamily="49" charset="0"/>
              </a:rPr>
              <a:t>)[</a:t>
            </a:r>
            <a:r>
              <a:rPr lang="en-US" sz="1100" b="0" dirty="0">
                <a:solidFill>
                  <a:srgbClr val="B5CEA8"/>
                </a:solidFill>
                <a:effectLst/>
                <a:latin typeface="Consolas" panose="020B0609020204030204" pitchFamily="49" charset="0"/>
              </a:rPr>
              <a:t>0</a:t>
            </a:r>
            <a:r>
              <a:rPr lang="en-US" sz="1100" b="0" dirty="0">
                <a:solidFill>
                  <a:srgbClr val="D4D4D4"/>
                </a:solidFill>
                <a:effectLst/>
                <a:latin typeface="Consolas" panose="020B0609020204030204" pitchFamily="49" charset="0"/>
              </a:rPr>
              <a:t>]].action)</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return</a:t>
            </a:r>
            <a:r>
              <a:rPr lang="en-US" sz="1100" b="0" dirty="0">
                <a:solidFill>
                  <a:srgbClr val="D4D4D4"/>
                </a:solidFill>
                <a:effectLst/>
                <a:latin typeface="Consolas" panose="020B0609020204030204" pitchFamily="49" charset="0"/>
              </a:rPr>
              <a:t> actions</a:t>
            </a:r>
          </a:p>
        </p:txBody>
      </p:sp>
      <p:pic>
        <p:nvPicPr>
          <p:cNvPr id="5" name="Picture 4" descr="A screenshot of a video game&#10;&#10;Description automatically generated">
            <a:extLst>
              <a:ext uri="{FF2B5EF4-FFF2-40B4-BE49-F238E27FC236}">
                <a16:creationId xmlns:a16="http://schemas.microsoft.com/office/drawing/2014/main" id="{6F2A8A9D-6417-48F3-9E98-07CF4869F7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504500"/>
            <a:ext cx="5683400" cy="3175233"/>
          </a:xfrm>
          <a:prstGeom prst="rect">
            <a:avLst/>
          </a:prstGeom>
        </p:spPr>
      </p:pic>
    </p:spTree>
    <p:extLst>
      <p:ext uri="{BB962C8B-B14F-4D97-AF65-F5344CB8AC3E}">
        <p14:creationId xmlns:p14="http://schemas.microsoft.com/office/powerpoint/2010/main" val="2179362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5D2DD-E0B7-4913-A30F-1803DEE4B489}"/>
              </a:ext>
            </a:extLst>
          </p:cNvPr>
          <p:cNvSpPr>
            <a:spLocks noGrp="1"/>
          </p:cNvSpPr>
          <p:nvPr>
            <p:ph type="title"/>
          </p:nvPr>
        </p:nvSpPr>
        <p:spPr>
          <a:xfrm>
            <a:off x="678007" y="564242"/>
            <a:ext cx="10983132" cy="747763"/>
          </a:xfrm>
        </p:spPr>
        <p:txBody>
          <a:bodyPr/>
          <a:lstStyle/>
          <a:p>
            <a:r>
              <a:rPr lang="en-US" dirty="0"/>
              <a:t>Test Results</a:t>
            </a:r>
          </a:p>
        </p:txBody>
      </p:sp>
      <p:sp>
        <p:nvSpPr>
          <p:cNvPr id="9" name="TextBox 8">
            <a:extLst>
              <a:ext uri="{FF2B5EF4-FFF2-40B4-BE49-F238E27FC236}">
                <a16:creationId xmlns:a16="http://schemas.microsoft.com/office/drawing/2014/main" id="{29FADCCA-A015-4107-8F70-50F774546248}"/>
              </a:ext>
            </a:extLst>
          </p:cNvPr>
          <p:cNvSpPr txBox="1"/>
          <p:nvPr/>
        </p:nvSpPr>
        <p:spPr>
          <a:xfrm>
            <a:off x="678007" y="4305775"/>
            <a:ext cx="4572000" cy="1574908"/>
          </a:xfrm>
          <a:prstGeom prst="rect">
            <a:avLst/>
          </a:prstGeom>
        </p:spPr>
        <p:txBody>
          <a:bodyPr vert="horz" lIns="91440" tIns="45720" rIns="91440" bIns="45720" rtlCol="0">
            <a:normAutofit/>
          </a:bodyPr>
          <a:lstStyle/>
          <a:p>
            <a:pPr marL="0" indent="0" algn="justLow">
              <a:lnSpc>
                <a:spcPct val="150000"/>
              </a:lnSpc>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Test was performed each time with 100.000 packets and 100 Rules. Since the packets were generated randomly and was only 100 matches per each test, backtracking didn’t happen there, and the average times were very close to each other and the median average time for each packet was </a:t>
            </a:r>
            <a:r>
              <a:rPr lang="en-US" sz="1200" b="1" dirty="0">
                <a:solidFill>
                  <a:prstClr val="black">
                    <a:lumMod val="75000"/>
                    <a:lumOff val="25000"/>
                  </a:prstClr>
                </a:solidFill>
                <a:latin typeface="Segoe UI" panose="020B0502040204020203" pitchFamily="34" charset="0"/>
                <a:cs typeface="Segoe UI" panose="020B0502040204020203" pitchFamily="34" charset="0"/>
              </a:rPr>
              <a:t>4678 ns</a:t>
            </a:r>
            <a:r>
              <a:rPr lang="en-US" sz="1200" dirty="0">
                <a:solidFill>
                  <a:prstClr val="black">
                    <a:lumMod val="75000"/>
                    <a:lumOff val="25000"/>
                  </a:prstClr>
                </a:solidFill>
                <a:latin typeface="Segoe UI" panose="020B0502040204020203" pitchFamily="34" charset="0"/>
                <a:cs typeface="Segoe UI" panose="020B0502040204020203" pitchFamily="34" charset="0"/>
              </a:rPr>
              <a:t>.</a:t>
            </a:r>
          </a:p>
        </p:txBody>
      </p:sp>
      <p:sp>
        <p:nvSpPr>
          <p:cNvPr id="11" name="TextBox 10">
            <a:extLst>
              <a:ext uri="{FF2B5EF4-FFF2-40B4-BE49-F238E27FC236}">
                <a16:creationId xmlns:a16="http://schemas.microsoft.com/office/drawing/2014/main" id="{9AF3D57E-D88B-4E8A-A0B3-FF2975E95E4F}"/>
              </a:ext>
            </a:extLst>
          </p:cNvPr>
          <p:cNvSpPr txBox="1"/>
          <p:nvPr/>
        </p:nvSpPr>
        <p:spPr>
          <a:xfrm>
            <a:off x="6169573" y="4180490"/>
            <a:ext cx="4710947" cy="2113268"/>
          </a:xfrm>
          <a:prstGeom prst="rect">
            <a:avLst/>
          </a:prstGeom>
        </p:spPr>
        <p:txBody>
          <a:bodyPr vert="horz" lIns="91440" tIns="45720" rIns="91440" bIns="45720" rtlCol="0">
            <a:normAutofit/>
          </a:bodyPr>
          <a:lstStyle/>
          <a:p>
            <a:pPr marL="0" indent="0" algn="justLow">
              <a:lnSpc>
                <a:spcPct val="150000"/>
              </a:lnSpc>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The same test was performed each time with 100.000 packets but</a:t>
            </a: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this time with adding 6 more rules which the last 5 rules include “*” in one of their fields and the last rule with using all “*” as a default DENY classification rule in the list. This addition increased the time of classification significantly. The median average time for each packet was </a:t>
            </a:r>
            <a:r>
              <a:rPr lang="en-US" sz="1200" b="1" dirty="0">
                <a:solidFill>
                  <a:prstClr val="black">
                    <a:lumMod val="75000"/>
                    <a:lumOff val="25000"/>
                  </a:prstClr>
                </a:solidFill>
                <a:latin typeface="Segoe UI" panose="020B0502040204020203" pitchFamily="34" charset="0"/>
                <a:cs typeface="Segoe UI" panose="020B0502040204020203" pitchFamily="34" charset="0"/>
              </a:rPr>
              <a:t>133880 ns</a:t>
            </a:r>
            <a:r>
              <a:rPr lang="en-US" sz="1200" dirty="0">
                <a:solidFill>
                  <a:prstClr val="black">
                    <a:lumMod val="75000"/>
                    <a:lumOff val="25000"/>
                  </a:prstClr>
                </a:solidFill>
                <a:latin typeface="Segoe UI" panose="020B0502040204020203" pitchFamily="34" charset="0"/>
                <a:cs typeface="Segoe UI" panose="020B0502040204020203" pitchFamily="34" charset="0"/>
              </a:rPr>
              <a:t>, which is </a:t>
            </a:r>
            <a:r>
              <a:rPr lang="en-US" sz="1200" b="1" u="sng" dirty="0">
                <a:solidFill>
                  <a:prstClr val="black">
                    <a:lumMod val="75000"/>
                    <a:lumOff val="25000"/>
                  </a:prstClr>
                </a:solidFill>
                <a:latin typeface="Segoe UI" panose="020B0502040204020203" pitchFamily="34" charset="0"/>
                <a:cs typeface="Segoe UI" panose="020B0502040204020203" pitchFamily="34" charset="0"/>
              </a:rPr>
              <a:t>26 times</a:t>
            </a:r>
            <a:r>
              <a:rPr lang="en-US" sz="1200" dirty="0">
                <a:solidFill>
                  <a:prstClr val="black">
                    <a:lumMod val="75000"/>
                    <a:lumOff val="25000"/>
                  </a:prstClr>
                </a:solidFill>
                <a:latin typeface="Segoe UI" panose="020B0502040204020203" pitchFamily="34" charset="0"/>
                <a:cs typeface="Segoe UI" panose="020B0502040204020203" pitchFamily="34" charset="0"/>
              </a:rPr>
              <a:t> more than the other test.</a:t>
            </a:r>
          </a:p>
        </p:txBody>
      </p:sp>
      <p:graphicFrame>
        <p:nvGraphicFramePr>
          <p:cNvPr id="12" name="Chart 11">
            <a:extLst>
              <a:ext uri="{FF2B5EF4-FFF2-40B4-BE49-F238E27FC236}">
                <a16:creationId xmlns:a16="http://schemas.microsoft.com/office/drawing/2014/main" id="{C85DFC4C-8E9B-4FEC-A9A8-908C5DA87A28}"/>
              </a:ext>
            </a:extLst>
          </p:cNvPr>
          <p:cNvGraphicFramePr>
            <a:graphicFrameLocks/>
          </p:cNvGraphicFramePr>
          <p:nvPr>
            <p:extLst>
              <p:ext uri="{D42A27DB-BD31-4B8C-83A1-F6EECF244321}">
                <p14:modId xmlns:p14="http://schemas.microsoft.com/office/powerpoint/2010/main" val="1702768844"/>
              </p:ext>
            </p:extLst>
          </p:nvPr>
        </p:nvGraphicFramePr>
        <p:xfrm>
          <a:off x="678007" y="1312005"/>
          <a:ext cx="4572000" cy="286848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a:extLst>
              <a:ext uri="{FF2B5EF4-FFF2-40B4-BE49-F238E27FC236}">
                <a16:creationId xmlns:a16="http://schemas.microsoft.com/office/drawing/2014/main" id="{E83B4642-A224-49B0-9801-0C568953EF68}"/>
              </a:ext>
            </a:extLst>
          </p:cNvPr>
          <p:cNvGraphicFramePr>
            <a:graphicFrameLocks/>
          </p:cNvGraphicFramePr>
          <p:nvPr>
            <p:extLst>
              <p:ext uri="{D42A27DB-BD31-4B8C-83A1-F6EECF244321}">
                <p14:modId xmlns:p14="http://schemas.microsoft.com/office/powerpoint/2010/main" val="3790291699"/>
              </p:ext>
            </p:extLst>
          </p:nvPr>
        </p:nvGraphicFramePr>
        <p:xfrm>
          <a:off x="6169572" y="1339261"/>
          <a:ext cx="4710947" cy="281397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27493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a:t>Introduction</a:t>
            </a:r>
          </a:p>
        </p:txBody>
      </p:sp>
      <p:sp>
        <p:nvSpPr>
          <p:cNvPr id="7" name="Content Placeholder 1">
            <a:extLst>
              <a:ext uri="{FF2B5EF4-FFF2-40B4-BE49-F238E27FC236}">
                <a16:creationId xmlns:a16="http://schemas.microsoft.com/office/drawing/2014/main" id="{EC6EC8C4-1D93-4AF1-888B-48E85D5DBB22}"/>
              </a:ext>
            </a:extLst>
          </p:cNvPr>
          <p:cNvSpPr txBox="1">
            <a:spLocks/>
          </p:cNvSpPr>
          <p:nvPr/>
        </p:nvSpPr>
        <p:spPr>
          <a:xfrm>
            <a:off x="604433" y="1604210"/>
            <a:ext cx="11076824" cy="4805162"/>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Low">
              <a:lnSpc>
                <a:spcPct val="150000"/>
              </a:lnSpc>
            </a:pPr>
            <a:r>
              <a:rPr lang="en-US" sz="1600" dirty="0"/>
              <a:t>To meet various QoS requirements, </a:t>
            </a:r>
            <a:r>
              <a:rPr lang="en-US" sz="1600" b="1" dirty="0"/>
              <a:t>routers</a:t>
            </a:r>
            <a:r>
              <a:rPr lang="en-US" sz="1600" dirty="0"/>
              <a:t> need to implement the following features</a:t>
            </a:r>
          </a:p>
          <a:p>
            <a:pPr lvl="1" algn="justLow">
              <a:lnSpc>
                <a:spcPct val="150000"/>
              </a:lnSpc>
              <a:buFont typeface="Wingdings" panose="05000000000000000000" pitchFamily="2" charset="2"/>
              <a:buChar char="Ø"/>
            </a:pPr>
            <a:r>
              <a:rPr lang="en-US" sz="1600" dirty="0"/>
              <a:t>Admission control</a:t>
            </a:r>
          </a:p>
          <a:p>
            <a:pPr lvl="1" algn="justLow">
              <a:lnSpc>
                <a:spcPct val="150000"/>
              </a:lnSpc>
              <a:buFont typeface="Wingdings" panose="05000000000000000000" pitchFamily="2" charset="2"/>
              <a:buChar char="Ø"/>
            </a:pPr>
            <a:r>
              <a:rPr lang="en-US" sz="1600" dirty="0"/>
              <a:t>Resource reservation</a:t>
            </a:r>
          </a:p>
          <a:p>
            <a:pPr lvl="1" algn="justLow">
              <a:lnSpc>
                <a:spcPct val="150000"/>
              </a:lnSpc>
              <a:buFont typeface="Wingdings" panose="05000000000000000000" pitchFamily="2" charset="2"/>
              <a:buChar char="Ø"/>
            </a:pPr>
            <a:r>
              <a:rPr lang="en-US" sz="1600" dirty="0"/>
              <a:t>Per-flow queueing</a:t>
            </a:r>
          </a:p>
          <a:p>
            <a:pPr lvl="1" algn="justLow">
              <a:lnSpc>
                <a:spcPct val="150000"/>
              </a:lnSpc>
              <a:buFont typeface="Wingdings" panose="05000000000000000000" pitchFamily="2" charset="2"/>
              <a:buChar char="Ø"/>
            </a:pPr>
            <a:r>
              <a:rPr lang="en-US" sz="1600" dirty="0"/>
              <a:t>Fair scheduling</a:t>
            </a:r>
          </a:p>
          <a:p>
            <a:pPr algn="justLow">
              <a:lnSpc>
                <a:spcPct val="150000"/>
              </a:lnSpc>
            </a:pPr>
            <a:r>
              <a:rPr lang="en-US" sz="1600" dirty="0"/>
              <a:t>They need to be able to distinguish and classify the incoming traffic into different flows (flow-aware routers) which is the principle of SDN and OpenFlow</a:t>
            </a:r>
          </a:p>
          <a:p>
            <a:pPr algn="justLow">
              <a:lnSpc>
                <a:spcPct val="150000"/>
              </a:lnSpc>
            </a:pPr>
            <a:r>
              <a:rPr lang="en-US" sz="1600" dirty="0"/>
              <a:t>Flows are specified by rules</a:t>
            </a:r>
          </a:p>
          <a:p>
            <a:pPr lvl="1" algn="justLow">
              <a:lnSpc>
                <a:spcPct val="150000"/>
              </a:lnSpc>
              <a:buFont typeface="Wingdings" panose="05000000000000000000" pitchFamily="2" charset="2"/>
              <a:buChar char="Ø"/>
            </a:pPr>
            <a:r>
              <a:rPr lang="en-US" sz="1600" dirty="0"/>
              <a:t>Each rule consist of operations comparing packet fields with certain values</a:t>
            </a:r>
          </a:p>
          <a:p>
            <a:pPr algn="justLow">
              <a:lnSpc>
                <a:spcPct val="150000"/>
              </a:lnSpc>
            </a:pPr>
            <a:r>
              <a:rPr lang="en-US" sz="1600" dirty="0"/>
              <a:t>A set of rules is called a classifier</a:t>
            </a:r>
          </a:p>
          <a:p>
            <a:pPr lvl="1" algn="justLow">
              <a:lnSpc>
                <a:spcPct val="150000"/>
              </a:lnSpc>
              <a:buFont typeface="Wingdings" panose="05000000000000000000" pitchFamily="2" charset="2"/>
              <a:buChar char="Ø"/>
            </a:pPr>
            <a:r>
              <a:rPr lang="en-US" sz="1600" dirty="0"/>
              <a:t>Based on the criteria to be applied to classify packets with respect to a given network application</a:t>
            </a:r>
          </a:p>
          <a:p>
            <a:pPr marL="0" indent="0" algn="justLow">
              <a:lnSpc>
                <a:spcPct val="150000"/>
              </a:lnSpc>
              <a:buNone/>
            </a:pPr>
            <a:endParaRPr lang="en-US" sz="1600" dirty="0"/>
          </a:p>
        </p:txBody>
      </p:sp>
      <p:sp>
        <p:nvSpPr>
          <p:cNvPr id="13" name="Oval 12">
            <a:extLst>
              <a:ext uri="{FF2B5EF4-FFF2-40B4-BE49-F238E27FC236}">
                <a16:creationId xmlns:a16="http://schemas.microsoft.com/office/drawing/2014/main" id="{1E53577F-2048-42D6-86DA-98532B31540E}"/>
              </a:ext>
              <a:ext uri="{C183D7F6-B498-43B3-948B-1728B52AA6E4}">
                <adec:decorative xmlns:adec="http://schemas.microsoft.com/office/drawing/2017/decorative" val="1"/>
              </a:ext>
            </a:extLst>
          </p:cNvPr>
          <p:cNvSpPr/>
          <p:nvPr/>
        </p:nvSpPr>
        <p:spPr bwMode="blackWhite">
          <a:xfrm>
            <a:off x="399514" y="3189133"/>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14" name="Oval 13">
            <a:extLst>
              <a:ext uri="{FF2B5EF4-FFF2-40B4-BE49-F238E27FC236}">
                <a16:creationId xmlns:a16="http://schemas.microsoft.com/office/drawing/2014/main" id="{B7E0AB42-89B4-404C-BBA0-06F098303D0B}"/>
              </a:ext>
              <a:ext uri="{C183D7F6-B498-43B3-948B-1728B52AA6E4}">
                <adec:decorative xmlns:adec="http://schemas.microsoft.com/office/drawing/2017/decorative" val="1"/>
              </a:ext>
            </a:extLst>
          </p:cNvPr>
          <p:cNvSpPr/>
          <p:nvPr/>
        </p:nvSpPr>
        <p:spPr bwMode="blackWhite">
          <a:xfrm>
            <a:off x="399514" y="3836446"/>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sp>
        <p:nvSpPr>
          <p:cNvPr id="4" name="Oval 3">
            <a:extLst>
              <a:ext uri="{FF2B5EF4-FFF2-40B4-BE49-F238E27FC236}">
                <a16:creationId xmlns:a16="http://schemas.microsoft.com/office/drawing/2014/main" id="{5375E336-B736-4D79-8146-01F43E0EACEE}"/>
              </a:ext>
              <a:ext uri="{C183D7F6-B498-43B3-948B-1728B52AA6E4}">
                <adec:decorative xmlns:adec="http://schemas.microsoft.com/office/drawing/2017/decorative" val="1"/>
              </a:ext>
            </a:extLst>
          </p:cNvPr>
          <p:cNvSpPr/>
          <p:nvPr/>
        </p:nvSpPr>
        <p:spPr bwMode="blackWhite">
          <a:xfrm>
            <a:off x="399514" y="1604210"/>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17" name="Oval 16">
            <a:extLst>
              <a:ext uri="{FF2B5EF4-FFF2-40B4-BE49-F238E27FC236}">
                <a16:creationId xmlns:a16="http://schemas.microsoft.com/office/drawing/2014/main" id="{A833E4AC-33AD-4C2B-B9AA-D85E205A2903}"/>
              </a:ext>
              <a:ext uri="{C183D7F6-B498-43B3-948B-1728B52AA6E4}">
                <adec:decorative xmlns:adec="http://schemas.microsoft.com/office/drawing/2017/decorative" val="1"/>
              </a:ext>
            </a:extLst>
          </p:cNvPr>
          <p:cNvSpPr/>
          <p:nvPr/>
        </p:nvSpPr>
        <p:spPr bwMode="blackWhite">
          <a:xfrm>
            <a:off x="399514" y="4517649"/>
            <a:ext cx="409838" cy="358602"/>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nvGrpSpPr>
          <p:cNvPr id="23" name="Group 22">
            <a:extLst>
              <a:ext uri="{FF2B5EF4-FFF2-40B4-BE49-F238E27FC236}">
                <a16:creationId xmlns:a16="http://schemas.microsoft.com/office/drawing/2014/main" id="{387B00C6-DBCE-4AF0-9A50-7FB8095713F6}"/>
              </a:ext>
              <a:ext uri="{C183D7F6-B498-43B3-948B-1728B52AA6E4}">
                <adec:decorative xmlns:adec="http://schemas.microsoft.com/office/drawing/2017/decorative" val="1"/>
              </a:ext>
            </a:extLst>
          </p:cNvPr>
          <p:cNvGrpSpPr/>
          <p:nvPr/>
        </p:nvGrpSpPr>
        <p:grpSpPr>
          <a:xfrm>
            <a:off x="510743" y="5363925"/>
            <a:ext cx="187380" cy="278885"/>
            <a:chOff x="5052041" y="3023897"/>
            <a:chExt cx="1009650" cy="1502702"/>
          </a:xfrm>
        </p:grpSpPr>
        <p:sp>
          <p:nvSpPr>
            <p:cNvPr id="24" name="Freeform: Shape 23">
              <a:extLst>
                <a:ext uri="{FF2B5EF4-FFF2-40B4-BE49-F238E27FC236}">
                  <a16:creationId xmlns:a16="http://schemas.microsoft.com/office/drawing/2014/main" id="{C137FD1D-79A4-4FBD-BA85-00CF000EF16B}"/>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25" name="Freeform: Shape 24">
              <a:extLst>
                <a:ext uri="{FF2B5EF4-FFF2-40B4-BE49-F238E27FC236}">
                  <a16:creationId xmlns:a16="http://schemas.microsoft.com/office/drawing/2014/main" id="{A1C23251-45A9-4DD6-B2D2-55284DDB3EC4}"/>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26" name="Freeform: Shape 25">
              <a:extLst>
                <a:ext uri="{FF2B5EF4-FFF2-40B4-BE49-F238E27FC236}">
                  <a16:creationId xmlns:a16="http://schemas.microsoft.com/office/drawing/2014/main" id="{C1E54633-2F5A-48DC-8833-F918CB865383}"/>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spTree>
    <p:extLst>
      <p:ext uri="{BB962C8B-B14F-4D97-AF65-F5344CB8AC3E}">
        <p14:creationId xmlns:p14="http://schemas.microsoft.com/office/powerpoint/2010/main" val="3397051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normAutofit/>
          </a:bodyPr>
          <a:lstStyle/>
          <a:p>
            <a:r>
              <a:rPr lang="en-US" dirty="0"/>
              <a:t>Performance Evaluation – Time</a:t>
            </a:r>
          </a:p>
        </p:txBody>
      </p:sp>
      <p:sp>
        <p:nvSpPr>
          <p:cNvPr id="3" name="TextBox 2">
            <a:extLst>
              <a:ext uri="{FF2B5EF4-FFF2-40B4-BE49-F238E27FC236}">
                <a16:creationId xmlns:a16="http://schemas.microsoft.com/office/drawing/2014/main" id="{BD68407B-8E41-4176-AD85-2288111277FC}"/>
              </a:ext>
            </a:extLst>
          </p:cNvPr>
          <p:cNvSpPr txBox="1"/>
          <p:nvPr/>
        </p:nvSpPr>
        <p:spPr>
          <a:xfrm>
            <a:off x="604434" y="1196390"/>
            <a:ext cx="10983132" cy="5338633"/>
          </a:xfrm>
          <a:prstGeom prst="rect">
            <a:avLst/>
          </a:prstGeom>
        </p:spPr>
        <p:txBody>
          <a:bodyPr vert="horz" lIns="91440" tIns="45720" rIns="91440" bIns="45720" rtlCol="0">
            <a:normAutofit/>
          </a:bodyPr>
          <a:lstStyle/>
          <a:p>
            <a:pPr marL="0" indent="0" algn="l">
              <a:lnSpc>
                <a:spcPts val="1800"/>
              </a:lnSpc>
              <a:spcAft>
                <a:spcPts val="600"/>
              </a:spcAft>
              <a:buNone/>
            </a:pPr>
            <a:r>
              <a:rPr lang="en-US" sz="1200" b="1" dirty="0">
                <a:solidFill>
                  <a:prstClr val="black">
                    <a:lumMod val="75000"/>
                    <a:lumOff val="25000"/>
                  </a:prstClr>
                </a:solidFill>
                <a:latin typeface="Segoe UI" panose="020B0502040204020203" pitchFamily="34" charset="0"/>
                <a:cs typeface="Segoe UI" panose="020B0502040204020203" pitchFamily="34" charset="0"/>
              </a:rPr>
              <a:t>Search Speed (Classification time):</a:t>
            </a:r>
          </a:p>
          <a:p>
            <a:pPr marL="171450" indent="-171450" algn="l">
              <a:lnSpc>
                <a:spcPts val="1800"/>
              </a:lnSpc>
              <a:spcAft>
                <a:spcPts val="600"/>
              </a:spcAft>
              <a:buFont typeface="Arial" panose="020B0604020202020204" pitchFamily="34" charset="0"/>
              <a:buChar char="•"/>
            </a:pPr>
            <a:r>
              <a:rPr lang="en-US" sz="1200" dirty="0">
                <a:solidFill>
                  <a:prstClr val="black">
                    <a:lumMod val="75000"/>
                    <a:lumOff val="25000"/>
                  </a:prstClr>
                </a:solidFill>
                <a:latin typeface="Segoe UI" panose="020B0502040204020203" pitchFamily="34" charset="0"/>
                <a:cs typeface="Segoe UI" panose="020B0502040204020203" pitchFamily="34" charset="0"/>
              </a:rPr>
              <a:t>The total classification increases linearly with the incoming packets</a:t>
            </a:r>
            <a:endParaRPr lang="en-US" sz="1200" b="1" dirty="0">
              <a:solidFill>
                <a:prstClr val="black">
                  <a:lumMod val="75000"/>
                  <a:lumOff val="25000"/>
                </a:prstClr>
              </a:solidFill>
              <a:latin typeface="Segoe UI" panose="020B0502040204020203" pitchFamily="34" charset="0"/>
              <a:cs typeface="Segoe UI" panose="020B0502040204020203" pitchFamily="34" charset="0"/>
            </a:endParaRPr>
          </a:p>
          <a:p>
            <a:pPr marL="0" indent="0" algn="l">
              <a:lnSpc>
                <a:spcPts val="1800"/>
              </a:lnSpc>
              <a:spcAft>
                <a:spcPts val="600"/>
              </a:spcAft>
              <a:buNone/>
            </a:pPr>
            <a:r>
              <a:rPr lang="en-US" sz="1200" b="1" strike="sngStrike" dirty="0">
                <a:solidFill>
                  <a:prstClr val="black">
                    <a:lumMod val="75000"/>
                    <a:lumOff val="25000"/>
                  </a:prstClr>
                </a:solidFill>
                <a:latin typeface="Segoe UI" panose="020B0502040204020203" pitchFamily="34" charset="0"/>
                <a:cs typeface="Segoe UI" panose="020B0502040204020203" pitchFamily="34" charset="0"/>
              </a:rPr>
              <a:t>Storage requirement (memory):</a:t>
            </a:r>
          </a:p>
          <a:p>
            <a:pPr marL="171450" indent="-171450" algn="l">
              <a:lnSpc>
                <a:spcPts val="1800"/>
              </a:lnSpc>
              <a:spcAft>
                <a:spcPts val="600"/>
              </a:spcAft>
              <a:buFont typeface="Arial" panose="020B0604020202020204" pitchFamily="34" charset="0"/>
              <a:buChar char="•"/>
            </a:pPr>
            <a:r>
              <a:rPr lang="en-US" sz="1200" dirty="0">
                <a:solidFill>
                  <a:prstClr val="black">
                    <a:lumMod val="75000"/>
                    <a:lumOff val="25000"/>
                  </a:prstClr>
                </a:solidFill>
                <a:latin typeface="Segoe UI" panose="020B0502040204020203" pitchFamily="34" charset="0"/>
                <a:cs typeface="Segoe UI" panose="020B0502040204020203" pitchFamily="34" charset="0"/>
              </a:rPr>
              <a:t>evaluation was not successful since the outcome measurements were inaccurate.</a:t>
            </a:r>
          </a:p>
          <a:p>
            <a:pPr marL="0" indent="0" algn="l">
              <a:lnSpc>
                <a:spcPts val="1800"/>
              </a:lnSpc>
              <a:spcAft>
                <a:spcPts val="600"/>
              </a:spcAft>
              <a:buNone/>
            </a:pPr>
            <a:r>
              <a:rPr lang="en-US" sz="1200" b="1" dirty="0">
                <a:solidFill>
                  <a:prstClr val="black">
                    <a:lumMod val="75000"/>
                    <a:lumOff val="25000"/>
                  </a:prstClr>
                </a:solidFill>
                <a:latin typeface="Segoe UI" panose="020B0502040204020203" pitchFamily="34" charset="0"/>
                <a:cs typeface="Segoe UI" panose="020B0502040204020203" pitchFamily="34" charset="0"/>
              </a:rPr>
              <a:t>Scalability:</a:t>
            </a:r>
          </a:p>
          <a:p>
            <a:pPr marL="171450" indent="-171450" algn="l">
              <a:lnSpc>
                <a:spcPts val="1800"/>
              </a:lnSpc>
              <a:spcAft>
                <a:spcPts val="600"/>
              </a:spcAft>
              <a:buFont typeface="Arial" panose="020B0604020202020204" pitchFamily="34" charset="0"/>
              <a:buChar char="•"/>
            </a:pPr>
            <a:r>
              <a:rPr lang="en-US" sz="1200" dirty="0">
                <a:solidFill>
                  <a:prstClr val="black">
                    <a:lumMod val="75000"/>
                    <a:lumOff val="25000"/>
                  </a:prstClr>
                </a:solidFill>
                <a:latin typeface="Segoe UI" panose="020B0502040204020203" pitchFamily="34" charset="0"/>
                <a:cs typeface="Segoe UI" panose="020B0502040204020203" pitchFamily="34" charset="0"/>
              </a:rPr>
              <a:t>Size: classified 1 Million entries in 14425 </a:t>
            </a:r>
            <a:r>
              <a:rPr lang="en-US" sz="1200" dirty="0" err="1">
                <a:solidFill>
                  <a:prstClr val="black">
                    <a:lumMod val="75000"/>
                    <a:lumOff val="25000"/>
                  </a:prstClr>
                </a:solidFill>
                <a:latin typeface="Segoe UI" panose="020B0502040204020203" pitchFamily="34" charset="0"/>
                <a:cs typeface="Segoe UI" panose="020B0502040204020203" pitchFamily="34" charset="0"/>
              </a:rPr>
              <a:t>ms</a:t>
            </a: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marL="171450" indent="-171450" algn="l">
              <a:lnSpc>
                <a:spcPts val="1800"/>
              </a:lnSpc>
              <a:spcAft>
                <a:spcPts val="600"/>
              </a:spcAft>
              <a:buFont typeface="Arial" panose="020B0604020202020204" pitchFamily="34" charset="0"/>
              <a:buChar char="•"/>
            </a:pPr>
            <a:r>
              <a:rPr lang="en-US" sz="1200" dirty="0">
                <a:solidFill>
                  <a:prstClr val="black">
                    <a:lumMod val="75000"/>
                    <a:lumOff val="25000"/>
                  </a:prstClr>
                </a:solidFill>
                <a:latin typeface="Segoe UI" panose="020B0502040204020203" pitchFamily="34" charset="0"/>
                <a:cs typeface="Segoe UI" panose="020B0502040204020203" pitchFamily="34" charset="0"/>
              </a:rPr>
              <a:t>Header fields: this program doesn’t accept dynamic dimension of classifiers.</a:t>
            </a:r>
            <a:endParaRPr lang="en-US" sz="1200" b="1" dirty="0">
              <a:solidFill>
                <a:prstClr val="black">
                  <a:lumMod val="75000"/>
                  <a:lumOff val="25000"/>
                </a:prstClr>
              </a:solidFill>
              <a:latin typeface="Segoe UI" panose="020B0502040204020203" pitchFamily="34" charset="0"/>
              <a:cs typeface="Segoe UI" panose="020B0502040204020203" pitchFamily="34" charset="0"/>
            </a:endParaRPr>
          </a:p>
          <a:p>
            <a:pPr marL="0" indent="0" algn="l">
              <a:lnSpc>
                <a:spcPts val="1800"/>
              </a:lnSpc>
              <a:spcAft>
                <a:spcPts val="600"/>
              </a:spcAft>
              <a:buNone/>
            </a:pPr>
            <a:r>
              <a:rPr lang="en-US" sz="1200" b="1" strike="sngStrike" dirty="0">
                <a:solidFill>
                  <a:prstClr val="black">
                    <a:lumMod val="75000"/>
                    <a:lumOff val="25000"/>
                  </a:prstClr>
                </a:solidFill>
                <a:latin typeface="Segoe UI" panose="020B0502040204020203" pitchFamily="34" charset="0"/>
                <a:cs typeface="Segoe UI" panose="020B0502040204020203" pitchFamily="34" charset="0"/>
              </a:rPr>
              <a:t>Update time:</a:t>
            </a:r>
          </a:p>
          <a:p>
            <a:pPr marL="171450" indent="-171450">
              <a:lnSpc>
                <a:spcPts val="1800"/>
              </a:lnSpc>
              <a:spcAft>
                <a:spcPts val="600"/>
              </a:spcAft>
              <a:buFont typeface="Arial" panose="020B0604020202020204" pitchFamily="34" charset="0"/>
              <a:buChar char="•"/>
            </a:pPr>
            <a:r>
              <a:rPr lang="en-US" sz="1200" dirty="0">
                <a:solidFill>
                  <a:prstClr val="black">
                    <a:lumMod val="75000"/>
                    <a:lumOff val="25000"/>
                  </a:prstClr>
                </a:solidFill>
                <a:latin typeface="Segoe UI" panose="020B0502040204020203" pitchFamily="34" charset="0"/>
                <a:cs typeface="Segoe UI" panose="020B0502040204020203" pitchFamily="34" charset="0"/>
              </a:rPr>
              <a:t>This program doesn’t consider updates of rules in its algorithm.</a:t>
            </a:r>
            <a:endParaRPr lang="en-US" sz="1200" b="1" dirty="0">
              <a:solidFill>
                <a:prstClr val="black">
                  <a:lumMod val="75000"/>
                  <a:lumOff val="25000"/>
                </a:prstClr>
              </a:solidFill>
              <a:latin typeface="Segoe UI" panose="020B0502040204020203" pitchFamily="34" charset="0"/>
              <a:cs typeface="Segoe UI" panose="020B0502040204020203" pitchFamily="34" charset="0"/>
            </a:endParaRPr>
          </a:p>
          <a:p>
            <a:pPr marL="0" indent="0" algn="l">
              <a:lnSpc>
                <a:spcPts val="1800"/>
              </a:lnSpc>
              <a:spcAft>
                <a:spcPts val="600"/>
              </a:spcAft>
              <a:buNone/>
            </a:pPr>
            <a:r>
              <a:rPr lang="en-US" sz="1200" b="1" dirty="0">
                <a:solidFill>
                  <a:prstClr val="black">
                    <a:lumMod val="75000"/>
                    <a:lumOff val="25000"/>
                  </a:prstClr>
                </a:solidFill>
                <a:latin typeface="Segoe UI" panose="020B0502040204020203" pitchFamily="34" charset="0"/>
                <a:cs typeface="Segoe UI" panose="020B0502040204020203" pitchFamily="34" charset="0"/>
              </a:rPr>
              <a:t>Flexibility in specification:</a:t>
            </a:r>
          </a:p>
          <a:p>
            <a:pPr marL="171450" indent="-171450" algn="l">
              <a:lnSpc>
                <a:spcPts val="1800"/>
              </a:lnSpc>
              <a:spcAft>
                <a:spcPts val="600"/>
              </a:spcAft>
              <a:buFont typeface="Arial" panose="020B0604020202020204" pitchFamily="34" charset="0"/>
              <a:buChar char="•"/>
            </a:pPr>
            <a:r>
              <a:rPr lang="en-US" sz="1200" dirty="0">
                <a:solidFill>
                  <a:prstClr val="black">
                    <a:lumMod val="75000"/>
                    <a:lumOff val="25000"/>
                  </a:prstClr>
                </a:solidFill>
                <a:latin typeface="Segoe UI" panose="020B0502040204020203" pitchFamily="34" charset="0"/>
                <a:cs typeface="Segoe UI" panose="020B0502040204020203" pitchFamily="34" charset="0"/>
              </a:rPr>
              <a:t>This program accepts NetID and ranges for port numbers.</a:t>
            </a:r>
          </a:p>
          <a:p>
            <a:pPr marL="171450" indent="-171450" algn="l">
              <a:lnSpc>
                <a:spcPts val="1800"/>
              </a:lnSpc>
              <a:spcAft>
                <a:spcPts val="600"/>
              </a:spcAft>
              <a:buFont typeface="Arial" panose="020B0604020202020204" pitchFamily="34" charset="0"/>
              <a:buChar char="•"/>
            </a:pPr>
            <a:r>
              <a:rPr lang="en-US" sz="1200" dirty="0">
                <a:solidFill>
                  <a:prstClr val="black">
                    <a:lumMod val="75000"/>
                    <a:lumOff val="25000"/>
                  </a:prstClr>
                </a:solidFill>
                <a:latin typeface="Segoe UI" panose="020B0502040204020203" pitchFamily="34" charset="0"/>
                <a:cs typeface="Segoe UI" panose="020B0502040204020203" pitchFamily="34" charset="0"/>
              </a:rPr>
              <a:t>Using different NetID increased the classification time. Using port ranges instead of numbers did not increased the classification time significantly.</a:t>
            </a:r>
          </a:p>
        </p:txBody>
      </p:sp>
    </p:spTree>
    <p:extLst>
      <p:ext uri="{BB962C8B-B14F-4D97-AF65-F5344CB8AC3E}">
        <p14:creationId xmlns:p14="http://schemas.microsoft.com/office/powerpoint/2010/main" val="2414066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End</a:t>
            </a:r>
          </a:p>
        </p:txBody>
      </p:sp>
      <p:sp>
        <p:nvSpPr>
          <p:cNvPr id="2" name="TextBox 1">
            <a:extLst>
              <a:ext uri="{FF2B5EF4-FFF2-40B4-BE49-F238E27FC236}">
                <a16:creationId xmlns:a16="http://schemas.microsoft.com/office/drawing/2014/main" id="{296BDEEF-CA06-4C56-B0F8-3102D4E953E4}"/>
              </a:ext>
            </a:extLst>
          </p:cNvPr>
          <p:cNvSpPr txBox="1"/>
          <p:nvPr/>
        </p:nvSpPr>
        <p:spPr>
          <a:xfrm>
            <a:off x="542229" y="3019096"/>
            <a:ext cx="3573517" cy="819807"/>
          </a:xfrm>
          <a:prstGeom prst="rect">
            <a:avLst/>
          </a:prstGeom>
        </p:spPr>
        <p:txBody>
          <a:bodyPr vert="horz" wrap="none" lIns="91440" tIns="45720" rIns="91440" bIns="45720" rtlCol="0">
            <a:noAutofit/>
          </a:bodyPr>
          <a:lstStyle/>
          <a:p>
            <a:pPr marL="0" indent="0" algn="l">
              <a:lnSpc>
                <a:spcPts val="1800"/>
              </a:lnSpc>
              <a:spcAft>
                <a:spcPts val="600"/>
              </a:spcAft>
              <a:buNone/>
            </a:pPr>
            <a:r>
              <a:rPr lang="en-US" sz="3200" b="1" dirty="0">
                <a:solidFill>
                  <a:prstClr val="black">
                    <a:lumMod val="75000"/>
                    <a:lumOff val="25000"/>
                  </a:prstClr>
                </a:solidFill>
                <a:latin typeface="Segoe UI" panose="020B0502040204020203" pitchFamily="34" charset="0"/>
                <a:cs typeface="Segoe UI" panose="020B0502040204020203" pitchFamily="34" charset="0"/>
              </a:rPr>
              <a:t>Questions?</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624A4E93-732B-4690-B676-EA6F0437F5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1157" y="1604963"/>
            <a:ext cx="5909686" cy="4572000"/>
          </a:xfrm>
        </p:spPr>
      </p:pic>
      <p:sp>
        <p:nvSpPr>
          <p:cNvPr id="3" name="Title 2">
            <a:extLst>
              <a:ext uri="{FF2B5EF4-FFF2-40B4-BE49-F238E27FC236}">
                <a16:creationId xmlns:a16="http://schemas.microsoft.com/office/drawing/2014/main" id="{CB5CD935-4C5A-48FA-8A5F-C150B12317A4}"/>
              </a:ext>
            </a:extLst>
          </p:cNvPr>
          <p:cNvSpPr>
            <a:spLocks noGrp="1"/>
          </p:cNvSpPr>
          <p:nvPr>
            <p:ph type="title"/>
          </p:nvPr>
        </p:nvSpPr>
        <p:spPr/>
        <p:txBody>
          <a:bodyPr/>
          <a:lstStyle/>
          <a:p>
            <a:r>
              <a:rPr lang="en-US" dirty="0"/>
              <a:t>Network Diagram in general</a:t>
            </a:r>
          </a:p>
        </p:txBody>
      </p:sp>
    </p:spTree>
    <p:extLst>
      <p:ext uri="{BB962C8B-B14F-4D97-AF65-F5344CB8AC3E}">
        <p14:creationId xmlns:p14="http://schemas.microsoft.com/office/powerpoint/2010/main" val="2407912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0">
            <a:extLst>
              <a:ext uri="{FF2B5EF4-FFF2-40B4-BE49-F238E27FC236}">
                <a16:creationId xmlns:a16="http://schemas.microsoft.com/office/drawing/2014/main" id="{7BAF1914-B8B4-4883-A96A-423210487689}"/>
              </a:ext>
            </a:extLst>
          </p:cNvPr>
          <p:cNvSpPr>
            <a:spLocks noGrp="1"/>
          </p:cNvSpPr>
          <p:nvPr>
            <p:ph idx="1"/>
          </p:nvPr>
        </p:nvSpPr>
        <p:spPr/>
        <p:txBody>
          <a:bodyPr/>
          <a:lstStyle/>
          <a:p>
            <a:endParaRPr lang="en-US" dirty="0"/>
          </a:p>
        </p:txBody>
      </p:sp>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lstStyle/>
          <a:p>
            <a:r>
              <a:rPr lang="en-US" dirty="0"/>
              <a:t>A packet classifier example</a:t>
            </a:r>
          </a:p>
        </p:txBody>
      </p:sp>
      <p:pic>
        <p:nvPicPr>
          <p:cNvPr id="23" name="Picture 22">
            <a:extLst>
              <a:ext uri="{FF2B5EF4-FFF2-40B4-BE49-F238E27FC236}">
                <a16:creationId xmlns:a16="http://schemas.microsoft.com/office/drawing/2014/main" id="{6B232446-515B-4852-8F33-3B15FB4923F2}"/>
              </a:ext>
            </a:extLst>
          </p:cNvPr>
          <p:cNvPicPr>
            <a:picLocks noChangeAspect="1"/>
          </p:cNvPicPr>
          <p:nvPr/>
        </p:nvPicPr>
        <p:blipFill>
          <a:blip r:embed="rId3"/>
          <a:stretch>
            <a:fillRect/>
          </a:stretch>
        </p:blipFill>
        <p:spPr>
          <a:xfrm>
            <a:off x="1720347" y="1641435"/>
            <a:ext cx="8029710" cy="4952355"/>
          </a:xfrm>
          <a:prstGeom prst="rect">
            <a:avLst/>
          </a:prstGeom>
        </p:spPr>
      </p:pic>
    </p:spTree>
    <p:extLst>
      <p:ext uri="{BB962C8B-B14F-4D97-AF65-F5344CB8AC3E}">
        <p14:creationId xmlns:p14="http://schemas.microsoft.com/office/powerpoint/2010/main" val="199743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p:txBody>
          <a:bodyPr/>
          <a:lstStyle/>
          <a:p>
            <a:r>
              <a:rPr lang="en-US" dirty="0"/>
              <a:t>Classifier definition</a:t>
            </a:r>
          </a:p>
        </p:txBody>
      </p:sp>
      <p:sp>
        <p:nvSpPr>
          <p:cNvPr id="2" name="TextBox 1">
            <a:extLst>
              <a:ext uri="{FF2B5EF4-FFF2-40B4-BE49-F238E27FC236}">
                <a16:creationId xmlns:a16="http://schemas.microsoft.com/office/drawing/2014/main" id="{DF1768FA-E593-4FBE-8572-E4760ED4CA5D}"/>
              </a:ext>
            </a:extLst>
          </p:cNvPr>
          <p:cNvSpPr txBox="1"/>
          <p:nvPr/>
        </p:nvSpPr>
        <p:spPr>
          <a:xfrm>
            <a:off x="604433" y="1196390"/>
            <a:ext cx="10983132" cy="5212982"/>
          </a:xfrm>
          <a:prstGeom prst="rect">
            <a:avLst/>
          </a:prstGeom>
        </p:spPr>
        <p:txBody>
          <a:bodyPr vert="horz" lIns="91440" tIns="45720" rIns="91440" bIns="45720" rtlCol="0">
            <a:normAutofit fontScale="92500"/>
          </a:bodyPr>
          <a:lstStyle/>
          <a:p>
            <a:pPr marL="342900" lvl="0" indent="-342900" algn="justLow">
              <a:lnSpc>
                <a:spcPct val="150000"/>
              </a:lnSpc>
              <a:buFont typeface="Arial" panose="020B0604020202020204" pitchFamily="34" charset="0"/>
              <a:buChar char="•"/>
            </a:pPr>
            <a:r>
              <a:rPr lang="en-US" sz="1600" dirty="0"/>
              <a:t>A classifier C consists of N rules, </a:t>
            </a:r>
            <a:r>
              <a:rPr lang="en-US" sz="1600" dirty="0" err="1"/>
              <a:t>Rj</a:t>
            </a:r>
            <a:r>
              <a:rPr lang="en-US" sz="1600" dirty="0"/>
              <a:t>, 1 ≤ j ≤ N, where </a:t>
            </a:r>
            <a:r>
              <a:rPr lang="en-US" sz="1600" dirty="0" err="1"/>
              <a:t>Rj</a:t>
            </a:r>
            <a:r>
              <a:rPr lang="en-US" sz="1600" dirty="0"/>
              <a:t> is composed of three entities:</a:t>
            </a:r>
          </a:p>
          <a:p>
            <a:pPr marL="800100" lvl="1" indent="-342900" algn="justLow">
              <a:lnSpc>
                <a:spcPct val="150000"/>
              </a:lnSpc>
              <a:buFont typeface="+mj-lt"/>
              <a:buAutoNum type="alphaLcParenR"/>
            </a:pPr>
            <a:r>
              <a:rPr lang="en-US" sz="1600" dirty="0"/>
              <a:t>A regular expression </a:t>
            </a:r>
            <a:r>
              <a:rPr lang="en-US" sz="1600" dirty="0" err="1"/>
              <a:t>Rj</a:t>
            </a:r>
            <a:r>
              <a:rPr lang="en-US" sz="1600" dirty="0"/>
              <a:t>[</a:t>
            </a:r>
            <a:r>
              <a:rPr lang="en-US" sz="1600" dirty="0" err="1"/>
              <a:t>i</a:t>
            </a:r>
            <a:r>
              <a:rPr lang="en-US" sz="1600" dirty="0"/>
              <a:t>], 1 ≤ </a:t>
            </a:r>
            <a:r>
              <a:rPr lang="en-US" sz="1600" dirty="0" err="1"/>
              <a:t>i</a:t>
            </a:r>
            <a:r>
              <a:rPr lang="en-US" sz="1600" dirty="0"/>
              <a:t> ≤ d, on each of the d header fields of a packet.</a:t>
            </a:r>
          </a:p>
          <a:p>
            <a:pPr marL="800100" lvl="1" indent="-342900" algn="justLow">
              <a:lnSpc>
                <a:spcPct val="150000"/>
              </a:lnSpc>
              <a:buFont typeface="+mj-lt"/>
              <a:buAutoNum type="alphaLcParenR"/>
            </a:pPr>
            <a:r>
              <a:rPr lang="en-US" sz="1600" dirty="0"/>
              <a:t>A number, </a:t>
            </a:r>
            <a:r>
              <a:rPr lang="en-US" sz="1600" dirty="0" err="1"/>
              <a:t>Pri</a:t>
            </a:r>
            <a:r>
              <a:rPr lang="en-US" sz="1600" dirty="0"/>
              <a:t>(</a:t>
            </a:r>
            <a:r>
              <a:rPr lang="en-US" sz="1600" dirty="0" err="1"/>
              <a:t>Rj</a:t>
            </a:r>
            <a:r>
              <a:rPr lang="en-US" sz="1600" dirty="0"/>
              <a:t>), indicating the priority of the rule in the classifier.</a:t>
            </a:r>
          </a:p>
          <a:p>
            <a:pPr marL="800100" lvl="1" indent="-342900" algn="justLow">
              <a:lnSpc>
                <a:spcPct val="150000"/>
              </a:lnSpc>
              <a:buFont typeface="+mj-lt"/>
              <a:buAutoNum type="alphaLcParenR"/>
            </a:pPr>
            <a:r>
              <a:rPr lang="en-US" sz="1600" dirty="0"/>
              <a:t>An action, referred to as Action(</a:t>
            </a:r>
            <a:r>
              <a:rPr lang="en-US" sz="1600" dirty="0" err="1"/>
              <a:t>Rj</a:t>
            </a:r>
            <a:r>
              <a:rPr lang="en-US" sz="1600" dirty="0"/>
              <a:t>).</a:t>
            </a:r>
          </a:p>
          <a:p>
            <a:pPr marL="342900" lvl="0" indent="-342900" algn="justLow">
              <a:lnSpc>
                <a:spcPct val="150000"/>
              </a:lnSpc>
              <a:buFont typeface="Arial" panose="020B0604020202020204" pitchFamily="34" charset="0"/>
              <a:buChar char="•"/>
            </a:pPr>
            <a:r>
              <a:rPr lang="en-US" sz="1600" dirty="0"/>
              <a:t>An incoming packet P with the header considered as a d-tuple (P1, P2, . . . , Pd) is said to match </a:t>
            </a:r>
            <a:r>
              <a:rPr lang="en-US" sz="1600" dirty="0" err="1"/>
              <a:t>Rj</a:t>
            </a:r>
            <a:r>
              <a:rPr lang="en-US" sz="1600" dirty="0"/>
              <a:t> , if and only if, Pi matches </a:t>
            </a:r>
            <a:r>
              <a:rPr lang="en-US" sz="1600" dirty="0" err="1"/>
              <a:t>Rj</a:t>
            </a:r>
            <a:r>
              <a:rPr lang="en-US" sz="1600" dirty="0"/>
              <a:t>[</a:t>
            </a:r>
            <a:r>
              <a:rPr lang="en-US" sz="1600" dirty="0" err="1"/>
              <a:t>i</a:t>
            </a:r>
            <a:r>
              <a:rPr lang="en-US" sz="1600" dirty="0"/>
              <a:t>], where 1 ≤ </a:t>
            </a:r>
            <a:r>
              <a:rPr lang="en-US" sz="1600" dirty="0" err="1"/>
              <a:t>i</a:t>
            </a:r>
            <a:r>
              <a:rPr lang="en-US" sz="1600" dirty="0"/>
              <a:t> ≤ d.</a:t>
            </a:r>
          </a:p>
          <a:p>
            <a:pPr marL="342900" lvl="0" indent="-342900" algn="justLow">
              <a:lnSpc>
                <a:spcPct val="150000"/>
              </a:lnSpc>
              <a:buFont typeface="Arial" panose="020B0604020202020204" pitchFamily="34" charset="0"/>
              <a:buChar char="•"/>
            </a:pPr>
            <a:r>
              <a:rPr lang="en-US" sz="1600" dirty="0"/>
              <a:t>Given an incoming packet P and thus the d-tuple, the d-dimensional packet classification problem is to find the rule Rm with the highest priority among all the rules </a:t>
            </a:r>
            <a:r>
              <a:rPr lang="en-US" sz="1600" dirty="0" err="1"/>
              <a:t>Rj</a:t>
            </a:r>
            <a:r>
              <a:rPr lang="en-US" sz="1600" dirty="0"/>
              <a:t> matching the d-tuple</a:t>
            </a:r>
          </a:p>
          <a:p>
            <a:pPr marL="342900" lvl="0" indent="-342900" algn="justLow">
              <a:lnSpc>
                <a:spcPct val="150000"/>
              </a:lnSpc>
              <a:buFont typeface="Arial" panose="020B0604020202020204" pitchFamily="34" charset="0"/>
              <a:buChar char="•"/>
            </a:pPr>
            <a:r>
              <a:rPr lang="en-US" sz="1600" dirty="0"/>
              <a:t>An IPv4 packet header, consists of:</a:t>
            </a:r>
          </a:p>
          <a:p>
            <a:pPr marL="800100" lvl="1" indent="-342900" algn="justLow">
              <a:lnSpc>
                <a:spcPct val="150000"/>
              </a:lnSpc>
              <a:buFont typeface="Arial" panose="020B0604020202020204" pitchFamily="34" charset="0"/>
              <a:buChar char="•"/>
            </a:pPr>
            <a:r>
              <a:rPr lang="en-US" sz="1600" dirty="0"/>
              <a:t>Source IP 			32bits</a:t>
            </a:r>
          </a:p>
          <a:p>
            <a:pPr marL="800100" lvl="1" indent="-342900" algn="justLow">
              <a:lnSpc>
                <a:spcPct val="150000"/>
              </a:lnSpc>
              <a:buFont typeface="Arial" panose="020B0604020202020204" pitchFamily="34" charset="0"/>
              <a:buChar char="•"/>
            </a:pPr>
            <a:r>
              <a:rPr lang="en-US" sz="1600" dirty="0"/>
              <a:t>Destination IP		32bits</a:t>
            </a:r>
          </a:p>
          <a:p>
            <a:pPr marL="800100" lvl="1" indent="-342900" algn="justLow">
              <a:lnSpc>
                <a:spcPct val="150000"/>
              </a:lnSpc>
              <a:buFont typeface="Arial" panose="020B0604020202020204" pitchFamily="34" charset="0"/>
              <a:buChar char="•"/>
            </a:pPr>
            <a:r>
              <a:rPr lang="en-US" sz="1600" dirty="0"/>
              <a:t>Protocol		  	  8bits</a:t>
            </a:r>
          </a:p>
          <a:p>
            <a:pPr marL="800100" lvl="1" indent="-342900" algn="justLow">
              <a:lnSpc>
                <a:spcPct val="150000"/>
              </a:lnSpc>
              <a:buFont typeface="Arial" panose="020B0604020202020204" pitchFamily="34" charset="0"/>
              <a:buChar char="•"/>
            </a:pPr>
            <a:r>
              <a:rPr lang="en-US" sz="1600" dirty="0"/>
              <a:t>Source port		16bits</a:t>
            </a:r>
          </a:p>
          <a:p>
            <a:pPr marL="800100" lvl="1" indent="-342900" algn="justLow">
              <a:lnSpc>
                <a:spcPct val="150000"/>
              </a:lnSpc>
              <a:buFont typeface="Arial" panose="020B0604020202020204" pitchFamily="34" charset="0"/>
              <a:buChar char="•"/>
            </a:pPr>
            <a:r>
              <a:rPr lang="en-US" sz="1600" dirty="0"/>
              <a:t>Destination port		16bits</a:t>
            </a:r>
          </a:p>
          <a:p>
            <a:pPr marL="342900" indent="-342900" algn="justLow">
              <a:lnSpc>
                <a:spcPct val="150000"/>
              </a:lnSpc>
              <a:buFont typeface="Arial" panose="020B0604020202020204" pitchFamily="34" charset="0"/>
              <a:buChar char="•"/>
            </a:pPr>
            <a:r>
              <a:rPr lang="en-US" sz="1600" dirty="0"/>
              <a:t>The matching rule in the classifier with the highest priority is chosen and its corresponding action is applied to the packet</a:t>
            </a:r>
          </a:p>
        </p:txBody>
      </p:sp>
      <p:pic>
        <p:nvPicPr>
          <p:cNvPr id="8" name="Content Placeholder 7">
            <a:extLst>
              <a:ext uri="{FF2B5EF4-FFF2-40B4-BE49-F238E27FC236}">
                <a16:creationId xmlns:a16="http://schemas.microsoft.com/office/drawing/2014/main" id="{3A6F8F27-76CC-419A-8FCB-F36252017B33}"/>
              </a:ext>
            </a:extLst>
          </p:cNvPr>
          <p:cNvPicPr>
            <a:picLocks noGrp="1" noChangeAspect="1"/>
          </p:cNvPicPr>
          <p:nvPr>
            <p:ph idx="1"/>
          </p:nvPr>
        </p:nvPicPr>
        <p:blipFill>
          <a:blip r:embed="rId3"/>
          <a:stretch>
            <a:fillRect/>
          </a:stretch>
        </p:blipFill>
        <p:spPr>
          <a:xfrm>
            <a:off x="7890279" y="3802880"/>
            <a:ext cx="3192462" cy="2105344"/>
          </a:xfrm>
        </p:spPr>
      </p:pic>
    </p:spTree>
    <p:extLst>
      <p:ext uri="{BB962C8B-B14F-4D97-AF65-F5344CB8AC3E}">
        <p14:creationId xmlns:p14="http://schemas.microsoft.com/office/powerpoint/2010/main" val="225163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p:txBody>
          <a:bodyPr/>
          <a:lstStyle/>
          <a:p>
            <a:r>
              <a:rPr lang="en-US" dirty="0">
                <a:solidFill>
                  <a:srgbClr val="E7E6E6">
                    <a:lumMod val="25000"/>
                  </a:srgbClr>
                </a:solidFill>
                <a:latin typeface="Segoe UI Light" panose="020B0502040204020203" pitchFamily="34" charset="0"/>
                <a:cs typeface="Segoe UI Light" panose="020B0502040204020203" pitchFamily="34" charset="0"/>
              </a:rPr>
              <a:t>Classifier table example</a:t>
            </a:r>
            <a:endParaRPr lang="en-US" dirty="0"/>
          </a:p>
        </p:txBody>
      </p:sp>
      <p:pic>
        <p:nvPicPr>
          <p:cNvPr id="21" name="Picture 20">
            <a:extLst>
              <a:ext uri="{FF2B5EF4-FFF2-40B4-BE49-F238E27FC236}">
                <a16:creationId xmlns:a16="http://schemas.microsoft.com/office/drawing/2014/main" id="{BE024906-8FA2-4708-9EC1-1D806ECC7569}"/>
              </a:ext>
            </a:extLst>
          </p:cNvPr>
          <p:cNvPicPr>
            <a:picLocks noChangeAspect="1"/>
          </p:cNvPicPr>
          <p:nvPr/>
        </p:nvPicPr>
        <p:blipFill>
          <a:blip r:embed="rId2"/>
          <a:stretch>
            <a:fillRect/>
          </a:stretch>
        </p:blipFill>
        <p:spPr>
          <a:xfrm>
            <a:off x="1563573" y="1247429"/>
            <a:ext cx="9064854" cy="2524390"/>
          </a:xfrm>
          <a:prstGeom prst="rect">
            <a:avLst/>
          </a:prstGeom>
        </p:spPr>
      </p:pic>
      <p:sp>
        <p:nvSpPr>
          <p:cNvPr id="3" name="TextBox 2">
            <a:extLst>
              <a:ext uri="{FF2B5EF4-FFF2-40B4-BE49-F238E27FC236}">
                <a16:creationId xmlns:a16="http://schemas.microsoft.com/office/drawing/2014/main" id="{416D2B92-E116-4E8B-868F-12C5180820E1}"/>
              </a:ext>
            </a:extLst>
          </p:cNvPr>
          <p:cNvSpPr txBox="1"/>
          <p:nvPr/>
        </p:nvSpPr>
        <p:spPr>
          <a:xfrm>
            <a:off x="604434" y="3822856"/>
            <a:ext cx="10983132" cy="2586516"/>
          </a:xfrm>
          <a:prstGeom prst="rect">
            <a:avLst/>
          </a:prstGeom>
        </p:spPr>
        <p:txBody>
          <a:bodyPr vert="horz" lIns="91440" tIns="45720" rIns="91440" bIns="45720" rtlCol="0">
            <a:normAutofit fontScale="92500"/>
          </a:bodyPr>
          <a:lstStyle/>
          <a:p>
            <a:pPr marL="342900" lvl="0" indent="-342900" algn="justLow">
              <a:lnSpc>
                <a:spcPct val="150000"/>
              </a:lnSpc>
              <a:buFont typeface="Arial" panose="020B0604020202020204" pitchFamily="34" charset="0"/>
              <a:buChar char="•"/>
            </a:pPr>
            <a:r>
              <a:rPr lang="en-US" sz="1600" dirty="0"/>
              <a:t>Each rule has five regular expressions on five packet-header fields from network layer to application layer</a:t>
            </a:r>
          </a:p>
          <a:p>
            <a:pPr marL="342900" lvl="0" indent="-342900" algn="justLow">
              <a:lnSpc>
                <a:spcPct val="150000"/>
              </a:lnSpc>
              <a:buFont typeface="Arial" panose="020B0604020202020204" pitchFamily="34" charset="0"/>
              <a:buChar char="•"/>
            </a:pPr>
            <a:r>
              <a:rPr lang="en-US" sz="1600" dirty="0"/>
              <a:t>Each expression could be:</a:t>
            </a:r>
          </a:p>
          <a:p>
            <a:pPr marL="800100" lvl="1" indent="-342900" algn="justLow">
              <a:lnSpc>
                <a:spcPct val="150000"/>
              </a:lnSpc>
              <a:buFont typeface="Wingdings" panose="05000000000000000000" pitchFamily="2" charset="2"/>
              <a:buChar char="Ø"/>
            </a:pPr>
            <a:r>
              <a:rPr lang="en-US" sz="1600" dirty="0"/>
              <a:t>Simple prefix/length specification =&gt; Same definition as in P lookups</a:t>
            </a:r>
          </a:p>
          <a:p>
            <a:pPr marL="800100" lvl="1" indent="-342900" algn="justLow">
              <a:lnSpc>
                <a:spcPct val="150000"/>
              </a:lnSpc>
              <a:buFont typeface="Wingdings" panose="05000000000000000000" pitchFamily="2" charset="2"/>
              <a:buChar char="Ø"/>
            </a:pPr>
            <a:r>
              <a:rPr lang="en-US" sz="1600" dirty="0"/>
              <a:t>Operator/number specification =&gt; could be more general, such as equal 23, range 256-1023, and greater than 1023</a:t>
            </a:r>
          </a:p>
          <a:p>
            <a:pPr marL="342900" lvl="0" indent="-342900" algn="justLow">
              <a:lnSpc>
                <a:spcPct val="150000"/>
              </a:lnSpc>
              <a:buFont typeface="Arial" panose="020B0604020202020204" pitchFamily="34" charset="0"/>
              <a:buChar char="•"/>
            </a:pPr>
            <a:r>
              <a:rPr lang="en-US" sz="1600" dirty="0"/>
              <a:t>A wildcard can be inserted to match any value.</a:t>
            </a:r>
          </a:p>
          <a:p>
            <a:pPr marL="342900" lvl="0" indent="-342900" algn="justLow">
              <a:lnSpc>
                <a:spcPct val="150000"/>
              </a:lnSpc>
              <a:buFont typeface="Arial" panose="020B0604020202020204" pitchFamily="34" charset="0"/>
              <a:buChar char="•"/>
            </a:pPr>
            <a:r>
              <a:rPr lang="en-US" sz="1600" dirty="0"/>
              <a:t>Note R4 ‘all-</a:t>
            </a:r>
            <a:r>
              <a:rPr lang="en-US" sz="1600" dirty="0" err="1"/>
              <a:t>wildcards’</a:t>
            </a:r>
            <a:r>
              <a:rPr lang="en-US" sz="1600" dirty="0"/>
              <a:t> specification =&gt; matches with any incoming packet</a:t>
            </a:r>
          </a:p>
          <a:p>
            <a:pPr marL="800100" lvl="1" indent="-342900" algn="justLow">
              <a:lnSpc>
                <a:spcPct val="150000"/>
              </a:lnSpc>
              <a:buFont typeface="Wingdings" panose="05000000000000000000" pitchFamily="2" charset="2"/>
              <a:buChar char="Ø"/>
            </a:pPr>
            <a:r>
              <a:rPr lang="en-US" sz="1600" dirty="0"/>
              <a:t>The priorities of rules take effect when a packet matches both R4 and other rules</a:t>
            </a:r>
          </a:p>
        </p:txBody>
      </p:sp>
    </p:spTree>
    <p:extLst>
      <p:ext uri="{BB962C8B-B14F-4D97-AF65-F5344CB8AC3E}">
        <p14:creationId xmlns:p14="http://schemas.microsoft.com/office/powerpoint/2010/main" val="3665633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lstStyle/>
          <a:p>
            <a:r>
              <a:rPr lang="en-US" dirty="0"/>
              <a:t>       Program structure</a:t>
            </a:r>
          </a:p>
        </p:txBody>
      </p:sp>
      <p:pic>
        <p:nvPicPr>
          <p:cNvPr id="4" name="Graphic 3" descr="Document">
            <a:extLst>
              <a:ext uri="{FF2B5EF4-FFF2-40B4-BE49-F238E27FC236}">
                <a16:creationId xmlns:a16="http://schemas.microsoft.com/office/drawing/2014/main" id="{A33D632B-81A2-4D58-A5E8-D7275E3D37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0925" y="508093"/>
            <a:ext cx="628832" cy="628832"/>
          </a:xfrm>
          <a:prstGeom prst="rect">
            <a:avLst/>
          </a:prstGeom>
        </p:spPr>
      </p:pic>
      <p:sp>
        <p:nvSpPr>
          <p:cNvPr id="3" name="TextBox 2">
            <a:extLst>
              <a:ext uri="{FF2B5EF4-FFF2-40B4-BE49-F238E27FC236}">
                <a16:creationId xmlns:a16="http://schemas.microsoft.com/office/drawing/2014/main" id="{87F49559-0F80-46FE-97DE-82591D0A9489}"/>
              </a:ext>
            </a:extLst>
          </p:cNvPr>
          <p:cNvSpPr txBox="1"/>
          <p:nvPr/>
        </p:nvSpPr>
        <p:spPr>
          <a:xfrm>
            <a:off x="604434" y="1255856"/>
            <a:ext cx="10983132" cy="5287557"/>
          </a:xfrm>
          <a:prstGeom prst="rect">
            <a:avLst/>
          </a:prstGeom>
        </p:spPr>
        <p:txBody>
          <a:bodyPr vert="horz" lIns="91440" tIns="45720" rIns="91440" bIns="45720" rtlCol="0">
            <a:normAutofit/>
          </a:bodyPr>
          <a:lstStyle/>
          <a:p>
            <a:pPr algn="justLow">
              <a:lnSpc>
                <a:spcPct val="150000"/>
              </a:lnSpc>
            </a:pPr>
            <a:r>
              <a:rPr lang="en-US" b="1" dirty="0">
                <a:latin typeface="Consolas" panose="020B0609020204030204" pitchFamily="49" charset="0"/>
              </a:rPr>
              <a:t>Program</a:t>
            </a:r>
          </a:p>
          <a:p>
            <a:pPr algn="justLow">
              <a:lnSpc>
                <a:spcPct val="150000"/>
              </a:lnSpc>
            </a:pPr>
            <a:r>
              <a:rPr lang="en-US" sz="1600" dirty="0">
                <a:latin typeface="Consolas" panose="020B0609020204030204" pitchFamily="49" charset="0"/>
              </a:rPr>
              <a:t>Hierarchical_algorithm.py		main algorithm functions</a:t>
            </a:r>
          </a:p>
          <a:p>
            <a:pPr algn="justLow">
              <a:lnSpc>
                <a:spcPct val="150000"/>
              </a:lnSpc>
            </a:pPr>
            <a:r>
              <a:rPr lang="en-US" sz="1600" dirty="0">
                <a:latin typeface="Consolas" panose="020B0609020204030204" pitchFamily="49" charset="0"/>
              </a:rPr>
              <a:t>Network_utils.py				customized general functions and rules</a:t>
            </a:r>
            <a:endParaRPr lang="en-US" sz="1600" dirty="0">
              <a:effectLst/>
              <a:latin typeface="Consolas" panose="020B0609020204030204" pitchFamily="49" charset="0"/>
            </a:endParaRPr>
          </a:p>
          <a:p>
            <a:pPr algn="justLow">
              <a:lnSpc>
                <a:spcPct val="150000"/>
              </a:lnSpc>
            </a:pPr>
            <a:r>
              <a:rPr lang="en-US" sz="1600" dirty="0">
                <a:latin typeface="Consolas" panose="020B0609020204030204" pitchFamily="49" charset="0"/>
              </a:rPr>
              <a:t>main.py					program to run the algorithm</a:t>
            </a:r>
            <a:endParaRPr lang="en-US" sz="1600" dirty="0">
              <a:effectLst/>
              <a:latin typeface="Consolas" panose="020B0609020204030204" pitchFamily="49" charset="0"/>
            </a:endParaRPr>
          </a:p>
          <a:p>
            <a:pPr algn="justLow">
              <a:lnSpc>
                <a:spcPct val="150000"/>
              </a:lnSpc>
            </a:pPr>
            <a:endParaRPr lang="en-US" sz="1600" dirty="0">
              <a:latin typeface="Consolas" panose="020B0609020204030204" pitchFamily="49" charset="0"/>
            </a:endParaRPr>
          </a:p>
          <a:p>
            <a:pPr algn="justLow">
              <a:lnSpc>
                <a:spcPct val="150000"/>
              </a:lnSpc>
            </a:pPr>
            <a:r>
              <a:rPr lang="en-US" b="1" dirty="0">
                <a:latin typeface="Consolas" panose="020B0609020204030204" pitchFamily="49" charset="0"/>
              </a:rPr>
              <a:t>Lists</a:t>
            </a:r>
          </a:p>
          <a:p>
            <a:pPr algn="justLow">
              <a:lnSpc>
                <a:spcPct val="150000"/>
              </a:lnSpc>
            </a:pPr>
            <a:r>
              <a:rPr lang="en-US" sz="1600" dirty="0">
                <a:latin typeface="Consolas" panose="020B0609020204030204" pitchFamily="49" charset="0"/>
              </a:rPr>
              <a:t>rule_list.txt				classification rule list</a:t>
            </a:r>
            <a:endParaRPr lang="en-US" sz="1600" dirty="0">
              <a:effectLst/>
              <a:latin typeface="Consolas" panose="020B0609020204030204" pitchFamily="49" charset="0"/>
            </a:endParaRPr>
          </a:p>
          <a:p>
            <a:pPr algn="justLow">
              <a:lnSpc>
                <a:spcPct val="150000"/>
              </a:lnSpc>
            </a:pPr>
            <a:r>
              <a:rPr lang="en-US" sz="1600" dirty="0">
                <a:latin typeface="Consolas" panose="020B0609020204030204" pitchFamily="49" charset="0"/>
              </a:rPr>
              <a:t>random_packets.txt			randomly generated incoming packets list</a:t>
            </a:r>
          </a:p>
          <a:p>
            <a:pPr algn="justLow">
              <a:lnSpc>
                <a:spcPct val="150000"/>
              </a:lnSpc>
            </a:pPr>
            <a:r>
              <a:rPr lang="en-US" sz="1600" dirty="0">
                <a:latin typeface="Consolas" panose="020B0609020204030204" pitchFamily="49" charset="0"/>
              </a:rPr>
              <a:t>incoming_packets.txt			customized incoming packets list</a:t>
            </a:r>
          </a:p>
        </p:txBody>
      </p:sp>
    </p:spTree>
    <p:extLst>
      <p:ext uri="{BB962C8B-B14F-4D97-AF65-F5344CB8AC3E}">
        <p14:creationId xmlns:p14="http://schemas.microsoft.com/office/powerpoint/2010/main" val="977996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alpha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7EBDB-8A0F-4DA8-8090-D4619D885EED}"/>
              </a:ext>
            </a:extLst>
          </p:cNvPr>
          <p:cNvSpPr>
            <a:spLocks noGrp="1"/>
          </p:cNvSpPr>
          <p:nvPr>
            <p:ph type="title"/>
          </p:nvPr>
        </p:nvSpPr>
        <p:spPr>
          <a:xfrm>
            <a:off x="604434" y="448628"/>
            <a:ext cx="10983132" cy="747763"/>
          </a:xfrm>
          <a:noFill/>
          <a:ln>
            <a:noFill/>
          </a:ln>
        </p:spPr>
        <p:txBody>
          <a:bodyPr vert="horz" lIns="91440" tIns="45720" rIns="91440" bIns="45720" rtlCol="0" anchor="ctr" anchorCtr="0">
            <a:normAutofit/>
          </a:bodyPr>
          <a:lstStyle/>
          <a:p>
            <a:r>
              <a:rPr lang="en-US" b="1" kern="1200" dirty="0">
                <a:solidFill>
                  <a:schemeClr val="bg1"/>
                </a:solidFill>
                <a:latin typeface="+mj-lt"/>
                <a:ea typeface="+mj-ea"/>
                <a:cs typeface="+mj-cs"/>
              </a:rPr>
              <a:t>General Flow Chart of Program</a:t>
            </a:r>
          </a:p>
        </p:txBody>
      </p:sp>
      <p:pic>
        <p:nvPicPr>
          <p:cNvPr id="4" name="Picture 3" descr="A close up of a sign&#10;&#10;Description automatically generated">
            <a:extLst>
              <a:ext uri="{FF2B5EF4-FFF2-40B4-BE49-F238E27FC236}">
                <a16:creationId xmlns:a16="http://schemas.microsoft.com/office/drawing/2014/main" id="{23896ADB-7693-4EB5-852B-CE12BAAD1A91}"/>
              </a:ext>
            </a:extLst>
          </p:cNvPr>
          <p:cNvPicPr>
            <a:picLocks noChangeAspect="1"/>
          </p:cNvPicPr>
          <p:nvPr/>
        </p:nvPicPr>
        <p:blipFill rotWithShape="1">
          <a:blip r:embed="rId2">
            <a:extLst>
              <a:ext uri="{28A0092B-C50C-407E-A947-70E740481C1C}">
                <a14:useLocalDpi xmlns:a14="http://schemas.microsoft.com/office/drawing/2010/main" val="0"/>
              </a:ext>
            </a:extLst>
          </a:blip>
          <a:srcRect b="52293"/>
          <a:stretch/>
        </p:blipFill>
        <p:spPr>
          <a:xfrm>
            <a:off x="2399687" y="1239898"/>
            <a:ext cx="3137056" cy="5169474"/>
          </a:xfrm>
          <a:prstGeom prst="rect">
            <a:avLst/>
          </a:prstGeom>
        </p:spPr>
      </p:pic>
      <p:pic>
        <p:nvPicPr>
          <p:cNvPr id="6" name="Picture 5" descr="A close up of a sign&#10;&#10;Description automatically generated">
            <a:extLst>
              <a:ext uri="{FF2B5EF4-FFF2-40B4-BE49-F238E27FC236}">
                <a16:creationId xmlns:a16="http://schemas.microsoft.com/office/drawing/2014/main" id="{1915B15D-47BE-4795-AA26-6A5F52BAD5A2}"/>
              </a:ext>
            </a:extLst>
          </p:cNvPr>
          <p:cNvPicPr>
            <a:picLocks noChangeAspect="1"/>
          </p:cNvPicPr>
          <p:nvPr/>
        </p:nvPicPr>
        <p:blipFill rotWithShape="1">
          <a:blip r:embed="rId2">
            <a:extLst>
              <a:ext uri="{28A0092B-C50C-407E-A947-70E740481C1C}">
                <a14:useLocalDpi xmlns:a14="http://schemas.microsoft.com/office/drawing/2010/main" val="0"/>
              </a:ext>
            </a:extLst>
          </a:blip>
          <a:srcRect t="46728"/>
          <a:stretch/>
        </p:blipFill>
        <p:spPr>
          <a:xfrm>
            <a:off x="6655258" y="1196863"/>
            <a:ext cx="2832690" cy="5212509"/>
          </a:xfrm>
          <a:prstGeom prst="rect">
            <a:avLst/>
          </a:prstGeom>
        </p:spPr>
      </p:pic>
    </p:spTree>
    <p:extLst>
      <p:ext uri="{BB962C8B-B14F-4D97-AF65-F5344CB8AC3E}">
        <p14:creationId xmlns:p14="http://schemas.microsoft.com/office/powerpoint/2010/main" val="570743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alpha val="9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299BA4-CDE1-4FEA-A90C-612CC68CFF95}"/>
              </a:ext>
            </a:extLst>
          </p:cNvPr>
          <p:cNvSpPr txBox="1"/>
          <p:nvPr/>
        </p:nvSpPr>
        <p:spPr>
          <a:xfrm>
            <a:off x="604433" y="1266826"/>
            <a:ext cx="6463117" cy="1838324"/>
          </a:xfrm>
          <a:prstGeom prst="rect">
            <a:avLst/>
          </a:prstGeom>
        </p:spPr>
        <p:txBody>
          <a:bodyPr vert="horz" lIns="91440" tIns="45720" rIns="91440" bIns="45720" rtlCol="0">
            <a:normAutofit/>
          </a:bodyPr>
          <a:lstStyle/>
          <a:p>
            <a:pPr algn="justLow">
              <a:lnSpc>
                <a:spcPct val="150000"/>
              </a:lnSpc>
            </a:pPr>
            <a:r>
              <a:rPr lang="en-US" sz="1200" dirty="0">
                <a:solidFill>
                  <a:schemeClr val="bg1"/>
                </a:solidFill>
              </a:rPr>
              <a:t>First, we read the rule list using </a:t>
            </a:r>
            <a:r>
              <a:rPr lang="en-US" sz="1200" dirty="0" err="1">
                <a:solidFill>
                  <a:schemeClr val="accent4"/>
                </a:solidFill>
              </a:rPr>
              <a:t>read_rules</a:t>
            </a:r>
            <a:r>
              <a:rPr lang="en-US" sz="1200" dirty="0">
                <a:solidFill>
                  <a:schemeClr val="accent4"/>
                </a:solidFill>
              </a:rPr>
              <a:t>() </a:t>
            </a:r>
            <a:r>
              <a:rPr lang="en-US" sz="1200" dirty="0">
                <a:solidFill>
                  <a:schemeClr val="bg1"/>
                </a:solidFill>
              </a:rPr>
              <a:t>function. Inside this function we go over each line of our text file (</a:t>
            </a:r>
            <a:r>
              <a:rPr lang="en-US" sz="1200" dirty="0">
                <a:solidFill>
                  <a:schemeClr val="accent2">
                    <a:lumMod val="75000"/>
                  </a:schemeClr>
                </a:solidFill>
              </a:rPr>
              <a:t>rule_list.txt</a:t>
            </a:r>
            <a:r>
              <a:rPr lang="en-US" sz="1200" dirty="0">
                <a:solidFill>
                  <a:schemeClr val="bg1"/>
                </a:solidFill>
              </a:rPr>
              <a:t>)</a:t>
            </a:r>
            <a:r>
              <a:rPr lang="en-US" sz="1200" dirty="0">
                <a:solidFill>
                  <a:schemeClr val="accent2">
                    <a:lumMod val="75000"/>
                  </a:schemeClr>
                </a:solidFill>
              </a:rPr>
              <a:t> </a:t>
            </a:r>
            <a:r>
              <a:rPr lang="en-US" sz="1200" dirty="0">
                <a:solidFill>
                  <a:schemeClr val="bg1"/>
                </a:solidFill>
              </a:rPr>
              <a:t>and create an object </a:t>
            </a:r>
            <a:r>
              <a:rPr lang="en-US" sz="1200" dirty="0">
                <a:solidFill>
                  <a:srgbClr val="92D050"/>
                </a:solidFill>
              </a:rPr>
              <a:t>Rule</a:t>
            </a:r>
            <a:r>
              <a:rPr lang="en-US" sz="1200" dirty="0">
                <a:solidFill>
                  <a:schemeClr val="bg1"/>
                </a:solidFill>
              </a:rPr>
              <a:t>. In Rule object we have all the information that we need in separate attributes. The binary format of the prefixes will be calculated using </a:t>
            </a:r>
            <a:r>
              <a:rPr lang="en-US" sz="1200" dirty="0" err="1">
                <a:solidFill>
                  <a:schemeClr val="accent4"/>
                </a:solidFill>
              </a:rPr>
              <a:t>extract_info</a:t>
            </a:r>
            <a:r>
              <a:rPr lang="en-US" sz="1200" dirty="0">
                <a:solidFill>
                  <a:schemeClr val="accent4"/>
                </a:solidFill>
              </a:rPr>
              <a:t>()</a:t>
            </a:r>
            <a:r>
              <a:rPr lang="en-US" sz="1200" dirty="0">
                <a:solidFill>
                  <a:schemeClr val="bg1"/>
                </a:solidFill>
              </a:rPr>
              <a:t> function. If the NetID in the rule list has a </a:t>
            </a:r>
            <a:r>
              <a:rPr lang="en-US" sz="1200" dirty="0">
                <a:solidFill>
                  <a:srgbClr val="FFC000"/>
                </a:solidFill>
              </a:rPr>
              <a:t>*</a:t>
            </a:r>
            <a:r>
              <a:rPr lang="en-US" sz="1200" dirty="0">
                <a:solidFill>
                  <a:schemeClr val="bg1"/>
                </a:solidFill>
              </a:rPr>
              <a:t> (star) value, the </a:t>
            </a:r>
            <a:r>
              <a:rPr lang="en-US" sz="1200" dirty="0" err="1">
                <a:solidFill>
                  <a:schemeClr val="bg1">
                    <a:lumMod val="50000"/>
                  </a:schemeClr>
                </a:solidFill>
              </a:rPr>
              <a:t>src_sub_binary</a:t>
            </a:r>
            <a:r>
              <a:rPr lang="en-US" sz="1200" dirty="0">
                <a:solidFill>
                  <a:schemeClr val="bg1">
                    <a:lumMod val="50000"/>
                  </a:schemeClr>
                </a:solidFill>
              </a:rPr>
              <a:t> </a:t>
            </a:r>
            <a:r>
              <a:rPr lang="en-US" sz="1200" dirty="0">
                <a:solidFill>
                  <a:schemeClr val="bg1"/>
                </a:solidFill>
              </a:rPr>
              <a:t>or </a:t>
            </a:r>
            <a:r>
              <a:rPr lang="en-US" sz="1200" dirty="0" err="1">
                <a:solidFill>
                  <a:schemeClr val="bg1">
                    <a:lumMod val="50000"/>
                  </a:schemeClr>
                </a:solidFill>
              </a:rPr>
              <a:t>dst_sub_binary</a:t>
            </a:r>
            <a:r>
              <a:rPr lang="en-US" sz="1200" dirty="0">
                <a:solidFill>
                  <a:schemeClr val="bg1">
                    <a:lumMod val="50000"/>
                  </a:schemeClr>
                </a:solidFill>
              </a:rPr>
              <a:t> </a:t>
            </a:r>
            <a:r>
              <a:rPr lang="en-US" sz="1200" dirty="0">
                <a:solidFill>
                  <a:schemeClr val="bg1"/>
                </a:solidFill>
              </a:rPr>
              <a:t>attribute will remain as </a:t>
            </a:r>
            <a:r>
              <a:rPr lang="en-US" sz="1200" dirty="0">
                <a:solidFill>
                  <a:srgbClr val="0070C0"/>
                </a:solidFill>
              </a:rPr>
              <a:t>None</a:t>
            </a:r>
            <a:r>
              <a:rPr lang="en-US" sz="1200" dirty="0">
                <a:solidFill>
                  <a:schemeClr val="bg1"/>
                </a:solidFill>
              </a:rPr>
              <a:t>. All the object rules will be added to a list called </a:t>
            </a:r>
            <a:r>
              <a:rPr lang="en-US" sz="1200" dirty="0" err="1">
                <a:solidFill>
                  <a:srgbClr val="FFFF00"/>
                </a:solidFill>
              </a:rPr>
              <a:t>all_rules</a:t>
            </a:r>
            <a:r>
              <a:rPr lang="en-US" sz="1200" dirty="0">
                <a:solidFill>
                  <a:schemeClr val="bg1"/>
                </a:solidFill>
              </a:rPr>
              <a:t>.</a:t>
            </a:r>
          </a:p>
          <a:p>
            <a:pPr algn="justLow">
              <a:lnSpc>
                <a:spcPct val="150000"/>
              </a:lnSpc>
            </a:pPr>
            <a:endParaRPr lang="en-US" sz="1200" dirty="0">
              <a:solidFill>
                <a:schemeClr val="bg1"/>
              </a:solidFill>
            </a:endParaRPr>
          </a:p>
        </p:txBody>
      </p:sp>
      <p:sp>
        <p:nvSpPr>
          <p:cNvPr id="2" name="Title 1">
            <a:extLst>
              <a:ext uri="{FF2B5EF4-FFF2-40B4-BE49-F238E27FC236}">
                <a16:creationId xmlns:a16="http://schemas.microsoft.com/office/drawing/2014/main" id="{B0D7EBDB-8A0F-4DA8-8090-D4619D885EED}"/>
              </a:ext>
            </a:extLst>
          </p:cNvPr>
          <p:cNvSpPr>
            <a:spLocks noGrp="1"/>
          </p:cNvSpPr>
          <p:nvPr>
            <p:ph type="title"/>
          </p:nvPr>
        </p:nvSpPr>
        <p:spPr>
          <a:xfrm>
            <a:off x="604434" y="448628"/>
            <a:ext cx="10983132" cy="747763"/>
          </a:xfrm>
          <a:noFill/>
          <a:ln>
            <a:noFill/>
          </a:ln>
        </p:spPr>
        <p:txBody>
          <a:bodyPr vert="horz" lIns="91440" tIns="45720" rIns="91440" bIns="45720" rtlCol="0" anchor="ctr" anchorCtr="0">
            <a:normAutofit/>
          </a:bodyPr>
          <a:lstStyle/>
          <a:p>
            <a:r>
              <a:rPr lang="en-US" b="1" kern="1200" dirty="0" err="1">
                <a:solidFill>
                  <a:schemeClr val="bg1"/>
                </a:solidFill>
                <a:latin typeface="+mj-lt"/>
                <a:ea typeface="+mj-ea"/>
                <a:cs typeface="+mj-cs"/>
              </a:rPr>
              <a:t>FlowDiagram</a:t>
            </a:r>
            <a:r>
              <a:rPr lang="en-US" b="1" kern="1200" dirty="0">
                <a:solidFill>
                  <a:schemeClr val="bg1"/>
                </a:solidFill>
                <a:latin typeface="+mj-lt"/>
                <a:ea typeface="+mj-ea"/>
                <a:cs typeface="+mj-cs"/>
              </a:rPr>
              <a:t> – Rule</a:t>
            </a:r>
          </a:p>
        </p:txBody>
      </p:sp>
      <p:sp>
        <p:nvSpPr>
          <p:cNvPr id="8" name="Class Rule">
            <a:extLst>
              <a:ext uri="{FF2B5EF4-FFF2-40B4-BE49-F238E27FC236}">
                <a16:creationId xmlns:a16="http://schemas.microsoft.com/office/drawing/2014/main" id="{FE5B0770-5CBF-4CE0-BA84-8304FD587AB8}"/>
              </a:ext>
            </a:extLst>
          </p:cNvPr>
          <p:cNvSpPr txBox="1"/>
          <p:nvPr/>
        </p:nvSpPr>
        <p:spPr>
          <a:xfrm>
            <a:off x="604433" y="3175585"/>
            <a:ext cx="2148292" cy="2292935"/>
          </a:xfrm>
          <a:prstGeom prst="rect">
            <a:avLst/>
          </a:prstGeom>
          <a:noFill/>
        </p:spPr>
        <p:txBody>
          <a:bodyPr wrap="square">
            <a:spAutoFit/>
          </a:bodyPr>
          <a:lstStyle/>
          <a:p>
            <a:r>
              <a:rPr lang="en-US" sz="1100" b="0" dirty="0">
                <a:solidFill>
                  <a:srgbClr val="569CD6"/>
                </a:solidFill>
                <a:effectLst/>
                <a:latin typeface="Consolas" panose="020B0609020204030204" pitchFamily="49" charset="0"/>
              </a:rPr>
              <a:t>class</a:t>
            </a:r>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Rule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src_sub</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src_ip</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src_netmask</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src_sub_binary</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dst_sub</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dst_ip</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dst_netmask</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dst_sub_binary</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src_port</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dst_port</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protocol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action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59633017"/>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Bring Your Presentations" id="{59065FFD-95A5-4387-9888-595CD54FE3CE}" vid="{8A46A32C-1227-47D7-A4C8-360887988C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1495</TotalTime>
  <Words>3974</Words>
  <Application>Microsoft Office PowerPoint</Application>
  <PresentationFormat>Widescreen</PresentationFormat>
  <Paragraphs>252</Paragraphs>
  <Slides>21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Consolas</vt:lpstr>
      <vt:lpstr>Segoe UI</vt:lpstr>
      <vt:lpstr>Segoe UI Light</vt:lpstr>
      <vt:lpstr>Segoe UI Semibold</vt:lpstr>
      <vt:lpstr>Wingdings</vt:lpstr>
      <vt:lpstr>Get Started with 3D</vt:lpstr>
      <vt:lpstr>Packet classification Hierarchical based algorithm</vt:lpstr>
      <vt:lpstr>Introduction</vt:lpstr>
      <vt:lpstr>Network Diagram in general</vt:lpstr>
      <vt:lpstr>A packet classifier example</vt:lpstr>
      <vt:lpstr>Classifier definition</vt:lpstr>
      <vt:lpstr>Classifier table example</vt:lpstr>
      <vt:lpstr>       Program structure</vt:lpstr>
      <vt:lpstr>General Flow Chart of Program</vt:lpstr>
      <vt:lpstr>FlowDiagram – Rule</vt:lpstr>
      <vt:lpstr>FlowDiagram – Rule</vt:lpstr>
      <vt:lpstr>FlowDiagram – Rule</vt:lpstr>
      <vt:lpstr>FlowDiagram – Algorithm start</vt:lpstr>
      <vt:lpstr>FlowDiagram – add_src_nodes()</vt:lpstr>
      <vt:lpstr>FlowDiagram – add_dst_nodes()</vt:lpstr>
      <vt:lpstr>FlowDiagram – Packet Read</vt:lpstr>
      <vt:lpstr>FlowDiagram – match_src()</vt:lpstr>
      <vt:lpstr>FlowDiagram – match_dst()</vt:lpstr>
      <vt:lpstr>FlowDiagram – get_packets_actions</vt:lpstr>
      <vt:lpstr>Test Results</vt:lpstr>
      <vt:lpstr>Performance Evaluation – Time</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classification Hierarchical based algorithm</dc:title>
  <dc:creator>Mohammad Ala Amjadi</dc:creator>
  <cp:lastModifiedBy>Mohammad Ala Amjadi</cp:lastModifiedBy>
  <cp:revision>76</cp:revision>
  <dcterms:created xsi:type="dcterms:W3CDTF">2020-09-09T01:04:34Z</dcterms:created>
  <dcterms:modified xsi:type="dcterms:W3CDTF">2020-09-23T14:35:54Z</dcterms:modified>
</cp:coreProperties>
</file>