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9" r:id="rId4"/>
    <p:sldId id="259" r:id="rId5"/>
    <p:sldId id="258" r:id="rId6"/>
    <p:sldId id="260" r:id="rId7"/>
    <p:sldId id="284" r:id="rId8"/>
    <p:sldId id="290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291" r:id="rId19"/>
    <p:sldId id="28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80024" autoAdjust="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 time (ns)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8029</c:v>
                </c:pt>
                <c:pt idx="1">
                  <c:v>5438</c:v>
                </c:pt>
                <c:pt idx="2">
                  <c:v>4702</c:v>
                </c:pt>
                <c:pt idx="3">
                  <c:v>4598</c:v>
                </c:pt>
                <c:pt idx="4">
                  <c:v>4529</c:v>
                </c:pt>
                <c:pt idx="5">
                  <c:v>4312</c:v>
                </c:pt>
                <c:pt idx="6">
                  <c:v>5456</c:v>
                </c:pt>
                <c:pt idx="7">
                  <c:v>4911</c:v>
                </c:pt>
                <c:pt idx="8">
                  <c:v>4510</c:v>
                </c:pt>
                <c:pt idx="9">
                  <c:v>6304</c:v>
                </c:pt>
                <c:pt idx="10">
                  <c:v>5050</c:v>
                </c:pt>
                <c:pt idx="11">
                  <c:v>4577</c:v>
                </c:pt>
                <c:pt idx="12">
                  <c:v>5843</c:v>
                </c:pt>
                <c:pt idx="13">
                  <c:v>4481</c:v>
                </c:pt>
                <c:pt idx="14">
                  <c:v>4334</c:v>
                </c:pt>
                <c:pt idx="15">
                  <c:v>4489</c:v>
                </c:pt>
                <c:pt idx="16">
                  <c:v>6669</c:v>
                </c:pt>
                <c:pt idx="17">
                  <c:v>4654</c:v>
                </c:pt>
                <c:pt idx="18">
                  <c:v>4555</c:v>
                </c:pt>
                <c:pt idx="19">
                  <c:v>4856</c:v>
                </c:pt>
                <c:pt idx="20">
                  <c:v>4707</c:v>
                </c:pt>
                <c:pt idx="21">
                  <c:v>4426</c:v>
                </c:pt>
                <c:pt idx="22">
                  <c:v>4434</c:v>
                </c:pt>
                <c:pt idx="23">
                  <c:v>4366</c:v>
                </c:pt>
                <c:pt idx="24">
                  <c:v>4426</c:v>
                </c:pt>
                <c:pt idx="25">
                  <c:v>4467</c:v>
                </c:pt>
                <c:pt idx="26">
                  <c:v>4838</c:v>
                </c:pt>
                <c:pt idx="27">
                  <c:v>4452</c:v>
                </c:pt>
                <c:pt idx="28">
                  <c:v>5854</c:v>
                </c:pt>
                <c:pt idx="29">
                  <c:v>4829</c:v>
                </c:pt>
                <c:pt idx="30">
                  <c:v>6575</c:v>
                </c:pt>
                <c:pt idx="31">
                  <c:v>5011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C3-452F-99C3-DF68FD42E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4782848"/>
        <c:axId val="1319650784"/>
      </c:scatterChart>
      <c:valAx>
        <c:axId val="162478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Prefix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650784"/>
        <c:crosses val="autoZero"/>
        <c:crossBetween val="midCat"/>
      </c:valAx>
      <c:valAx>
        <c:axId val="13196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</a:t>
                </a:r>
                <a:r>
                  <a:rPr lang="en-US" baseline="0"/>
                  <a:t> per each packet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78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2020-09-16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  <a:br>
              <a:rPr lang="en-US" dirty="0"/>
            </a:br>
            <a:r>
              <a:rPr lang="en-US" dirty="0"/>
              <a:t>Hierarchical 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Algorithm implementation in Python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Algorithm performance parameters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Mohammad Ala Amjadi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Person code: 10479915</a:t>
            </a:r>
          </a:p>
          <a:p>
            <a:r>
              <a:rPr lang="en-US" sz="1200" dirty="0"/>
              <a:t>Master of telecommunication engineering</a:t>
            </a:r>
          </a:p>
          <a:p>
            <a:r>
              <a:rPr lang="en-US" sz="1200" dirty="0" err="1"/>
              <a:t>Politecnico</a:t>
            </a:r>
            <a:r>
              <a:rPr lang="en-US" sz="1200" dirty="0"/>
              <a:t> di Milano – September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F87D-9CE9-423D-A4F4-28569EE204BB}"/>
              </a:ext>
            </a:extLst>
          </p:cNvPr>
          <p:cNvSpPr txBox="1"/>
          <p:nvPr/>
        </p:nvSpPr>
        <p:spPr>
          <a:xfrm>
            <a:off x="1524000" y="4505498"/>
            <a:ext cx="6310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Professor(s):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Achille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Pattavina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Guido Maier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Assistant: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Sebastian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Troia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7"/>
            <a:ext cx="6463117" cy="180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  <a:effectLst/>
              </a:rPr>
              <a:t>read_rules</a:t>
            </a:r>
            <a:r>
              <a:rPr lang="en-US" sz="1200" dirty="0">
                <a:solidFill>
                  <a:schemeClr val="accent4"/>
                </a:solidFill>
                <a:effectLst/>
              </a:rPr>
              <a:t>() </a:t>
            </a:r>
            <a:r>
              <a:rPr lang="en-US" sz="1200" dirty="0">
                <a:solidFill>
                  <a:schemeClr val="bg1"/>
                </a:solidFill>
                <a:effectLst/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ffectLst/>
              </a:rPr>
              <a:t>rule_list.txt</a:t>
            </a:r>
            <a:r>
              <a:rPr lang="en-US" sz="1200" dirty="0">
                <a:solidFill>
                  <a:schemeClr val="bg1"/>
                </a:solidFill>
                <a:effectLst/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1200" dirty="0">
                <a:solidFill>
                  <a:schemeClr val="bg1"/>
                </a:solidFill>
                <a:effectLst/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  <a:effectLst/>
              </a:rPr>
              <a:t>Rule</a:t>
            </a:r>
            <a:r>
              <a:rPr lang="en-US" sz="1200" dirty="0">
                <a:solidFill>
                  <a:schemeClr val="bg1"/>
                </a:solidFill>
                <a:effectLst/>
              </a:rPr>
              <a:t>. In Rule object </a:t>
            </a:r>
            <a:r>
              <a:rPr lang="en-US" sz="1200" dirty="0">
                <a:solidFill>
                  <a:schemeClr val="bg1"/>
                </a:solidFill>
              </a:rPr>
              <a:t>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*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EEA3-4DC1-4888-8029-F4B47BA70A2A}"/>
              </a:ext>
            </a:extLst>
          </p:cNvPr>
          <p:cNvSpPr txBox="1"/>
          <p:nvPr/>
        </p:nvSpPr>
        <p:spPr>
          <a:xfrm>
            <a:off x="604432" y="3137487"/>
            <a:ext cx="6463117" cy="29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Then the root Node object will be created. This has some attributes which will help us to implement the tree. Each node has a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zero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dst_root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node_rules</a:t>
            </a:r>
            <a:r>
              <a:rPr lang="en-US" sz="1200" dirty="0">
                <a:solidFill>
                  <a:schemeClr val="bg1"/>
                </a:solidFill>
              </a:rPr>
              <a:t> attribute. 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attribute is used to better understand the tree and draw it. By default 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n-US" sz="1200" dirty="0">
                <a:solidFill>
                  <a:schemeClr val="bg1"/>
                </a:solidFill>
              </a:rPr>
              <a:t> attribute is </a:t>
            </a:r>
            <a:r>
              <a:rPr lang="en-US" sz="1200" dirty="0">
                <a:solidFill>
                  <a:schemeClr val="accent1"/>
                </a:solidFill>
              </a:rPr>
              <a:t>False</a:t>
            </a:r>
            <a:r>
              <a:rPr lang="en-US" sz="1200" dirty="0">
                <a:solidFill>
                  <a:schemeClr val="bg1"/>
                </a:solidFill>
              </a:rPr>
              <a:t> and if it becomes </a:t>
            </a:r>
            <a:r>
              <a:rPr lang="en-US" sz="1200" dirty="0">
                <a:solidFill>
                  <a:schemeClr val="accent1"/>
                </a:solidFill>
              </a:rPr>
              <a:t>True</a:t>
            </a:r>
            <a:r>
              <a:rPr lang="en-US" sz="1200" dirty="0">
                <a:solidFill>
                  <a:schemeClr val="bg1"/>
                </a:solidFill>
              </a:rPr>
              <a:t> it means we have reached the end of the tree.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“^”</a:t>
            </a:r>
            <a:r>
              <a:rPr lang="en-US" sz="1200" dirty="0">
                <a:solidFill>
                  <a:schemeClr val="bg1"/>
                </a:solidFill>
              </a:rPr>
              <a:t>	The main root node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“#”	</a:t>
            </a:r>
            <a:r>
              <a:rPr lang="en-US" sz="1200" dirty="0">
                <a:solidFill>
                  <a:schemeClr val="bg1"/>
                </a:solidFill>
              </a:rPr>
              <a:t>	Second tier root node</a:t>
            </a:r>
          </a:p>
          <a:p>
            <a:pPr marL="171450" indent="-1714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accent2"/>
                </a:solidFill>
              </a:rPr>
              <a:t>“$”</a:t>
            </a:r>
            <a:r>
              <a:rPr lang="en-US" sz="1200" dirty="0">
                <a:solidFill>
                  <a:schemeClr val="bg1"/>
                </a:solidFill>
              </a:rPr>
              <a:t>		The last node of second tier</a:t>
            </a:r>
          </a:p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dst_root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will be used for the first node of second tier that becomes as a root of the new tree in the second tier.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node_rules</a:t>
            </a:r>
            <a:r>
              <a:rPr lang="en-US" sz="1200" dirty="0">
                <a:solidFill>
                  <a:schemeClr val="bg1"/>
                </a:solidFill>
              </a:rPr>
              <a:t> is a list of all the rules were a match for this node.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zero</a:t>
            </a:r>
            <a:r>
              <a:rPr lang="en-US" sz="1200" dirty="0">
                <a:solidFill>
                  <a:schemeClr val="bg1"/>
                </a:solidFill>
              </a:rPr>
              <a:t> attributes are obviously the binary tree arcs that we have.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5C32B-03C4-4B64-AAD5-32767ECD925C}"/>
              </a:ext>
            </a:extLst>
          </p:cNvPr>
          <p:cNvSpPr txBox="1"/>
          <p:nvPr/>
        </p:nvSpPr>
        <p:spPr>
          <a:xfrm>
            <a:off x="7215591" y="3613734"/>
            <a:ext cx="36957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value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zero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one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end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end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17D835F-B66F-4F82-A1E1-1C1FDA4C4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8" y="1266825"/>
            <a:ext cx="4321528" cy="21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7"/>
            <a:ext cx="10983132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 err="1">
                <a:solidFill>
                  <a:srgbClr val="FFFF00"/>
                </a:solidFill>
              </a:rPr>
              <a:t>src_sub_binaries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</a:t>
            </a:r>
            <a:r>
              <a:rPr lang="en-US" sz="1200" dirty="0" err="1">
                <a:solidFill>
                  <a:srgbClr val="FFFF00"/>
                </a:solidFill>
              </a:rPr>
              <a:t>dst_sub_binaries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contains only the binary values of the rules which can be extracted from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 list. These two new list may contain </a:t>
            </a:r>
            <a:r>
              <a:rPr lang="en-US" sz="1200" dirty="0">
                <a:solidFill>
                  <a:schemeClr val="accent1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 value in case that we had </a:t>
            </a:r>
            <a:r>
              <a:rPr lang="en-US" sz="1200" dirty="0">
                <a:solidFill>
                  <a:srgbClr val="FFC000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 (star) as source or destination NetID.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Algorithm 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BF62E-1AC5-4D80-9615-A34BE510860E}"/>
              </a:ext>
            </a:extLst>
          </p:cNvPr>
          <p:cNvSpPr txBox="1"/>
          <p:nvPr/>
        </p:nvSpPr>
        <p:spPr>
          <a:xfrm>
            <a:off x="3867149" y="1964670"/>
            <a:ext cx="4457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B4E1-CABD-42B1-8078-6A794820D661}"/>
              </a:ext>
            </a:extLst>
          </p:cNvPr>
          <p:cNvSpPr txBox="1"/>
          <p:nvPr/>
        </p:nvSpPr>
        <p:spPr>
          <a:xfrm>
            <a:off x="604433" y="2514602"/>
            <a:ext cx="10983132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By iterating over these two new lists we can start our algorithm by calling the </a:t>
            </a:r>
            <a:r>
              <a:rPr lang="en-US" sz="1200" dirty="0" err="1">
                <a:solidFill>
                  <a:schemeClr val="bg1"/>
                </a:solidFill>
              </a:rPr>
              <a:t>add_src_nodes</a:t>
            </a:r>
            <a:r>
              <a:rPr lang="en-US" sz="1200" dirty="0">
                <a:solidFill>
                  <a:schemeClr val="bg1"/>
                </a:solidFill>
              </a:rPr>
              <a:t>() function. This function receives a node as reference and two </a:t>
            </a:r>
            <a:r>
              <a:rPr lang="en-US" sz="1200" dirty="0" err="1">
                <a:solidFill>
                  <a:schemeClr val="bg1"/>
                </a:solidFill>
              </a:rPr>
              <a:t>src_sub_binaries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 err="1">
                <a:solidFill>
                  <a:schemeClr val="bg1"/>
                </a:solidFill>
              </a:rPr>
              <a:t>dst_sub_binaries</a:t>
            </a:r>
            <a:r>
              <a:rPr lang="en-US" sz="1200" dirty="0">
                <a:solidFill>
                  <a:schemeClr val="bg1"/>
                </a:solidFill>
              </a:rPr>
              <a:t> lists, and it has two indexes. The index is used for tracking the number of bits that we have covered so far. The </a:t>
            </a:r>
            <a:r>
              <a:rPr lang="en-US" sz="1200" dirty="0" err="1">
                <a:solidFill>
                  <a:schemeClr val="bg1"/>
                </a:solidFill>
              </a:rPr>
              <a:t>rule_index</a:t>
            </a:r>
            <a:r>
              <a:rPr lang="en-US" sz="1200" dirty="0">
                <a:solidFill>
                  <a:schemeClr val="bg1"/>
                </a:solidFill>
              </a:rPr>
              <a:t> is used in the iterations as the priority number of the rule in the </a:t>
            </a:r>
            <a:r>
              <a:rPr lang="en-US" sz="1200" dirty="0" err="1">
                <a:solidFill>
                  <a:schemeClr val="bg1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 list.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830AC-4640-4A99-9347-27E495D83968}"/>
              </a:ext>
            </a:extLst>
          </p:cNvPr>
          <p:cNvSpPr txBox="1"/>
          <p:nvPr/>
        </p:nvSpPr>
        <p:spPr>
          <a:xfrm>
            <a:off x="3174003" y="3546933"/>
            <a:ext cx="58439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bt.add_src_nodes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0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add_src_nodes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4" y="1196391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&lt;= index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366EA-2EF0-408B-A11D-DD8F0FF4F3E3}"/>
              </a:ext>
            </a:extLst>
          </p:cNvPr>
          <p:cNvSpPr txBox="1"/>
          <p:nvPr/>
        </p:nvSpPr>
        <p:spPr>
          <a:xfrm>
            <a:off x="6096000" y="1196391"/>
            <a:ext cx="57275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node.zero,src_rule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node.one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add_src_nodes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node.one,src_rule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" name="Picture 19" descr="A picture containing screen, computer&#10;&#10;Description automatically generated">
            <a:extLst>
              <a:ext uri="{FF2B5EF4-FFF2-40B4-BE49-F238E27FC236}">
                <a16:creationId xmlns:a16="http://schemas.microsoft.com/office/drawing/2014/main" id="{30888AEE-D268-4CEB-B24B-93E39363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21" y="3429000"/>
            <a:ext cx="7381758" cy="33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add_dst_nodes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5" y="1196391"/>
            <a:ext cx="49704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&lt;= index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node.zero.node_rules.append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F1ABA-731A-47B4-8E1C-5F272C48520A}"/>
              </a:ext>
            </a:extLst>
          </p:cNvPr>
          <p:cNvSpPr txBox="1"/>
          <p:nvPr/>
        </p:nvSpPr>
        <p:spPr>
          <a:xfrm>
            <a:off x="6617111" y="1196390"/>
            <a:ext cx="497045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node.zero,dst_rule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node.one = Node(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add_dst_nodes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node.one,dst_rule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rule_index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77347F9-08C3-47C8-9B35-90C5ECDB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81" y="3559980"/>
            <a:ext cx="7000037" cy="28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6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6"/>
            <a:ext cx="10983132" cy="151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Then, we read the packet list using </a:t>
            </a:r>
            <a:r>
              <a:rPr lang="en-US" sz="1200" dirty="0" err="1">
                <a:solidFill>
                  <a:schemeClr val="accent4"/>
                </a:solidFill>
              </a:rPr>
              <a:t>read_packets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packets.txt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Packet</a:t>
            </a:r>
            <a:r>
              <a:rPr lang="en-US" sz="1200" dirty="0">
                <a:solidFill>
                  <a:schemeClr val="bg1"/>
                </a:solidFill>
              </a:rPr>
              <a:t>. In Packet object we have all the information that we need in separate attributes. The binary format of the IP addresses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ip_to_binary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All the object packets will be added to a list called </a:t>
            </a:r>
            <a:r>
              <a:rPr lang="en-US" sz="1200" dirty="0">
                <a:solidFill>
                  <a:srgbClr val="FFFF00"/>
                </a:solidFill>
              </a:rPr>
              <a:t>packets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Packet Read</a:t>
            </a:r>
          </a:p>
        </p:txBody>
      </p:sp>
      <p:sp>
        <p:nvSpPr>
          <p:cNvPr id="8" name="Class Rule">
            <a:extLst>
              <a:ext uri="{FF2B5EF4-FFF2-40B4-BE49-F238E27FC236}">
                <a16:creationId xmlns:a16="http://schemas.microsoft.com/office/drawing/2014/main" id="{FE5B0770-5CBF-4CE0-BA84-8304FD587AB8}"/>
              </a:ext>
            </a:extLst>
          </p:cNvPr>
          <p:cNvSpPr txBox="1"/>
          <p:nvPr/>
        </p:nvSpPr>
        <p:spPr>
          <a:xfrm>
            <a:off x="604433" y="2361351"/>
            <a:ext cx="21879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protocol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lass Rule">
            <a:extLst>
              <a:ext uri="{FF2B5EF4-FFF2-40B4-BE49-F238E27FC236}">
                <a16:creationId xmlns:a16="http://schemas.microsoft.com/office/drawing/2014/main" id="{D9876662-3EE9-4EE0-A2E4-6903013C8068}"/>
              </a:ext>
            </a:extLst>
          </p:cNvPr>
          <p:cNvSpPr txBox="1"/>
          <p:nvPr/>
        </p:nvSpPr>
        <p:spPr>
          <a:xfrm>
            <a:off x="923980" y="4057417"/>
            <a:ext cx="517201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protocol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ip_to_binary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ip_to_binary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D33999A6-4D3B-4296-BD9D-6E1CC267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01" y="2361351"/>
            <a:ext cx="4553519" cy="2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match_src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4" y="1196391"/>
            <a:ext cx="84053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match_src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candidate_actions.extend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match_dst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node.dst_root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src_index+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(node.one,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src_index+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3F948276-4DB3-4F44-94A5-51A9FF14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7" y="3865860"/>
            <a:ext cx="7444045" cy="20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match_</a:t>
            </a:r>
            <a:r>
              <a:rPr lang="en-US" b="1" dirty="0" err="1">
                <a:solidFill>
                  <a:schemeClr val="bg1"/>
                </a:solidFill>
              </a:rPr>
              <a:t>dst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4" y="1196391"/>
            <a:ext cx="84053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match_dst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candidate_actions.extend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candidate_actions.extend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node.zero.node_rules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match_dst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node.zero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dst_index+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node.one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match_dst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(node.one,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dst_bin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dst_index+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6E3C438-68A2-4A9E-B140-D9BC0462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08" y="3997158"/>
            <a:ext cx="7205584" cy="24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get_packets_actions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2C60-652D-47D6-A1D1-5C8F73093E71}"/>
              </a:ext>
            </a:extLst>
          </p:cNvPr>
          <p:cNvSpPr txBox="1"/>
          <p:nvPr/>
        </p:nvSpPr>
        <p:spPr>
          <a:xfrm>
            <a:off x="604434" y="1196391"/>
            <a:ext cx="7004381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get_packets_actions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actions=[]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packet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packets: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match_src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(root,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packet.src_binary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packet.dst_binary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candidate_actions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].protocol !=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].protocol !=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packet.protocol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nu.is_in_port_range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packet.src_port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nu.is_in_port_range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packet.dst_port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final_actions.append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actions.append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all_rules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]].action)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actions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F2A8A9D-6417-48F3-9E98-07CF4869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4500"/>
            <a:ext cx="5683400" cy="3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D2DD-E0B7-4913-A30F-1803DEE4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07" y="564242"/>
            <a:ext cx="10983132" cy="747763"/>
          </a:xfrm>
        </p:spPr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5DFC4C-8E9B-4FEC-A9A8-908C5DA87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096051"/>
              </p:ext>
            </p:extLst>
          </p:nvPr>
        </p:nvGraphicFramePr>
        <p:xfrm>
          <a:off x="678007" y="14372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EE822F-DEA6-44A2-B397-B2CBCA07F7D0}"/>
              </a:ext>
            </a:extLst>
          </p:cNvPr>
          <p:cNvSpPr txBox="1"/>
          <p:nvPr/>
        </p:nvSpPr>
        <p:spPr>
          <a:xfrm>
            <a:off x="678007" y="4305775"/>
            <a:ext cx="4650738" cy="15800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was performed each time with 100.000 packets and 100 Rules.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the packets were generated randomly and there was only 100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Matches per each test, backtracking didn’t happen and the average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 are very close to each other and the median average time for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packet is 4678 ns.</a:t>
            </a:r>
          </a:p>
        </p:txBody>
      </p:sp>
    </p:spTree>
    <p:extLst>
      <p:ext uri="{BB962C8B-B14F-4D97-AF65-F5344CB8AC3E}">
        <p14:creationId xmlns:p14="http://schemas.microsoft.com/office/powerpoint/2010/main" val="302749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–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1127F-DF19-4B69-8DEE-77E9D36ABFA9}"/>
              </a:ext>
            </a:extLst>
          </p:cNvPr>
          <p:cNvSpPr txBox="1"/>
          <p:nvPr/>
        </p:nvSpPr>
        <p:spPr>
          <a:xfrm>
            <a:off x="604434" y="1224966"/>
            <a:ext cx="10983132" cy="5268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Speed (Classification time):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classification increases linearly with the incoming packets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requirement (memory):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was not successful since the outcome measurements were inaccurate.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Size: classified 1 Million entries in 14425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fields: this program doesn’t accept dynamic dimension of classifiers.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time: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doesn’t consider updates of rules in its algorithm.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 in specification: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accepts NetID and ranges for port numbers.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different NetID increased the classification time. Using port ranges instead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numbers did not increased the classification time significantly.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6EC8C4-1D93-4AF1-888B-48E85D5DBB22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0983132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meet various QoS requirements, </a:t>
            </a:r>
            <a:r>
              <a:rPr lang="en-US" sz="2000" b="1" dirty="0"/>
              <a:t>routers</a:t>
            </a:r>
            <a:r>
              <a:rPr lang="en-US" sz="2000" dirty="0"/>
              <a:t> need to implement the following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Admission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Resource 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Per-flow queueing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Fair scheduling</a:t>
            </a:r>
          </a:p>
          <a:p>
            <a:r>
              <a:rPr lang="en-US" sz="2000" dirty="0"/>
              <a:t>They need to be able to distinguish and classify the incoming traffic into different flows (flow-aware routers) which is the principle of SDN and OpenFlow</a:t>
            </a:r>
          </a:p>
          <a:p>
            <a:r>
              <a:rPr lang="en-US" sz="2000" dirty="0"/>
              <a:t>Flows are specified by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Each rule consist of operations comparing packet fields with certain values</a:t>
            </a:r>
          </a:p>
          <a:p>
            <a:r>
              <a:rPr lang="en-US" sz="2000" dirty="0"/>
              <a:t>A set of rules is called a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Based on the criteria to be applied to classify packets with respect to a given network application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3577F-2048-42D6-86DA-98532B315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18913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E0AB42-89B4-404C-BBA0-06F09830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83644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5E336-B736-4D79-8146-01F43E0E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160421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3E4AC-33AD-4C2B-B9AA-D85E205A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4517649"/>
            <a:ext cx="409838" cy="358602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B00C6-DBCE-4AF0-9A50-7FB80957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743" y="5363925"/>
            <a:ext cx="187380" cy="278885"/>
            <a:chOff x="5052041" y="3023897"/>
            <a:chExt cx="1009650" cy="15027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37FD1D-79A4-4FBD-BA85-00CF000EF16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C23251-45A9-4DD6-B2D2-55284DDB3EC4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E54633-2F5A-48DC-8833-F918CB86538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97051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BDEEF-CA06-4C56-B0F8-3102D4E953E4}"/>
              </a:ext>
            </a:extLst>
          </p:cNvPr>
          <p:cNvSpPr txBox="1"/>
          <p:nvPr/>
        </p:nvSpPr>
        <p:spPr>
          <a:xfrm>
            <a:off x="542229" y="3019096"/>
            <a:ext cx="3573517" cy="8198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24A4E93-732B-4690-B676-EA6F0437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57" y="1604963"/>
            <a:ext cx="5909686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5CD935-4C5A-48FA-8A5F-C150B12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 in general</a:t>
            </a:r>
          </a:p>
        </p:txBody>
      </p:sp>
    </p:spTree>
    <p:extLst>
      <p:ext uri="{BB962C8B-B14F-4D97-AF65-F5344CB8AC3E}">
        <p14:creationId xmlns:p14="http://schemas.microsoft.com/office/powerpoint/2010/main" val="24079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BAF1914-B8B4-4883-A96A-42321048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packet classifier example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32446-515B-4852-8F33-3B15FB49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7" y="1641435"/>
            <a:ext cx="8029710" cy="49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3D6EC-B9BB-4B77-A925-691CD12D9DB2}"/>
              </a:ext>
            </a:extLst>
          </p:cNvPr>
          <p:cNvSpPr txBox="1"/>
          <p:nvPr/>
        </p:nvSpPr>
        <p:spPr>
          <a:xfrm>
            <a:off x="604434" y="1269503"/>
            <a:ext cx="109831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classifier C consists of N rules, </a:t>
            </a:r>
            <a:r>
              <a:rPr lang="en-US" sz="2000" dirty="0" err="1"/>
              <a:t>Rj</a:t>
            </a:r>
            <a:r>
              <a:rPr lang="en-US" sz="2000" dirty="0"/>
              <a:t>, 1 ≤ j ≤ N, where </a:t>
            </a:r>
            <a:r>
              <a:rPr lang="en-US" sz="2000" dirty="0" err="1"/>
              <a:t>Rj</a:t>
            </a:r>
            <a:r>
              <a:rPr lang="en-US" sz="2000" dirty="0"/>
              <a:t> is composed of three entities: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regular expression </a:t>
            </a:r>
            <a:r>
              <a:rPr lang="en-US" sz="1600" dirty="0" err="1"/>
              <a:t>Rj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1 ≤ </a:t>
            </a:r>
            <a:r>
              <a:rPr lang="en-US" sz="1600" dirty="0" err="1"/>
              <a:t>i</a:t>
            </a:r>
            <a:r>
              <a:rPr lang="en-US" sz="1600" dirty="0"/>
              <a:t> ≤ d, on each of the d header fields of a packet.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number, </a:t>
            </a:r>
            <a:r>
              <a:rPr lang="en-US" sz="1600" dirty="0" err="1"/>
              <a:t>Pri</a:t>
            </a:r>
            <a:r>
              <a:rPr lang="en-US" sz="1600" dirty="0"/>
              <a:t>(</a:t>
            </a:r>
            <a:r>
              <a:rPr lang="en-US" sz="1600" dirty="0" err="1"/>
              <a:t>Rj</a:t>
            </a:r>
            <a:r>
              <a:rPr lang="en-US" sz="1600" dirty="0"/>
              <a:t>), indicating the priority of the rule in the classifier.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 action, referred to as Action(</a:t>
            </a:r>
            <a:r>
              <a:rPr lang="en-US" sz="1600" dirty="0" err="1"/>
              <a:t>Rj</a:t>
            </a:r>
            <a:r>
              <a:rPr lang="en-US" sz="1600" dirty="0"/>
              <a:t>).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incoming packet P with the header considered as a d-tuple (P1, P2, . . . , Pd) is said to match </a:t>
            </a:r>
            <a:r>
              <a:rPr lang="en-US" sz="2000" dirty="0" err="1"/>
              <a:t>Rj</a:t>
            </a:r>
            <a:r>
              <a:rPr lang="en-US" sz="2000" dirty="0"/>
              <a:t> , if and only if, Pi matches </a:t>
            </a:r>
            <a:r>
              <a:rPr lang="en-US" sz="2000" dirty="0" err="1"/>
              <a:t>Rj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where 1 ≤ </a:t>
            </a:r>
            <a:r>
              <a:rPr lang="en-US" sz="2000" dirty="0" err="1"/>
              <a:t>i</a:t>
            </a:r>
            <a:r>
              <a:rPr lang="en-US" sz="2000" dirty="0"/>
              <a:t> ≤ 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 incoming packet P and thus the d-tuple, the d-dimensional packet classification problem is to find the rule Rm with the highest priority among all the rules </a:t>
            </a:r>
            <a:r>
              <a:rPr lang="en-US" sz="2000" dirty="0" err="1"/>
              <a:t>Rj</a:t>
            </a:r>
            <a:r>
              <a:rPr lang="en-US" sz="2000" dirty="0"/>
              <a:t> matching the d-tuple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IPv4 packet header,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IP 	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IP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Protocol		  	  8bits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port		16bits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port		16bits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matching rule in the classifier with the highest</a:t>
            </a:r>
          </a:p>
          <a:p>
            <a:r>
              <a:rPr lang="en-US" sz="2000" dirty="0"/>
              <a:t>      priority is chosen and its corresponding action is</a:t>
            </a:r>
          </a:p>
          <a:p>
            <a:r>
              <a:rPr lang="en-US" sz="2000" dirty="0"/>
              <a:t>      applied to the packet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F8F27-76CC-419A-8FCB-F36252017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5004" y="3970653"/>
            <a:ext cx="3192462" cy="2105344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Classifier table example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C9B50-05FF-432F-807E-D6F2A92A1587}"/>
              </a:ext>
            </a:extLst>
          </p:cNvPr>
          <p:cNvSpPr txBox="1"/>
          <p:nvPr/>
        </p:nvSpPr>
        <p:spPr>
          <a:xfrm>
            <a:off x="604434" y="3771819"/>
            <a:ext cx="10983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rule has five regular expressions on five packet-header fields from network layer to application layer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expression could be: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Simple prefix/length specification =&gt; Same definition as in P lookups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Operator/number specification =&gt; could be more general, such as equal 23, range 256-1023, and greater than 1023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wildcard can be inserted to match any value.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Note R4 ‘all-</a:t>
            </a:r>
            <a:r>
              <a:rPr lang="en-US" sz="2000" dirty="0" err="1"/>
              <a:t>wildcards’</a:t>
            </a:r>
            <a:r>
              <a:rPr lang="en-US" sz="2000" dirty="0"/>
              <a:t> specification =&gt; matches with any incoming packet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priorities of rules take effect when a packet matches both R4 and other rules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024906-8FA2-4708-9EC1-1D806ECC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3" y="1247429"/>
            <a:ext cx="9064854" cy="25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Program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3562-02E0-43FB-924C-B5CF1FF84475}"/>
              </a:ext>
            </a:extLst>
          </p:cNvPr>
          <p:cNvSpPr txBox="1"/>
          <p:nvPr/>
        </p:nvSpPr>
        <p:spPr>
          <a:xfrm>
            <a:off x="604434" y="1397675"/>
            <a:ext cx="10983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Hierarchical_algorithm.py		main algorithm functions</a:t>
            </a:r>
          </a:p>
          <a:p>
            <a:r>
              <a:rPr lang="en-US" b="1" dirty="0">
                <a:latin typeface="Consolas" panose="020B0609020204030204" pitchFamily="49" charset="0"/>
              </a:rPr>
              <a:t>Network_utils.py			customized general functions and rules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main.py					program to run the algorithm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rule_list.txt				classification rule list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random_packets.txt			randomly generated incoming packets list</a:t>
            </a:r>
          </a:p>
          <a:p>
            <a:r>
              <a:rPr lang="en-US" b="1" dirty="0">
                <a:latin typeface="Consolas" panose="020B0609020204030204" pitchFamily="49" charset="0"/>
              </a:rPr>
              <a:t>incoming_packets.txt			customized incoming packets list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A33D632B-81A2-4D58-A5E8-D7275E3D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25" y="508093"/>
            <a:ext cx="628832" cy="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6"/>
            <a:ext cx="6463117" cy="183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</a:rPr>
              <a:t>read_rules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rule_list.txt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Rule</a:t>
            </a:r>
            <a:r>
              <a:rPr lang="en-US" sz="1200" dirty="0">
                <a:solidFill>
                  <a:schemeClr val="bg1"/>
                </a:solidFill>
              </a:rPr>
              <a:t>. In Rule object 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</a:t>
            </a:r>
            <a:r>
              <a:rPr lang="en-US" sz="1200" dirty="0">
                <a:solidFill>
                  <a:srgbClr val="FFC000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Rule</a:t>
            </a:r>
          </a:p>
        </p:txBody>
      </p:sp>
      <p:sp>
        <p:nvSpPr>
          <p:cNvPr id="8" name="Class Rule">
            <a:extLst>
              <a:ext uri="{FF2B5EF4-FFF2-40B4-BE49-F238E27FC236}">
                <a16:creationId xmlns:a16="http://schemas.microsoft.com/office/drawing/2014/main" id="{FE5B0770-5CBF-4CE0-BA84-8304FD587AB8}"/>
              </a:ext>
            </a:extLst>
          </p:cNvPr>
          <p:cNvSpPr txBox="1"/>
          <p:nvPr/>
        </p:nvSpPr>
        <p:spPr>
          <a:xfrm>
            <a:off x="604433" y="3175585"/>
            <a:ext cx="214829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protocol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action =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99BA4-CDE1-4FEA-A90C-612CC68CFF95}"/>
              </a:ext>
            </a:extLst>
          </p:cNvPr>
          <p:cNvSpPr txBox="1"/>
          <p:nvPr/>
        </p:nvSpPr>
        <p:spPr>
          <a:xfrm>
            <a:off x="604433" y="1266825"/>
            <a:ext cx="6463117" cy="195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First, we read the rule list using </a:t>
            </a:r>
            <a:r>
              <a:rPr lang="en-US" sz="1200" dirty="0" err="1">
                <a:solidFill>
                  <a:schemeClr val="accent4"/>
                </a:solidFill>
              </a:rPr>
              <a:t>read_rules</a:t>
            </a:r>
            <a:r>
              <a:rPr lang="en-US" sz="1200" dirty="0">
                <a:solidFill>
                  <a:schemeClr val="accent4"/>
                </a:solidFill>
              </a:rPr>
              <a:t>() </a:t>
            </a:r>
            <a:r>
              <a:rPr lang="en-US" sz="1200" dirty="0">
                <a:solidFill>
                  <a:schemeClr val="bg1"/>
                </a:solidFill>
              </a:rPr>
              <a:t>function. Inside this function we go over each line of our text file 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rule_list.txt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and create an object </a:t>
            </a:r>
            <a:r>
              <a:rPr lang="en-US" sz="1200" dirty="0">
                <a:solidFill>
                  <a:srgbClr val="92D050"/>
                </a:solidFill>
              </a:rPr>
              <a:t>Rule</a:t>
            </a:r>
            <a:r>
              <a:rPr lang="en-US" sz="1200" dirty="0">
                <a:solidFill>
                  <a:schemeClr val="bg1"/>
                </a:solidFill>
              </a:rPr>
              <a:t>. In Rule object we have all the information that we need in separate attributes. The binary format of the prefixes will be calculated using </a:t>
            </a:r>
            <a:r>
              <a:rPr lang="en-US" sz="1200" dirty="0" err="1">
                <a:solidFill>
                  <a:schemeClr val="accent4"/>
                </a:solidFill>
              </a:rPr>
              <a:t>extract_info</a:t>
            </a:r>
            <a:r>
              <a:rPr lang="en-US" sz="1200" dirty="0">
                <a:solidFill>
                  <a:schemeClr val="accent4"/>
                </a:solidFill>
              </a:rPr>
              <a:t>()</a:t>
            </a:r>
            <a:r>
              <a:rPr lang="en-US" sz="1200" dirty="0">
                <a:solidFill>
                  <a:schemeClr val="bg1"/>
                </a:solidFill>
              </a:rPr>
              <a:t> function. If the NetID in the rule list has a * (star) value,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src_sub_binary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dst_sub_binary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attribute will remain as </a:t>
            </a:r>
            <a:r>
              <a:rPr lang="en-US" sz="1200" dirty="0">
                <a:solidFill>
                  <a:srgbClr val="0070C0"/>
                </a:solidFill>
              </a:rPr>
              <a:t>None</a:t>
            </a:r>
            <a:r>
              <a:rPr lang="en-US" sz="1200" dirty="0">
                <a:solidFill>
                  <a:schemeClr val="bg1"/>
                </a:solidFill>
              </a:rPr>
              <a:t>. All the object rules will be added to a list called </a:t>
            </a:r>
            <a:r>
              <a:rPr lang="en-US" sz="1200" dirty="0" err="1">
                <a:solidFill>
                  <a:srgbClr val="FFFF00"/>
                </a:solidFill>
              </a:rPr>
              <a:t>all_rules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justLow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EBDB-8A0F-4DA8-8090-D4619D8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noFill/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FlowDiagram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Rule</a:t>
            </a:r>
          </a:p>
        </p:txBody>
      </p:sp>
      <p:sp>
        <p:nvSpPr>
          <p:cNvPr id="10" name="Claa Rule __init__">
            <a:extLst>
              <a:ext uri="{FF2B5EF4-FFF2-40B4-BE49-F238E27FC236}">
                <a16:creationId xmlns:a16="http://schemas.microsoft.com/office/drawing/2014/main" id="{3673112C-3AAC-4715-9159-9FE50C548E39}"/>
              </a:ext>
            </a:extLst>
          </p:cNvPr>
          <p:cNvSpPr txBox="1"/>
          <p:nvPr/>
        </p:nvSpPr>
        <p:spPr>
          <a:xfrm>
            <a:off x="604433" y="3291640"/>
            <a:ext cx="732948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src_sub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dst_sub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.protocol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protocol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dst_port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action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extract_info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.src_sub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.dst_ip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.dst_netmask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extract_info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.dst_sub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8524FAC-7C56-490C-8825-21A37E153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8" y="1266825"/>
            <a:ext cx="4321528" cy="21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387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1427</TotalTime>
  <Words>3873</Words>
  <Application>Microsoft Office PowerPoint</Application>
  <PresentationFormat>Widescreen</PresentationFormat>
  <Paragraphs>255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Get Started with 3D</vt:lpstr>
      <vt:lpstr>Packet classification Hierarchical based algorithm</vt:lpstr>
      <vt:lpstr>Introduction</vt:lpstr>
      <vt:lpstr>Network Diagram in general</vt:lpstr>
      <vt:lpstr>A packet classifier example</vt:lpstr>
      <vt:lpstr>Classifier definition</vt:lpstr>
      <vt:lpstr>Classifier table example</vt:lpstr>
      <vt:lpstr>       Program structure</vt:lpstr>
      <vt:lpstr>FlowDiagram – Rule</vt:lpstr>
      <vt:lpstr>FlowDiagram – Rule</vt:lpstr>
      <vt:lpstr>FlowDiagram – Rule</vt:lpstr>
      <vt:lpstr>FlowDiagram – Algorithm start</vt:lpstr>
      <vt:lpstr>FlowDiagram – add_src_nodes()</vt:lpstr>
      <vt:lpstr>FlowDiagram – add_dst_nodes()</vt:lpstr>
      <vt:lpstr>FlowDiagram – Packet Read</vt:lpstr>
      <vt:lpstr>FlowDiagram – match_src()</vt:lpstr>
      <vt:lpstr>FlowDiagram – match_dst()</vt:lpstr>
      <vt:lpstr>FlowDiagram – get_packets_actions</vt:lpstr>
      <vt:lpstr>Test Results</vt:lpstr>
      <vt:lpstr>Performance Evaluation – Time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classification Hierarchical based algorithm</dc:title>
  <dc:creator>Mohammad Ala Amjadi</dc:creator>
  <cp:lastModifiedBy>Mohammad Ala Amjadi</cp:lastModifiedBy>
  <cp:revision>67</cp:revision>
  <dcterms:created xsi:type="dcterms:W3CDTF">2020-09-09T01:04:34Z</dcterms:created>
  <dcterms:modified xsi:type="dcterms:W3CDTF">2020-09-16T06:56:26Z</dcterms:modified>
</cp:coreProperties>
</file>