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9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303" r:id="rId29"/>
    <p:sldId id="304" r:id="rId30"/>
    <p:sldId id="305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Mohd@Hotmail.co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mohd@gmail.com" TargetMode="External"/><Relationship Id="rId2" Type="http://schemas.openxmlformats.org/officeDocument/2006/relationships/hyperlink" Target="mailto:Mohd@Hot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Review of SQL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6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MERGE statement will INSERT a new row into </a:t>
            </a:r>
            <a:r>
              <a:rPr lang="en-US" dirty="0" smtClean="0"/>
              <a:t>a target </a:t>
            </a:r>
            <a:r>
              <a:rPr lang="en-US" dirty="0"/>
              <a:t>table or UPDATE existing data in a target table</a:t>
            </a:r>
            <a:r>
              <a:rPr lang="en-US" dirty="0" smtClean="0"/>
              <a:t>, based </a:t>
            </a:r>
            <a:r>
              <a:rPr lang="en-US" dirty="0"/>
              <a:t>on a comparison of the data in the two tables</a:t>
            </a:r>
          </a:p>
          <a:p>
            <a:r>
              <a:rPr lang="en-US" dirty="0" smtClean="0"/>
              <a:t>The </a:t>
            </a:r>
            <a:r>
              <a:rPr lang="en-US" dirty="0"/>
              <a:t>WHEN </a:t>
            </a:r>
            <a:r>
              <a:rPr lang="en-US" dirty="0" err="1"/>
              <a:t>cIause</a:t>
            </a:r>
            <a:r>
              <a:rPr lang="en-US" dirty="0"/>
              <a:t> determines the action to be taken</a:t>
            </a:r>
          </a:p>
          <a:p>
            <a:r>
              <a:rPr lang="en-US" dirty="0" smtClean="0"/>
              <a:t>For </a:t>
            </a:r>
            <a:r>
              <a:rPr lang="en-US" dirty="0"/>
              <a:t>example, if a specific row exists in the source table</a:t>
            </a:r>
            <a:r>
              <a:rPr lang="en-US" dirty="0" smtClean="0"/>
              <a:t>, but </a:t>
            </a:r>
            <a:r>
              <a:rPr lang="en-US" dirty="0"/>
              <a:t>there is no matching row in the target table, </a:t>
            </a:r>
            <a:r>
              <a:rPr lang="en-US" dirty="0" smtClean="0"/>
              <a:t>the row </a:t>
            </a:r>
            <a:r>
              <a:rPr lang="en-US" dirty="0"/>
              <a:t>from the source table will be inserted into </a:t>
            </a:r>
            <a:r>
              <a:rPr lang="en-US" dirty="0" smtClean="0"/>
              <a:t>the target </a:t>
            </a:r>
            <a:r>
              <a:rPr lang="en-US" dirty="0"/>
              <a:t>table</a:t>
            </a:r>
          </a:p>
          <a:p>
            <a:r>
              <a:rPr lang="en-US" dirty="0" smtClean="0"/>
              <a:t>If </a:t>
            </a:r>
            <a:r>
              <a:rPr lang="en-US" dirty="0"/>
              <a:t>the matching row does exist in the target table, </a:t>
            </a:r>
            <a:r>
              <a:rPr lang="en-US" dirty="0" smtClean="0"/>
              <a:t>but some </a:t>
            </a:r>
            <a:r>
              <a:rPr lang="en-US" dirty="0"/>
              <a:t>data in the source table is different for that row</a:t>
            </a:r>
            <a:r>
              <a:rPr lang="en-US" dirty="0" smtClean="0"/>
              <a:t>, the </a:t>
            </a:r>
            <a:r>
              <a:rPr lang="en-US" dirty="0"/>
              <a:t>target table may be updated with the different data</a:t>
            </a:r>
          </a:p>
        </p:txBody>
      </p:sp>
    </p:spTree>
    <p:extLst>
      <p:ext uri="{BB962C8B-B14F-4D97-AF65-F5344CB8AC3E}">
        <p14:creationId xmlns:p14="http://schemas.microsoft.com/office/powerpoint/2010/main" val="37652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Usage and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up our MERGE example, consider a </a:t>
            </a:r>
            <a:r>
              <a:rPr lang="en-US" dirty="0" smtClean="0"/>
              <a:t>situation where </a:t>
            </a:r>
            <a:r>
              <a:rPr lang="en-US" dirty="0"/>
              <a:t>we need to calculate annual bonuses </a:t>
            </a:r>
            <a:r>
              <a:rPr lang="en-US" dirty="0" smtClean="0"/>
              <a:t>for employees </a:t>
            </a:r>
            <a:r>
              <a:rPr lang="en-US" dirty="0"/>
              <a:t>earning less than $10,000 USD</a:t>
            </a:r>
          </a:p>
          <a:p>
            <a:r>
              <a:rPr lang="en-US" dirty="0" smtClean="0"/>
              <a:t>First</a:t>
            </a:r>
            <a:r>
              <a:rPr lang="en-US" dirty="0"/>
              <a:t>, we create a table called bonuses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14" y="4018684"/>
            <a:ext cx="4760768" cy="13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Usage and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populate the table with the employee ids </a:t>
            </a:r>
            <a:r>
              <a:rPr lang="en-US" dirty="0" smtClean="0"/>
              <a:t>of all </a:t>
            </a:r>
            <a:r>
              <a:rPr lang="en-US" dirty="0"/>
              <a:t>employees with a salary less than $10,000 USD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39415"/>
            <a:ext cx="3962400" cy="14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Usage and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/>
          <a:lstStyle/>
          <a:p>
            <a:r>
              <a:rPr lang="en-US" dirty="0"/>
              <a:t>Each employee with a salary less than $10,000 USD </a:t>
            </a:r>
            <a:r>
              <a:rPr lang="en-US" dirty="0" smtClean="0"/>
              <a:t>is to </a:t>
            </a:r>
            <a:r>
              <a:rPr lang="en-US" dirty="0"/>
              <a:t>receive a bonus of 5% of their salary</a:t>
            </a:r>
          </a:p>
          <a:p>
            <a:r>
              <a:rPr lang="en-US" dirty="0" smtClean="0"/>
              <a:t>To </a:t>
            </a:r>
            <a:r>
              <a:rPr lang="en-US" dirty="0"/>
              <a:t>use the salary column from the employees table </a:t>
            </a:r>
            <a:r>
              <a:rPr lang="en-US" dirty="0" smtClean="0"/>
              <a:t>to calculate </a:t>
            </a:r>
            <a:r>
              <a:rPr lang="en-US" dirty="0"/>
              <a:t>the amount of the bonus and update </a:t>
            </a:r>
            <a:r>
              <a:rPr lang="en-US" dirty="0" smtClean="0"/>
              <a:t>the bonus </a:t>
            </a:r>
            <a:r>
              <a:rPr lang="en-US" dirty="0"/>
              <a:t>column in the bonuses table, we use </a:t>
            </a:r>
            <a:r>
              <a:rPr lang="en-US" dirty="0" smtClean="0"/>
              <a:t>the following </a:t>
            </a:r>
            <a:r>
              <a:rPr lang="en-US" dirty="0"/>
              <a:t>MERGE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3" y="4482619"/>
            <a:ext cx="6096433" cy="16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4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following kinds of SQL statements </a:t>
            </a:r>
            <a:r>
              <a:rPr lang="en-US" dirty="0" smtClean="0"/>
              <a:t>in PL/SQL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statements to retrieve data from a database</a:t>
            </a:r>
          </a:p>
          <a:p>
            <a:pPr lvl="1"/>
            <a:r>
              <a:rPr lang="en-US" dirty="0" smtClean="0"/>
              <a:t>DML </a:t>
            </a:r>
            <a:r>
              <a:rPr lang="en-US" dirty="0"/>
              <a:t>statements, such as INSERT, UPDATE, and DELETE, </a:t>
            </a:r>
            <a:r>
              <a:rPr lang="en-US" dirty="0" smtClean="0"/>
              <a:t>to make </a:t>
            </a:r>
            <a:r>
              <a:rPr lang="en-US" dirty="0"/>
              <a:t>changes to the database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control statements, such as COMMIT, ROLLBACK</a:t>
            </a:r>
            <a:r>
              <a:rPr lang="en-US" dirty="0" smtClean="0"/>
              <a:t>, or </a:t>
            </a:r>
            <a:r>
              <a:rPr lang="en-US" dirty="0"/>
              <a:t>SAVEPOINT, to make changes to the database </a:t>
            </a:r>
            <a:r>
              <a:rPr lang="en-US" dirty="0" smtClean="0"/>
              <a:t>permanent or </a:t>
            </a:r>
            <a:r>
              <a:rPr lang="en-US" dirty="0"/>
              <a:t>to discard them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/>
              <a:t>control statements will be covered later and </a:t>
            </a:r>
            <a:r>
              <a:rPr lang="en-US" dirty="0" smtClean="0"/>
              <a:t>are not </a:t>
            </a:r>
            <a:r>
              <a:rPr lang="en-US" dirty="0"/>
              <a:t>available in the </a:t>
            </a:r>
            <a:r>
              <a:rPr lang="en-US" dirty="0" err="1"/>
              <a:t>iAcademy</a:t>
            </a:r>
            <a:r>
              <a:rPr lang="en-US" dirty="0"/>
              <a:t>-hosted APEX environment</a:t>
            </a:r>
          </a:p>
        </p:txBody>
      </p:sp>
    </p:spTree>
    <p:extLst>
      <p:ext uri="{BB962C8B-B14F-4D97-AF65-F5344CB8AC3E}">
        <p14:creationId xmlns:p14="http://schemas.microsoft.com/office/powerpoint/2010/main" val="256631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0691"/>
            <a:ext cx="9601196" cy="40420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Retrieve data from a database into a PL/SQL </a:t>
            </a:r>
            <a:r>
              <a:rPr lang="en-US" dirty="0" smtClean="0"/>
              <a:t>variable with </a:t>
            </a:r>
            <a:r>
              <a:rPr lang="en-US" dirty="0"/>
              <a:t>a SELECT statement so you can work with the </a:t>
            </a:r>
            <a:r>
              <a:rPr lang="en-US" dirty="0" smtClean="0"/>
              <a:t>data within PL/SQL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1900" i="1" dirty="0" err="1"/>
              <a:t>select_list</a:t>
            </a:r>
            <a:r>
              <a:rPr lang="en-US" sz="1900" i="1" dirty="0"/>
              <a:t> </a:t>
            </a:r>
            <a:r>
              <a:rPr lang="en-US" sz="1900" dirty="0"/>
              <a:t>is a list of at least one column and can include SQL expressions, row functions, or </a:t>
            </a:r>
            <a:r>
              <a:rPr lang="en-US" sz="1900" dirty="0" smtClean="0"/>
              <a:t>group functions</a:t>
            </a:r>
            <a:endParaRPr lang="en-US" sz="1900" dirty="0"/>
          </a:p>
          <a:p>
            <a:pPr lvl="1"/>
            <a:r>
              <a:rPr lang="en-US" sz="1900" i="1" dirty="0" err="1"/>
              <a:t>variable_name</a:t>
            </a:r>
            <a:r>
              <a:rPr lang="en-US" sz="1900" i="1" dirty="0"/>
              <a:t> </a:t>
            </a:r>
            <a:r>
              <a:rPr lang="en-US" sz="1900" dirty="0"/>
              <a:t>is a scalar variable that holds a retrieved value</a:t>
            </a:r>
          </a:p>
          <a:p>
            <a:pPr lvl="1"/>
            <a:r>
              <a:rPr lang="en-US" sz="1900" i="1" dirty="0" err="1"/>
              <a:t>record_name</a:t>
            </a:r>
            <a:r>
              <a:rPr lang="en-US" sz="1900" i="1" dirty="0"/>
              <a:t> </a:t>
            </a:r>
            <a:r>
              <a:rPr lang="en-US" sz="1900" dirty="0"/>
              <a:t>is the PL/SQL record that holds the retrieved values</a:t>
            </a:r>
          </a:p>
          <a:p>
            <a:pPr lvl="1"/>
            <a:r>
              <a:rPr lang="en-US" sz="1900" i="1" dirty="0"/>
              <a:t>table </a:t>
            </a:r>
            <a:r>
              <a:rPr lang="en-US" sz="1900" dirty="0"/>
              <a:t>specifies the database table name</a:t>
            </a:r>
          </a:p>
          <a:p>
            <a:pPr lvl="1"/>
            <a:r>
              <a:rPr lang="en-US" sz="1900" i="1" dirty="0"/>
              <a:t>condition </a:t>
            </a:r>
            <a:r>
              <a:rPr lang="en-US" sz="1900" dirty="0"/>
              <a:t>is composed of column names, expressions, constants, and comparison operators</a:t>
            </a:r>
            <a:r>
              <a:rPr lang="en-US" sz="1900" dirty="0" smtClean="0"/>
              <a:t>, including </a:t>
            </a:r>
            <a:r>
              <a:rPr lang="en-US" sz="1900" dirty="0"/>
              <a:t>PL/SQL variables and constants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39" y="3050597"/>
            <a:ext cx="4752975" cy="128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INTO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/>
              <a:t>The INTO clause is mandatory and occurs between </a:t>
            </a:r>
            <a:r>
              <a:rPr lang="en-US" sz="2200" dirty="0" smtClean="0"/>
              <a:t>the SELECT </a:t>
            </a:r>
            <a:r>
              <a:rPr lang="en-US" sz="2200" dirty="0"/>
              <a:t>and FROM clauses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is used to specify the names of PL/SQL variables </a:t>
            </a:r>
            <a:r>
              <a:rPr lang="en-US" sz="2200" dirty="0" smtClean="0"/>
              <a:t>that hold </a:t>
            </a:r>
            <a:r>
              <a:rPr lang="en-US" sz="2200" dirty="0"/>
              <a:t>the values that SQL returns from the </a:t>
            </a:r>
            <a:r>
              <a:rPr lang="en-US" sz="2200" dirty="0" smtClean="0"/>
              <a:t>SELECT clause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19" y="3925455"/>
            <a:ext cx="7157172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1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in PL/SQL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specify one variable for each item selected</a:t>
            </a:r>
            <a:r>
              <a:rPr lang="en-US" dirty="0" smtClean="0"/>
              <a:t>, and </a:t>
            </a:r>
            <a:r>
              <a:rPr lang="en-US" dirty="0"/>
              <a:t>the order of the variables must correspond </a:t>
            </a:r>
            <a:r>
              <a:rPr lang="en-US" dirty="0" smtClean="0"/>
              <a:t>with the </a:t>
            </a:r>
            <a:r>
              <a:rPr lang="en-US" dirty="0"/>
              <a:t>order of the items selected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76" y="3404755"/>
            <a:ext cx="6274378" cy="27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Data in PL/SQL Embedded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849"/>
            <a:ext cx="9601196" cy="3318936"/>
          </a:xfrm>
        </p:spPr>
        <p:txBody>
          <a:bodyPr/>
          <a:lstStyle/>
          <a:p>
            <a:r>
              <a:rPr lang="en-US" dirty="0"/>
              <a:t>SELECT statements within a PL/SQL block fall into </a:t>
            </a:r>
            <a:r>
              <a:rPr lang="en-US" dirty="0" smtClean="0"/>
              <a:t>the ANSI </a:t>
            </a:r>
            <a:r>
              <a:rPr lang="en-US" dirty="0"/>
              <a:t>classification of embedded SQL for which </a:t>
            </a:r>
            <a:r>
              <a:rPr lang="en-US" dirty="0" smtClean="0"/>
              <a:t>the following </a:t>
            </a:r>
            <a:r>
              <a:rPr lang="en-US" dirty="0"/>
              <a:t>rule applies: embedded queries must </a:t>
            </a:r>
            <a:r>
              <a:rPr lang="en-US" dirty="0" smtClean="0"/>
              <a:t>return exactly </a:t>
            </a:r>
            <a:r>
              <a:rPr lang="en-US" dirty="0"/>
              <a:t>one row</a:t>
            </a:r>
          </a:p>
          <a:p>
            <a:r>
              <a:rPr lang="en-US" dirty="0" smtClean="0"/>
              <a:t>A </a:t>
            </a:r>
            <a:r>
              <a:rPr lang="en-US" dirty="0"/>
              <a:t>query that returns more than one row or no </a:t>
            </a:r>
            <a:r>
              <a:rPr lang="en-US" dirty="0" smtClean="0"/>
              <a:t>rows generates </a:t>
            </a:r>
            <a:r>
              <a:rPr lang="en-US" dirty="0"/>
              <a:t>an error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124035"/>
            <a:ext cx="7755081" cy="2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7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in PL/SQL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sum of the salaries for all the employees </a:t>
            </a:r>
            <a:r>
              <a:rPr lang="en-US" dirty="0" smtClean="0"/>
              <a:t>in the </a:t>
            </a:r>
            <a:r>
              <a:rPr lang="en-US" dirty="0"/>
              <a:t>specified department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50214"/>
            <a:ext cx="6477000" cy="26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lesson covers the following objectives:</a:t>
            </a:r>
          </a:p>
          <a:p>
            <a:pPr lvl="1"/>
            <a:r>
              <a:rPr lang="en-US" dirty="0" smtClean="0"/>
              <a:t>Insert </a:t>
            </a:r>
            <a:r>
              <a:rPr lang="en-US" dirty="0"/>
              <a:t>data into a database </a:t>
            </a:r>
            <a:r>
              <a:rPr lang="en-US" dirty="0" smtClean="0"/>
              <a:t>table using SQL &amp;PL/SQL</a:t>
            </a:r>
            <a:endParaRPr lang="en-US" dirty="0"/>
          </a:p>
          <a:p>
            <a:pPr lvl="1"/>
            <a:r>
              <a:rPr lang="it-IT" dirty="0" smtClean="0"/>
              <a:t>Update </a:t>
            </a:r>
            <a:r>
              <a:rPr lang="it-IT" dirty="0"/>
              <a:t>data in a database </a:t>
            </a:r>
            <a:r>
              <a:rPr lang="it-IT" dirty="0" smtClean="0"/>
              <a:t>table </a:t>
            </a:r>
            <a:r>
              <a:rPr lang="en-US" dirty="0"/>
              <a:t>using SQL &amp;PL/SQL</a:t>
            </a:r>
            <a:endParaRPr lang="it-IT" dirty="0"/>
          </a:p>
          <a:p>
            <a:pPr lvl="1"/>
            <a:r>
              <a:rPr lang="en-US" dirty="0" smtClean="0"/>
              <a:t>Delete </a:t>
            </a:r>
            <a:r>
              <a:rPr lang="en-US" dirty="0"/>
              <a:t>data from a database </a:t>
            </a:r>
            <a:r>
              <a:rPr lang="en-US" dirty="0" smtClean="0"/>
              <a:t>table </a:t>
            </a:r>
            <a:r>
              <a:rPr lang="en-US" dirty="0"/>
              <a:t>using SQL &amp;</a:t>
            </a:r>
            <a:r>
              <a:rPr lang="en-US" dirty="0" smtClean="0"/>
              <a:t>PL/SQL</a:t>
            </a:r>
            <a:endParaRPr lang="en-US" dirty="0"/>
          </a:p>
          <a:p>
            <a:pPr lvl="1"/>
            <a:r>
              <a:rPr lang="en-US" dirty="0" smtClean="0"/>
              <a:t>Merge </a:t>
            </a:r>
            <a:r>
              <a:rPr lang="en-US" dirty="0"/>
              <a:t>data into a database </a:t>
            </a:r>
            <a:r>
              <a:rPr lang="en-US" dirty="0" smtClean="0"/>
              <a:t>table </a:t>
            </a:r>
            <a:r>
              <a:rPr lang="en-US" dirty="0"/>
              <a:t>using SQL &amp;PL/SQL</a:t>
            </a:r>
          </a:p>
        </p:txBody>
      </p:sp>
    </p:spTree>
    <p:extLst>
      <p:ext uri="{BB962C8B-B14F-4D97-AF65-F5344CB8AC3E}">
        <p14:creationId xmlns:p14="http://schemas.microsoft.com/office/powerpoint/2010/main" val="192958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2645"/>
            <a:ext cx="9601196" cy="3413223"/>
          </a:xfrm>
        </p:spPr>
        <p:txBody>
          <a:bodyPr>
            <a:normAutofit/>
          </a:bodyPr>
          <a:lstStyle/>
          <a:p>
            <a:r>
              <a:rPr lang="en-US" dirty="0" smtClean="0"/>
              <a:t>1. Using an Employee table write PL/SQL to retrieve </a:t>
            </a:r>
            <a:r>
              <a:rPr lang="en-US" dirty="0" err="1" smtClean="0"/>
              <a:t>first_name</a:t>
            </a:r>
            <a:r>
              <a:rPr lang="en-US" dirty="0" smtClean="0"/>
              <a:t>, and maximum salary for all employees whose </a:t>
            </a:r>
            <a:r>
              <a:rPr lang="en-US" dirty="0" err="1" smtClean="0"/>
              <a:t>employee_id</a:t>
            </a:r>
            <a:r>
              <a:rPr lang="en-US" dirty="0" smtClean="0"/>
              <a:t> </a:t>
            </a:r>
            <a:r>
              <a:rPr lang="en-US" smtClean="0"/>
              <a:t>is 100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03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Copy of Original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9909"/>
            <a:ext cx="9601196" cy="3485959"/>
          </a:xfrm>
        </p:spPr>
        <p:txBody>
          <a:bodyPr/>
          <a:lstStyle/>
          <a:p>
            <a:r>
              <a:rPr lang="en-US" dirty="0"/>
              <a:t>It is very important that you do NOT modify the existing tables (such as EMPLOYEES and DEPARTMENTS), because they will be needed later in the course</a:t>
            </a:r>
          </a:p>
          <a:p>
            <a:r>
              <a:rPr lang="en-US" dirty="0"/>
              <a:t>The examples in this lesson use the COPY_EMP table</a:t>
            </a:r>
          </a:p>
          <a:p>
            <a:r>
              <a:rPr lang="en-US" dirty="0"/>
              <a:t>If you haven't already created the COPY_EMP table, do so now by executing this SQL statement: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5006253"/>
            <a:ext cx="5579918" cy="1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7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Using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changes to data by using DML commands </a:t>
            </a:r>
            <a:r>
              <a:rPr lang="en-US" dirty="0" smtClean="0"/>
              <a:t>within your </a:t>
            </a:r>
            <a:r>
              <a:rPr lang="en-US" dirty="0"/>
              <a:t>PLSQL block:</a:t>
            </a:r>
          </a:p>
          <a:p>
            <a:pPr lvl="1"/>
            <a:r>
              <a:rPr lang="en-US" dirty="0" smtClean="0"/>
              <a:t>INSERT</a:t>
            </a:r>
            <a:endParaRPr lang="en-US" dirty="0"/>
          </a:p>
          <a:p>
            <a:pPr lvl="1"/>
            <a:r>
              <a:rPr lang="en-US" dirty="0" smtClean="0"/>
              <a:t>UPDATE</a:t>
            </a:r>
            <a:endParaRPr lang="en-US" dirty="0"/>
          </a:p>
          <a:p>
            <a:pPr lvl="1"/>
            <a:r>
              <a:rPr lang="en-US" dirty="0" smtClean="0"/>
              <a:t>DELETE</a:t>
            </a:r>
            <a:endParaRPr lang="en-US" dirty="0"/>
          </a:p>
          <a:p>
            <a:pPr lvl="1"/>
            <a:r>
              <a:rPr lang="en-US" dirty="0" smtClean="0"/>
              <a:t>MERGE</a:t>
            </a:r>
          </a:p>
          <a:p>
            <a:r>
              <a:rPr lang="en-US" dirty="0"/>
              <a:t>A DML statement within a PL/SQL block can modify many rows (unlike a SELECT statement, </a:t>
            </a:r>
            <a:r>
              <a:rPr lang="en-US" dirty="0" smtClean="0"/>
              <a:t>which must </a:t>
            </a:r>
            <a:r>
              <a:rPr lang="en-US" dirty="0"/>
              <a:t>read exactly one row).</a:t>
            </a:r>
          </a:p>
        </p:txBody>
      </p:sp>
    </p:spTree>
    <p:extLst>
      <p:ext uri="{BB962C8B-B14F-4D97-AF65-F5344CB8AC3E}">
        <p14:creationId xmlns:p14="http://schemas.microsoft.com/office/powerpoint/2010/main" val="25312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Using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081"/>
            <a:ext cx="9601196" cy="3761509"/>
          </a:xfrm>
        </p:spPr>
        <p:txBody>
          <a:bodyPr>
            <a:noAutofit/>
          </a:bodyPr>
          <a:lstStyle/>
          <a:p>
            <a:r>
              <a:rPr lang="en-US" sz="1550" dirty="0"/>
              <a:t>You manipulate data in the database by using the </a:t>
            </a:r>
            <a:r>
              <a:rPr lang="en-US" sz="1550" dirty="0" smtClean="0"/>
              <a:t>DML commands</a:t>
            </a:r>
            <a:endParaRPr lang="en-US" sz="1550" dirty="0"/>
          </a:p>
          <a:p>
            <a:r>
              <a:rPr lang="en-US" sz="1550" dirty="0" smtClean="0"/>
              <a:t>You </a:t>
            </a:r>
            <a:r>
              <a:rPr lang="en-US" sz="1550" dirty="0"/>
              <a:t>can issue the DML commands— INSERT, UPDATE</a:t>
            </a:r>
            <a:r>
              <a:rPr lang="en-US" sz="1550" dirty="0" smtClean="0"/>
              <a:t>, DELETE</a:t>
            </a:r>
            <a:r>
              <a:rPr lang="en-US" sz="1550" dirty="0"/>
              <a:t>, and MERGE —without restriction in PL/SQL</a:t>
            </a:r>
          </a:p>
          <a:p>
            <a:pPr lvl="1"/>
            <a:r>
              <a:rPr lang="en-US" sz="1550" dirty="0" smtClean="0"/>
              <a:t>The </a:t>
            </a:r>
            <a:r>
              <a:rPr lang="en-US" sz="1550" dirty="0"/>
              <a:t>INSERT statement adds new rows to the table</a:t>
            </a:r>
          </a:p>
          <a:p>
            <a:pPr lvl="1"/>
            <a:r>
              <a:rPr lang="en-US" sz="1550" dirty="0" smtClean="0"/>
              <a:t>The </a:t>
            </a:r>
            <a:r>
              <a:rPr lang="en-US" sz="1550" dirty="0"/>
              <a:t>UPDATE statement modifies existing rows in the table</a:t>
            </a:r>
          </a:p>
          <a:p>
            <a:pPr lvl="1"/>
            <a:r>
              <a:rPr lang="en-US" sz="1550" dirty="0" smtClean="0"/>
              <a:t>The </a:t>
            </a:r>
            <a:r>
              <a:rPr lang="en-US" sz="1550" dirty="0"/>
              <a:t>DELETE statement removes rows from the </a:t>
            </a:r>
            <a:r>
              <a:rPr lang="en-US" sz="1550" dirty="0" smtClean="0"/>
              <a:t>table</a:t>
            </a:r>
          </a:p>
          <a:p>
            <a:r>
              <a:rPr lang="en-US" sz="1550" dirty="0"/>
              <a:t>The MERGE statement selects rows from one table </a:t>
            </a:r>
            <a:r>
              <a:rPr lang="en-US" sz="1550" dirty="0" smtClean="0"/>
              <a:t>to update </a:t>
            </a:r>
            <a:r>
              <a:rPr lang="en-US" sz="1550" dirty="0"/>
              <a:t>and/or insert into another table</a:t>
            </a:r>
          </a:p>
          <a:p>
            <a:r>
              <a:rPr lang="en-US" sz="1550" dirty="0" smtClean="0"/>
              <a:t>The </a:t>
            </a:r>
            <a:r>
              <a:rPr lang="en-US" sz="1550" dirty="0"/>
              <a:t>decision whether to update or insert into </a:t>
            </a:r>
            <a:r>
              <a:rPr lang="en-US" sz="1550" dirty="0" smtClean="0"/>
              <a:t>the target </a:t>
            </a:r>
            <a:r>
              <a:rPr lang="en-US" sz="1550" dirty="0"/>
              <a:t>table is based on a condition in the ON clause</a:t>
            </a:r>
          </a:p>
          <a:p>
            <a:r>
              <a:rPr lang="en-US" sz="1550" dirty="0" smtClean="0"/>
              <a:t>Note</a:t>
            </a:r>
            <a:r>
              <a:rPr lang="en-US" sz="1550" dirty="0"/>
              <a:t>: MERGE is a deterministic statement—that is, </a:t>
            </a:r>
            <a:r>
              <a:rPr lang="en-US" sz="1550" dirty="0" smtClean="0"/>
              <a:t>you cannot </a:t>
            </a:r>
            <a:r>
              <a:rPr lang="en-US" sz="1550" dirty="0"/>
              <a:t>update the same row of the target table </a:t>
            </a:r>
            <a:r>
              <a:rPr lang="en-US" sz="1550" dirty="0" smtClean="0"/>
              <a:t>multiple times </a:t>
            </a:r>
            <a:r>
              <a:rPr lang="en-US" sz="1550" dirty="0"/>
              <a:t>in the same MERGE statement</a:t>
            </a:r>
          </a:p>
          <a:p>
            <a:r>
              <a:rPr lang="en-US" sz="1550" dirty="0" smtClean="0"/>
              <a:t>You </a:t>
            </a:r>
            <a:r>
              <a:rPr lang="en-US" sz="1550" dirty="0"/>
              <a:t>must have INSERT and UPDATE object privileges in </a:t>
            </a:r>
            <a:r>
              <a:rPr lang="en-US" sz="1550" dirty="0" smtClean="0"/>
              <a:t>the target </a:t>
            </a:r>
            <a:r>
              <a:rPr lang="en-US" sz="1550" dirty="0"/>
              <a:t>table and the SELECT privilege in the source table</a:t>
            </a:r>
          </a:p>
        </p:txBody>
      </p:sp>
    </p:spTree>
    <p:extLst>
      <p:ext uri="{BB962C8B-B14F-4D97-AF65-F5344CB8AC3E}">
        <p14:creationId xmlns:p14="http://schemas.microsoft.com/office/powerpoint/2010/main" val="26604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INSERT statement adds new row(s) to a table</a:t>
            </a:r>
          </a:p>
          <a:p>
            <a:r>
              <a:rPr lang="en-US" dirty="0" smtClean="0"/>
              <a:t>Example</a:t>
            </a:r>
            <a:r>
              <a:rPr lang="en-US" dirty="0"/>
              <a:t>: Add new employee information to </a:t>
            </a:r>
            <a:r>
              <a:rPr lang="en-US" dirty="0" smtClean="0"/>
              <a:t>the COPY_EMP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One new row is added to the COPY_EMP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32" y="3477921"/>
            <a:ext cx="6448425" cy="19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 statement modifies existing row(s) in </a:t>
            </a:r>
            <a:r>
              <a:rPr lang="en-US" dirty="0" smtClean="0"/>
              <a:t>a table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Increase the salary of all employees who </a:t>
            </a:r>
            <a:r>
              <a:rPr lang="en-US" dirty="0" smtClean="0"/>
              <a:t>are stock </a:t>
            </a:r>
            <a:r>
              <a:rPr lang="en-US" dirty="0"/>
              <a:t>clerks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1" y="3622964"/>
            <a:ext cx="6400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43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DELETE statement removes row(s) from a table</a:t>
            </a:r>
          </a:p>
          <a:p>
            <a:r>
              <a:rPr lang="en-US" dirty="0" smtClean="0"/>
              <a:t>Example</a:t>
            </a:r>
            <a:r>
              <a:rPr lang="en-US" dirty="0"/>
              <a:t>: Delete rows that belong to department </a:t>
            </a:r>
            <a:r>
              <a:rPr lang="en-US" dirty="0" smtClean="0"/>
              <a:t>10 from </a:t>
            </a:r>
            <a:r>
              <a:rPr lang="en-US" dirty="0"/>
              <a:t>the COPY_EMP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866" y="4062844"/>
            <a:ext cx="6419850" cy="181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6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MERGE statement selects rows from one table </a:t>
            </a:r>
            <a:r>
              <a:rPr lang="en-US" dirty="0" smtClean="0"/>
              <a:t>to update </a:t>
            </a:r>
            <a:r>
              <a:rPr lang="en-US" dirty="0"/>
              <a:t>and/or insert into another table</a:t>
            </a:r>
          </a:p>
          <a:p>
            <a:r>
              <a:rPr lang="en-US" dirty="0" smtClean="0"/>
              <a:t>Insert </a:t>
            </a:r>
            <a:r>
              <a:rPr lang="en-US" dirty="0"/>
              <a:t>or update rows in the COPY_EMP table to </a:t>
            </a:r>
            <a:r>
              <a:rPr lang="en-US" dirty="0" smtClean="0"/>
              <a:t>match the </a:t>
            </a:r>
            <a:r>
              <a:rPr lang="en-US" dirty="0"/>
              <a:t>employees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58" y="3879851"/>
            <a:ext cx="7919605" cy="23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9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Create a copy of the table Departments and answer the following questions:</a:t>
            </a:r>
          </a:p>
          <a:p>
            <a:pPr lvl="1"/>
            <a:r>
              <a:rPr lang="en-US" dirty="0" smtClean="0"/>
              <a:t>A. Enter the following values into copied table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(111, ‘IT’, 222, 555) and (222, ‘Bus’, 333, 444)</a:t>
            </a:r>
          </a:p>
          <a:p>
            <a:pPr lvl="1"/>
            <a:r>
              <a:rPr lang="en-US" dirty="0" smtClean="0"/>
              <a:t>B. Update </a:t>
            </a:r>
            <a:r>
              <a:rPr lang="en-US" dirty="0" err="1" smtClean="0"/>
              <a:t>department_name</a:t>
            </a:r>
            <a:r>
              <a:rPr lang="en-US" dirty="0" smtClean="0"/>
              <a:t> from IT to </a:t>
            </a:r>
            <a:r>
              <a:rPr lang="en-US" dirty="0" err="1" smtClean="0"/>
              <a:t>Enginnering</a:t>
            </a:r>
            <a:r>
              <a:rPr lang="en-US" dirty="0" smtClean="0"/>
              <a:t> for the </a:t>
            </a:r>
            <a:r>
              <a:rPr lang="en-US" dirty="0" err="1" smtClean="0"/>
              <a:t>department_id</a:t>
            </a:r>
            <a:r>
              <a:rPr lang="en-US" dirty="0" smtClean="0"/>
              <a:t> 111</a:t>
            </a:r>
          </a:p>
          <a:p>
            <a:pPr lvl="1"/>
            <a:r>
              <a:rPr lang="en-US" dirty="0" smtClean="0"/>
              <a:t>C. </a:t>
            </a:r>
            <a:r>
              <a:rPr lang="en-US" dirty="0"/>
              <a:t>MERGE </a:t>
            </a:r>
            <a:r>
              <a:rPr lang="en-US" dirty="0" smtClean="0"/>
              <a:t>rows </a:t>
            </a:r>
            <a:r>
              <a:rPr lang="en-US" dirty="0"/>
              <a:t>from </a:t>
            </a:r>
            <a:r>
              <a:rPr lang="en-US" b="1" dirty="0" smtClean="0"/>
              <a:t>DEPARTMENTS</a:t>
            </a:r>
            <a:r>
              <a:rPr lang="en-US" dirty="0" smtClean="0"/>
              <a:t> table </a:t>
            </a:r>
            <a:r>
              <a:rPr lang="en-US" dirty="0"/>
              <a:t>to update and/or insert into </a:t>
            </a:r>
            <a:r>
              <a:rPr lang="en-US" b="1" dirty="0" smtClean="0"/>
              <a:t>COPY_DEPT</a:t>
            </a:r>
            <a:r>
              <a:rPr lang="en-US" dirty="0" smtClean="0"/>
              <a:t> table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6" y="2393156"/>
            <a:ext cx="4888316" cy="697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56" y="3197489"/>
            <a:ext cx="4888316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56" y="4800071"/>
            <a:ext cx="4888316" cy="1409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261" y="2393156"/>
            <a:ext cx="3581400" cy="22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2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You can use DML commands to add rows, delete </a:t>
            </a:r>
            <a:r>
              <a:rPr lang="en-US" dirty="0" smtClean="0"/>
              <a:t>rows and </a:t>
            </a:r>
            <a:r>
              <a:rPr lang="en-US" dirty="0"/>
              <a:t>modify the data within a row</a:t>
            </a:r>
          </a:p>
          <a:p>
            <a:r>
              <a:rPr lang="en-US" dirty="0" smtClean="0"/>
              <a:t>The DML </a:t>
            </a:r>
            <a:r>
              <a:rPr lang="en-US" dirty="0"/>
              <a:t>commands are INSERT, UPDATE, DELETE, </a:t>
            </a:r>
            <a:r>
              <a:rPr lang="en-US" dirty="0" smtClean="0"/>
              <a:t>and MERGE</a:t>
            </a:r>
          </a:p>
          <a:p>
            <a:r>
              <a:rPr lang="en-US" dirty="0"/>
              <a:t>If you have a locally installed version of APEX, there </a:t>
            </a:r>
            <a:r>
              <a:rPr lang="en-US" dirty="0" smtClean="0"/>
              <a:t>is an </a:t>
            </a:r>
            <a:r>
              <a:rPr lang="en-US" dirty="0"/>
              <a:t>AUTOCOMMIT checkbox that can be unchecked </a:t>
            </a:r>
            <a:r>
              <a:rPr lang="en-US" dirty="0" smtClean="0"/>
              <a:t>to disable </a:t>
            </a:r>
            <a:r>
              <a:rPr lang="en-US" dirty="0"/>
              <a:t>AUTOCOMMIT</a:t>
            </a:r>
          </a:p>
          <a:p>
            <a:r>
              <a:rPr lang="en-US" dirty="0" smtClean="0"/>
              <a:t>When </a:t>
            </a:r>
            <a:r>
              <a:rPr lang="en-US" dirty="0"/>
              <a:t>AUTOCOMMIT is disabled, DML </a:t>
            </a:r>
            <a:r>
              <a:rPr lang="en-US" dirty="0" smtClean="0"/>
              <a:t>commands produce </a:t>
            </a:r>
            <a:r>
              <a:rPr lang="en-US" dirty="0"/>
              <a:t>permanent changes only when the COMMIT</a:t>
            </a:r>
          </a:p>
          <a:p>
            <a:r>
              <a:rPr lang="en-US" dirty="0"/>
              <a:t>command is issued either within a PL/SQL block or </a:t>
            </a:r>
            <a:r>
              <a:rPr lang="en-US" dirty="0" smtClean="0"/>
              <a:t>by itself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the user logs off normally or closes the </a:t>
            </a:r>
            <a:r>
              <a:rPr lang="en-US" dirty="0" smtClean="0"/>
              <a:t>browser window </a:t>
            </a:r>
            <a:r>
              <a:rPr lang="en-US" dirty="0"/>
              <a:t>before executing a COMMIT command, </a:t>
            </a:r>
            <a:r>
              <a:rPr lang="en-US" dirty="0" smtClean="0"/>
              <a:t>the changes </a:t>
            </a:r>
            <a:r>
              <a:rPr lang="en-US" dirty="0"/>
              <a:t>will be rolled back</a:t>
            </a:r>
          </a:p>
        </p:txBody>
      </p:sp>
    </p:spTree>
    <p:extLst>
      <p:ext uri="{BB962C8B-B14F-4D97-AF65-F5344CB8AC3E}">
        <p14:creationId xmlns:p14="http://schemas.microsoft.com/office/powerpoint/2010/main" val="724605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19" y="2470245"/>
            <a:ext cx="8903113" cy="37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61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a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again at the DELETE statement in this </a:t>
            </a:r>
            <a:r>
              <a:rPr lang="en-US" dirty="0" smtClean="0"/>
              <a:t>PL/SQL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It would be useful to know how many COPY_EMP </a:t>
            </a:r>
            <a:r>
              <a:rPr lang="en-US" dirty="0" smtClean="0"/>
              <a:t>rows were </a:t>
            </a:r>
            <a:r>
              <a:rPr lang="en-US" dirty="0"/>
              <a:t>deleted by this statement</a:t>
            </a:r>
          </a:p>
          <a:p>
            <a:r>
              <a:rPr lang="en-US" dirty="0" smtClean="0"/>
              <a:t>To </a:t>
            </a:r>
            <a:r>
              <a:rPr lang="en-US" dirty="0"/>
              <a:t>obtain this information, we need to </a:t>
            </a:r>
            <a:r>
              <a:rPr lang="en-US" dirty="0" smtClean="0"/>
              <a:t>understand cursors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42384"/>
            <a:ext cx="54864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Cursor?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“cursor” has several meanings in Oracle. It is sometimes used to mean a pointer to </a:t>
            </a:r>
            <a:r>
              <a:rPr lang="en-US" dirty="0" smtClean="0"/>
              <a:t>the private </a:t>
            </a:r>
            <a:r>
              <a:rPr lang="en-US" dirty="0"/>
              <a:t>memory area, rather than the memory area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a named control structure used by an application program to point and select a row of data from a result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and 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types of cursors:</a:t>
            </a:r>
          </a:p>
          <a:p>
            <a:pPr lvl="1"/>
            <a:r>
              <a:rPr lang="en-US" dirty="0" smtClean="0"/>
              <a:t>Implicit </a:t>
            </a:r>
            <a:r>
              <a:rPr lang="en-US" dirty="0"/>
              <a:t>cursors: Defined automatically by Oracle for all </a:t>
            </a:r>
            <a:r>
              <a:rPr lang="en-US" dirty="0" smtClean="0"/>
              <a:t>SQL data </a:t>
            </a:r>
            <a:r>
              <a:rPr lang="en-US" dirty="0"/>
              <a:t>manipulation statements, and for queries that </a:t>
            </a:r>
            <a:r>
              <a:rPr lang="en-US" dirty="0" smtClean="0"/>
              <a:t>return only </a:t>
            </a:r>
            <a:r>
              <a:rPr lang="en-US" dirty="0"/>
              <a:t>one row</a:t>
            </a:r>
          </a:p>
          <a:p>
            <a:pPr lvl="2"/>
            <a:r>
              <a:rPr lang="en-US" dirty="0" smtClean="0"/>
              <a:t>An </a:t>
            </a:r>
            <a:r>
              <a:rPr lang="en-US" dirty="0"/>
              <a:t>implicit cursor is always automatically named “SQL</a:t>
            </a:r>
            <a:r>
              <a:rPr lang="en-US" dirty="0" smtClean="0"/>
              <a:t>”. User can’t control the behavior of these cursor.</a:t>
            </a:r>
            <a:endParaRPr lang="en-US" dirty="0"/>
          </a:p>
          <a:p>
            <a:pPr lvl="1"/>
            <a:r>
              <a:rPr lang="en-US" dirty="0" smtClean="0"/>
              <a:t>Explicit </a:t>
            </a:r>
            <a:r>
              <a:rPr lang="en-US" dirty="0"/>
              <a:t>cursors: Defined by the </a:t>
            </a:r>
            <a:r>
              <a:rPr lang="en-US" dirty="0" smtClean="0"/>
              <a:t>PL/SQL programmer </a:t>
            </a:r>
            <a:r>
              <a:rPr lang="en-US" dirty="0"/>
              <a:t>for queries that return </a:t>
            </a:r>
            <a:r>
              <a:rPr lang="en-US" dirty="0" smtClean="0"/>
              <a:t>more than </a:t>
            </a:r>
            <a:r>
              <a:rPr lang="en-US" dirty="0"/>
              <a:t>one </a:t>
            </a:r>
            <a:r>
              <a:rPr lang="en-US" dirty="0" smtClean="0"/>
              <a:t>row</a:t>
            </a:r>
          </a:p>
          <a:p>
            <a:pPr lvl="2"/>
            <a:r>
              <a:rPr lang="en-US" dirty="0" smtClean="0"/>
              <a:t>User defined cursor return more than one row</a:t>
            </a:r>
          </a:p>
          <a:p>
            <a:pPr lvl="2"/>
            <a:r>
              <a:rPr lang="en-US" dirty="0" smtClean="0"/>
              <a:t>User has a full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6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Attributes for Implicit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</a:t>
            </a:r>
            <a:r>
              <a:rPr lang="en-US" dirty="0"/>
              <a:t>attributes are automatically declared </a:t>
            </a:r>
            <a:r>
              <a:rPr lang="en-US" dirty="0" smtClean="0"/>
              <a:t>variables that </a:t>
            </a:r>
            <a:r>
              <a:rPr lang="en-US" dirty="0"/>
              <a:t>allow you to evaluate what happened when </a:t>
            </a:r>
            <a:r>
              <a:rPr lang="en-US" dirty="0" smtClean="0"/>
              <a:t>a cursor </a:t>
            </a:r>
            <a:r>
              <a:rPr lang="en-US" dirty="0"/>
              <a:t>was last used</a:t>
            </a:r>
          </a:p>
          <a:p>
            <a:r>
              <a:rPr lang="en-US" dirty="0" smtClean="0"/>
              <a:t>Attributes </a:t>
            </a:r>
            <a:r>
              <a:rPr lang="en-US" dirty="0"/>
              <a:t>for implicit cursors are prefaced with “SQL”</a:t>
            </a:r>
          </a:p>
          <a:p>
            <a:r>
              <a:rPr lang="en-US" dirty="0" smtClean="0"/>
              <a:t>Use </a:t>
            </a:r>
            <a:r>
              <a:rPr lang="en-US" dirty="0"/>
              <a:t>these attributes in PL/SQL statements, but not </a:t>
            </a:r>
            <a:r>
              <a:rPr lang="en-US" dirty="0" smtClean="0"/>
              <a:t>in SQL </a:t>
            </a:r>
            <a:r>
              <a:rPr lang="en-US" dirty="0"/>
              <a:t>statements</a:t>
            </a:r>
          </a:p>
          <a:p>
            <a:r>
              <a:rPr lang="en-US" dirty="0" smtClean="0"/>
              <a:t>Using </a:t>
            </a:r>
            <a:r>
              <a:rPr lang="en-US" dirty="0"/>
              <a:t>cursor attributes, you can test </a:t>
            </a:r>
            <a:r>
              <a:rPr lang="en-US" dirty="0" smtClean="0"/>
              <a:t>the outcome </a:t>
            </a:r>
            <a:r>
              <a:rPr lang="en-US" dirty="0"/>
              <a:t>of your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2121794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Attributes for Implicit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601196" cy="31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4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Implicit Cursor Attributes: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rows that have the specified employee ID </a:t>
            </a:r>
            <a:r>
              <a:rPr lang="en-US" dirty="0" smtClean="0"/>
              <a:t>from the </a:t>
            </a:r>
            <a:r>
              <a:rPr lang="en-US" dirty="0"/>
              <a:t>COPY_EMP table</a:t>
            </a:r>
          </a:p>
          <a:p>
            <a:r>
              <a:rPr lang="en-US" dirty="0" smtClean="0"/>
              <a:t>Print </a:t>
            </a:r>
            <a:r>
              <a:rPr lang="en-US" dirty="0"/>
              <a:t>the number of rows deleted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92" y="3927330"/>
            <a:ext cx="6019800" cy="22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66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Implicit Cursor Attributes: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several rows in the COPY_EMP table</a:t>
            </a:r>
          </a:p>
          <a:p>
            <a:r>
              <a:rPr lang="en-US" dirty="0" smtClean="0"/>
              <a:t>Print </a:t>
            </a:r>
            <a:r>
              <a:rPr lang="en-US" dirty="0"/>
              <a:t>the number of rows updated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8" y="3544598"/>
            <a:ext cx="6076950" cy="233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28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Implicit Cursor Attributes: Good </a:t>
            </a:r>
            <a:r>
              <a:rPr lang="en-US" dirty="0" smtClean="0"/>
              <a:t>Practice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this code which creates a table and </a:t>
            </a:r>
            <a:r>
              <a:rPr lang="en-US" dirty="0" smtClean="0"/>
              <a:t>then executes </a:t>
            </a:r>
            <a:r>
              <a:rPr lang="en-US" dirty="0"/>
              <a:t>a PL/SQL block</a:t>
            </a:r>
          </a:p>
          <a:p>
            <a:r>
              <a:rPr lang="en-US" dirty="0" smtClean="0"/>
              <a:t>Determine </a:t>
            </a:r>
            <a:r>
              <a:rPr lang="en-US" dirty="0"/>
              <a:t>what value is inserted into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65" y="3705225"/>
            <a:ext cx="6296025" cy="23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9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Implicit Cursor Attributes: Good </a:t>
            </a:r>
            <a:r>
              <a:rPr lang="en-US" dirty="0" smtClean="0"/>
              <a:t>Practice Guideline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the value in the RESULTS table - we </a:t>
            </a:r>
            <a:r>
              <a:rPr lang="en-US" dirty="0" smtClean="0"/>
              <a:t>must save </a:t>
            </a:r>
            <a:r>
              <a:rPr lang="en-US" dirty="0"/>
              <a:t>the SQL%ROWCOUNT value in a declared variable</a:t>
            </a:r>
          </a:p>
          <a:p>
            <a:r>
              <a:rPr lang="en-US" dirty="0" smtClean="0"/>
              <a:t>The </a:t>
            </a:r>
            <a:r>
              <a:rPr lang="en-US" dirty="0"/>
              <a:t>value is displayed using PUT_LINE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3841751"/>
            <a:ext cx="780054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1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use the INSERT statement to add new rows to </a:t>
            </a:r>
            <a:r>
              <a:rPr lang="en-US" dirty="0" smtClean="0"/>
              <a:t>a table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requires at least two items: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the table</a:t>
            </a:r>
          </a:p>
          <a:p>
            <a:pPr lvl="1"/>
            <a:r>
              <a:rPr lang="en-US" dirty="0" smtClean="0"/>
              <a:t>Values </a:t>
            </a:r>
            <a:r>
              <a:rPr lang="en-US" dirty="0"/>
              <a:t>for each of the columns in the table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Optional, but recommended) The names of the columns </a:t>
            </a:r>
            <a:r>
              <a:rPr lang="en-US" dirty="0" smtClean="0"/>
              <a:t>that will </a:t>
            </a:r>
            <a:r>
              <a:rPr lang="en-US" dirty="0"/>
              <a:t>receive a value when the row is inserted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this option is used, then the list of values must match </a:t>
            </a:r>
            <a:r>
              <a:rPr lang="en-US" dirty="0" smtClean="0"/>
              <a:t>the list </a:t>
            </a:r>
            <a:r>
              <a:rPr lang="en-US" dirty="0"/>
              <a:t>of columns</a:t>
            </a:r>
          </a:p>
          <a:p>
            <a:r>
              <a:rPr lang="en-US" dirty="0" smtClean="0"/>
              <a:t>At </a:t>
            </a:r>
            <a:r>
              <a:rPr lang="en-US" dirty="0"/>
              <a:t>the very least, you must list and initialize with </a:t>
            </a:r>
            <a:r>
              <a:rPr lang="en-US" dirty="0" smtClean="0"/>
              <a:t>a value </a:t>
            </a:r>
            <a:r>
              <a:rPr lang="en-US" dirty="0"/>
              <a:t>each column that can not be NULL</a:t>
            </a:r>
          </a:p>
        </p:txBody>
      </p:sp>
    </p:spTree>
    <p:extLst>
      <p:ext uri="{BB962C8B-B14F-4D97-AF65-F5344CB8AC3E}">
        <p14:creationId xmlns:p14="http://schemas.microsoft.com/office/powerpoint/2010/main" val="156430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Write a program in PL/SQL to find the number of rows effected by the use of SQL%ROWCOUNT attributes of an implicit </a:t>
            </a:r>
            <a:r>
              <a:rPr lang="en-US" dirty="0" smtClean="0"/>
              <a:t>cursor?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0" y="3446993"/>
            <a:ext cx="9119322" cy="26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7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is an inseparable list of </a:t>
            </a:r>
            <a:r>
              <a:rPr lang="en-US" dirty="0" smtClean="0"/>
              <a:t>database operations </a:t>
            </a:r>
            <a:r>
              <a:rPr lang="en-US" dirty="0"/>
              <a:t>that must be executed either in its </a:t>
            </a:r>
            <a:r>
              <a:rPr lang="en-US" dirty="0" smtClean="0"/>
              <a:t>entirety or </a:t>
            </a:r>
            <a:r>
              <a:rPr lang="en-US" dirty="0"/>
              <a:t>not at all</a:t>
            </a:r>
          </a:p>
          <a:p>
            <a:r>
              <a:rPr lang="en-US" dirty="0" smtClean="0"/>
              <a:t>Transactions </a:t>
            </a:r>
            <a:r>
              <a:rPr lang="en-US" dirty="0"/>
              <a:t>maintain data integrity and </a:t>
            </a:r>
            <a:r>
              <a:rPr lang="en-US" dirty="0" smtClean="0"/>
              <a:t>guarantee that </a:t>
            </a:r>
            <a:r>
              <a:rPr lang="en-US" dirty="0"/>
              <a:t>the database is always in a consistent state</a:t>
            </a:r>
          </a:p>
        </p:txBody>
      </p:sp>
    </p:spTree>
    <p:extLst>
      <p:ext uri="{BB962C8B-B14F-4D97-AF65-F5344CB8AC3E}">
        <p14:creationId xmlns:p14="http://schemas.microsoft.com/office/powerpoint/2010/main" val="129912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illustrate the concept of a transaction, consider </a:t>
            </a:r>
            <a:r>
              <a:rPr lang="en-US" dirty="0" smtClean="0"/>
              <a:t>a banking </a:t>
            </a:r>
            <a:r>
              <a:rPr lang="en-US" dirty="0"/>
              <a:t>database</a:t>
            </a:r>
          </a:p>
          <a:p>
            <a:r>
              <a:rPr lang="en-US" dirty="0" smtClean="0"/>
              <a:t>When </a:t>
            </a:r>
            <a:r>
              <a:rPr lang="en-US" dirty="0"/>
              <a:t>a bank customer transfers money from a </a:t>
            </a:r>
            <a:r>
              <a:rPr lang="en-US" dirty="0" smtClean="0"/>
              <a:t>savings account </a:t>
            </a:r>
            <a:r>
              <a:rPr lang="en-US" dirty="0"/>
              <a:t>to a checking account, the transaction </a:t>
            </a:r>
            <a:r>
              <a:rPr lang="en-US" dirty="0" smtClean="0"/>
              <a:t>can consist </a:t>
            </a:r>
            <a:r>
              <a:rPr lang="en-US" dirty="0"/>
              <a:t>of three separate operations: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07" y="4051155"/>
            <a:ext cx="6000750" cy="18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7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9601196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4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use transaction control statements to make </a:t>
            </a:r>
            <a:r>
              <a:rPr lang="en-US" dirty="0" smtClean="0"/>
              <a:t>the changes </a:t>
            </a:r>
            <a:r>
              <a:rPr lang="en-US" dirty="0"/>
              <a:t>to the database permanent or to discard them</a:t>
            </a:r>
          </a:p>
          <a:p>
            <a:r>
              <a:rPr lang="en-US" dirty="0" smtClean="0"/>
              <a:t>The </a:t>
            </a:r>
            <a:r>
              <a:rPr lang="en-US" dirty="0"/>
              <a:t>three main transaction control statements are:</a:t>
            </a:r>
          </a:p>
          <a:p>
            <a:pPr lvl="1"/>
            <a:r>
              <a:rPr lang="en-US" dirty="0" smtClean="0"/>
              <a:t>COMMIT</a:t>
            </a:r>
            <a:endParaRPr lang="en-US" dirty="0"/>
          </a:p>
          <a:p>
            <a:pPr lvl="1"/>
            <a:r>
              <a:rPr lang="en-US" dirty="0" smtClean="0"/>
              <a:t>ROLLBACK</a:t>
            </a:r>
            <a:endParaRPr lang="en-US" dirty="0"/>
          </a:p>
          <a:p>
            <a:pPr lvl="1"/>
            <a:r>
              <a:rPr lang="en-US" dirty="0" smtClean="0"/>
              <a:t>SAVEPOINT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transaction control commands are valid in </a:t>
            </a:r>
            <a:r>
              <a:rPr lang="en-US" dirty="0" smtClean="0"/>
              <a:t>PL/SQL and </a:t>
            </a:r>
            <a:r>
              <a:rPr lang="en-US" dirty="0"/>
              <a:t>therefore can be used directly in the executable </a:t>
            </a:r>
            <a:r>
              <a:rPr lang="en-US" dirty="0" smtClean="0"/>
              <a:t>or exception </a:t>
            </a:r>
            <a:r>
              <a:rPr lang="en-US" dirty="0"/>
              <a:t>section of a PL/SQL block</a:t>
            </a:r>
          </a:p>
        </p:txBody>
      </p:sp>
    </p:spTree>
    <p:extLst>
      <p:ext uri="{BB962C8B-B14F-4D97-AF65-F5344CB8AC3E}">
        <p14:creationId xmlns:p14="http://schemas.microsoft.com/office/powerpoint/2010/main" val="2042089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1067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COMMIT is used to make the database changes permanent</a:t>
            </a:r>
          </a:p>
          <a:p>
            <a:r>
              <a:rPr lang="en-US" dirty="0" smtClean="0"/>
              <a:t>If </a:t>
            </a:r>
            <a:r>
              <a:rPr lang="en-US" dirty="0"/>
              <a:t>a transaction ends with a COMMIT statement, all </a:t>
            </a:r>
            <a:r>
              <a:rPr lang="en-US" dirty="0" smtClean="0"/>
              <a:t>the changes </a:t>
            </a:r>
            <a:r>
              <a:rPr lang="en-US" dirty="0"/>
              <a:t>made to the database during that transaction </a:t>
            </a:r>
            <a:r>
              <a:rPr lang="en-US" dirty="0" smtClean="0"/>
              <a:t>are made permanent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keyword END signals the end of a PL/SQL block, not </a:t>
            </a:r>
            <a:r>
              <a:rPr lang="en-US" dirty="0" smtClean="0"/>
              <a:t>the end </a:t>
            </a:r>
            <a:r>
              <a:rPr lang="en-US" dirty="0"/>
              <a:t>of a transaction</a:t>
            </a:r>
          </a:p>
          <a:p>
            <a:r>
              <a:rPr lang="en-US" dirty="0" smtClean="0"/>
              <a:t>A </a:t>
            </a:r>
            <a:r>
              <a:rPr lang="en-US" dirty="0"/>
              <a:t>transaction may include multiple PL/SQL blocks </a:t>
            </a:r>
            <a:r>
              <a:rPr lang="en-US" dirty="0" smtClean="0"/>
              <a:t>and nested </a:t>
            </a:r>
            <a:r>
              <a:rPr lang="en-US" dirty="0"/>
              <a:t>PL/SQL blocks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66" y="3516888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98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ROLLBACK is for discarding any changes that </a:t>
            </a:r>
            <a:r>
              <a:rPr lang="en-US" dirty="0" smtClean="0"/>
              <a:t>were made </a:t>
            </a:r>
            <a:r>
              <a:rPr lang="en-US" dirty="0"/>
              <a:t>to the database after the last COMMIT</a:t>
            </a:r>
          </a:p>
          <a:p>
            <a:r>
              <a:rPr lang="en-US" dirty="0" smtClean="0"/>
              <a:t>If </a:t>
            </a:r>
            <a:r>
              <a:rPr lang="en-US" dirty="0"/>
              <a:t>the transaction fails, or ends with a ROLLBACK, </a:t>
            </a:r>
            <a:r>
              <a:rPr lang="en-US" dirty="0" smtClean="0"/>
              <a:t>then none </a:t>
            </a:r>
            <a:r>
              <a:rPr lang="en-US" dirty="0"/>
              <a:t>of the statements take effect</a:t>
            </a:r>
          </a:p>
          <a:p>
            <a:r>
              <a:rPr lang="en-US" dirty="0" smtClean="0"/>
              <a:t>In </a:t>
            </a:r>
            <a:r>
              <a:rPr lang="en-US" dirty="0"/>
              <a:t>the example, only the second INSERT </a:t>
            </a:r>
            <a:r>
              <a:rPr lang="en-US" dirty="0" smtClean="0"/>
              <a:t>statement adds </a:t>
            </a:r>
            <a:r>
              <a:rPr lang="en-US" dirty="0"/>
              <a:t>a row of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4" y="4773755"/>
            <a:ext cx="6514235" cy="13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9894"/>
            <a:ext cx="9601196" cy="3318936"/>
          </a:xfrm>
        </p:spPr>
        <p:txBody>
          <a:bodyPr/>
          <a:lstStyle/>
          <a:p>
            <a:r>
              <a:rPr lang="en-US" dirty="0"/>
              <a:t>SAVEPOINT is used to mark an intermediate point </a:t>
            </a:r>
            <a:r>
              <a:rPr lang="en-US" dirty="0" smtClean="0"/>
              <a:t>in transaction </a:t>
            </a:r>
            <a:r>
              <a:rPr lang="en-US" dirty="0"/>
              <a:t>processing</a:t>
            </a:r>
          </a:p>
          <a:p>
            <a:r>
              <a:rPr lang="en-US" dirty="0" smtClean="0"/>
              <a:t>ROLLBACK </a:t>
            </a:r>
            <a:r>
              <a:rPr lang="en-US" dirty="0"/>
              <a:t>is used to return the data values to </a:t>
            </a:r>
            <a:r>
              <a:rPr lang="en-US" dirty="0" smtClean="0"/>
              <a:t>the point </a:t>
            </a:r>
            <a:r>
              <a:rPr lang="en-US" dirty="0"/>
              <a:t>of a SAVEPOINT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32" y="4108451"/>
            <a:ext cx="652159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76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2240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1. Create Staff Table with the following information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2. Enter the following records and save as T1</a:t>
            </a:r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4374"/>
              </p:ext>
            </p:extLst>
          </p:nvPr>
        </p:nvGraphicFramePr>
        <p:xfrm>
          <a:off x="1554018" y="2729459"/>
          <a:ext cx="8128000" cy="138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4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</a:t>
                      </a:r>
                      <a:endParaRPr lang="en-US" sz="1600" dirty="0"/>
                    </a:p>
                  </a:txBody>
                  <a:tcPr/>
                </a:tc>
              </a:tr>
              <a:tr h="3455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StaffId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</a:t>
                      </a:r>
                      <a:endParaRPr lang="en-US" sz="1600" dirty="0"/>
                    </a:p>
                  </a:txBody>
                  <a:tcPr/>
                </a:tc>
              </a:tr>
              <a:tr h="345575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StaffName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Varchar2(20)</a:t>
                      </a:r>
                      <a:endParaRPr lang="en-US" sz="1600" dirty="0"/>
                    </a:p>
                  </a:txBody>
                  <a:tcPr/>
                </a:tc>
              </a:tr>
              <a:tr h="345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Varchar2(20)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64270"/>
              </p:ext>
            </p:extLst>
          </p:nvPr>
        </p:nvGraphicFramePr>
        <p:xfrm>
          <a:off x="1450109" y="456503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StaffName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haneen@gmail.com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Mohd@Hotmail.com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Rehab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Rehab@gmail.com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5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Update an email from </a:t>
            </a:r>
            <a:r>
              <a:rPr lang="en-US" dirty="0" smtClean="0">
                <a:hlinkClick r:id="rId2"/>
              </a:rPr>
              <a:t>Mohd@Hotmail.com</a:t>
            </a:r>
            <a:r>
              <a:rPr lang="en-US" dirty="0" smtClean="0"/>
              <a:t> to </a:t>
            </a:r>
            <a:r>
              <a:rPr lang="en-US" dirty="0" smtClean="0">
                <a:hlinkClick r:id="rId3"/>
              </a:rPr>
              <a:t>mohd@gmail.com</a:t>
            </a:r>
            <a:r>
              <a:rPr lang="en-US" dirty="0" smtClean="0"/>
              <a:t> and save it as T2</a:t>
            </a:r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smtClean="0"/>
              <a:t>Insert </a:t>
            </a:r>
            <a:r>
              <a:rPr lang="en-US" dirty="0"/>
              <a:t>the records as follows and save it as </a:t>
            </a:r>
            <a:r>
              <a:rPr lang="en-US" dirty="0" smtClean="0"/>
              <a:t>T3:</a:t>
            </a:r>
          </a:p>
          <a:p>
            <a:endParaRPr lang="en-US" dirty="0"/>
          </a:p>
          <a:p>
            <a:r>
              <a:rPr lang="en-US" dirty="0" smtClean="0"/>
              <a:t>5. </a:t>
            </a:r>
            <a:r>
              <a:rPr lang="en-US" dirty="0"/>
              <a:t>Delete the </a:t>
            </a:r>
            <a:r>
              <a:rPr lang="en-US" dirty="0" err="1" smtClean="0"/>
              <a:t>StaffId</a:t>
            </a:r>
            <a:r>
              <a:rPr lang="en-US" dirty="0" smtClean="0"/>
              <a:t> 131 </a:t>
            </a:r>
            <a:r>
              <a:rPr lang="en-US" dirty="0"/>
              <a:t>and save it as </a:t>
            </a:r>
            <a:r>
              <a:rPr lang="en-US" dirty="0" smtClean="0"/>
              <a:t>T4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mtClean="0"/>
              <a:t>6. </a:t>
            </a:r>
            <a:r>
              <a:rPr lang="en-US" dirty="0"/>
              <a:t>Return back the Transaction after </a:t>
            </a:r>
            <a:r>
              <a:rPr lang="en-US" dirty="0" smtClean="0"/>
              <a:t>T2 and submit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14222"/>
              </p:ext>
            </p:extLst>
          </p:nvPr>
        </p:nvGraphicFramePr>
        <p:xfrm>
          <a:off x="1387763" y="3845560"/>
          <a:ext cx="81279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320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StaffID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StaffName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</a:tr>
              <a:tr h="33204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Shehab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Shehab@gmail.com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5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2240"/>
            <a:ext cx="9601196" cy="3318936"/>
          </a:xfrm>
        </p:spPr>
        <p:txBody>
          <a:bodyPr/>
          <a:lstStyle/>
          <a:p>
            <a:r>
              <a:rPr lang="en-US" dirty="0" smtClean="0"/>
              <a:t>User can Insert values using two ways:</a:t>
            </a:r>
          </a:p>
          <a:p>
            <a:pPr lvl="1"/>
            <a:r>
              <a:rPr lang="en-US" dirty="0" smtClean="0"/>
              <a:t>INSERT WITH COLUMN NAME (</a:t>
            </a:r>
            <a:r>
              <a:rPr lang="en-US" dirty="0"/>
              <a:t>INSERT Explicit </a:t>
            </a:r>
            <a:r>
              <a:rPr lang="en-US" dirty="0" smtClean="0"/>
              <a:t>Syntax)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INSERT WITHOUT COLUMN NAME (</a:t>
            </a:r>
            <a:r>
              <a:rPr lang="en-US" dirty="0"/>
              <a:t>INSERT Implicit </a:t>
            </a:r>
            <a:r>
              <a:rPr lang="en-US" dirty="0" smtClean="0"/>
              <a:t>Syntax)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348469"/>
            <a:ext cx="6410325" cy="1200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5146676"/>
            <a:ext cx="64103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UPDATE statement is used to modify existing </a:t>
            </a:r>
            <a:r>
              <a:rPr lang="en-US" dirty="0" smtClean="0"/>
              <a:t>rows in </a:t>
            </a:r>
            <a:r>
              <a:rPr lang="en-US" dirty="0"/>
              <a:t>a table</a:t>
            </a:r>
          </a:p>
          <a:p>
            <a:r>
              <a:rPr lang="en-US" dirty="0" smtClean="0"/>
              <a:t>It </a:t>
            </a:r>
            <a:r>
              <a:rPr lang="en-US" dirty="0"/>
              <a:t>requires at least three items: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the table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at least one column to modify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value for each column being modified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Optional) a WHERE clause that identifies the row or rows </a:t>
            </a:r>
            <a:r>
              <a:rPr lang="en-US" dirty="0" smtClean="0"/>
              <a:t>to be </a:t>
            </a:r>
            <a:r>
              <a:rPr lang="en-US" dirty="0"/>
              <a:t>modified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WHERE clause is omitted, ALL rows will be modified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very careful when running an UPDATE statement without </a:t>
            </a:r>
            <a:r>
              <a:rPr lang="en-US" dirty="0" smtClean="0"/>
              <a:t>a WHERE </a:t>
            </a:r>
            <a:r>
              <a:rPr lang="en-US" dirty="0"/>
              <a:t>clause!</a:t>
            </a:r>
          </a:p>
        </p:txBody>
      </p:sp>
    </p:spTree>
    <p:extLst>
      <p:ext uri="{BB962C8B-B14F-4D97-AF65-F5344CB8AC3E}">
        <p14:creationId xmlns:p14="http://schemas.microsoft.com/office/powerpoint/2010/main" val="25007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849"/>
            <a:ext cx="9601196" cy="3318936"/>
          </a:xfrm>
        </p:spPr>
        <p:txBody>
          <a:bodyPr/>
          <a:lstStyle/>
          <a:p>
            <a:r>
              <a:rPr lang="en-US" dirty="0"/>
              <a:t>A single column can be modified</a:t>
            </a:r>
          </a:p>
          <a:p>
            <a:r>
              <a:rPr lang="en-US" dirty="0" smtClean="0"/>
              <a:t>The </a:t>
            </a:r>
            <a:r>
              <a:rPr lang="en-US" dirty="0"/>
              <a:t>WHERE clause identifies the row to be </a:t>
            </a:r>
            <a:r>
              <a:rPr lang="en-US" dirty="0" smtClean="0"/>
              <a:t>modified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UPDATE statement can modify multiple columns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14" y="3442853"/>
            <a:ext cx="28670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4" y="5035934"/>
            <a:ext cx="4505325" cy="9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7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 use the DELETE statement to remove existing </a:t>
            </a:r>
            <a:r>
              <a:rPr lang="en-US" dirty="0" smtClean="0"/>
              <a:t>rows in </a:t>
            </a:r>
            <a:r>
              <a:rPr lang="en-US" dirty="0"/>
              <a:t>a table</a:t>
            </a:r>
          </a:p>
          <a:p>
            <a:r>
              <a:rPr lang="en-US" dirty="0" smtClean="0"/>
              <a:t>The </a:t>
            </a:r>
            <a:r>
              <a:rPr lang="en-US" dirty="0"/>
              <a:t>statement requires at least one item: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of the table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Optional) a WHERE clause that identifies the row or rows </a:t>
            </a:r>
            <a:r>
              <a:rPr lang="en-US" dirty="0" smtClean="0"/>
              <a:t>to be </a:t>
            </a:r>
            <a:r>
              <a:rPr lang="en-US" dirty="0"/>
              <a:t>deleted</a:t>
            </a:r>
          </a:p>
          <a:p>
            <a:r>
              <a:rPr lang="en-US" dirty="0" smtClean="0"/>
              <a:t>Please </a:t>
            </a:r>
            <a:r>
              <a:rPr lang="en-US" dirty="0"/>
              <a:t>note, if the WHERE clause is omitted, ALL </a:t>
            </a:r>
            <a:r>
              <a:rPr lang="en-US" dirty="0" smtClean="0"/>
              <a:t>rows will </a:t>
            </a:r>
            <a:r>
              <a:rPr lang="en-US" dirty="0"/>
              <a:t>be deleted</a:t>
            </a:r>
          </a:p>
          <a:p>
            <a:r>
              <a:rPr lang="en-US" dirty="0" smtClean="0"/>
              <a:t>Be </a:t>
            </a:r>
            <a:r>
              <a:rPr lang="en-US" dirty="0"/>
              <a:t>very careful when running a DELETE </a:t>
            </a:r>
            <a:r>
              <a:rPr lang="en-US" dirty="0" smtClean="0"/>
              <a:t>statement without </a:t>
            </a:r>
            <a:r>
              <a:rPr lang="en-US" dirty="0"/>
              <a:t>a WHERE clause</a:t>
            </a:r>
          </a:p>
          <a:p>
            <a:r>
              <a:rPr lang="en-US" dirty="0" smtClean="0"/>
              <a:t>Situations </a:t>
            </a:r>
            <a:r>
              <a:rPr lang="en-US" dirty="0"/>
              <a:t>requiring that will be rare</a:t>
            </a:r>
          </a:p>
        </p:txBody>
      </p:sp>
    </p:spTree>
    <p:extLst>
      <p:ext uri="{BB962C8B-B14F-4D97-AF65-F5344CB8AC3E}">
        <p14:creationId xmlns:p14="http://schemas.microsoft.com/office/powerpoint/2010/main" val="230063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WHERE clause identifies the row or rows to </a:t>
            </a:r>
            <a:r>
              <a:rPr lang="en-US" dirty="0" smtClean="0"/>
              <a:t>be deleted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Be careful with the DELETE statement</a:t>
            </a:r>
          </a:p>
          <a:p>
            <a:r>
              <a:rPr lang="en-US" dirty="0" smtClean="0"/>
              <a:t>If </a:t>
            </a:r>
            <a:r>
              <a:rPr lang="en-US" dirty="0"/>
              <a:t>the WHERE clause is omitted, ALL rows will </a:t>
            </a:r>
            <a:r>
              <a:rPr lang="en-US" dirty="0" smtClean="0"/>
              <a:t>be deleted</a:t>
            </a:r>
            <a:endParaRPr lang="en-US" dirty="0"/>
          </a:p>
          <a:p>
            <a:r>
              <a:rPr lang="en-US" dirty="0" smtClean="0"/>
              <a:t>Very </a:t>
            </a:r>
            <a:r>
              <a:rPr lang="en-US" dirty="0"/>
              <a:t>few situations will require a DELETE </a:t>
            </a:r>
            <a:r>
              <a:rPr lang="en-US" dirty="0" smtClean="0"/>
              <a:t>statement without </a:t>
            </a:r>
            <a:r>
              <a:rPr lang="en-US" dirty="0"/>
              <a:t>a WHERE clause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80" y="2968625"/>
            <a:ext cx="5152593" cy="141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53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A9C52EF08334F9BCEC893944CC89D" ma:contentTypeVersion="14" ma:contentTypeDescription="Create a new document." ma:contentTypeScope="" ma:versionID="24ac8614f45f5ab840c038e9009b0d45">
  <xsd:schema xmlns:xsd="http://www.w3.org/2001/XMLSchema" xmlns:xs="http://www.w3.org/2001/XMLSchema" xmlns:p="http://schemas.microsoft.com/office/2006/metadata/properties" xmlns:ns2="dea5229c-05f6-4ee0-a346-9ef7852ed96e" xmlns:ns3="d37c64f3-5729-4809-a21a-f2c9c781de03" targetNamespace="http://schemas.microsoft.com/office/2006/metadata/properties" ma:root="true" ma:fieldsID="4ebbfe1f8a0a6801cab13f8164f6cf79" ns2:_="" ns3:_="">
    <xsd:import namespace="dea5229c-05f6-4ee0-a346-9ef7852ed96e"/>
    <xsd:import namespace="d37c64f3-5729-4809-a21a-f2c9c781d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5229c-05f6-4ee0-a346-9ef7852ed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fdb682a-1cc0-441c-ba9f-f3d5511b6e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c64f3-5729-4809-a21a-f2c9c781d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c346a0f-e8c0-4489-9c40-fcd2c32e89ce}" ma:internalName="TaxCatchAll" ma:showField="CatchAllData" ma:web="d37c64f3-5729-4809-a21a-f2c9c781d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7c64f3-5729-4809-a21a-f2c9c781de03" xsi:nil="true"/>
    <lcf76f155ced4ddcb4097134ff3c332f xmlns="dea5229c-05f6-4ee0-a346-9ef7852ed96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FB7D3E-D818-4B26-B91B-5923E9B344F2}"/>
</file>

<file path=customXml/itemProps2.xml><?xml version="1.0" encoding="utf-8"?>
<ds:datastoreItem xmlns:ds="http://schemas.openxmlformats.org/officeDocument/2006/customXml" ds:itemID="{0E5DFB2D-DA29-4097-BEAC-85D3F04A2719}"/>
</file>

<file path=customXml/itemProps3.xml><?xml version="1.0" encoding="utf-8"?>
<ds:datastoreItem xmlns:ds="http://schemas.openxmlformats.org/officeDocument/2006/customXml" ds:itemID="{7728BBAA-0D3B-4A85-A8B5-8F3FE4AE7EAE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11768</TotalTime>
  <Words>2236</Words>
  <Application>Microsoft Office PowerPoint</Application>
  <PresentationFormat>Widescreen</PresentationFormat>
  <Paragraphs>250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Garamond</vt:lpstr>
      <vt:lpstr>Organic</vt:lpstr>
      <vt:lpstr>Review of SQL DML</vt:lpstr>
      <vt:lpstr>Objectives</vt:lpstr>
      <vt:lpstr>Data Manipulation Language (DML)</vt:lpstr>
      <vt:lpstr>INSERT</vt:lpstr>
      <vt:lpstr>PowerPoint Presentation</vt:lpstr>
      <vt:lpstr>UPDATE</vt:lpstr>
      <vt:lpstr>UPDATE Syntax</vt:lpstr>
      <vt:lpstr>DELETE</vt:lpstr>
      <vt:lpstr>DELETE Syntax</vt:lpstr>
      <vt:lpstr>MERGE</vt:lpstr>
      <vt:lpstr>MERGE Usage and Syntax</vt:lpstr>
      <vt:lpstr>MERGE Usage and Syntax</vt:lpstr>
      <vt:lpstr>MERGE Usage and Syntax</vt:lpstr>
      <vt:lpstr>SQL Statements in PL/SQL</vt:lpstr>
      <vt:lpstr>SELECT Statements in PL/SQL</vt:lpstr>
      <vt:lpstr>Using the INTO Clause</vt:lpstr>
      <vt:lpstr>Retrieving Data in PL/SQL Example</vt:lpstr>
      <vt:lpstr>Retrieving Data in PL/SQL Embedded Rule</vt:lpstr>
      <vt:lpstr>Retrieving Data in PL/SQL Example</vt:lpstr>
      <vt:lpstr>Question </vt:lpstr>
      <vt:lpstr>Create Copy of Original Table</vt:lpstr>
      <vt:lpstr>Manipulating Data Using PL/SQL</vt:lpstr>
      <vt:lpstr>Manipulating Data Using PL/SQL</vt:lpstr>
      <vt:lpstr>Inserting Data</vt:lpstr>
      <vt:lpstr>Updating Data</vt:lpstr>
      <vt:lpstr>Deleting Data</vt:lpstr>
      <vt:lpstr>Merging Rows</vt:lpstr>
      <vt:lpstr>Questions </vt:lpstr>
      <vt:lpstr>Answers </vt:lpstr>
      <vt:lpstr>PowerPoint Presentation</vt:lpstr>
      <vt:lpstr>Getting Information From a Cursor</vt:lpstr>
      <vt:lpstr>What is a Cursor?</vt:lpstr>
      <vt:lpstr>Implicit and Explicit Cursors</vt:lpstr>
      <vt:lpstr>Cursor Attributes for Implicit Cursors</vt:lpstr>
      <vt:lpstr>Cursor Attributes for Implicit Cursors</vt:lpstr>
      <vt:lpstr>Using Implicit Cursor Attributes: Example 1</vt:lpstr>
      <vt:lpstr>Using Implicit Cursor Attributes: Example 2</vt:lpstr>
      <vt:lpstr>Using Implicit Cursor Attributes: Good Practice Guideline</vt:lpstr>
      <vt:lpstr>Using Implicit Cursor Attributes: Good Practice Guideline</vt:lpstr>
      <vt:lpstr>Questions</vt:lpstr>
      <vt:lpstr>Database Transaction</vt:lpstr>
      <vt:lpstr>Example of a Transaction</vt:lpstr>
      <vt:lpstr>Example of a Transaction</vt:lpstr>
      <vt:lpstr>Transaction Control Statements</vt:lpstr>
      <vt:lpstr>COMMIT</vt:lpstr>
      <vt:lpstr>ROLLBACK</vt:lpstr>
      <vt:lpstr>SAVEPOINT</vt:lpstr>
      <vt:lpstr>Questions 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SQL DML</dc:title>
  <dc:creator>Dr.Warda Mohamed Abdullah Al-Hooqani</dc:creator>
  <cp:lastModifiedBy>Dr.Warda Mohamed Abdullah Al-Hooqani</cp:lastModifiedBy>
  <cp:revision>76</cp:revision>
  <dcterms:created xsi:type="dcterms:W3CDTF">2023-10-01T08:45:20Z</dcterms:created>
  <dcterms:modified xsi:type="dcterms:W3CDTF">2024-03-03T06:20:07Z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0x010100165A9C52EF08334F9BCEC893944CC89D</vt:lpwstr>
  </property>
</Properties>
</file>