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0" r:id="rId4"/>
  </p:sldMasterIdLst>
  <p:sldIdLst>
    <p:sldId id="256" r:id="rId5"/>
    <p:sldId id="259" r:id="rId6"/>
    <p:sldId id="291" r:id="rId7"/>
    <p:sldId id="260" r:id="rId8"/>
    <p:sldId id="261" r:id="rId9"/>
    <p:sldId id="262" r:id="rId10"/>
    <p:sldId id="263" r:id="rId11"/>
    <p:sldId id="257" r:id="rId12"/>
    <p:sldId id="258" r:id="rId13"/>
    <p:sldId id="264" r:id="rId14"/>
    <p:sldId id="265" r:id="rId15"/>
    <p:sldId id="292" r:id="rId16"/>
    <p:sldId id="266" r:id="rId17"/>
    <p:sldId id="268" r:id="rId18"/>
    <p:sldId id="293" r:id="rId19"/>
    <p:sldId id="270" r:id="rId20"/>
    <p:sldId id="271" r:id="rId21"/>
    <p:sldId id="290" r:id="rId22"/>
    <p:sldId id="274" r:id="rId23"/>
    <p:sldId id="276" r:id="rId24"/>
    <p:sldId id="275" r:id="rId25"/>
    <p:sldId id="281" r:id="rId26"/>
    <p:sldId id="282" r:id="rId27"/>
    <p:sldId id="283" r:id="rId28"/>
    <p:sldId id="284" r:id="rId29"/>
    <p:sldId id="285" r:id="rId30"/>
    <p:sldId id="287" r:id="rId31"/>
    <p:sldId id="28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199" autoAdjust="0"/>
    <p:restoredTop sz="94660"/>
  </p:normalViewPr>
  <p:slideViewPr>
    <p:cSldViewPr snapToGrid="0">
      <p:cViewPr varScale="1">
        <p:scale>
          <a:sx n="23" d="100"/>
          <a:sy n="23" d="100"/>
        </p:scale>
        <p:origin x="192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9973-8721-4A14-2B8B-AE647F00B7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85F233-A53A-3BEF-7FEF-9E3751198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293EA-FA6B-F491-2585-7721CA343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7B3D-74A3-B85D-04CD-328501ED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22C36-6F58-8A0B-556E-6F76A0742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832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0CF0B-A60B-FBF6-4BF7-F4C53E4BD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07BF8-1356-E49F-30BC-522232FB86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EA8F4A-49A7-2BC8-2F42-12311712E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E3D2B-25E9-BF40-0968-9BD64CB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925D8-A072-A572-8A68-E88E2261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4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D8542-BCD5-FC40-BA43-AAF6EDBFD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E9B7A8-3E0A-1398-1BA7-74DFAA29CE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6439D-3296-DF1A-B169-7CC4618A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9E989-D56E-95FE-ACFD-EEA3A8F9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1BEDF-925B-6FF4-F7E2-F5A60590C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559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1FCF8-828A-C7E0-8475-99D59A05B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5AC72-FBD2-39FF-E50F-C28DE615F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C35DE-D604-5DB6-7937-020F51B4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77404-943F-81D3-DCF1-1CF47385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95C876-794A-C3CA-08AF-F150EA781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905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42A8D-0C26-25A9-AAB5-F454F43D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BF8E4-98A3-8351-374A-3E3D5A12E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8AC614-2F24-D1EF-BC5E-6061AD1F0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1F12E-7C9A-AA81-5158-3B04DBA13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314E0-B160-4A61-F336-D54239278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51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D47A-5EBC-71B0-FACB-729993A46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B2E1-2B52-2952-C3B7-7E18C0755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A6ACC-A170-84FF-99E7-26CEDB45F6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41966-5C93-64EC-755D-B63F3EDC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4/12/25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BDEA4F-5B87-16D9-EB1A-F7E6AC24E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27A1F-DD92-4C39-6BB5-61646FA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72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E5E1C-BC75-09D0-3F70-72E2AC43D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38D3EB-9054-3DDB-3BAC-D8DD4AC4BE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FFB635-8EE9-39F4-FB9F-07995DCD8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22058-6FBE-4D63-3385-678B54526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0776C-00AE-2460-4FE4-6195B03B9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A2DEF1-A3C4-F34B-3CF0-48318BB1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C42A10-45CB-6B99-2A9E-CCC49B1EF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0BEEB-2DA2-CCD8-562D-AC8B37E4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642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7258F-817C-2CBA-7C58-9758CF935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04CAFA-E92F-D496-C56C-224B04B7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E3604-D02B-4680-2770-59C0E42CE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F229D-1FC5-AC04-B463-E39C95F3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433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BCA24E-543A-131F-8369-8999B1665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423899-1498-7A09-EEDD-5876569B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EA446A-2D34-22DE-2E82-55240B4BC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022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CB3E-7F84-0C67-FB97-B8CB15A8B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CFD3-920D-7476-69E3-7F1EEC67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57C804-EFEE-E482-CCF0-8912A0A1CA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47E16-77F1-285D-BCC5-2A8A6DFD3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6634D-902F-424A-130B-5164CDD23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DA42A-345F-D9C2-6D74-1A1CD7D84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373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E6B3-D262-BF77-3EC1-AE2262C9B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92D2-70B4-FAEE-234A-363683EE6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27D7D-6A59-F5F1-B4B1-85413CCF8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78EB0-9826-EC2E-48BC-0F2990A8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E2C65-23B3-3D0A-C3D1-9F61127F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98112-B51F-25BD-5E06-025506101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345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82609F-B358-635F-04B4-B3CD8635B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57BE4-95FD-87D3-77E2-ADC28F3FD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40412-E631-1F5F-96FC-99A7295310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3FB25-73C6-FE2D-2311-D05AB76AE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98649-0872-4435-0018-AF0C86B96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723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Procedure &amp; Function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Chapters 8 and 9</a:t>
            </a:r>
          </a:p>
        </p:txBody>
      </p:sp>
    </p:spTree>
    <p:extLst>
      <p:ext uri="{BB962C8B-B14F-4D97-AF65-F5344CB8AC3E}">
        <p14:creationId xmlns:p14="http://schemas.microsoft.com/office/powerpoint/2010/main" val="1816103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Procedure: Example without Parameters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556932"/>
            <a:ext cx="6572249" cy="3634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3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Procedure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Calling Procedure using PL/SQL Statement </a:t>
            </a:r>
          </a:p>
          <a:p>
            <a:pPr marL="0" indent="0">
              <a:buNone/>
            </a:pPr>
            <a:r>
              <a:rPr lang="en-US" b="1" dirty="0"/>
              <a:t>BEGIN</a:t>
            </a:r>
            <a:endParaRPr lang="en-US" dirty="0"/>
          </a:p>
          <a:p>
            <a:pPr marL="0" indent="0">
              <a:buNone/>
            </a:pPr>
            <a:r>
              <a:rPr lang="en-US" b="1" dirty="0" err="1"/>
              <a:t>add_dept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886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Parameters?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 pass or communicate data between the caller and the subprogram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095625"/>
            <a:ext cx="6667499" cy="3051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42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Procedure: Example with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67048"/>
            <a:ext cx="9601196" cy="30570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500" dirty="0"/>
              <a:t>CREATE OR REPLACE PROCEDURE </a:t>
            </a:r>
            <a:r>
              <a:rPr lang="en-US" sz="1500" dirty="0" err="1"/>
              <a:t>raise_salary</a:t>
            </a:r>
            <a:endParaRPr lang="en-US" sz="1500" dirty="0"/>
          </a:p>
          <a:p>
            <a:pPr marL="0" indent="0">
              <a:buNone/>
            </a:pPr>
            <a:r>
              <a:rPr lang="en-US" sz="1500" dirty="0"/>
              <a:t>(</a:t>
            </a:r>
            <a:r>
              <a:rPr lang="en-US" sz="1500" dirty="0" err="1"/>
              <a:t>p_id</a:t>
            </a:r>
            <a:r>
              <a:rPr lang="en-US" sz="1500" dirty="0"/>
              <a:t> IN </a:t>
            </a:r>
            <a:r>
              <a:rPr lang="en-US" sz="1500" dirty="0" err="1"/>
              <a:t>employees.employee_id%TYPE</a:t>
            </a:r>
            <a:r>
              <a:rPr lang="en-US" sz="1500" dirty="0"/>
              <a:t>, </a:t>
            </a:r>
            <a:r>
              <a:rPr lang="en-US" sz="1500" dirty="0" err="1"/>
              <a:t>p_percent</a:t>
            </a:r>
            <a:r>
              <a:rPr lang="en-US" sz="1500" dirty="0"/>
              <a:t> IN NUMBER)</a:t>
            </a:r>
          </a:p>
          <a:p>
            <a:pPr marL="0" indent="0">
              <a:buNone/>
            </a:pPr>
            <a:r>
              <a:rPr lang="en-US" sz="1500" dirty="0"/>
              <a:t>IS</a:t>
            </a:r>
          </a:p>
          <a:p>
            <a:pPr marL="0" indent="0">
              <a:buNone/>
            </a:pPr>
            <a:r>
              <a:rPr lang="en-US" sz="1500" dirty="0"/>
              <a:t>BEGIN</a:t>
            </a:r>
          </a:p>
          <a:p>
            <a:pPr marL="0" indent="0">
              <a:buNone/>
            </a:pPr>
            <a:r>
              <a:rPr lang="en-US" sz="1500" dirty="0"/>
              <a:t>UPDATE employees</a:t>
            </a:r>
          </a:p>
          <a:p>
            <a:pPr marL="0" indent="0">
              <a:buNone/>
            </a:pPr>
            <a:r>
              <a:rPr lang="en-US" sz="1500" dirty="0"/>
              <a:t>SET salary = salary * (1 + </a:t>
            </a:r>
            <a:r>
              <a:rPr lang="en-US" sz="1500" dirty="0" err="1"/>
              <a:t>p_percent</a:t>
            </a:r>
            <a:r>
              <a:rPr lang="en-US" sz="1500" dirty="0"/>
              <a:t>/100)</a:t>
            </a:r>
          </a:p>
          <a:p>
            <a:pPr marL="0" indent="0">
              <a:buNone/>
            </a:pPr>
            <a:r>
              <a:rPr lang="en-US" sz="1500" dirty="0"/>
              <a:t>WHERE </a:t>
            </a:r>
            <a:r>
              <a:rPr lang="en-US" sz="1500" dirty="0" err="1"/>
              <a:t>employee_id</a:t>
            </a:r>
            <a:r>
              <a:rPr lang="en-US" sz="1500" dirty="0"/>
              <a:t>= </a:t>
            </a:r>
            <a:r>
              <a:rPr lang="en-US" sz="1500" dirty="0" err="1"/>
              <a:t>p_id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dirty="0"/>
              <a:t>END </a:t>
            </a:r>
            <a:r>
              <a:rPr lang="en-US" sz="1500" dirty="0" err="1"/>
              <a:t>raise_salary</a:t>
            </a:r>
            <a:r>
              <a:rPr lang="en-US" sz="1500" dirty="0"/>
              <a:t>;</a:t>
            </a:r>
          </a:p>
          <a:p>
            <a:pPr marL="0" indent="0">
              <a:buNone/>
            </a:pPr>
            <a:r>
              <a:rPr lang="en-US" sz="1500" b="1" dirty="0">
                <a:solidFill>
                  <a:srgbClr val="FF0000"/>
                </a:solidFill>
              </a:rPr>
              <a:t>Calling Procedure can be done by writing the following code</a:t>
            </a:r>
          </a:p>
          <a:p>
            <a:pPr marL="0" indent="0">
              <a:buNone/>
            </a:pPr>
            <a:r>
              <a:rPr lang="en-US" sz="1500" dirty="0"/>
              <a:t>BEGIN </a:t>
            </a:r>
            <a:r>
              <a:rPr lang="en-US" sz="1500" dirty="0" err="1"/>
              <a:t>raise_salary</a:t>
            </a:r>
            <a:r>
              <a:rPr lang="en-US" sz="1500" dirty="0"/>
              <a:t> (176, 10); </a:t>
            </a:r>
          </a:p>
          <a:p>
            <a:pPr marL="0" indent="0">
              <a:buNone/>
            </a:pPr>
            <a:r>
              <a:rPr lang="en-US" sz="1500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9924058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Procedure: Example with Cursor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255348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415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359503"/>
            <a:ext cx="9601196" cy="3318936"/>
          </a:xfrm>
        </p:spPr>
        <p:txBody>
          <a:bodyPr>
            <a:normAutofit/>
          </a:bodyPr>
          <a:lstStyle/>
          <a:p>
            <a:r>
              <a:rPr lang="en-US" sz="2000" dirty="0"/>
              <a:t>There are two types of parameters: Formal and Actual</a:t>
            </a:r>
          </a:p>
          <a:p>
            <a:r>
              <a:rPr lang="en-US" sz="2000" dirty="0"/>
              <a:t>A parameter-name declared in the procedure heading is called a formal parameter 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 corresponding parameter-name (or value) in the calling environment is called an actual parameter </a:t>
            </a:r>
          </a:p>
          <a:p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395" y="3275803"/>
            <a:ext cx="6972300" cy="8836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396" y="4539985"/>
            <a:ext cx="6972300" cy="163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909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Mode :Parameter with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/>
          <a:lstStyle/>
          <a:p>
            <a:r>
              <a:rPr lang="en-US" dirty="0"/>
              <a:t>The IN mode is the default if no mode is specified</a:t>
            </a:r>
          </a:p>
          <a:p>
            <a:r>
              <a:rPr lang="en-US" dirty="0"/>
              <a:t>IN parameters can only be read within the procedure </a:t>
            </a:r>
          </a:p>
          <a:p>
            <a:r>
              <a:rPr lang="en-US" dirty="0"/>
              <a:t>They cannot be modified 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579" y="3882303"/>
            <a:ext cx="60769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323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Using OUT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11458"/>
            <a:ext cx="9601196" cy="3318936"/>
          </a:xfrm>
        </p:spPr>
        <p:txBody>
          <a:bodyPr>
            <a:normAutofit/>
          </a:bodyPr>
          <a:lstStyle/>
          <a:p>
            <a:r>
              <a:rPr lang="en-US" sz="1800" dirty="0"/>
              <a:t>Create a procedure with OUT parameters to retrieve information about for example an employee.</a:t>
            </a:r>
          </a:p>
          <a:p>
            <a:r>
              <a:rPr lang="en-US" sz="1800" dirty="0"/>
              <a:t>OUT parameters that return values to the calling environment, shown in the code box 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314" y="3190010"/>
            <a:ext cx="6753225" cy="303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38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Use "IN OUT" Parameter Properly?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73036"/>
            <a:ext cx="9601196" cy="3402832"/>
          </a:xfrm>
        </p:spPr>
        <p:txBody>
          <a:bodyPr>
            <a:normAutofit/>
          </a:bodyPr>
          <a:lstStyle/>
          <a:p>
            <a:r>
              <a:rPr lang="en-US" dirty="0"/>
              <a:t>Here are the rules about IN OUT parameters:</a:t>
            </a:r>
          </a:p>
          <a:p>
            <a:pPr lvl="1"/>
            <a:r>
              <a:rPr lang="en-US" sz="2200" dirty="0"/>
              <a:t>A formal IN OUT parameter acts like an initialized variable.</a:t>
            </a:r>
          </a:p>
          <a:p>
            <a:pPr lvl="1"/>
            <a:r>
              <a:rPr lang="en-US" sz="2200" dirty="0"/>
              <a:t>An actual IN OUT parameter must be a variable.</a:t>
            </a:r>
          </a:p>
          <a:p>
            <a:pPr lvl="1"/>
            <a:r>
              <a:rPr lang="en-US" sz="2200" dirty="0"/>
              <a:t>An actual IN OUT parameter passes a copy of its value to the formal parameter when entering the procedure or function.</a:t>
            </a:r>
          </a:p>
          <a:p>
            <a:pPr lvl="1"/>
            <a:r>
              <a:rPr lang="en-US" sz="2200" dirty="0"/>
              <a:t>An actual IN OUT parameter will receive a copy of the value from the formal parameter at the end of the procedure or function.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14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IN OUT Parameters: Example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017" y="2431472"/>
            <a:ext cx="6696075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859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815882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Differences Between Anonymous Blocks and Subprograms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43745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Anonymous Blocks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Subprograms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Unnamed PL/SQL blocks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Named PL/SQL blocks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Compiled on every execution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Compiled only once, when created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Not stored in the database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Stored in the database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be invoked by other applications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They are named and therefore can be invoked by other applications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return values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Subprograms called functions must return values 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take parameters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 take parameters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 DECLARE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Keyword CREATE IS| AS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264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556932"/>
            <a:ext cx="74009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42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an IN OUT parameter, you can pass a value into a procedure that can be updated within the procedure</a:t>
            </a:r>
          </a:p>
          <a:p>
            <a:r>
              <a:rPr lang="en-US" dirty="0"/>
              <a:t>The actual parameter value supplied from the calling environment can return as either of the following:</a:t>
            </a:r>
          </a:p>
          <a:p>
            <a:pPr lvl="1"/>
            <a:r>
              <a:rPr lang="en-US" dirty="0"/>
              <a:t>The original unchanged value</a:t>
            </a:r>
          </a:p>
          <a:p>
            <a:pPr lvl="1"/>
            <a:r>
              <a:rPr lang="en-US" dirty="0"/>
              <a:t>A new value that is set within the procedure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02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PL/SQL expressions, the function identifier acts like a variable whose value depends on the parameters passed to it</a:t>
            </a:r>
          </a:p>
          <a:p>
            <a:r>
              <a:rPr lang="en-US" dirty="0"/>
              <a:t>A function must have a RETURN clause in the header and at least one RETURN statement in the executable section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8396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Syntax for Creating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CREATE [OR REPLACE] FUNCTION </a:t>
            </a:r>
            <a:r>
              <a:rPr lang="en-US" b="1" i="1" dirty="0" err="1"/>
              <a:t>function_name</a:t>
            </a:r>
            <a:r>
              <a:rPr lang="en-US" b="1" i="1" dirty="0"/>
              <a:t> </a:t>
            </a:r>
            <a:r>
              <a:rPr lang="en-US" b="1" dirty="0"/>
              <a:t>[(</a:t>
            </a:r>
            <a:r>
              <a:rPr lang="en-US" b="1" i="1" dirty="0"/>
              <a:t>parameter1 </a:t>
            </a:r>
            <a:r>
              <a:rPr lang="en-US" b="1" dirty="0"/>
              <a:t>[</a:t>
            </a:r>
            <a:r>
              <a:rPr lang="en-US" b="1" i="1" dirty="0"/>
              <a:t>mode1</a:t>
            </a:r>
            <a:r>
              <a:rPr lang="en-US" b="1" dirty="0"/>
              <a:t>]</a:t>
            </a:r>
            <a:r>
              <a:rPr lang="en-US" b="1" i="1" dirty="0"/>
              <a:t>datatype1, ...</a:t>
            </a:r>
            <a:r>
              <a:rPr lang="en-US" b="1" dirty="0"/>
              <a:t>)]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b="1" i="1" dirty="0"/>
              <a:t>datatype </a:t>
            </a:r>
            <a:r>
              <a:rPr lang="en-US" b="1" dirty="0"/>
              <a:t>IS|AS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[</a:t>
            </a:r>
            <a:r>
              <a:rPr lang="en-US" b="1" i="1" dirty="0" err="1"/>
              <a:t>local_variable_declarations</a:t>
            </a:r>
            <a:r>
              <a:rPr lang="en-US" b="1" dirty="0"/>
              <a:t>; …]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BEGIN--</a:t>
            </a:r>
            <a:r>
              <a:rPr lang="en-US" b="1" i="1" dirty="0"/>
              <a:t>actions;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RETURN </a:t>
            </a:r>
            <a:r>
              <a:rPr lang="en-US" b="1" i="1" dirty="0"/>
              <a:t>expression</a:t>
            </a:r>
            <a:r>
              <a:rPr lang="en-US" b="1" dirty="0"/>
              <a:t>;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END [</a:t>
            </a:r>
            <a:r>
              <a:rPr lang="en-US" b="1" i="1" dirty="0" err="1"/>
              <a:t>function_name</a:t>
            </a:r>
            <a:r>
              <a:rPr lang="en-US" b="1" dirty="0"/>
              <a:t>];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300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081"/>
            <a:ext cx="9601196" cy="377190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get_sal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dirty="0" err="1"/>
              <a:t>p_id</a:t>
            </a:r>
            <a:r>
              <a:rPr lang="en-US" dirty="0"/>
              <a:t> IN </a:t>
            </a:r>
            <a:r>
              <a:rPr lang="en-US" dirty="0" err="1"/>
              <a:t>employees.employee_id%TYPE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RETURN NUMBER IS</a:t>
            </a:r>
          </a:p>
          <a:p>
            <a:pPr marL="0" indent="0">
              <a:buNone/>
            </a:pPr>
            <a:r>
              <a:rPr lang="en-US" dirty="0" err="1"/>
              <a:t>v_sal</a:t>
            </a:r>
            <a:r>
              <a:rPr lang="en-US" dirty="0"/>
              <a:t>  </a:t>
            </a:r>
            <a:r>
              <a:rPr lang="en-US" dirty="0" err="1"/>
              <a:t>employees.salary%TYPE</a:t>
            </a:r>
            <a:r>
              <a:rPr lang="en-US" dirty="0"/>
              <a:t>:= 0;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SELECT salary INTO </a:t>
            </a:r>
            <a:r>
              <a:rPr lang="en-US" dirty="0" err="1"/>
              <a:t>v_sal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employees WHERE </a:t>
            </a:r>
            <a:r>
              <a:rPr lang="en-US" dirty="0" err="1"/>
              <a:t>employee_id</a:t>
            </a:r>
            <a:r>
              <a:rPr lang="en-US" dirty="0"/>
              <a:t>= </a:t>
            </a:r>
            <a:r>
              <a:rPr lang="en-US" dirty="0" err="1"/>
              <a:t>p_id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RETURN </a:t>
            </a:r>
            <a:r>
              <a:rPr lang="en-US" dirty="0" err="1"/>
              <a:t>v_sal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EXCEPTION</a:t>
            </a:r>
          </a:p>
          <a:p>
            <a:pPr marL="0" indent="0">
              <a:buNone/>
            </a:pPr>
            <a:r>
              <a:rPr lang="en-US" dirty="0"/>
              <a:t>WHEN NO_DATA_FOUND THEN RETURN NULL;</a:t>
            </a:r>
          </a:p>
          <a:p>
            <a:pPr marL="0" indent="0">
              <a:buNone/>
            </a:pPr>
            <a:r>
              <a:rPr lang="en-US" dirty="0"/>
              <a:t>END </a:t>
            </a:r>
            <a:r>
              <a:rPr lang="en-US" dirty="0" err="1"/>
              <a:t>get_sal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21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DECLARE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v_sal</a:t>
            </a:r>
            <a:r>
              <a:rPr lang="en-US" dirty="0"/>
              <a:t> </a:t>
            </a:r>
            <a:r>
              <a:rPr lang="en-US" dirty="0" err="1"/>
              <a:t>employees.salary%type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 err="1"/>
              <a:t>v_sal</a:t>
            </a:r>
            <a:r>
              <a:rPr lang="en-US" dirty="0"/>
              <a:t>:= </a:t>
            </a:r>
            <a:r>
              <a:rPr lang="en-US" dirty="0" err="1"/>
              <a:t>get_sal</a:t>
            </a:r>
            <a:r>
              <a:rPr lang="en-US" dirty="0"/>
              <a:t>(100);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DBMS_OUTPUT.PUT_LINE(</a:t>
            </a:r>
            <a:r>
              <a:rPr lang="en-US" dirty="0" err="1"/>
              <a:t>v_sal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1304209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774313"/>
            <a:ext cx="9601196" cy="130386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Differences/Similarities Between Procedures and Functions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91152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Procedures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Functions</a:t>
                      </a:r>
                      <a:r>
                        <a:rPr lang="en-US" sz="1800" b="0" i="0" u="none" strike="noStrike" kern="1200" baseline="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Execute as a PL/SQL statement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Invoked as part of an expression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 not contain RETURN clause in the header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contain a RETURN clause in the header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return values (if any) in output parameters (not required)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return a single value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May contain a RETURN statement without a value	</a:t>
                      </a:r>
                    </a:p>
                  </a:txBody>
                  <a:tcPr marL="100149" marR="100149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Must contain at least one RETURN statement	</a:t>
                      </a:r>
                    </a:p>
                  </a:txBody>
                  <a:tcPr marL="100149" marR="10014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403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Write a PL/SQL block to create a Function [</a:t>
            </a:r>
            <a:r>
              <a:rPr lang="en-US" dirty="0" err="1"/>
              <a:t>FindEmpNo</a:t>
            </a:r>
            <a:r>
              <a:rPr lang="en-US" dirty="0"/>
              <a:t>] to count all the number of employees in the employees table and return the total number of employees in calling section.</a:t>
            </a:r>
          </a:p>
          <a:p>
            <a:pPr marL="457200" indent="-457200">
              <a:buAutoNum type="arabicPeriod"/>
            </a:pPr>
            <a:r>
              <a:rPr lang="en-US" dirty="0"/>
              <a:t>Write a PL/SQL block to create a Function [</a:t>
            </a:r>
            <a:r>
              <a:rPr lang="en-US" dirty="0" err="1"/>
              <a:t>Findmultiplication</a:t>
            </a:r>
            <a:r>
              <a:rPr lang="en-US" dirty="0"/>
              <a:t>] to multiple two numbers and return the result in number in calling section.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5516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421081"/>
            <a:ext cx="9601196" cy="403167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CREATE OR REPLACE FUNCTION </a:t>
            </a:r>
            <a:r>
              <a:rPr lang="en-US" dirty="0" err="1"/>
              <a:t>totalEmployees</a:t>
            </a:r>
            <a:r>
              <a:rPr lang="en-US" dirty="0"/>
              <a:t>  </a:t>
            </a:r>
          </a:p>
          <a:p>
            <a:pPr marL="0" indent="0">
              <a:buNone/>
            </a:pPr>
            <a:r>
              <a:rPr lang="en-US" dirty="0"/>
              <a:t>RETURN number IS  </a:t>
            </a:r>
          </a:p>
          <a:p>
            <a:pPr marL="0" indent="0">
              <a:buNone/>
            </a:pPr>
            <a:r>
              <a:rPr lang="en-US" dirty="0"/>
              <a:t>   total number(2) := 0;  </a:t>
            </a:r>
          </a:p>
          <a:p>
            <a:pPr marL="0" indent="0">
              <a:buNone/>
            </a:pPr>
            <a:r>
              <a:rPr lang="en-US" dirty="0"/>
              <a:t>BEGIN  </a:t>
            </a:r>
          </a:p>
          <a:p>
            <a:pPr marL="0" indent="0">
              <a:buNone/>
            </a:pPr>
            <a:r>
              <a:rPr lang="en-US" dirty="0"/>
              <a:t>   SELECT count(*) into total     FROM employees;  </a:t>
            </a:r>
          </a:p>
          <a:p>
            <a:pPr marL="0" indent="0">
              <a:buNone/>
            </a:pPr>
            <a:r>
              <a:rPr lang="en-US" dirty="0"/>
              <a:t>    RETURN total;  </a:t>
            </a:r>
          </a:p>
          <a:p>
            <a:pPr marL="0" indent="0">
              <a:buNone/>
            </a:pPr>
            <a:r>
              <a:rPr lang="en-US" dirty="0"/>
              <a:t>END;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Calling Function:</a:t>
            </a:r>
          </a:p>
          <a:p>
            <a:pPr marL="0" indent="0">
              <a:buNone/>
            </a:pPr>
            <a:r>
              <a:rPr lang="en-US" dirty="0"/>
              <a:t>DECLARE  </a:t>
            </a:r>
          </a:p>
          <a:p>
            <a:pPr marL="0" indent="0">
              <a:buNone/>
            </a:pPr>
            <a:r>
              <a:rPr lang="en-US" dirty="0"/>
              <a:t>   c number(2);  </a:t>
            </a:r>
          </a:p>
          <a:p>
            <a:pPr marL="0" indent="0">
              <a:buNone/>
            </a:pPr>
            <a:r>
              <a:rPr lang="en-US" dirty="0"/>
              <a:t>BEGIN  </a:t>
            </a:r>
          </a:p>
          <a:p>
            <a:pPr marL="0" indent="0">
              <a:buNone/>
            </a:pPr>
            <a:r>
              <a:rPr lang="en-US" dirty="0"/>
              <a:t>   c := </a:t>
            </a:r>
            <a:r>
              <a:rPr lang="en-US" dirty="0" err="1"/>
              <a:t>totalEmployees</a:t>
            </a:r>
            <a:r>
              <a:rPr lang="en-US" dirty="0"/>
              <a:t>(); 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dbms_output.put_line</a:t>
            </a:r>
            <a:r>
              <a:rPr lang="en-US" dirty="0"/>
              <a:t>('Total no. of employees: ' || c);  </a:t>
            </a:r>
          </a:p>
          <a:p>
            <a:pPr marL="0" indent="0">
              <a:buNone/>
            </a:pPr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856888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Differences Between Anonymous Blocks and Subprograms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7525" y="2493818"/>
            <a:ext cx="7480156" cy="373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311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Subprogram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Procedure Subprogram</a:t>
            </a:r>
          </a:p>
          <a:p>
            <a:r>
              <a:rPr lang="en-US" dirty="0"/>
              <a:t>Function Subprogram</a:t>
            </a:r>
          </a:p>
        </p:txBody>
      </p:sp>
    </p:spTree>
    <p:extLst>
      <p:ext uri="{BB962C8B-B14F-4D97-AF65-F5344CB8AC3E}">
        <p14:creationId xmlns:p14="http://schemas.microsoft.com/office/powerpoint/2010/main" val="1705647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Benefits of 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maintenance </a:t>
            </a:r>
          </a:p>
          <a:p>
            <a:r>
              <a:rPr lang="en-US" dirty="0"/>
              <a:t>Code reuse </a:t>
            </a:r>
          </a:p>
          <a:p>
            <a:r>
              <a:rPr lang="en-US" dirty="0"/>
              <a:t>Improved data security </a:t>
            </a:r>
          </a:p>
          <a:p>
            <a:r>
              <a:rPr lang="en-US" dirty="0"/>
              <a:t>Many users can share a single copy of the subprogram code in memory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985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Procedures and Functions :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2556932"/>
            <a:ext cx="9860279" cy="331893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Are named PL/SQL blocks</a:t>
            </a:r>
          </a:p>
          <a:p>
            <a:r>
              <a:rPr lang="en-US" dirty="0"/>
              <a:t>Are called PL/SQL subprograms</a:t>
            </a:r>
          </a:p>
          <a:p>
            <a:r>
              <a:rPr lang="en-US" dirty="0"/>
              <a:t>Have block structures similar to anonymous blocks: Optional parameters</a:t>
            </a:r>
          </a:p>
          <a:p>
            <a:pPr lvl="1"/>
            <a:r>
              <a:rPr lang="en-US" dirty="0"/>
              <a:t>Optional declarative section (but the DECLARE keyword changes to IS  or AS)</a:t>
            </a:r>
          </a:p>
          <a:p>
            <a:pPr lvl="1"/>
            <a:r>
              <a:rPr lang="en-US" dirty="0"/>
              <a:t>Mandatory executable section</a:t>
            </a:r>
          </a:p>
          <a:p>
            <a:pPr lvl="1"/>
            <a:r>
              <a:rPr lang="en-US" dirty="0"/>
              <a:t>Optional section to handle exceptions</a:t>
            </a:r>
          </a:p>
          <a:p>
            <a:r>
              <a:rPr lang="en-US" dirty="0"/>
              <a:t>Procedures and functions can both return data as OUT and IN OUT parameters </a:t>
            </a:r>
          </a:p>
        </p:txBody>
      </p:sp>
    </p:spTree>
    <p:extLst>
      <p:ext uri="{BB962C8B-B14F-4D97-AF65-F5344CB8AC3E}">
        <p14:creationId xmlns:p14="http://schemas.microsoft.com/office/powerpoint/2010/main" val="1781935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dirty="0"/>
            </a:br>
            <a:r>
              <a:rPr lang="en-US" dirty="0"/>
              <a:t>Procedures and Functions :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function MUST return a value using the RETURN statement</a:t>
            </a:r>
          </a:p>
          <a:p>
            <a:r>
              <a:rPr lang="en-US" dirty="0"/>
              <a:t>A procedure can only return a value using an OUT or an IN OUT parameter</a:t>
            </a:r>
          </a:p>
          <a:p>
            <a:r>
              <a:rPr lang="en-US" dirty="0"/>
              <a:t>The return statement in a function returns control to the calling program and returns the results of the function</a:t>
            </a:r>
          </a:p>
          <a:p>
            <a:r>
              <a:rPr lang="en-US" dirty="0"/>
              <a:t>The return statement within a procedure is optional</a:t>
            </a:r>
          </a:p>
          <a:p>
            <a:r>
              <a:rPr lang="en-US" dirty="0"/>
              <a:t>It returns control to the calling program before all of the procedure's code has been executed</a:t>
            </a:r>
          </a:p>
          <a:p>
            <a:r>
              <a:rPr lang="en-US" dirty="0"/>
              <a:t>Functions can be called from SQL, procedures cannot</a:t>
            </a:r>
          </a:p>
          <a:p>
            <a:r>
              <a:rPr lang="en-US" dirty="0"/>
              <a:t>Functions are considered expressions, procedures are not </a:t>
            </a:r>
          </a:p>
        </p:txBody>
      </p:sp>
    </p:spTree>
    <p:extLst>
      <p:ext uri="{BB962C8B-B14F-4D97-AF65-F5344CB8AC3E}">
        <p14:creationId xmlns:p14="http://schemas.microsoft.com/office/powerpoint/2010/main" val="146100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a Procedure?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6152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procedure is a named PL/SQL block that can accept parameters</a:t>
            </a:r>
          </a:p>
          <a:p>
            <a:r>
              <a:rPr lang="en-US" dirty="0"/>
              <a:t>Generally, you use a procedure to perform an action (sometimes called a “side-effect”) </a:t>
            </a:r>
          </a:p>
          <a:p>
            <a:r>
              <a:rPr lang="en-US" dirty="0"/>
              <a:t>A stored Procedure is a self-contained subprogram that is meant to do some specific tasks.</a:t>
            </a:r>
          </a:p>
          <a:p>
            <a:r>
              <a:rPr lang="en-US" dirty="0"/>
              <a:t>Also similar to function, procedures are named PL/SQL blocks thus they can be </a:t>
            </a:r>
            <a:r>
              <a:rPr lang="en-US" dirty="0" err="1"/>
              <a:t>resued</a:t>
            </a:r>
            <a:r>
              <a:rPr lang="en-US" dirty="0"/>
              <a:t> because they are stored into the database as an object.</a:t>
            </a:r>
          </a:p>
          <a:p>
            <a:r>
              <a:rPr lang="en-US" dirty="0"/>
              <a:t>Unlike PL/SQL Function a stored procedure does not return any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89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Syntax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104900" y="2404532"/>
            <a:ext cx="10134599" cy="3318936"/>
          </a:xfrm>
        </p:spPr>
        <p:txBody>
          <a:bodyPr>
            <a:normAutofit/>
          </a:bodyPr>
          <a:lstStyle/>
          <a:p>
            <a:r>
              <a:rPr lang="en-US" dirty="0"/>
              <a:t>Use CREATE PROCEDURE followed by the name, optional parameters, and keyword IS or AS</a:t>
            </a:r>
          </a:p>
          <a:p>
            <a:r>
              <a:rPr lang="en-US" dirty="0"/>
              <a:t>Add the OR REPLACE option to overwrite an existing procedure</a:t>
            </a:r>
          </a:p>
          <a:p>
            <a:r>
              <a:rPr lang="en-US" dirty="0"/>
              <a:t>Datatype can be either explicit (for example, VARCHAR2) or implicit with %TYPE</a:t>
            </a:r>
          </a:p>
          <a:p>
            <a:r>
              <a:rPr lang="en-US" dirty="0"/>
              <a:t>Body is the same as an anonymous block 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5101" y="4267200"/>
            <a:ext cx="5114925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119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37c64f3-5729-4809-a21a-f2c9c781de03" xsi:nil="true"/>
    <lcf76f155ced4ddcb4097134ff3c332f xmlns="dea5229c-05f6-4ee0-a346-9ef7852ed96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5A9C52EF08334F9BCEC893944CC89D" ma:contentTypeVersion="14" ma:contentTypeDescription="Create a new document." ma:contentTypeScope="" ma:versionID="24ac8614f45f5ab840c038e9009b0d45">
  <xsd:schema xmlns:xsd="http://www.w3.org/2001/XMLSchema" xmlns:xs="http://www.w3.org/2001/XMLSchema" xmlns:p="http://schemas.microsoft.com/office/2006/metadata/properties" xmlns:ns2="dea5229c-05f6-4ee0-a346-9ef7852ed96e" xmlns:ns3="d37c64f3-5729-4809-a21a-f2c9c781de03" targetNamespace="http://schemas.microsoft.com/office/2006/metadata/properties" ma:root="true" ma:fieldsID="4ebbfe1f8a0a6801cab13f8164f6cf79" ns2:_="" ns3:_="">
    <xsd:import namespace="dea5229c-05f6-4ee0-a346-9ef7852ed96e"/>
    <xsd:import namespace="d37c64f3-5729-4809-a21a-f2c9c781de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5229c-05f6-4ee0-a346-9ef7852ed96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3fdb682a-1cc0-441c-ba9f-f3d5511b6e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7c64f3-5729-4809-a21a-f2c9c781de0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4c346a0f-e8c0-4489-9c40-fcd2c32e89ce}" ma:internalName="TaxCatchAll" ma:showField="CatchAllData" ma:web="d37c64f3-5729-4809-a21a-f2c9c781de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9D83F2A-1AEC-4664-9B90-615D2AB6F4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F351D8F-733F-4436-8471-90342D24579D}">
  <ds:schemaRefs>
    <ds:schemaRef ds:uri="http://schemas.microsoft.com/office/2006/metadata/properties"/>
    <ds:schemaRef ds:uri="http://schemas.microsoft.com/office/infopath/2007/PartnerControls"/>
    <ds:schemaRef ds:uri="d37c64f3-5729-4809-a21a-f2c9c781de03"/>
    <ds:schemaRef ds:uri="dea5229c-05f6-4ee0-a346-9ef7852ed96e"/>
  </ds:schemaRefs>
</ds:datastoreItem>
</file>

<file path=customXml/itemProps3.xml><?xml version="1.0" encoding="utf-8"?>
<ds:datastoreItem xmlns:ds="http://schemas.openxmlformats.org/officeDocument/2006/customXml" ds:itemID="{97839D25-994E-4CCB-A941-55AA7627DC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a5229c-05f6-4ee0-a346-9ef7852ed96e"/>
    <ds:schemaRef ds:uri="d37c64f3-5729-4809-a21a-f2c9c781de0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13312</TotalTime>
  <Words>1233</Words>
  <Application>Microsoft Macintosh PowerPoint</Application>
  <PresentationFormat>Widescreen</PresentationFormat>
  <Paragraphs>161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Procedure &amp; Function </vt:lpstr>
      <vt:lpstr> Differences Between Anonymous Blocks and Subprograms</vt:lpstr>
      <vt:lpstr>Differences Between Anonymous Blocks and Subprograms</vt:lpstr>
      <vt:lpstr>Two types of Subprogram</vt:lpstr>
      <vt:lpstr> Benefits of Subprograms</vt:lpstr>
      <vt:lpstr> Procedures and Functions : Similarities</vt:lpstr>
      <vt:lpstr> Procedures and Functions : Differences</vt:lpstr>
      <vt:lpstr>What Is a Procedure?</vt:lpstr>
      <vt:lpstr>Procedure Syntax</vt:lpstr>
      <vt:lpstr> Procedure: Example without Parameters</vt:lpstr>
      <vt:lpstr>Call Procedure </vt:lpstr>
      <vt:lpstr>What Are Parameters? </vt:lpstr>
      <vt:lpstr>Procedure: Example with Parameters</vt:lpstr>
      <vt:lpstr>Procedure: Example with Cursor</vt:lpstr>
      <vt:lpstr>Types of Parameters</vt:lpstr>
      <vt:lpstr>Default Mode :Parameter with IN</vt:lpstr>
      <vt:lpstr> Using OUT Parameters</vt:lpstr>
      <vt:lpstr>How To Use "IN OUT" Parameter Properly? </vt:lpstr>
      <vt:lpstr>Using IN OUT Parameters: Example </vt:lpstr>
      <vt:lpstr>Calling </vt:lpstr>
      <vt:lpstr>PowerPoint Presentation</vt:lpstr>
      <vt:lpstr>Functions</vt:lpstr>
      <vt:lpstr> Syntax for Creating Functions</vt:lpstr>
      <vt:lpstr>Example</vt:lpstr>
      <vt:lpstr>Calling Function</vt:lpstr>
      <vt:lpstr> Differences/Similarities Between Procedures and Functions</vt:lpstr>
      <vt:lpstr>Question</vt:lpstr>
      <vt:lpstr>Answer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</dc:title>
  <dc:creator>Dr.Warda Mohamed Abdullah Al-Hooqani</dc:creator>
  <cp:lastModifiedBy>ALLA AL SHIBANI</cp:lastModifiedBy>
  <cp:revision>47</cp:revision>
  <dcterms:created xsi:type="dcterms:W3CDTF">2023-04-11T04:14:14Z</dcterms:created>
  <dcterms:modified xsi:type="dcterms:W3CDTF">2025-04-12T15:45:47Z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0x010100165A9C52EF08334F9BCEC893944CC89D</vt:lpwstr>
  </property>
</Properties>
</file>