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8" r:id="rId34"/>
    <p:sldId id="285"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D13C-D63E-3A87-CFDE-D941057544A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7625E1F-16F3-CD97-2B6B-D4BC69512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E9E6D25-E3F2-831F-FF27-E88AD72DC18E}"/>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5" name="Footer Placeholder 4">
            <a:extLst>
              <a:ext uri="{FF2B5EF4-FFF2-40B4-BE49-F238E27FC236}">
                <a16:creationId xmlns:a16="http://schemas.microsoft.com/office/drawing/2014/main" id="{A6321D6A-47D8-C3F1-CB91-4F57E04D3B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F4E21E-E995-0D01-B90A-DA7BEF2601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269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1A98-732B-D3EE-CCD7-FDAC4BA01A8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E6D8C5-8AC5-D185-7AF6-3AA131793E9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D3EB82-FCEF-C6FE-1BBA-59D99F35FA36}"/>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5" name="Footer Placeholder 4">
            <a:extLst>
              <a:ext uri="{FF2B5EF4-FFF2-40B4-BE49-F238E27FC236}">
                <a16:creationId xmlns:a16="http://schemas.microsoft.com/office/drawing/2014/main" id="{C20BA21D-4DE6-269E-8CEF-57813BE10D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E81514-576B-8FE4-3F97-7463C5C47F4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432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55B32-DF1C-413A-C34E-C5818A2BB01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4E081C-AAE1-97A2-58F2-FBE0A74E1AF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A1EE5D-FB1F-9164-B506-DF549B36984D}"/>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5" name="Footer Placeholder 4">
            <a:extLst>
              <a:ext uri="{FF2B5EF4-FFF2-40B4-BE49-F238E27FC236}">
                <a16:creationId xmlns:a16="http://schemas.microsoft.com/office/drawing/2014/main" id="{7FF6E950-6F27-1FE1-508F-94DED97D83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1ECEB4-C6B1-3C08-5EA8-E9C567C6A4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77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93AB-BFE0-992F-D481-E64CB844AB0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DB422D-63E0-FF79-BF7F-ABEB596462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6BC991-CCB9-F170-B570-F2059F9522E6}"/>
              </a:ext>
            </a:extLst>
          </p:cNvPr>
          <p:cNvSpPr>
            <a:spLocks noGrp="1"/>
          </p:cNvSpPr>
          <p:nvPr>
            <p:ph type="dt" sz="half" idx="10"/>
          </p:nvPr>
        </p:nvSpPr>
        <p:spPr/>
        <p:txBody>
          <a:bodyPr/>
          <a:lstStyle/>
          <a:p>
            <a:fld id="{52647F38-B617-4D2F-AE0A-013F0C4D2C57}" type="datetimeFigureOut">
              <a:rPr lang="en-US" smtClean="0"/>
              <a:t>3/2/25</a:t>
            </a:fld>
            <a:endParaRPr lang="en-US" dirty="0"/>
          </a:p>
        </p:txBody>
      </p:sp>
      <p:sp>
        <p:nvSpPr>
          <p:cNvPr id="5" name="Footer Placeholder 4">
            <a:extLst>
              <a:ext uri="{FF2B5EF4-FFF2-40B4-BE49-F238E27FC236}">
                <a16:creationId xmlns:a16="http://schemas.microsoft.com/office/drawing/2014/main" id="{D6DCD8F8-D634-D043-113D-C42DF4E99E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BE7E48-9A5A-B494-E58B-D5C56A9C5D80}"/>
              </a:ext>
            </a:extLst>
          </p:cNvPr>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41787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9B32-8A4A-54D0-08C1-BB83CEE9EA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F200C0A-C9A5-E6C1-941B-CD09EEFB53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9BF4DF-B3E8-940E-CC38-16DCD7F4A954}"/>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5" name="Footer Placeholder 4">
            <a:extLst>
              <a:ext uri="{FF2B5EF4-FFF2-40B4-BE49-F238E27FC236}">
                <a16:creationId xmlns:a16="http://schemas.microsoft.com/office/drawing/2014/main" id="{5AFF3283-AAA5-F31A-4C5F-8040C9FC58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6392F0-67FE-D058-9730-7610A20161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726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AAE7-E266-9198-053E-7B75768CE8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48F30A-5102-0004-CB66-083CA0A301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3077A01-42AD-8263-F889-E121EE9C7F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D37038A-6D34-F9E4-3799-EA781E99CD05}"/>
              </a:ext>
            </a:extLst>
          </p:cNvPr>
          <p:cNvSpPr>
            <a:spLocks noGrp="1"/>
          </p:cNvSpPr>
          <p:nvPr>
            <p:ph type="dt" sz="half" idx="10"/>
          </p:nvPr>
        </p:nvSpPr>
        <p:spPr/>
        <p:txBody>
          <a:bodyPr/>
          <a:lstStyle/>
          <a:p>
            <a:fld id="{05BFA754-D5C3-4E66-96A6-867B257F58DC}" type="datetimeFigureOut">
              <a:rPr lang="en-US" smtClean="0"/>
              <a:t>3/2/25</a:t>
            </a:fld>
            <a:endParaRPr lang="en-US" dirty="0"/>
          </a:p>
        </p:txBody>
      </p:sp>
      <p:sp>
        <p:nvSpPr>
          <p:cNvPr id="6" name="Footer Placeholder 5">
            <a:extLst>
              <a:ext uri="{FF2B5EF4-FFF2-40B4-BE49-F238E27FC236}">
                <a16:creationId xmlns:a16="http://schemas.microsoft.com/office/drawing/2014/main" id="{CB8982ED-5BC1-A678-F213-F17BD1949A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1B1E69-B073-66D8-2024-5AE00170E716}"/>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0899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E494-A4CD-066A-56A9-34590847DCF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621D6C-D821-28C8-D0F2-6B025708E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36093F-67F6-5784-BD8A-6021BF0BFEC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72DD13-9809-0637-1029-2870964BC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0D25DA-B309-5BC1-94DF-03AE1EF602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EB24179-5B73-6EB6-F4AD-8D1A7956DDBB}"/>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8" name="Footer Placeholder 7">
            <a:extLst>
              <a:ext uri="{FF2B5EF4-FFF2-40B4-BE49-F238E27FC236}">
                <a16:creationId xmlns:a16="http://schemas.microsoft.com/office/drawing/2014/main" id="{328418A8-38FA-3AB5-5572-ED986C3311C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17FD4B0-1E56-2D97-53AE-8638FDAE275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15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6191-6A93-EB9B-EBA1-251248D4DF3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9DA11D0-C294-EC1C-6163-F2F3927AF477}"/>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4" name="Footer Placeholder 3">
            <a:extLst>
              <a:ext uri="{FF2B5EF4-FFF2-40B4-BE49-F238E27FC236}">
                <a16:creationId xmlns:a16="http://schemas.microsoft.com/office/drawing/2014/main" id="{8D2E9B2B-8F71-BAA4-1FD2-AB8E255C192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6F8166F-4344-174E-AAB0-14F7C0ACE03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17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56003-331C-CC15-0E43-6581362561D1}"/>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3" name="Footer Placeholder 2">
            <a:extLst>
              <a:ext uri="{FF2B5EF4-FFF2-40B4-BE49-F238E27FC236}">
                <a16:creationId xmlns:a16="http://schemas.microsoft.com/office/drawing/2014/main" id="{F1C9F679-7A34-47C4-707E-E9D60E2C61A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E89E6BC-D704-EE2B-6622-689AC9678AC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20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E5A6-9A0F-D4F7-AAC7-282856F84F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30C3278-68B8-356B-3D16-D348CDF5C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04B722-F171-7C8F-1B21-7F788E5B8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CE1EFC-A1EA-9924-6B54-6408F21FB272}"/>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6" name="Footer Placeholder 5">
            <a:extLst>
              <a:ext uri="{FF2B5EF4-FFF2-40B4-BE49-F238E27FC236}">
                <a16:creationId xmlns:a16="http://schemas.microsoft.com/office/drawing/2014/main" id="{91B25A99-2BAF-3B0F-5B83-CD6F4A3905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7A8773-C215-F032-52F7-D8AF2F40C8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56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EFE8-509A-23CD-602F-406DC146F5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5021A1F-9981-4E62-14B7-A7992D09D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6F90D-8095-74E8-4ED1-4CB700B99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31C846-572D-9B28-8A77-2767D8605A6D}"/>
              </a:ext>
            </a:extLst>
          </p:cNvPr>
          <p:cNvSpPr>
            <a:spLocks noGrp="1"/>
          </p:cNvSpPr>
          <p:nvPr>
            <p:ph type="dt" sz="half" idx="10"/>
          </p:nvPr>
        </p:nvSpPr>
        <p:spPr/>
        <p:txBody>
          <a:bodyPr/>
          <a:lstStyle/>
          <a:p>
            <a:fld id="{B61BEF0D-F0BB-DE4B-95CE-6DB70DBA9567}" type="datetimeFigureOut">
              <a:rPr lang="en-US" smtClean="0"/>
              <a:pPr/>
              <a:t>3/2/25</a:t>
            </a:fld>
            <a:endParaRPr lang="en-US" dirty="0"/>
          </a:p>
        </p:txBody>
      </p:sp>
      <p:sp>
        <p:nvSpPr>
          <p:cNvPr id="6" name="Footer Placeholder 5">
            <a:extLst>
              <a:ext uri="{FF2B5EF4-FFF2-40B4-BE49-F238E27FC236}">
                <a16:creationId xmlns:a16="http://schemas.microsoft.com/office/drawing/2014/main" id="{AC9B56BE-BA59-1355-53AD-13FD22E295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C8F568-2D0D-7E32-DD33-FD95D9CE92D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66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D3564-1ECC-3413-1242-6150B980F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E8ECE4-57FF-87CA-1445-6E2F56703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9E6A1E-DAB1-60FE-8A9E-F77A1CC9A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BEF0D-F0BB-DE4B-95CE-6DB70DBA9567}" type="datetimeFigureOut">
              <a:rPr lang="en-US" smtClean="0"/>
              <a:pPr/>
              <a:t>3/2/25</a:t>
            </a:fld>
            <a:endParaRPr lang="en-US" dirty="0"/>
          </a:p>
        </p:txBody>
      </p:sp>
      <p:sp>
        <p:nvSpPr>
          <p:cNvPr id="5" name="Footer Placeholder 4">
            <a:extLst>
              <a:ext uri="{FF2B5EF4-FFF2-40B4-BE49-F238E27FC236}">
                <a16:creationId xmlns:a16="http://schemas.microsoft.com/office/drawing/2014/main" id="{CBFC780B-21EB-5398-1307-9C99CDE24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187B3D8F-DAF3-9B44-27A2-B531091C3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847315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b="1" dirty="0"/>
              <a:t>Conditional Control: Statements</a:t>
            </a:r>
            <a:endParaRPr lang="en-US" dirty="0"/>
          </a:p>
        </p:txBody>
      </p:sp>
      <p:sp>
        <p:nvSpPr>
          <p:cNvPr id="3" name="Subtitle 2"/>
          <p:cNvSpPr>
            <a:spLocks noGrp="1"/>
          </p:cNvSpPr>
          <p:nvPr>
            <p:ph type="subTitle" idx="1"/>
          </p:nvPr>
        </p:nvSpPr>
        <p:spPr/>
        <p:txBody>
          <a:bodyPr/>
          <a:lstStyle/>
          <a:p>
            <a:r>
              <a:rPr lang="en-US" dirty="0"/>
              <a:t>Chapter 4</a:t>
            </a:r>
          </a:p>
        </p:txBody>
      </p:sp>
    </p:spTree>
    <p:extLst>
      <p:ext uri="{BB962C8B-B14F-4D97-AF65-F5344CB8AC3E}">
        <p14:creationId xmlns:p14="http://schemas.microsoft.com/office/powerpoint/2010/main" val="51280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 CASE Statement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1" y="2556932"/>
            <a:ext cx="5010150" cy="3318936"/>
          </a:xfrm>
          <a:prstGeom prst="rect">
            <a:avLst/>
          </a:prstGeom>
        </p:spPr>
      </p:pic>
    </p:spTree>
    <p:extLst>
      <p:ext uri="{BB962C8B-B14F-4D97-AF65-F5344CB8AC3E}">
        <p14:creationId xmlns:p14="http://schemas.microsoft.com/office/powerpoint/2010/main" val="236698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Statements: An Example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11444" y="2444749"/>
            <a:ext cx="6645420" cy="3696277"/>
          </a:xfrm>
          <a:prstGeom prst="rect">
            <a:avLst/>
          </a:prstGeom>
        </p:spPr>
      </p:pic>
    </p:spTree>
    <p:extLst>
      <p:ext uri="{BB962C8B-B14F-4D97-AF65-F5344CB8AC3E}">
        <p14:creationId xmlns:p14="http://schemas.microsoft.com/office/powerpoint/2010/main" val="36434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Expression Syntax</a:t>
            </a:r>
          </a:p>
        </p:txBody>
      </p:sp>
      <p:sp>
        <p:nvSpPr>
          <p:cNvPr id="3" name="Content Placeholder 2"/>
          <p:cNvSpPr>
            <a:spLocks noGrp="1"/>
          </p:cNvSpPr>
          <p:nvPr>
            <p:ph idx="1"/>
          </p:nvPr>
        </p:nvSpPr>
        <p:spPr/>
        <p:txBody>
          <a:bodyPr>
            <a:normAutofit/>
          </a:bodyPr>
          <a:lstStyle/>
          <a:p>
            <a:r>
              <a:rPr lang="en-US" sz="2000" dirty="0"/>
              <a:t>A CASE expression is different from a CASE statement because it selects one of a number of results and assigns it to a variable</a:t>
            </a:r>
          </a:p>
          <a:p>
            <a:r>
              <a:rPr lang="en-US" sz="2000" dirty="0"/>
              <a:t>A CASE expression ends with END not END CASE</a:t>
            </a:r>
          </a:p>
          <a:p>
            <a:r>
              <a:rPr lang="en-US" sz="2000" dirty="0"/>
              <a:t>In the syntax, expression can be a literal value or an expression such as (</a:t>
            </a:r>
            <a:r>
              <a:rPr lang="en-US" sz="2000" dirty="0" err="1"/>
              <a:t>v_other_var</a:t>
            </a:r>
            <a:r>
              <a:rPr lang="en-US" sz="2000" dirty="0"/>
              <a:t>* 2) </a:t>
            </a:r>
          </a:p>
          <a:p>
            <a:endParaRPr lang="en-US" sz="2000" dirty="0"/>
          </a:p>
        </p:txBody>
      </p:sp>
      <p:pic>
        <p:nvPicPr>
          <p:cNvPr id="4" name="Picture 3"/>
          <p:cNvPicPr>
            <a:picLocks noChangeAspect="1"/>
          </p:cNvPicPr>
          <p:nvPr/>
        </p:nvPicPr>
        <p:blipFill>
          <a:blip r:embed="rId2"/>
          <a:stretch>
            <a:fillRect/>
          </a:stretch>
        </p:blipFill>
        <p:spPr>
          <a:xfrm>
            <a:off x="1619248" y="4070351"/>
            <a:ext cx="5540087" cy="2076450"/>
          </a:xfrm>
          <a:prstGeom prst="rect">
            <a:avLst/>
          </a:prstGeom>
        </p:spPr>
      </p:pic>
    </p:spTree>
    <p:extLst>
      <p:ext uri="{BB962C8B-B14F-4D97-AF65-F5344CB8AC3E}">
        <p14:creationId xmlns:p14="http://schemas.microsoft.com/office/powerpoint/2010/main" val="280777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Expression Example</a:t>
            </a:r>
          </a:p>
        </p:txBody>
      </p:sp>
      <p:sp>
        <p:nvSpPr>
          <p:cNvPr id="3" name="Content Placeholder 2"/>
          <p:cNvSpPr>
            <a:spLocks noGrp="1"/>
          </p:cNvSpPr>
          <p:nvPr>
            <p:ph idx="1"/>
          </p:nvPr>
        </p:nvSpPr>
        <p:spPr>
          <a:xfrm>
            <a:off x="1295401" y="2411458"/>
            <a:ext cx="9601196" cy="3318936"/>
          </a:xfrm>
        </p:spPr>
        <p:txBody>
          <a:bodyPr/>
          <a:lstStyle/>
          <a:p>
            <a:r>
              <a:rPr lang="en-US" dirty="0"/>
              <a:t>What would be the result of this code if </a:t>
            </a:r>
            <a:r>
              <a:rPr lang="en-US" dirty="0" err="1"/>
              <a:t>v_grade</a:t>
            </a:r>
            <a:r>
              <a:rPr lang="en-US" dirty="0"/>
              <a:t> was initialized as "C" instead of "A" </a:t>
            </a:r>
          </a:p>
          <a:p>
            <a:endParaRPr lang="en-US" dirty="0"/>
          </a:p>
        </p:txBody>
      </p:sp>
      <p:pic>
        <p:nvPicPr>
          <p:cNvPr id="4" name="Picture 3"/>
          <p:cNvPicPr>
            <a:picLocks noChangeAspect="1"/>
          </p:cNvPicPr>
          <p:nvPr/>
        </p:nvPicPr>
        <p:blipFill>
          <a:blip r:embed="rId2"/>
          <a:stretch>
            <a:fillRect/>
          </a:stretch>
        </p:blipFill>
        <p:spPr>
          <a:xfrm>
            <a:off x="3505197" y="2897765"/>
            <a:ext cx="7391400" cy="3315999"/>
          </a:xfrm>
          <a:prstGeom prst="rect">
            <a:avLst/>
          </a:prstGeom>
        </p:spPr>
      </p:pic>
    </p:spTree>
    <p:extLst>
      <p:ext uri="{BB962C8B-B14F-4D97-AF65-F5344CB8AC3E}">
        <p14:creationId xmlns:p14="http://schemas.microsoft.com/office/powerpoint/2010/main" val="276906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Expression: A Second Example</a:t>
            </a:r>
          </a:p>
        </p:txBody>
      </p:sp>
      <p:sp>
        <p:nvSpPr>
          <p:cNvPr id="3" name="Content Placeholder 2"/>
          <p:cNvSpPr>
            <a:spLocks noGrp="1"/>
          </p:cNvSpPr>
          <p:nvPr>
            <p:ph idx="1"/>
          </p:nvPr>
        </p:nvSpPr>
        <p:spPr>
          <a:xfrm>
            <a:off x="1295401" y="2401067"/>
            <a:ext cx="9601196" cy="3318936"/>
          </a:xfrm>
        </p:spPr>
        <p:txBody>
          <a:bodyPr/>
          <a:lstStyle/>
          <a:p>
            <a:r>
              <a:rPr lang="en-US" dirty="0"/>
              <a:t>Determine what will be displayed when this block is executed: </a:t>
            </a:r>
          </a:p>
          <a:p>
            <a:endParaRPr lang="en-US" dirty="0"/>
          </a:p>
        </p:txBody>
      </p:sp>
      <p:pic>
        <p:nvPicPr>
          <p:cNvPr id="5" name="Picture 4"/>
          <p:cNvPicPr>
            <a:picLocks noChangeAspect="1"/>
          </p:cNvPicPr>
          <p:nvPr/>
        </p:nvPicPr>
        <p:blipFill>
          <a:blip r:embed="rId2"/>
          <a:stretch>
            <a:fillRect/>
          </a:stretch>
        </p:blipFill>
        <p:spPr>
          <a:xfrm>
            <a:off x="1629208" y="2839316"/>
            <a:ext cx="4943475" cy="3312102"/>
          </a:xfrm>
          <a:prstGeom prst="rect">
            <a:avLst/>
          </a:prstGeom>
        </p:spPr>
      </p:pic>
    </p:spTree>
    <p:extLst>
      <p:ext uri="{BB962C8B-B14F-4D97-AF65-F5344CB8AC3E}">
        <p14:creationId xmlns:p14="http://schemas.microsoft.com/office/powerpoint/2010/main" val="46945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Searched CASE Expressions: An Example</a:t>
            </a:r>
          </a:p>
        </p:txBody>
      </p:sp>
      <p:sp>
        <p:nvSpPr>
          <p:cNvPr id="3" name="Content Placeholder 2"/>
          <p:cNvSpPr>
            <a:spLocks noGrp="1"/>
          </p:cNvSpPr>
          <p:nvPr>
            <p:ph idx="1"/>
          </p:nvPr>
        </p:nvSpPr>
        <p:spPr>
          <a:xfrm>
            <a:off x="1295401" y="2411458"/>
            <a:ext cx="9601196" cy="3318936"/>
          </a:xfrm>
        </p:spPr>
        <p:txBody>
          <a:bodyPr>
            <a:normAutofit/>
          </a:bodyPr>
          <a:lstStyle/>
          <a:p>
            <a:r>
              <a:rPr lang="en-US" sz="2200" dirty="0"/>
              <a:t>Searched CASE expressions allow non-equality conditions, compound conditions, and different variables to be used in different WHEN clauses </a:t>
            </a:r>
          </a:p>
          <a:p>
            <a:endParaRPr lang="en-US" sz="2200" dirty="0"/>
          </a:p>
        </p:txBody>
      </p:sp>
      <p:pic>
        <p:nvPicPr>
          <p:cNvPr id="4" name="Picture 3"/>
          <p:cNvPicPr>
            <a:picLocks noChangeAspect="1"/>
          </p:cNvPicPr>
          <p:nvPr/>
        </p:nvPicPr>
        <p:blipFill>
          <a:blip r:embed="rId2"/>
          <a:stretch>
            <a:fillRect/>
          </a:stretch>
        </p:blipFill>
        <p:spPr>
          <a:xfrm>
            <a:off x="1632239" y="3160568"/>
            <a:ext cx="6953250" cy="3053196"/>
          </a:xfrm>
          <a:prstGeom prst="rect">
            <a:avLst/>
          </a:prstGeom>
        </p:spPr>
      </p:pic>
    </p:spTree>
    <p:extLst>
      <p:ext uri="{BB962C8B-B14F-4D97-AF65-F5344CB8AC3E}">
        <p14:creationId xmlns:p14="http://schemas.microsoft.com/office/powerpoint/2010/main" val="49996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are CASE Expressions Different From CASE Statements?</a:t>
            </a:r>
          </a:p>
        </p:txBody>
      </p:sp>
      <p:sp>
        <p:nvSpPr>
          <p:cNvPr id="3" name="Content Placeholder 2"/>
          <p:cNvSpPr>
            <a:spLocks noGrp="1"/>
          </p:cNvSpPr>
          <p:nvPr>
            <p:ph idx="1"/>
          </p:nvPr>
        </p:nvSpPr>
        <p:spPr>
          <a:xfrm>
            <a:off x="1295401" y="2421849"/>
            <a:ext cx="9601196" cy="3318936"/>
          </a:xfrm>
        </p:spPr>
        <p:txBody>
          <a:bodyPr>
            <a:normAutofit/>
          </a:bodyPr>
          <a:lstStyle/>
          <a:p>
            <a:r>
              <a:rPr lang="en-US" sz="2000" dirty="0"/>
              <a:t>They are different because: CASE expressions return a value into a variable</a:t>
            </a:r>
          </a:p>
          <a:p>
            <a:r>
              <a:rPr lang="en-US" sz="2000" dirty="0"/>
              <a:t>CASE expressions end with END;</a:t>
            </a:r>
          </a:p>
          <a:p>
            <a:r>
              <a:rPr lang="en-US" sz="2000" dirty="0"/>
              <a:t>A CASE expression is a single PL/SQL statement </a:t>
            </a:r>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1427451" y="3667992"/>
            <a:ext cx="7591425" cy="2556163"/>
          </a:xfrm>
          <a:prstGeom prst="rect">
            <a:avLst/>
          </a:prstGeom>
        </p:spPr>
      </p:pic>
    </p:spTree>
    <p:extLst>
      <p:ext uri="{BB962C8B-B14F-4D97-AF65-F5344CB8AC3E}">
        <p14:creationId xmlns:p14="http://schemas.microsoft.com/office/powerpoint/2010/main" val="66545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are CASE Expressions Different From CASE Statements? </a:t>
            </a:r>
          </a:p>
        </p:txBody>
      </p:sp>
      <p:sp>
        <p:nvSpPr>
          <p:cNvPr id="3" name="Content Placeholder 2"/>
          <p:cNvSpPr>
            <a:spLocks noGrp="1"/>
          </p:cNvSpPr>
          <p:nvPr>
            <p:ph idx="1"/>
          </p:nvPr>
        </p:nvSpPr>
        <p:spPr>
          <a:xfrm>
            <a:off x="1295401" y="2411458"/>
            <a:ext cx="9601196" cy="3318936"/>
          </a:xfrm>
        </p:spPr>
        <p:txBody>
          <a:bodyPr>
            <a:normAutofit/>
          </a:bodyPr>
          <a:lstStyle/>
          <a:p>
            <a:r>
              <a:rPr lang="en-US" sz="2000" dirty="0"/>
              <a:t>CASE statements evaluate conditions and perform actions</a:t>
            </a:r>
          </a:p>
          <a:p>
            <a:r>
              <a:rPr lang="en-US" sz="2000" dirty="0"/>
              <a:t>A CASE statement can contain many PL/SQL statements</a:t>
            </a:r>
          </a:p>
          <a:p>
            <a:r>
              <a:rPr lang="en-US" sz="2000" dirty="0"/>
              <a:t>CASE statements end with END CASE; </a:t>
            </a:r>
          </a:p>
          <a:p>
            <a:endParaRPr lang="en-US" sz="2000" dirty="0"/>
          </a:p>
        </p:txBody>
      </p:sp>
      <p:pic>
        <p:nvPicPr>
          <p:cNvPr id="4" name="Picture 3"/>
          <p:cNvPicPr>
            <a:picLocks noChangeAspect="1"/>
          </p:cNvPicPr>
          <p:nvPr/>
        </p:nvPicPr>
        <p:blipFill>
          <a:blip r:embed="rId2"/>
          <a:stretch>
            <a:fillRect/>
          </a:stretch>
        </p:blipFill>
        <p:spPr>
          <a:xfrm>
            <a:off x="1532226" y="3630324"/>
            <a:ext cx="6010275" cy="2593832"/>
          </a:xfrm>
          <a:prstGeom prst="rect">
            <a:avLst/>
          </a:prstGeom>
        </p:spPr>
      </p:pic>
    </p:spTree>
    <p:extLst>
      <p:ext uri="{BB962C8B-B14F-4D97-AF65-F5344CB8AC3E}">
        <p14:creationId xmlns:p14="http://schemas.microsoft.com/office/powerpoint/2010/main" val="218271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Loops</a:t>
            </a:r>
          </a:p>
        </p:txBody>
      </p:sp>
      <p:sp>
        <p:nvSpPr>
          <p:cNvPr id="3" name="Content Placeholder 2"/>
          <p:cNvSpPr>
            <a:spLocks noGrp="1"/>
          </p:cNvSpPr>
          <p:nvPr>
            <p:ph idx="1"/>
          </p:nvPr>
        </p:nvSpPr>
        <p:spPr>
          <a:xfrm>
            <a:off x="1295401" y="2390676"/>
            <a:ext cx="9601196" cy="3318936"/>
          </a:xfrm>
        </p:spPr>
        <p:txBody>
          <a:bodyPr>
            <a:normAutofit/>
          </a:bodyPr>
          <a:lstStyle/>
          <a:p>
            <a:r>
              <a:rPr lang="en-US" sz="1800" dirty="0"/>
              <a:t>The simplest form of a LOOP statement is the basic loop, which encloses a sequence of statements between the keywords LOOP and END LOOP </a:t>
            </a:r>
          </a:p>
          <a:p>
            <a:r>
              <a:rPr lang="en-US" sz="1800" dirty="0"/>
              <a:t>Use the basic loop when the statements inside the loop must execute at least once </a:t>
            </a:r>
          </a:p>
          <a:p>
            <a:r>
              <a:rPr lang="en-US" sz="1800" dirty="0"/>
              <a:t>Each time the flow of execution reaches the END LOOP statement, control is passed to the corresponding LOOP statement that introduced it</a:t>
            </a:r>
          </a:p>
          <a:p>
            <a:r>
              <a:rPr lang="en-US" sz="1800" dirty="0"/>
              <a:t>A basic loop allows the execution of its statements at least once, even if the EXIT condition is already met upon entering the loop </a:t>
            </a:r>
          </a:p>
          <a:p>
            <a:r>
              <a:rPr lang="en-US" sz="1800" dirty="0"/>
              <a:t>Without the EXIT statement, the loop would never end (an infinite loop) </a:t>
            </a:r>
          </a:p>
          <a:p>
            <a:endParaRPr lang="en-US" sz="1800" dirty="0"/>
          </a:p>
          <a:p>
            <a:endParaRPr lang="en-US" sz="1800" dirty="0"/>
          </a:p>
        </p:txBody>
      </p:sp>
      <p:pic>
        <p:nvPicPr>
          <p:cNvPr id="4" name="Content Placeholder 3"/>
          <p:cNvPicPr>
            <a:picLocks noChangeAspect="1"/>
          </p:cNvPicPr>
          <p:nvPr/>
        </p:nvPicPr>
        <p:blipFill>
          <a:blip r:embed="rId2"/>
          <a:stretch>
            <a:fillRect/>
          </a:stretch>
        </p:blipFill>
        <p:spPr>
          <a:xfrm>
            <a:off x="8251248" y="4585662"/>
            <a:ext cx="3067050" cy="1659274"/>
          </a:xfrm>
          <a:prstGeom prst="rect">
            <a:avLst/>
          </a:prstGeom>
        </p:spPr>
      </p:pic>
    </p:spTree>
    <p:extLst>
      <p:ext uri="{BB962C8B-B14F-4D97-AF65-F5344CB8AC3E}">
        <p14:creationId xmlns:p14="http://schemas.microsoft.com/office/powerpoint/2010/main" val="49328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Loops Simple Example</a:t>
            </a:r>
          </a:p>
        </p:txBody>
      </p:sp>
      <p:sp>
        <p:nvSpPr>
          <p:cNvPr id="5" name="Content Placeholder 4"/>
          <p:cNvSpPr>
            <a:spLocks noGrp="1"/>
          </p:cNvSpPr>
          <p:nvPr>
            <p:ph idx="1"/>
          </p:nvPr>
        </p:nvSpPr>
        <p:spPr/>
        <p:txBody>
          <a:bodyPr/>
          <a:lstStyle/>
          <a:p>
            <a:r>
              <a:rPr lang="en-US" dirty="0"/>
              <a:t>In this example, no data is processed</a:t>
            </a:r>
          </a:p>
          <a:p>
            <a:r>
              <a:rPr lang="en-US" dirty="0"/>
              <a:t>We simply display the loop counter each time we repeat the loop </a:t>
            </a:r>
          </a:p>
          <a:p>
            <a:endParaRPr lang="en-US" dirty="0"/>
          </a:p>
        </p:txBody>
      </p:sp>
      <p:pic>
        <p:nvPicPr>
          <p:cNvPr id="6" name="Picture 5"/>
          <p:cNvPicPr>
            <a:picLocks noChangeAspect="1"/>
          </p:cNvPicPr>
          <p:nvPr/>
        </p:nvPicPr>
        <p:blipFill>
          <a:blip r:embed="rId2"/>
          <a:stretch>
            <a:fillRect/>
          </a:stretch>
        </p:blipFill>
        <p:spPr>
          <a:xfrm>
            <a:off x="1446501" y="3645910"/>
            <a:ext cx="6751926" cy="2500891"/>
          </a:xfrm>
          <a:prstGeom prst="rect">
            <a:avLst/>
          </a:prstGeom>
        </p:spPr>
      </p:pic>
    </p:spTree>
    <p:extLst>
      <p:ext uri="{BB962C8B-B14F-4D97-AF65-F5344CB8AC3E}">
        <p14:creationId xmlns:p14="http://schemas.microsoft.com/office/powerpoint/2010/main" val="386486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p:txBody>
          <a:bodyPr>
            <a:normAutofit/>
          </a:bodyPr>
          <a:lstStyle/>
          <a:p>
            <a:r>
              <a:rPr lang="en-US" dirty="0"/>
              <a:t>This lesson covers the following objectives:</a:t>
            </a:r>
          </a:p>
          <a:p>
            <a:pPr lvl="1"/>
            <a:r>
              <a:rPr lang="en-US" dirty="0"/>
              <a:t>Describe a use for conditional control structures</a:t>
            </a:r>
          </a:p>
          <a:p>
            <a:pPr lvl="1"/>
            <a:r>
              <a:rPr lang="en-US" dirty="0"/>
              <a:t>List the types of conditional control structures</a:t>
            </a:r>
          </a:p>
          <a:p>
            <a:pPr lvl="1"/>
            <a:r>
              <a:rPr lang="en-US" dirty="0"/>
              <a:t>Construct and use an IF statement</a:t>
            </a:r>
          </a:p>
          <a:p>
            <a:pPr lvl="1"/>
            <a:r>
              <a:rPr lang="en-US" dirty="0"/>
              <a:t>Construct and use an IF-THEN-ELSE statement</a:t>
            </a:r>
          </a:p>
          <a:p>
            <a:pPr lvl="1"/>
            <a:r>
              <a:rPr lang="en-US" dirty="0"/>
              <a:t>Create PL/SQL to handle the null condition in IF statements </a:t>
            </a:r>
          </a:p>
          <a:p>
            <a:pPr lvl="1"/>
            <a:r>
              <a:rPr lang="en-US" dirty="0"/>
              <a:t>Construct and use a Basic Loop</a:t>
            </a:r>
          </a:p>
          <a:p>
            <a:pPr lvl="1"/>
            <a:r>
              <a:rPr lang="en-US" dirty="0"/>
              <a:t>Construct and use a For loop</a:t>
            </a:r>
          </a:p>
          <a:p>
            <a:pPr lvl="1"/>
            <a:r>
              <a:rPr lang="en-US" dirty="0"/>
              <a:t>Construct and use While loop</a:t>
            </a:r>
          </a:p>
          <a:p>
            <a:pPr lvl="1"/>
            <a:endParaRPr lang="en-US" dirty="0"/>
          </a:p>
          <a:p>
            <a:endParaRPr lang="en-US" dirty="0"/>
          </a:p>
          <a:p>
            <a:endParaRPr lang="en-US" dirty="0"/>
          </a:p>
        </p:txBody>
      </p:sp>
    </p:spTree>
    <p:extLst>
      <p:ext uri="{BB962C8B-B14F-4D97-AF65-F5344CB8AC3E}">
        <p14:creationId xmlns:p14="http://schemas.microsoft.com/office/powerpoint/2010/main" val="3413698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Loops More Complex Example</a:t>
            </a:r>
          </a:p>
        </p:txBody>
      </p:sp>
      <p:sp>
        <p:nvSpPr>
          <p:cNvPr id="3" name="Content Placeholder 2"/>
          <p:cNvSpPr>
            <a:spLocks noGrp="1"/>
          </p:cNvSpPr>
          <p:nvPr>
            <p:ph idx="1"/>
          </p:nvPr>
        </p:nvSpPr>
        <p:spPr>
          <a:xfrm>
            <a:off x="1295401" y="2432240"/>
            <a:ext cx="9601196" cy="3318936"/>
          </a:xfrm>
        </p:spPr>
        <p:txBody>
          <a:bodyPr/>
          <a:lstStyle/>
          <a:p>
            <a:r>
              <a:rPr lang="en-US" dirty="0"/>
              <a:t>In this example, three new location IDs for Montreal, Canada, are inserted in the LOCATIONS table </a:t>
            </a:r>
          </a:p>
          <a:p>
            <a:endParaRPr lang="en-US" dirty="0"/>
          </a:p>
        </p:txBody>
      </p:sp>
      <p:pic>
        <p:nvPicPr>
          <p:cNvPr id="4" name="Picture 3"/>
          <p:cNvPicPr>
            <a:picLocks noChangeAspect="1"/>
          </p:cNvPicPr>
          <p:nvPr/>
        </p:nvPicPr>
        <p:blipFill>
          <a:blip r:embed="rId2"/>
          <a:stretch>
            <a:fillRect/>
          </a:stretch>
        </p:blipFill>
        <p:spPr>
          <a:xfrm>
            <a:off x="1539153" y="3304309"/>
            <a:ext cx="7095692" cy="2878282"/>
          </a:xfrm>
          <a:prstGeom prst="rect">
            <a:avLst/>
          </a:prstGeom>
        </p:spPr>
      </p:pic>
    </p:spTree>
    <p:extLst>
      <p:ext uri="{BB962C8B-B14F-4D97-AF65-F5344CB8AC3E}">
        <p14:creationId xmlns:p14="http://schemas.microsoft.com/office/powerpoint/2010/main" val="190078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Loops EXIT Statement</a:t>
            </a:r>
          </a:p>
        </p:txBody>
      </p:sp>
      <p:sp>
        <p:nvSpPr>
          <p:cNvPr id="3" name="Content Placeholder 2"/>
          <p:cNvSpPr>
            <a:spLocks noGrp="1"/>
          </p:cNvSpPr>
          <p:nvPr>
            <p:ph idx="1"/>
          </p:nvPr>
        </p:nvSpPr>
        <p:spPr>
          <a:xfrm>
            <a:off x="1295401" y="2411458"/>
            <a:ext cx="9601196" cy="3318936"/>
          </a:xfrm>
        </p:spPr>
        <p:txBody>
          <a:bodyPr/>
          <a:lstStyle/>
          <a:p>
            <a:r>
              <a:rPr lang="en-US" dirty="0"/>
              <a:t>You can use the EXIT statement to terminate a loop and pass control to the next statement after the END LOOP statement</a:t>
            </a:r>
          </a:p>
          <a:p>
            <a:r>
              <a:rPr lang="en-US" dirty="0"/>
              <a:t>You can issue EXIT as an action within an IF statement </a:t>
            </a:r>
          </a:p>
        </p:txBody>
      </p:sp>
      <p:pic>
        <p:nvPicPr>
          <p:cNvPr id="4" name="Picture 3"/>
          <p:cNvPicPr>
            <a:picLocks noChangeAspect="1"/>
          </p:cNvPicPr>
          <p:nvPr/>
        </p:nvPicPr>
        <p:blipFill>
          <a:blip r:embed="rId2"/>
          <a:stretch>
            <a:fillRect/>
          </a:stretch>
        </p:blipFill>
        <p:spPr>
          <a:xfrm>
            <a:off x="1524432" y="3703202"/>
            <a:ext cx="6777904" cy="2489779"/>
          </a:xfrm>
          <a:prstGeom prst="rect">
            <a:avLst/>
          </a:prstGeom>
        </p:spPr>
      </p:pic>
    </p:spTree>
    <p:extLst>
      <p:ext uri="{BB962C8B-B14F-4D97-AF65-F5344CB8AC3E}">
        <p14:creationId xmlns:p14="http://schemas.microsoft.com/office/powerpoint/2010/main" val="358717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Loop EXIT Statement Rules</a:t>
            </a:r>
          </a:p>
        </p:txBody>
      </p:sp>
      <p:sp>
        <p:nvSpPr>
          <p:cNvPr id="3" name="Content Placeholder 2"/>
          <p:cNvSpPr>
            <a:spLocks noGrp="1"/>
          </p:cNvSpPr>
          <p:nvPr>
            <p:ph idx="1"/>
          </p:nvPr>
        </p:nvSpPr>
        <p:spPr>
          <a:xfrm>
            <a:off x="1295401" y="2401067"/>
            <a:ext cx="9601196" cy="3318936"/>
          </a:xfrm>
        </p:spPr>
        <p:txBody>
          <a:bodyPr>
            <a:normAutofit/>
          </a:bodyPr>
          <a:lstStyle/>
          <a:p>
            <a:r>
              <a:rPr lang="en-US" dirty="0"/>
              <a:t>Rules: </a:t>
            </a:r>
          </a:p>
          <a:p>
            <a:pPr lvl="1"/>
            <a:r>
              <a:rPr lang="en-US" dirty="0"/>
              <a:t>The EXIT statement must be placed inside a loop</a:t>
            </a:r>
          </a:p>
          <a:p>
            <a:pPr lvl="1"/>
            <a:r>
              <a:rPr lang="en-US" dirty="0"/>
              <a:t>If the EXIT condition is placed at the top of the loop (before any of the other executable statements) and that condition is initially true, then the loop exits and the other statements in the loop never execute</a:t>
            </a:r>
          </a:p>
          <a:p>
            <a:pPr lvl="1"/>
            <a:r>
              <a:rPr lang="en-US" dirty="0"/>
              <a:t>A basic loop can contain multiple EXIT statements </a:t>
            </a:r>
          </a:p>
          <a:p>
            <a:endParaRPr lang="en-US" dirty="0"/>
          </a:p>
          <a:p>
            <a:endParaRPr lang="en-US" dirty="0"/>
          </a:p>
        </p:txBody>
      </p:sp>
      <p:pic>
        <p:nvPicPr>
          <p:cNvPr id="4" name="Picture 3"/>
          <p:cNvPicPr>
            <a:picLocks noChangeAspect="1"/>
          </p:cNvPicPr>
          <p:nvPr/>
        </p:nvPicPr>
        <p:blipFill>
          <a:blip r:embed="rId2"/>
          <a:stretch>
            <a:fillRect/>
          </a:stretch>
        </p:blipFill>
        <p:spPr>
          <a:xfrm>
            <a:off x="1865601" y="4738255"/>
            <a:ext cx="4886325" cy="1475509"/>
          </a:xfrm>
          <a:prstGeom prst="rect">
            <a:avLst/>
          </a:prstGeom>
        </p:spPr>
      </p:pic>
    </p:spTree>
    <p:extLst>
      <p:ext uri="{BB962C8B-B14F-4D97-AF65-F5344CB8AC3E}">
        <p14:creationId xmlns:p14="http://schemas.microsoft.com/office/powerpoint/2010/main" val="2240942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Loop EXIT WHEN Statement</a:t>
            </a:r>
          </a:p>
        </p:txBody>
      </p:sp>
      <p:sp>
        <p:nvSpPr>
          <p:cNvPr id="3" name="Content Placeholder 2"/>
          <p:cNvSpPr>
            <a:spLocks noGrp="1"/>
          </p:cNvSpPr>
          <p:nvPr>
            <p:ph idx="1"/>
          </p:nvPr>
        </p:nvSpPr>
        <p:spPr>
          <a:xfrm>
            <a:off x="1295401" y="2411458"/>
            <a:ext cx="9601196" cy="3318936"/>
          </a:xfrm>
        </p:spPr>
        <p:txBody>
          <a:bodyPr/>
          <a:lstStyle/>
          <a:p>
            <a:r>
              <a:rPr lang="en-US" dirty="0"/>
              <a:t>Although the IF…THEN EXIT works to end a loop, the correct way to end a basic loop is with the EXIT WHEN statement</a:t>
            </a:r>
          </a:p>
          <a:p>
            <a:r>
              <a:rPr lang="en-US" dirty="0"/>
              <a:t>If the WHEN clause evaluates to TRUE, the loop ends and control passes to the next statement following END LOOP </a:t>
            </a:r>
          </a:p>
          <a:p>
            <a:endParaRPr lang="en-US" dirty="0"/>
          </a:p>
        </p:txBody>
      </p:sp>
      <p:pic>
        <p:nvPicPr>
          <p:cNvPr id="4" name="Picture 3"/>
          <p:cNvPicPr>
            <a:picLocks noChangeAspect="1"/>
          </p:cNvPicPr>
          <p:nvPr/>
        </p:nvPicPr>
        <p:blipFill>
          <a:blip r:embed="rId2"/>
          <a:stretch>
            <a:fillRect/>
          </a:stretch>
        </p:blipFill>
        <p:spPr>
          <a:xfrm>
            <a:off x="1483734" y="4122303"/>
            <a:ext cx="6319839" cy="2039506"/>
          </a:xfrm>
          <a:prstGeom prst="rect">
            <a:avLst/>
          </a:prstGeom>
        </p:spPr>
      </p:pic>
    </p:spTree>
    <p:extLst>
      <p:ext uri="{BB962C8B-B14F-4D97-AF65-F5344CB8AC3E}">
        <p14:creationId xmlns:p14="http://schemas.microsoft.com/office/powerpoint/2010/main" val="2657828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WHILE Loops </a:t>
            </a:r>
          </a:p>
        </p:txBody>
      </p:sp>
      <p:sp>
        <p:nvSpPr>
          <p:cNvPr id="3" name="Content Placeholder 2"/>
          <p:cNvSpPr>
            <a:spLocks noGrp="1"/>
          </p:cNvSpPr>
          <p:nvPr>
            <p:ph idx="1"/>
          </p:nvPr>
        </p:nvSpPr>
        <p:spPr>
          <a:xfrm>
            <a:off x="1295401" y="2421849"/>
            <a:ext cx="9601196" cy="3318936"/>
          </a:xfrm>
        </p:spPr>
        <p:txBody>
          <a:bodyPr>
            <a:normAutofit/>
          </a:bodyPr>
          <a:lstStyle/>
          <a:p>
            <a:r>
              <a:rPr lang="en-US" dirty="0"/>
              <a:t>You can use the WHILE loop to repeat a sequence of statements until the controlling condition is no longer TRUE </a:t>
            </a:r>
          </a:p>
          <a:p>
            <a:r>
              <a:rPr lang="en-US" dirty="0"/>
              <a:t>The condition is evaluated at the start of each iteration </a:t>
            </a:r>
          </a:p>
          <a:p>
            <a:r>
              <a:rPr lang="en-US" dirty="0"/>
              <a:t>The loop terminates when the condition is FALSE or NULL</a:t>
            </a:r>
          </a:p>
          <a:p>
            <a:r>
              <a:rPr lang="en-US" dirty="0"/>
              <a:t>If the condition is FALSE or NULL at the initial execution of the loop, then no iterations are performed </a:t>
            </a:r>
          </a:p>
          <a:p>
            <a:endParaRPr lang="en-US" dirty="0"/>
          </a:p>
        </p:txBody>
      </p:sp>
    </p:spTree>
    <p:extLst>
      <p:ext uri="{BB962C8B-B14F-4D97-AF65-F5344CB8AC3E}">
        <p14:creationId xmlns:p14="http://schemas.microsoft.com/office/powerpoint/2010/main" val="46849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Loops Syntax</a:t>
            </a:r>
          </a:p>
        </p:txBody>
      </p:sp>
      <p:sp>
        <p:nvSpPr>
          <p:cNvPr id="3" name="Content Placeholder 2"/>
          <p:cNvSpPr>
            <a:spLocks noGrp="1"/>
          </p:cNvSpPr>
          <p:nvPr>
            <p:ph idx="1"/>
          </p:nvPr>
        </p:nvSpPr>
        <p:spPr/>
        <p:txBody>
          <a:bodyPr>
            <a:normAutofit/>
          </a:bodyPr>
          <a:lstStyle/>
          <a:p>
            <a:pPr marL="0" indent="0">
              <a:buNone/>
            </a:pPr>
            <a:r>
              <a:rPr lang="en-US" dirty="0"/>
              <a:t>In the Syntax</a:t>
            </a:r>
          </a:p>
          <a:p>
            <a:endParaRPr lang="en-US" dirty="0"/>
          </a:p>
          <a:p>
            <a:endParaRPr lang="en-US" dirty="0"/>
          </a:p>
          <a:p>
            <a:endParaRPr lang="en-US" dirty="0"/>
          </a:p>
          <a:p>
            <a:r>
              <a:rPr lang="en-US" dirty="0"/>
              <a:t>Condition is a Boolean variable or expression (TRUE, FALSE, or NULL)</a:t>
            </a:r>
          </a:p>
          <a:p>
            <a:r>
              <a:rPr lang="en-US" dirty="0"/>
              <a:t>Statement can be one or more PL/SQL or SQL statements </a:t>
            </a:r>
          </a:p>
          <a:p>
            <a:endParaRPr lang="en-US" dirty="0"/>
          </a:p>
        </p:txBody>
      </p:sp>
      <p:pic>
        <p:nvPicPr>
          <p:cNvPr id="4" name="Picture 3"/>
          <p:cNvPicPr>
            <a:picLocks noChangeAspect="1"/>
          </p:cNvPicPr>
          <p:nvPr/>
        </p:nvPicPr>
        <p:blipFill>
          <a:blip r:embed="rId2"/>
          <a:stretch>
            <a:fillRect/>
          </a:stretch>
        </p:blipFill>
        <p:spPr>
          <a:xfrm>
            <a:off x="1991592" y="2953182"/>
            <a:ext cx="2619375" cy="1556472"/>
          </a:xfrm>
          <a:prstGeom prst="rect">
            <a:avLst/>
          </a:prstGeom>
        </p:spPr>
      </p:pic>
    </p:spTree>
    <p:extLst>
      <p:ext uri="{BB962C8B-B14F-4D97-AF65-F5344CB8AC3E}">
        <p14:creationId xmlns:p14="http://schemas.microsoft.com/office/powerpoint/2010/main" val="223035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WHILE Loops Example</a:t>
            </a:r>
          </a:p>
        </p:txBody>
      </p:sp>
      <p:sp>
        <p:nvSpPr>
          <p:cNvPr id="3" name="Content Placeholder 2"/>
          <p:cNvSpPr>
            <a:spLocks noGrp="1"/>
          </p:cNvSpPr>
          <p:nvPr>
            <p:ph idx="1"/>
          </p:nvPr>
        </p:nvSpPr>
        <p:spPr>
          <a:xfrm>
            <a:off x="1295401" y="2380285"/>
            <a:ext cx="9601196" cy="3318936"/>
          </a:xfrm>
        </p:spPr>
        <p:txBody>
          <a:bodyPr>
            <a:normAutofit/>
          </a:bodyPr>
          <a:lstStyle/>
          <a:p>
            <a:r>
              <a:rPr lang="en-US" sz="2000" dirty="0"/>
              <a:t>With each iteration through the WHILE loop, a counter (</a:t>
            </a:r>
            <a:r>
              <a:rPr lang="en-US" sz="2000" dirty="0" err="1"/>
              <a:t>v_counter</a:t>
            </a:r>
            <a:r>
              <a:rPr lang="en-US" sz="2000" dirty="0"/>
              <a:t>) is incremented </a:t>
            </a:r>
          </a:p>
          <a:p>
            <a:r>
              <a:rPr lang="en-US" sz="2000" dirty="0"/>
              <a:t>If the number of iterations is less than or equal to the number 3, then the code within the loop is executed and a row is inserted into the locations table </a:t>
            </a:r>
          </a:p>
          <a:p>
            <a:endParaRPr lang="en-US" sz="2000" dirty="0"/>
          </a:p>
        </p:txBody>
      </p:sp>
      <p:pic>
        <p:nvPicPr>
          <p:cNvPr id="4" name="Picture 3"/>
          <p:cNvPicPr>
            <a:picLocks noChangeAspect="1"/>
          </p:cNvPicPr>
          <p:nvPr/>
        </p:nvPicPr>
        <p:blipFill>
          <a:blip r:embed="rId2"/>
          <a:stretch>
            <a:fillRect/>
          </a:stretch>
        </p:blipFill>
        <p:spPr>
          <a:xfrm>
            <a:off x="2095501" y="3418608"/>
            <a:ext cx="5753100" cy="2820941"/>
          </a:xfrm>
          <a:prstGeom prst="rect">
            <a:avLst/>
          </a:prstGeom>
        </p:spPr>
      </p:pic>
    </p:spTree>
    <p:extLst>
      <p:ext uri="{BB962C8B-B14F-4D97-AF65-F5344CB8AC3E}">
        <p14:creationId xmlns:p14="http://schemas.microsoft.com/office/powerpoint/2010/main" val="364044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Loops Described</a:t>
            </a:r>
          </a:p>
        </p:txBody>
      </p:sp>
      <p:sp>
        <p:nvSpPr>
          <p:cNvPr id="3" name="Content Placeholder 2"/>
          <p:cNvSpPr>
            <a:spLocks noGrp="1"/>
          </p:cNvSpPr>
          <p:nvPr>
            <p:ph idx="1"/>
          </p:nvPr>
        </p:nvSpPr>
        <p:spPr>
          <a:xfrm>
            <a:off x="1295400" y="2411458"/>
            <a:ext cx="9978735" cy="3318936"/>
          </a:xfrm>
        </p:spPr>
        <p:txBody>
          <a:bodyPr>
            <a:normAutofit/>
          </a:bodyPr>
          <a:lstStyle/>
          <a:p>
            <a:r>
              <a:rPr lang="en-US" sz="2000" dirty="0"/>
              <a:t>FOR loops have the same general structure as the basic loop</a:t>
            </a:r>
          </a:p>
          <a:p>
            <a:r>
              <a:rPr lang="en-US" sz="2000" dirty="0"/>
              <a:t>In addition, they have a control statement before the LOOP keyword to set the number of iterations that PL/SQL performs </a:t>
            </a:r>
          </a:p>
          <a:p>
            <a:r>
              <a:rPr lang="en-US" sz="2000" dirty="0"/>
              <a:t>FOR loop rules: Use a FOR loop to shortcut the test for the number of iterations</a:t>
            </a:r>
          </a:p>
          <a:p>
            <a:r>
              <a:rPr lang="en-US" sz="2000" dirty="0"/>
              <a:t>Do not declare the counter; it is declared implicitly </a:t>
            </a:r>
            <a:r>
              <a:rPr lang="en-US" sz="2000" dirty="0" err="1"/>
              <a:t>lower_bound</a:t>
            </a:r>
            <a:r>
              <a:rPr lang="en-US" sz="2000" dirty="0"/>
              <a:t>.. </a:t>
            </a:r>
            <a:r>
              <a:rPr lang="en-US" sz="2000" dirty="0" err="1"/>
              <a:t>Upper_bound</a:t>
            </a:r>
            <a:r>
              <a:rPr lang="en-US" sz="2000" dirty="0"/>
              <a:t> is the required syntax </a:t>
            </a:r>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3915640" y="4443846"/>
            <a:ext cx="4360717" cy="1759528"/>
          </a:xfrm>
          <a:prstGeom prst="rect">
            <a:avLst/>
          </a:prstGeom>
        </p:spPr>
      </p:pic>
    </p:spTree>
    <p:extLst>
      <p:ext uri="{BB962C8B-B14F-4D97-AF65-F5344CB8AC3E}">
        <p14:creationId xmlns:p14="http://schemas.microsoft.com/office/powerpoint/2010/main" val="238692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Loop Example</a:t>
            </a:r>
          </a:p>
        </p:txBody>
      </p:sp>
      <p:sp>
        <p:nvSpPr>
          <p:cNvPr id="3" name="Content Placeholder 2"/>
          <p:cNvSpPr>
            <a:spLocks noGrp="1"/>
          </p:cNvSpPr>
          <p:nvPr>
            <p:ph idx="1"/>
          </p:nvPr>
        </p:nvSpPr>
        <p:spPr>
          <a:xfrm>
            <a:off x="1295400" y="2411458"/>
            <a:ext cx="10061863" cy="3318936"/>
          </a:xfrm>
        </p:spPr>
        <p:txBody>
          <a:bodyPr>
            <a:normAutofit/>
          </a:bodyPr>
          <a:lstStyle/>
          <a:p>
            <a:endParaRPr lang="en-US" sz="2000" dirty="0"/>
          </a:p>
          <a:p>
            <a:endParaRPr lang="en-US" sz="2000" dirty="0"/>
          </a:p>
        </p:txBody>
      </p:sp>
      <p:pic>
        <p:nvPicPr>
          <p:cNvPr id="4" name="Picture 3"/>
          <p:cNvPicPr>
            <a:picLocks noChangeAspect="1"/>
          </p:cNvPicPr>
          <p:nvPr/>
        </p:nvPicPr>
        <p:blipFill>
          <a:blip r:embed="rId2"/>
          <a:stretch>
            <a:fillRect/>
          </a:stretch>
        </p:blipFill>
        <p:spPr>
          <a:xfrm>
            <a:off x="1432647" y="2549669"/>
            <a:ext cx="4505325" cy="2028825"/>
          </a:xfrm>
          <a:prstGeom prst="rect">
            <a:avLst/>
          </a:prstGeom>
        </p:spPr>
      </p:pic>
      <p:pic>
        <p:nvPicPr>
          <p:cNvPr id="5" name="Picture 4"/>
          <p:cNvPicPr>
            <a:picLocks noChangeAspect="1"/>
          </p:cNvPicPr>
          <p:nvPr/>
        </p:nvPicPr>
        <p:blipFill>
          <a:blip r:embed="rId3"/>
          <a:stretch>
            <a:fillRect/>
          </a:stretch>
        </p:blipFill>
        <p:spPr>
          <a:xfrm>
            <a:off x="6096000" y="4070926"/>
            <a:ext cx="4410075" cy="2095500"/>
          </a:xfrm>
          <a:prstGeom prst="rect">
            <a:avLst/>
          </a:prstGeom>
        </p:spPr>
      </p:pic>
    </p:spTree>
    <p:extLst>
      <p:ext uri="{BB962C8B-B14F-4D97-AF65-F5344CB8AC3E}">
        <p14:creationId xmlns:p14="http://schemas.microsoft.com/office/powerpoint/2010/main" val="676039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a:bodyPr>
          <a:lstStyle/>
          <a:p>
            <a:pPr marL="0" lvl="0" indent="0">
              <a:buNone/>
            </a:pPr>
            <a:r>
              <a:rPr lang="en-US" dirty="0"/>
              <a:t>1. Using the </a:t>
            </a:r>
            <a:r>
              <a:rPr lang="en-US" b="1" dirty="0"/>
              <a:t>CASE</a:t>
            </a:r>
            <a:r>
              <a:rPr lang="en-US" dirty="0"/>
              <a:t> expression, write a PL/SQL block to display </a:t>
            </a:r>
            <a:r>
              <a:rPr lang="en-US" dirty="0" err="1"/>
              <a:t>First_Name</a:t>
            </a:r>
            <a:r>
              <a:rPr lang="en-US" dirty="0"/>
              <a:t>, </a:t>
            </a:r>
            <a:r>
              <a:rPr lang="en-US" dirty="0" err="1"/>
              <a:t>Staff_Type</a:t>
            </a:r>
            <a:r>
              <a:rPr lang="en-US" dirty="0"/>
              <a:t> from the F_STAFFS table for a given ID. Based on the following:</a:t>
            </a:r>
          </a:p>
          <a:p>
            <a:r>
              <a:rPr lang="en-US" dirty="0"/>
              <a:t> If the number of digits of ID is 1, display </a:t>
            </a:r>
            <a:r>
              <a:rPr lang="en-US" b="1" dirty="0"/>
              <a:t>Old </a:t>
            </a:r>
            <a:endParaRPr lang="en-US" dirty="0"/>
          </a:p>
          <a:p>
            <a:r>
              <a:rPr lang="en-US" dirty="0"/>
              <a:t>If the number of digits of ID is 2, display </a:t>
            </a:r>
            <a:r>
              <a:rPr lang="en-US" b="1" dirty="0"/>
              <a:t>Young</a:t>
            </a:r>
            <a:endParaRPr lang="en-US" dirty="0"/>
          </a:p>
          <a:p>
            <a:r>
              <a:rPr lang="en-US" dirty="0"/>
              <a:t>If the number of digits of ID is 3, display </a:t>
            </a:r>
            <a:r>
              <a:rPr lang="en-US" b="1" dirty="0"/>
              <a:t>New </a:t>
            </a:r>
            <a:endParaRPr lang="en-US" dirty="0"/>
          </a:p>
          <a:p>
            <a:r>
              <a:rPr lang="en-US" dirty="0"/>
              <a:t>Otherwise, display </a:t>
            </a:r>
            <a:r>
              <a:rPr lang="en-US" b="1" dirty="0"/>
              <a:t>Not Exist</a:t>
            </a:r>
            <a:r>
              <a:rPr lang="en-US" dirty="0"/>
              <a:t>	</a:t>
            </a:r>
          </a:p>
          <a:p>
            <a:endParaRPr lang="en-US" dirty="0"/>
          </a:p>
        </p:txBody>
      </p:sp>
    </p:spTree>
    <p:extLst>
      <p:ext uri="{BB962C8B-B14F-4D97-AF65-F5344CB8AC3E}">
        <p14:creationId xmlns:p14="http://schemas.microsoft.com/office/powerpoint/2010/main" val="11441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the Flow of Execution </a:t>
            </a:r>
          </a:p>
        </p:txBody>
      </p:sp>
      <p:sp>
        <p:nvSpPr>
          <p:cNvPr id="3" name="Content Placeholder 2"/>
          <p:cNvSpPr>
            <a:spLocks noGrp="1"/>
          </p:cNvSpPr>
          <p:nvPr>
            <p:ph idx="1"/>
          </p:nvPr>
        </p:nvSpPr>
        <p:spPr/>
        <p:txBody>
          <a:bodyPr>
            <a:normAutofit/>
          </a:bodyPr>
          <a:lstStyle/>
          <a:p>
            <a:r>
              <a:rPr lang="en-US" dirty="0"/>
              <a:t>You can change the logical flow of statements within the PL/SQL block with a number of control structures </a:t>
            </a:r>
          </a:p>
          <a:p>
            <a:r>
              <a:rPr lang="en-US" dirty="0"/>
              <a:t>This lesson introduces three types of PL/SQL control structures: Conditional constructs with the </a:t>
            </a:r>
          </a:p>
          <a:p>
            <a:pPr lvl="1"/>
            <a:r>
              <a:rPr lang="en-US" dirty="0"/>
              <a:t>IF statement</a:t>
            </a:r>
          </a:p>
          <a:p>
            <a:pPr lvl="1"/>
            <a:r>
              <a:rPr lang="en-US" dirty="0"/>
              <a:t>CASE expressions</a:t>
            </a:r>
          </a:p>
          <a:p>
            <a:pPr lvl="1"/>
            <a:r>
              <a:rPr lang="en-US" dirty="0"/>
              <a:t>LOOP control structures </a:t>
            </a:r>
          </a:p>
          <a:p>
            <a:endParaRPr lang="en-US" dirty="0"/>
          </a:p>
        </p:txBody>
      </p:sp>
    </p:spTree>
    <p:extLst>
      <p:ext uri="{BB962C8B-B14F-4D97-AF65-F5344CB8AC3E}">
        <p14:creationId xmlns:p14="http://schemas.microsoft.com/office/powerpoint/2010/main" val="114132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408401" y="2429301"/>
            <a:ext cx="8254214" cy="3794078"/>
          </a:xfrm>
          <a:prstGeom prst="rect">
            <a:avLst/>
          </a:prstGeom>
        </p:spPr>
      </p:pic>
    </p:spTree>
    <p:extLst>
      <p:ext uri="{BB962C8B-B14F-4D97-AF65-F5344CB8AC3E}">
        <p14:creationId xmlns:p14="http://schemas.microsoft.com/office/powerpoint/2010/main" val="1477501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2556931"/>
            <a:ext cx="9601196" cy="3625659"/>
          </a:xfrm>
        </p:spPr>
        <p:txBody>
          <a:bodyPr>
            <a:normAutofit fontScale="92500"/>
          </a:bodyPr>
          <a:lstStyle/>
          <a:p>
            <a:pPr marL="0" lvl="0" indent="0" fontAlgn="base">
              <a:buNone/>
            </a:pPr>
            <a:r>
              <a:rPr lang="en-US" dirty="0"/>
              <a:t>2. Using </a:t>
            </a:r>
            <a:r>
              <a:rPr lang="en-US" b="1" dirty="0"/>
              <a:t>Basic Loop </a:t>
            </a:r>
            <a:r>
              <a:rPr lang="en-US" dirty="0"/>
              <a:t>write a PL/SQL Block to print a sequences number from 10 to 50, exit when 60 then display (After Exit is : 60)?</a:t>
            </a:r>
            <a:endParaRPr lang="en-US" sz="2800" dirty="0"/>
          </a:p>
          <a:p>
            <a:pPr marL="0" indent="0">
              <a:buNone/>
            </a:pPr>
            <a:r>
              <a:rPr lang="en-US" dirty="0"/>
              <a:t>3. Using </a:t>
            </a:r>
            <a:r>
              <a:rPr lang="en-US" b="1" dirty="0"/>
              <a:t>D_EVENTS</a:t>
            </a:r>
            <a:r>
              <a:rPr lang="en-US" dirty="0"/>
              <a:t> table write </a:t>
            </a:r>
            <a:r>
              <a:rPr lang="en-US" b="1" dirty="0"/>
              <a:t>IF Statement</a:t>
            </a:r>
            <a:r>
              <a:rPr lang="en-US" dirty="0"/>
              <a:t> in the PL/SQL Block to update the table and increase the </a:t>
            </a:r>
            <a:r>
              <a:rPr lang="en-US" b="1" dirty="0"/>
              <a:t>Cost</a:t>
            </a:r>
            <a:r>
              <a:rPr lang="en-US" dirty="0"/>
              <a:t> of each Events by 100 and use the </a:t>
            </a:r>
            <a:r>
              <a:rPr lang="en-US" b="1" dirty="0"/>
              <a:t>SQL%ROWCOUNT</a:t>
            </a:r>
            <a:r>
              <a:rPr lang="en-US" dirty="0"/>
              <a:t> attribute to determine the number of rows affected.</a:t>
            </a:r>
          </a:p>
          <a:p>
            <a:pPr marL="0" indent="0">
              <a:buNone/>
            </a:pPr>
            <a:r>
              <a:rPr lang="en-US" dirty="0"/>
              <a:t>4. Using FOR LOOP write a PL/SQL Block to print a sequences number starting from 10, increment the value by 1, exit when 20</a:t>
            </a:r>
          </a:p>
        </p:txBody>
      </p:sp>
    </p:spTree>
    <p:extLst>
      <p:ext uri="{BB962C8B-B14F-4D97-AF65-F5344CB8AC3E}">
        <p14:creationId xmlns:p14="http://schemas.microsoft.com/office/powerpoint/2010/main" val="1073712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295400" y="2344965"/>
            <a:ext cx="4924425" cy="1544647"/>
          </a:xfrm>
          <a:prstGeom prst="rect">
            <a:avLst/>
          </a:prstGeom>
        </p:spPr>
      </p:pic>
      <p:pic>
        <p:nvPicPr>
          <p:cNvPr id="5" name="Picture 4"/>
          <p:cNvPicPr>
            <a:picLocks noChangeAspect="1"/>
          </p:cNvPicPr>
          <p:nvPr/>
        </p:nvPicPr>
        <p:blipFill>
          <a:blip r:embed="rId3"/>
          <a:stretch>
            <a:fillRect/>
          </a:stretch>
        </p:blipFill>
        <p:spPr>
          <a:xfrm>
            <a:off x="1295400" y="3948578"/>
            <a:ext cx="4924425" cy="2286000"/>
          </a:xfrm>
          <a:prstGeom prst="rect">
            <a:avLst/>
          </a:prstGeom>
        </p:spPr>
      </p:pic>
      <p:pic>
        <p:nvPicPr>
          <p:cNvPr id="7" name="Picture 6"/>
          <p:cNvPicPr>
            <a:picLocks noChangeAspect="1"/>
          </p:cNvPicPr>
          <p:nvPr/>
        </p:nvPicPr>
        <p:blipFill>
          <a:blip r:embed="rId4"/>
          <a:stretch>
            <a:fillRect/>
          </a:stretch>
        </p:blipFill>
        <p:spPr>
          <a:xfrm>
            <a:off x="6496334" y="2743200"/>
            <a:ext cx="4400264" cy="2634018"/>
          </a:xfrm>
          <a:prstGeom prst="rect">
            <a:avLst/>
          </a:prstGeom>
        </p:spPr>
      </p:pic>
    </p:spTree>
    <p:extLst>
      <p:ext uri="{BB962C8B-B14F-4D97-AF65-F5344CB8AC3E}">
        <p14:creationId xmlns:p14="http://schemas.microsoft.com/office/powerpoint/2010/main" val="427802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Statement</a:t>
            </a:r>
          </a:p>
        </p:txBody>
      </p:sp>
      <p:sp>
        <p:nvSpPr>
          <p:cNvPr id="3" name="Content Placeholder 2"/>
          <p:cNvSpPr>
            <a:spLocks noGrp="1"/>
          </p:cNvSpPr>
          <p:nvPr>
            <p:ph idx="1"/>
          </p:nvPr>
        </p:nvSpPr>
        <p:spPr>
          <a:xfrm>
            <a:off x="1295401" y="2390676"/>
            <a:ext cx="9601196" cy="3318936"/>
          </a:xfrm>
        </p:spPr>
        <p:txBody>
          <a:bodyPr/>
          <a:lstStyle/>
          <a:p>
            <a:r>
              <a:rPr lang="en-US" dirty="0"/>
              <a:t>The structure of the PL/SQL IF statement is similar to the structure of IF statements in other procedural languages </a:t>
            </a:r>
          </a:p>
          <a:p>
            <a:r>
              <a:rPr lang="en-US" dirty="0"/>
              <a:t>It enables PL/SQL to perform actions selectively based on conditions</a:t>
            </a:r>
          </a:p>
          <a:p>
            <a:r>
              <a:rPr lang="en-US" dirty="0"/>
              <a:t>Syntax: </a:t>
            </a:r>
          </a:p>
          <a:p>
            <a:endParaRPr lang="en-US" dirty="0"/>
          </a:p>
        </p:txBody>
      </p:sp>
      <p:pic>
        <p:nvPicPr>
          <p:cNvPr id="4" name="Picture 3"/>
          <p:cNvPicPr>
            <a:picLocks noChangeAspect="1"/>
          </p:cNvPicPr>
          <p:nvPr/>
        </p:nvPicPr>
        <p:blipFill>
          <a:blip r:embed="rId2"/>
          <a:stretch>
            <a:fillRect/>
          </a:stretch>
        </p:blipFill>
        <p:spPr>
          <a:xfrm>
            <a:off x="1549978" y="4187536"/>
            <a:ext cx="3666258" cy="2026227"/>
          </a:xfrm>
          <a:prstGeom prst="rect">
            <a:avLst/>
          </a:prstGeom>
        </p:spPr>
      </p:pic>
    </p:spTree>
    <p:extLst>
      <p:ext uri="{BB962C8B-B14F-4D97-AF65-F5344CB8AC3E}">
        <p14:creationId xmlns:p14="http://schemas.microsoft.com/office/powerpoint/2010/main" val="18912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Statements Note</a:t>
            </a:r>
          </a:p>
        </p:txBody>
      </p:sp>
      <p:sp>
        <p:nvSpPr>
          <p:cNvPr id="3" name="Content Placeholder 2"/>
          <p:cNvSpPr>
            <a:spLocks noGrp="1"/>
          </p:cNvSpPr>
          <p:nvPr>
            <p:ph idx="1"/>
          </p:nvPr>
        </p:nvSpPr>
        <p:spPr>
          <a:xfrm>
            <a:off x="1295401" y="2432239"/>
            <a:ext cx="9601196" cy="3667223"/>
          </a:xfrm>
        </p:spPr>
        <p:txBody>
          <a:bodyPr>
            <a:normAutofit fontScale="85000" lnSpcReduction="20000"/>
          </a:bodyPr>
          <a:lstStyle/>
          <a:p>
            <a:r>
              <a:rPr lang="en-US" dirty="0"/>
              <a:t>ELSIF and ELSE are optional in an IF statement </a:t>
            </a:r>
          </a:p>
          <a:p>
            <a:r>
              <a:rPr lang="en-US" dirty="0"/>
              <a:t>You can have any number of ELSIF keywords but only one ELSE keyword in your IF statement</a:t>
            </a:r>
          </a:p>
          <a:p>
            <a:r>
              <a:rPr lang="en-US" dirty="0"/>
              <a:t>END IF marks the end of an IF statement and must be terminated by a semicolon </a:t>
            </a:r>
          </a:p>
          <a:p>
            <a:pPr fontAlgn="base"/>
            <a:r>
              <a:rPr lang="en-US" dirty="0"/>
              <a:t>SQL%FOUND, SQL%NOTFOUND, and SQL%ROWCOUNT are PL/SQL attributes that can be used to determine the effect of an SQL statement.</a:t>
            </a:r>
          </a:p>
          <a:p>
            <a:pPr fontAlgn="base"/>
            <a:r>
              <a:rPr lang="en-US" dirty="0"/>
              <a:t>The SQL%FOUND attribute has a Boolean value that returns TRUE if at least one row was affected by an INSERT, UPDATE, or DELETE statement, or if a SELECT INTO statement retrieved one row. </a:t>
            </a:r>
          </a:p>
          <a:p>
            <a:endParaRPr lang="en-US" dirty="0"/>
          </a:p>
          <a:p>
            <a:endParaRPr lang="en-US" dirty="0"/>
          </a:p>
        </p:txBody>
      </p:sp>
    </p:spTree>
    <p:extLst>
      <p:ext uri="{BB962C8B-B14F-4D97-AF65-F5344CB8AC3E}">
        <p14:creationId xmlns:p14="http://schemas.microsoft.com/office/powerpoint/2010/main" val="336220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IF Statement</a:t>
            </a:r>
          </a:p>
        </p:txBody>
      </p:sp>
      <p:sp>
        <p:nvSpPr>
          <p:cNvPr id="3" name="Content Placeholder 2"/>
          <p:cNvSpPr>
            <a:spLocks noGrp="1"/>
          </p:cNvSpPr>
          <p:nvPr>
            <p:ph idx="1"/>
          </p:nvPr>
        </p:nvSpPr>
        <p:spPr/>
        <p:txBody>
          <a:bodyPr/>
          <a:lstStyle/>
          <a:p>
            <a:r>
              <a:rPr lang="en-US" dirty="0"/>
              <a:t>This is an example of a simple IF statement with a THEN clause</a:t>
            </a:r>
          </a:p>
          <a:p>
            <a:r>
              <a:rPr lang="en-US" dirty="0"/>
              <a:t>The </a:t>
            </a:r>
            <a:r>
              <a:rPr lang="en-US" dirty="0" err="1"/>
              <a:t>v_myage</a:t>
            </a:r>
            <a:r>
              <a:rPr lang="en-US" dirty="0"/>
              <a:t> variable is initialized to 31 </a:t>
            </a:r>
          </a:p>
          <a:p>
            <a:endParaRPr lang="en-US" dirty="0"/>
          </a:p>
        </p:txBody>
      </p:sp>
      <p:pic>
        <p:nvPicPr>
          <p:cNvPr id="5" name="Picture 4"/>
          <p:cNvPicPr>
            <a:picLocks noChangeAspect="1"/>
          </p:cNvPicPr>
          <p:nvPr/>
        </p:nvPicPr>
        <p:blipFill>
          <a:blip r:embed="rId2"/>
          <a:stretch>
            <a:fillRect/>
          </a:stretch>
        </p:blipFill>
        <p:spPr>
          <a:xfrm>
            <a:off x="1410566" y="3517901"/>
            <a:ext cx="5734050" cy="2628900"/>
          </a:xfrm>
          <a:prstGeom prst="rect">
            <a:avLst/>
          </a:prstGeom>
        </p:spPr>
      </p:pic>
    </p:spTree>
    <p:extLst>
      <p:ext uri="{BB962C8B-B14F-4D97-AF65-F5344CB8AC3E}">
        <p14:creationId xmlns:p14="http://schemas.microsoft.com/office/powerpoint/2010/main" val="348716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ELSIF ELSE Clause</a:t>
            </a:r>
          </a:p>
        </p:txBody>
      </p:sp>
      <p:sp>
        <p:nvSpPr>
          <p:cNvPr id="3" name="Content Placeholder 2"/>
          <p:cNvSpPr>
            <a:spLocks noGrp="1"/>
          </p:cNvSpPr>
          <p:nvPr>
            <p:ph idx="1"/>
          </p:nvPr>
        </p:nvSpPr>
        <p:spPr>
          <a:xfrm>
            <a:off x="1295401" y="2411458"/>
            <a:ext cx="9601196" cy="3318936"/>
          </a:xfrm>
        </p:spPr>
        <p:txBody>
          <a:bodyPr>
            <a:normAutofit/>
          </a:bodyPr>
          <a:lstStyle/>
          <a:p>
            <a:r>
              <a:rPr lang="en-US" sz="1800" dirty="0"/>
              <a:t>The IF statement now contains multiple ELSIF clauses as well as an ELSE clause </a:t>
            </a:r>
          </a:p>
          <a:p>
            <a:r>
              <a:rPr lang="en-US" sz="1800" dirty="0"/>
              <a:t>Notice that the ELSIF clauses add additional conditions </a:t>
            </a:r>
          </a:p>
          <a:p>
            <a:endParaRPr lang="en-US" sz="1800" dirty="0"/>
          </a:p>
        </p:txBody>
      </p:sp>
      <p:pic>
        <p:nvPicPr>
          <p:cNvPr id="4" name="Picture 3"/>
          <p:cNvPicPr>
            <a:picLocks noChangeAspect="1"/>
          </p:cNvPicPr>
          <p:nvPr/>
        </p:nvPicPr>
        <p:blipFill>
          <a:blip r:embed="rId2"/>
          <a:stretch>
            <a:fillRect/>
          </a:stretch>
        </p:blipFill>
        <p:spPr>
          <a:xfrm>
            <a:off x="1610591" y="3127664"/>
            <a:ext cx="7537739" cy="3075709"/>
          </a:xfrm>
          <a:prstGeom prst="rect">
            <a:avLst/>
          </a:prstGeom>
        </p:spPr>
      </p:pic>
    </p:spTree>
    <p:extLst>
      <p:ext uri="{BB962C8B-B14F-4D97-AF65-F5344CB8AC3E}">
        <p14:creationId xmlns:p14="http://schemas.microsoft.com/office/powerpoint/2010/main" val="170831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Statement with Multiple Expressions</a:t>
            </a:r>
          </a:p>
        </p:txBody>
      </p:sp>
      <p:sp>
        <p:nvSpPr>
          <p:cNvPr id="3" name="Content Placeholder 2"/>
          <p:cNvSpPr>
            <a:spLocks noGrp="1"/>
          </p:cNvSpPr>
          <p:nvPr>
            <p:ph idx="1"/>
          </p:nvPr>
        </p:nvSpPr>
        <p:spPr/>
        <p:txBody>
          <a:bodyPr>
            <a:normAutofit/>
          </a:bodyPr>
          <a:lstStyle/>
          <a:p>
            <a:r>
              <a:rPr lang="en-US" dirty="0"/>
              <a:t>An IF statement can have multiple conditional expressions related with logical operators, such as AND, OR, and NOT</a:t>
            </a:r>
          </a:p>
          <a:p>
            <a:r>
              <a:rPr lang="en-US" dirty="0"/>
              <a:t>This example uses the AND operator </a:t>
            </a:r>
          </a:p>
          <a:p>
            <a:r>
              <a:rPr lang="en-US" dirty="0"/>
              <a:t>Therefore, it evaluates to TRUE only if BOTH the first name and age conditions are evaluated as TRUE </a:t>
            </a:r>
          </a:p>
          <a:p>
            <a:r>
              <a:rPr lang="en-US" dirty="0"/>
              <a:t>There is no limitation on the number of conditional expressions that can be used</a:t>
            </a:r>
          </a:p>
          <a:p>
            <a:r>
              <a:rPr lang="en-US" dirty="0"/>
              <a:t>However, these statements must be connected with the appropriate logical operators </a:t>
            </a:r>
          </a:p>
          <a:p>
            <a:endParaRPr lang="en-US" dirty="0"/>
          </a:p>
          <a:p>
            <a:endParaRPr lang="en-US" dirty="0"/>
          </a:p>
        </p:txBody>
      </p:sp>
    </p:spTree>
    <p:extLst>
      <p:ext uri="{BB962C8B-B14F-4D97-AF65-F5344CB8AC3E}">
        <p14:creationId xmlns:p14="http://schemas.microsoft.com/office/powerpoint/2010/main" val="2375674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 with Multiple Expressions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99326" y="2556932"/>
            <a:ext cx="7357180" cy="3226186"/>
          </a:xfrm>
          <a:prstGeom prst="rect">
            <a:avLst/>
          </a:prstGeom>
        </p:spPr>
      </p:pic>
    </p:spTree>
    <p:extLst>
      <p:ext uri="{BB962C8B-B14F-4D97-AF65-F5344CB8AC3E}">
        <p14:creationId xmlns:p14="http://schemas.microsoft.com/office/powerpoint/2010/main" val="2714633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8322546C381841AC00FC5BAF20D810" ma:contentTypeVersion="0" ma:contentTypeDescription="Create a new document." ma:contentTypeScope="" ma:versionID="d6d593e443f878b5803321682b44a89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6458C8-3F31-4C4A-9ABA-5B59B9F671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F3E66C3-6EA5-4C22-8092-859AE5F9E45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F544C32-2D81-4465-A0E6-68BE6E3062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11130</TotalTime>
  <Words>1331</Words>
  <Application>Microsoft Macintosh PowerPoint</Application>
  <PresentationFormat>Widescreen</PresentationFormat>
  <Paragraphs>114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 Conditional Control: Statements</vt:lpstr>
      <vt:lpstr>Objectives</vt:lpstr>
      <vt:lpstr>Controlling the Flow of Execution </vt:lpstr>
      <vt:lpstr>IF Statement</vt:lpstr>
      <vt:lpstr>IF Statements Note</vt:lpstr>
      <vt:lpstr>Simple IF Statement</vt:lpstr>
      <vt:lpstr>IF ELSIF ELSE Clause</vt:lpstr>
      <vt:lpstr>IF Statement with Multiple Expressions</vt:lpstr>
      <vt:lpstr>IF Statement with Multiple Expressions</vt:lpstr>
      <vt:lpstr>Using a CASE Statement</vt:lpstr>
      <vt:lpstr>CASE Statements: An Example</vt:lpstr>
      <vt:lpstr>CASE Expression Syntax</vt:lpstr>
      <vt:lpstr>CASE Expression Example</vt:lpstr>
      <vt:lpstr>CASE Expression: A Second Example</vt:lpstr>
      <vt:lpstr>Searched CASE Expressions: An Example</vt:lpstr>
      <vt:lpstr>How are CASE Expressions Different From CASE Statements?</vt:lpstr>
      <vt:lpstr>How are CASE Expressions Different From CASE Statements? </vt:lpstr>
      <vt:lpstr>Basic Loops</vt:lpstr>
      <vt:lpstr>Basic Loops Simple Example</vt:lpstr>
      <vt:lpstr>Basic Loops More Complex Example</vt:lpstr>
      <vt:lpstr>Basic Loops EXIT Statement</vt:lpstr>
      <vt:lpstr>Basic Loop EXIT Statement Rules</vt:lpstr>
      <vt:lpstr>Basic Loop EXIT WHEN Statement</vt:lpstr>
      <vt:lpstr>WHILE Loops </vt:lpstr>
      <vt:lpstr>WHILE Loops Syntax</vt:lpstr>
      <vt:lpstr>WHILE Loops Example</vt:lpstr>
      <vt:lpstr>FOR Loops Described</vt:lpstr>
      <vt:lpstr>FOR Loop Example</vt:lpstr>
      <vt:lpstr>Questions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Control: IF Statements</dc:title>
  <dc:creator>Dr.Warda Mohamed Abdullah Al-Hooqani</dc:creator>
  <cp:lastModifiedBy>ALLA AL SHIBANI</cp:lastModifiedBy>
  <cp:revision>36</cp:revision>
  <cp:lastPrinted>2025-03-02T06:48:19Z</cp:lastPrinted>
  <dcterms:created xsi:type="dcterms:W3CDTF">2023-10-10T06:10:38Z</dcterms:created>
  <dcterms:modified xsi:type="dcterms:W3CDTF">2025-03-02T06:48:30Z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0x010100C18322546C381841AC00FC5BAF20D810</vt:lpwstr>
  </property>
</Properties>
</file>