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90" r:id="rId33"/>
    <p:sldId id="29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Handling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513955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Exceptions with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90676"/>
            <a:ext cx="9854044" cy="3318936"/>
          </a:xfrm>
        </p:spPr>
        <p:txBody>
          <a:bodyPr/>
          <a:lstStyle/>
          <a:p>
            <a:r>
              <a:rPr lang="en-US" dirty="0"/>
              <a:t>A block always terminates when PL/SQL raises an exception, but you can specify an exception handler to perform final actions before the block ends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179619"/>
            <a:ext cx="7453744" cy="30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1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Exceptions with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432239"/>
            <a:ext cx="10134599" cy="37295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following is another example: The select statement in the block is retrieving the </a:t>
            </a:r>
            <a:r>
              <a:rPr lang="en-US" dirty="0" err="1"/>
              <a:t>last_name</a:t>
            </a:r>
            <a:r>
              <a:rPr lang="en-US" dirty="0"/>
              <a:t> of Stock Clerks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an exception is raised because more than one ST_CLERK exists in the data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025483"/>
            <a:ext cx="4991100" cy="2211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5383255"/>
            <a:ext cx="53149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1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Exceptions with PL/SQL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2"/>
            <a:ext cx="5572125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9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Types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272" y="2584162"/>
            <a:ext cx="7194405" cy="34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96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Types of Oracle Server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10691"/>
            <a:ext cx="9601196" cy="37303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Predefined Oracle server errors:</a:t>
            </a:r>
          </a:p>
          <a:p>
            <a:pPr lvl="1"/>
            <a:r>
              <a:rPr lang="en-US" dirty="0"/>
              <a:t> Each of these errors has a predefined name, in addition to a standard Oracle error number (ORA-#####) and message</a:t>
            </a:r>
          </a:p>
          <a:p>
            <a:pPr lvl="1"/>
            <a:r>
              <a:rPr lang="en-US" dirty="0"/>
              <a:t>For example, if the error ORA-01403 occurs when no rows are retrieved from the database in a SELECT statement, then PL/SQL raises the predefined exception NO_DATA_FOUND </a:t>
            </a:r>
          </a:p>
          <a:p>
            <a:r>
              <a:rPr lang="en-US" sz="2800" dirty="0"/>
              <a:t>Non-predefined Oracle server errors: </a:t>
            </a:r>
          </a:p>
          <a:p>
            <a:pPr lvl="1"/>
            <a:r>
              <a:rPr lang="en-US" dirty="0"/>
              <a:t>Each of these errors has a standard Oracle error number (ORA-#####) and error message, but not a predefined name</a:t>
            </a:r>
          </a:p>
          <a:p>
            <a:pPr lvl="1"/>
            <a:r>
              <a:rPr lang="en-US" dirty="0"/>
              <a:t>You declare your own names for these so that you can reference these names in the exception section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7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Trapping Predefined Oracle Server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the predefined name in the exception handling routine</a:t>
            </a:r>
          </a:p>
          <a:p>
            <a:r>
              <a:rPr lang="en-US" dirty="0"/>
              <a:t>Sample predefined exceptions: </a:t>
            </a:r>
          </a:p>
          <a:p>
            <a:pPr lvl="1"/>
            <a:r>
              <a:rPr lang="en-US" dirty="0"/>
              <a:t>NO_DATA_FOUND</a:t>
            </a:r>
          </a:p>
          <a:p>
            <a:pPr lvl="1"/>
            <a:r>
              <a:rPr lang="en-US" dirty="0"/>
              <a:t>TOO_MANY_ROWS</a:t>
            </a:r>
          </a:p>
          <a:p>
            <a:pPr lvl="1"/>
            <a:r>
              <a:rPr lang="en-US" dirty="0"/>
              <a:t>INVALID_CURSOR</a:t>
            </a:r>
          </a:p>
          <a:p>
            <a:pPr lvl="1"/>
            <a:r>
              <a:rPr lang="en-US" dirty="0"/>
              <a:t>ZERO_DIVIDE</a:t>
            </a:r>
          </a:p>
          <a:p>
            <a:pPr lvl="1"/>
            <a:r>
              <a:rPr lang="en-US" dirty="0"/>
              <a:t>DUP_VAL_ON_INDEX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38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Trapping Predefined Oracle Server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01067"/>
            <a:ext cx="9802090" cy="3708788"/>
          </a:xfrm>
        </p:spPr>
        <p:txBody>
          <a:bodyPr>
            <a:normAutofit/>
          </a:bodyPr>
          <a:lstStyle/>
          <a:p>
            <a:r>
              <a:rPr lang="en-US" sz="2200" dirty="0"/>
              <a:t>The following example uses the TOO_MANY_ROWS predefined Oracle server error</a:t>
            </a:r>
          </a:p>
          <a:p>
            <a:r>
              <a:rPr lang="en-US" sz="2200" dirty="0"/>
              <a:t>Note that it is not declared in the DECLARATION section </a:t>
            </a:r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19" y="3262745"/>
            <a:ext cx="5429250" cy="29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23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Trapping Several Predefined Oracle Server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442631"/>
            <a:ext cx="6695208" cy="37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Trapping Non-Predefined Oracle Server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00300"/>
            <a:ext cx="9601196" cy="39381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Non-predefined exceptions are similar to predefined exceptions, except they do not have predefined names</a:t>
            </a:r>
          </a:p>
          <a:p>
            <a:r>
              <a:rPr lang="en-US" dirty="0"/>
              <a:t>They do have a standard Oracle error number (ORA-#####) and error message</a:t>
            </a:r>
          </a:p>
          <a:p>
            <a:r>
              <a:rPr lang="en-US" dirty="0"/>
              <a:t>To use specific handlers (rather than handling through an OTHERS clause), you create your own names for them in the DECLARE section and associate the names with the specific ORA-##### numbers using the PRAGMA EXCEPTION_INIT function </a:t>
            </a:r>
          </a:p>
          <a:p>
            <a:r>
              <a:rPr lang="en-US" dirty="0"/>
              <a:t>You can trap a non-predefined Oracle server error by declaring it first </a:t>
            </a:r>
          </a:p>
          <a:p>
            <a:r>
              <a:rPr lang="en-US" dirty="0"/>
              <a:t>The declared exception is raised implicitly</a:t>
            </a:r>
          </a:p>
          <a:p>
            <a:r>
              <a:rPr lang="en-US" dirty="0"/>
              <a:t>In PL/SQL, the PRAGMA EXCEPTION_INIT tells the compiler to associate an exception name with a specific Oracle error number</a:t>
            </a:r>
          </a:p>
          <a:p>
            <a:r>
              <a:rPr lang="en-US" dirty="0"/>
              <a:t>This allows you to refer to any Oracle Server exception by a name and to write a specific handler for 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73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Non-Predefined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the following example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code above results in the error message below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051752"/>
            <a:ext cx="5210175" cy="904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4584989"/>
            <a:ext cx="52578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7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lesson covers the following objectives:</a:t>
            </a:r>
          </a:p>
          <a:p>
            <a:pPr lvl="1"/>
            <a:r>
              <a:rPr lang="en-US" dirty="0"/>
              <a:t>Describe several advantages of including exception handling code in PL/SQL</a:t>
            </a:r>
          </a:p>
          <a:p>
            <a:pPr lvl="1"/>
            <a:r>
              <a:rPr lang="en-US" dirty="0"/>
              <a:t>Describe the purpose of an EXCEPTION section in a PL/SQL block</a:t>
            </a:r>
          </a:p>
          <a:p>
            <a:pPr lvl="1"/>
            <a:r>
              <a:rPr lang="en-US" dirty="0"/>
              <a:t>Create PL/SQL code to include an EXCEPTION section</a:t>
            </a:r>
          </a:p>
          <a:p>
            <a:pPr lvl="1"/>
            <a:r>
              <a:rPr lang="en-US" dirty="0"/>
              <a:t>List several guidelines for exception handling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35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Non-Predefined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INSERT statement tries to insert the value NULL for the </a:t>
            </a:r>
            <a:r>
              <a:rPr lang="en-US" dirty="0" err="1"/>
              <a:t>department_name</a:t>
            </a:r>
            <a:r>
              <a:rPr lang="en-US" dirty="0"/>
              <a:t> column of the departments table </a:t>
            </a:r>
          </a:p>
          <a:p>
            <a:r>
              <a:rPr lang="en-US" dirty="0"/>
              <a:t>However, the operation is not successful because </a:t>
            </a:r>
            <a:r>
              <a:rPr lang="en-US" dirty="0" err="1"/>
              <a:t>department_name</a:t>
            </a:r>
            <a:r>
              <a:rPr lang="en-US" dirty="0"/>
              <a:t> is a NOT NULL column</a:t>
            </a:r>
          </a:p>
          <a:p>
            <a:r>
              <a:rPr lang="en-US" dirty="0"/>
              <a:t>There is no predefined error name for violating a NOT NULL constraint</a:t>
            </a:r>
          </a:p>
          <a:p>
            <a:r>
              <a:rPr lang="en-US" dirty="0"/>
              <a:t>The following slides will demonstrate how to "handle" non-predefined exceptions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61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Non-Predefined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69894"/>
            <a:ext cx="9601196" cy="3318936"/>
          </a:xfrm>
        </p:spPr>
        <p:txBody>
          <a:bodyPr>
            <a:normAutofit/>
          </a:bodyPr>
          <a:lstStyle/>
          <a:p>
            <a:r>
              <a:rPr lang="en-US" sz="1600" dirty="0"/>
              <a:t>Declare the name of the exception in the declarative section</a:t>
            </a:r>
          </a:p>
          <a:p>
            <a:r>
              <a:rPr lang="en-US" sz="1600" dirty="0"/>
              <a:t>Associate the declared exception name with the standard Oracle server error number using the PRAGMA EXCEPTION_INIT function </a:t>
            </a:r>
          </a:p>
          <a:p>
            <a:r>
              <a:rPr lang="en-US" sz="1600" dirty="0"/>
              <a:t>Reference the declared exception name within a WHEN clause in the exception-handling section </a:t>
            </a:r>
          </a:p>
          <a:p>
            <a:endParaRPr lang="en-US" sz="1600" dirty="0"/>
          </a:p>
          <a:p>
            <a:r>
              <a:rPr lang="en-US" sz="1600" dirty="0"/>
              <a:t> </a:t>
            </a:r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041696" y="3741770"/>
            <a:ext cx="2815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Syntax</a:t>
            </a:r>
            <a:r>
              <a:rPr lang="en-US" sz="1400" dirty="0"/>
              <a:t>: </a:t>
            </a:r>
            <a:br>
              <a:rPr lang="en-US" sz="1400" dirty="0"/>
            </a:br>
            <a:r>
              <a:rPr lang="en-US" sz="1400" dirty="0"/>
              <a:t>Exception_name Exception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60" y="3674484"/>
            <a:ext cx="4752975" cy="2580843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4363314" y="3920253"/>
            <a:ext cx="3678382" cy="1662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>
            <a:off x="5912428" y="4264990"/>
            <a:ext cx="2350507" cy="69991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98426" y="4681789"/>
            <a:ext cx="3200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PROGRAM EXCEPTION_INT (exception_name, - number)</a:t>
            </a:r>
          </a:p>
        </p:txBody>
      </p:sp>
    </p:spTree>
    <p:extLst>
      <p:ext uri="{BB962C8B-B14F-4D97-AF65-F5344CB8AC3E}">
        <p14:creationId xmlns:p14="http://schemas.microsoft.com/office/powerpoint/2010/main" val="3518328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Trapping User-Defined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21849"/>
            <a:ext cx="9601196" cy="3318936"/>
          </a:xfrm>
        </p:spPr>
        <p:txBody>
          <a:bodyPr/>
          <a:lstStyle/>
          <a:p>
            <a:r>
              <a:rPr lang="en-US" dirty="0"/>
              <a:t>PL/SQL allows you to define your own exceptions</a:t>
            </a:r>
          </a:p>
          <a:p>
            <a:r>
              <a:rPr lang="en-US" dirty="0"/>
              <a:t>You define exceptions depending on the requirements of your application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56" y="3434196"/>
            <a:ext cx="5010150" cy="259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41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Trapping User-Defined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01067"/>
            <a:ext cx="9601196" cy="3318936"/>
          </a:xfrm>
        </p:spPr>
        <p:txBody>
          <a:bodyPr/>
          <a:lstStyle/>
          <a:p>
            <a:r>
              <a:rPr lang="en-US" dirty="0"/>
              <a:t>One example of the need for a user-defined exception is during the input of data</a:t>
            </a:r>
          </a:p>
          <a:p>
            <a:r>
              <a:rPr lang="en-US" dirty="0"/>
              <a:t>Assume your program prompts the user for a department number and name so it can update the name of the department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985" y="4060535"/>
            <a:ext cx="3838575" cy="199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59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Trapping User-Defined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32240"/>
            <a:ext cx="9601196" cy="39495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happens when the user enters an invalid department? </a:t>
            </a:r>
          </a:p>
          <a:p>
            <a:r>
              <a:rPr lang="en-US" dirty="0"/>
              <a:t>The code as written doesn't produce an Oracle error</a:t>
            </a:r>
          </a:p>
          <a:p>
            <a:r>
              <a:rPr lang="en-US" dirty="0"/>
              <a:t>You need to create a user-defined error to handle this situation</a:t>
            </a:r>
          </a:p>
          <a:p>
            <a:r>
              <a:rPr lang="en-US" dirty="0"/>
              <a:t>You do this by:</a:t>
            </a:r>
          </a:p>
          <a:p>
            <a:pPr lvl="1"/>
            <a:r>
              <a:rPr lang="en-US" dirty="0"/>
              <a:t>Declaring the name of the user-defined exception within the declarative section</a:t>
            </a:r>
          </a:p>
          <a:p>
            <a:pPr marL="457200" lvl="1" indent="0">
              <a:buNone/>
            </a:pPr>
            <a:r>
              <a:rPr lang="en-US" b="1" dirty="0" err="1"/>
              <a:t>e_invalid_department</a:t>
            </a:r>
            <a:r>
              <a:rPr lang="en-US" b="1" dirty="0"/>
              <a:t> EXCEPTION;</a:t>
            </a:r>
          </a:p>
          <a:p>
            <a:r>
              <a:rPr lang="en-US" dirty="0"/>
              <a:t>Using the RAISE statement to raise the exception explicitly within the executable section </a:t>
            </a:r>
          </a:p>
          <a:p>
            <a:pPr lvl="1"/>
            <a:r>
              <a:rPr lang="en-US" b="1" dirty="0"/>
              <a:t>IF SQL%NOTFOUND THEN RAISE e_invalid_department;</a:t>
            </a:r>
            <a:r>
              <a:rPr lang="en-US" sz="600" dirty="0"/>
              <a:t>9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89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724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Referencing the declared exception name within a WHEN clause in the exception-handling section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three "steps" are similar to what we did in the previous lesson with non-predefined Oracle errors</a:t>
            </a:r>
          </a:p>
          <a:p>
            <a:r>
              <a:rPr lang="en-US" dirty="0"/>
              <a:t>The differences are, no PRAGMA EXCEPTION_INIT is required and you must explicitly raise the exception using the RAISE command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3376612"/>
            <a:ext cx="4886325" cy="9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5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Trapping User-Defined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completed code with the "steps" indicated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4" y="3056467"/>
            <a:ext cx="6943725" cy="30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56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RAISE_APPLICATION_ERROR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the RAISE_APPLICATION_ERROR procedure to return user-defined error messages from stored subprograms</a:t>
            </a:r>
          </a:p>
          <a:p>
            <a:r>
              <a:rPr lang="en-US" dirty="0"/>
              <a:t>The following slides explain the syntax for using RAISE_APPLICATION_ERROR </a:t>
            </a:r>
          </a:p>
          <a:p>
            <a:r>
              <a:rPr lang="en-US" dirty="0"/>
              <a:t>The main advantage of using this procedure instead of RAISE, is that RAISE_APPLICATION_ERROR allows you to associate your own error number and meaningful message with the exception </a:t>
            </a:r>
          </a:p>
        </p:txBody>
      </p:sp>
    </p:spTree>
    <p:extLst>
      <p:ext uri="{BB962C8B-B14F-4D97-AF65-F5344CB8AC3E}">
        <p14:creationId xmlns:p14="http://schemas.microsoft.com/office/powerpoint/2010/main" val="3831309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RAISE_APPLICATION_ERROR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47382"/>
            <a:ext cx="9601196" cy="2082005"/>
          </a:xfrm>
        </p:spPr>
        <p:txBody>
          <a:bodyPr>
            <a:noAutofit/>
          </a:bodyPr>
          <a:lstStyle/>
          <a:p>
            <a:r>
              <a:rPr lang="en-US" sz="1800" dirty="0"/>
              <a:t>The </a:t>
            </a:r>
            <a:r>
              <a:rPr lang="en-US" sz="1800" dirty="0" err="1"/>
              <a:t>error_number</a:t>
            </a:r>
            <a:r>
              <a:rPr lang="en-US" sz="1800" dirty="0"/>
              <a:t> must fall between -20000and-20999</a:t>
            </a:r>
          </a:p>
          <a:p>
            <a:r>
              <a:rPr lang="en-US" sz="1800" dirty="0"/>
              <a:t>This range is reserved by Oracle for programmer use, and is never used for predefined Oracle server errors</a:t>
            </a:r>
          </a:p>
          <a:p>
            <a:r>
              <a:rPr lang="en-US" sz="1800" dirty="0"/>
              <a:t>message is the user-specified message for the exception</a:t>
            </a:r>
          </a:p>
          <a:p>
            <a:r>
              <a:rPr lang="en-US" sz="1800" dirty="0"/>
              <a:t>It is a character string up to 2,048 bytes long 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41" y="4646801"/>
            <a:ext cx="5895975" cy="8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48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RAISE_APPLICATION_ERROR in the Executable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23582"/>
            <a:ext cx="9601196" cy="3318936"/>
          </a:xfrm>
        </p:spPr>
        <p:txBody>
          <a:bodyPr/>
          <a:lstStyle/>
          <a:p>
            <a:r>
              <a:rPr lang="en-US" dirty="0"/>
              <a:t>When called, the RAISE_APPLICATION_ERROR procedure displays the error number and message to the user</a:t>
            </a:r>
          </a:p>
          <a:p>
            <a:r>
              <a:rPr lang="en-US" dirty="0"/>
              <a:t>This process is consistent with other Oracle server errors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3705224"/>
            <a:ext cx="62484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5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Exception?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exception occurs when an error is discovered during the execution of a program that disrupts the normal operation of the program</a:t>
            </a:r>
          </a:p>
          <a:p>
            <a:r>
              <a:rPr lang="en-US" dirty="0"/>
              <a:t>There are many possible causes of exceptions: a user makes a spelling mistake while typing; a program does not work correctly; an advertised web page does not exist; and so on</a:t>
            </a:r>
          </a:p>
          <a:p>
            <a:r>
              <a:rPr lang="en-US" dirty="0"/>
              <a:t>Can you think of errors that you have come across while using a web site or application?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8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Exception?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examples of errors you may have seen:</a:t>
            </a:r>
          </a:p>
          <a:p>
            <a:r>
              <a:rPr lang="en-US" dirty="0"/>
              <a:t>Entering an incorrect username and/or password</a:t>
            </a:r>
          </a:p>
          <a:p>
            <a:r>
              <a:rPr lang="en-US" dirty="0"/>
              <a:t>Forgetting to include the @ in an email address</a:t>
            </a:r>
          </a:p>
          <a:p>
            <a:r>
              <a:rPr lang="en-US" dirty="0"/>
              <a:t>Entering a credit card number incorrectly</a:t>
            </a:r>
          </a:p>
          <a:p>
            <a:r>
              <a:rPr lang="en-US" dirty="0"/>
              <a:t>Entering an expiration date that has passed</a:t>
            </a:r>
          </a:p>
          <a:p>
            <a:r>
              <a:rPr lang="en-US" dirty="0"/>
              <a:t>Selecting more than one row into a single variable</a:t>
            </a:r>
          </a:p>
          <a:p>
            <a:r>
              <a:rPr lang="en-US" dirty="0"/>
              <a:t>Receiving “no rows returned” from a select statement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5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 in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94372"/>
            <a:ext cx="9601196" cy="3318936"/>
          </a:xfrm>
        </p:spPr>
        <p:txBody>
          <a:bodyPr/>
          <a:lstStyle/>
          <a:p>
            <a:r>
              <a:rPr lang="en-US" dirty="0"/>
              <a:t>This example works fine. But what if </a:t>
            </a:r>
            <a:r>
              <a:rPr lang="en-US" dirty="0" err="1"/>
              <a:t>v_country_name</a:t>
            </a:r>
            <a:r>
              <a:rPr lang="en-US" dirty="0"/>
              <a:t> was 'Korea, South' instead of 'Republic of Korea?'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45" y="3197225"/>
            <a:ext cx="7372350" cy="307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0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 in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our </a:t>
            </a:r>
            <a:r>
              <a:rPr lang="en-US" dirty="0" err="1"/>
              <a:t>v_country_name</a:t>
            </a:r>
            <a:r>
              <a:rPr lang="en-US" dirty="0"/>
              <a:t> is not found, our code results in an error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205" y="3012758"/>
            <a:ext cx="6076950" cy="313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0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 in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code does not work as expected </a:t>
            </a:r>
          </a:p>
          <a:p>
            <a:r>
              <a:rPr lang="en-US" dirty="0"/>
              <a:t>No data was found for 'Korea, South' because the country name is actually stored as 'Republic of Korea'</a:t>
            </a:r>
          </a:p>
          <a:p>
            <a:r>
              <a:rPr lang="en-US" dirty="0"/>
              <a:t>This type of error in PL/SQL is called an exception </a:t>
            </a:r>
          </a:p>
          <a:p>
            <a:r>
              <a:rPr lang="en-US" dirty="0"/>
              <a:t>When code does not work as expected, PL/SQL raises an exception </a:t>
            </a:r>
          </a:p>
          <a:p>
            <a:r>
              <a:rPr lang="en-US" dirty="0"/>
              <a:t>When an exception occurs, we say that an exception has been "raised"</a:t>
            </a:r>
          </a:p>
          <a:p>
            <a:r>
              <a:rPr lang="en-US" dirty="0"/>
              <a:t>When an exception is raised, the rest of the execution section of the PL/SQL block is not executed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4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Exception Handler?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exception handler is code that defines the recovery actions to be performed when an exception is raised (that is, when an error occurs)</a:t>
            </a:r>
          </a:p>
          <a:p>
            <a:r>
              <a:rPr lang="en-US" dirty="0"/>
              <a:t>When writing code, programmers need to anticipate the types of errors that can occur during the execution of that code </a:t>
            </a:r>
          </a:p>
          <a:p>
            <a:r>
              <a:rPr lang="en-US" dirty="0"/>
              <a:t>They need to include exception handlers in their code to address these errors</a:t>
            </a:r>
          </a:p>
          <a:p>
            <a:r>
              <a:rPr lang="en-US" dirty="0"/>
              <a:t>In a sense, exception handlers allow programmers to "bulletproof" their code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9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Exception Handler?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types of errors might programmers want to account for by using an exception handler?</a:t>
            </a:r>
          </a:p>
          <a:p>
            <a:r>
              <a:rPr lang="en-US" dirty="0"/>
              <a:t>System errors (for example, a hard disk is full)</a:t>
            </a:r>
          </a:p>
          <a:p>
            <a:r>
              <a:rPr lang="en-US" dirty="0"/>
              <a:t>Data errors (for example, trying to duplicate a primary key value)</a:t>
            </a:r>
          </a:p>
          <a:p>
            <a:r>
              <a:rPr lang="en-US" dirty="0"/>
              <a:t>User action errors (for example, data entry error) Many other possibilities!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10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37c64f3-5729-4809-a21a-f2c9c781de03" xsi:nil="true"/>
    <lcf76f155ced4ddcb4097134ff3c332f xmlns="dea5229c-05f6-4ee0-a346-9ef7852ed96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5A9C52EF08334F9BCEC893944CC89D" ma:contentTypeVersion="14" ma:contentTypeDescription="Create a new document." ma:contentTypeScope="" ma:versionID="24ac8614f45f5ab840c038e9009b0d45">
  <xsd:schema xmlns:xsd="http://www.w3.org/2001/XMLSchema" xmlns:xs="http://www.w3.org/2001/XMLSchema" xmlns:p="http://schemas.microsoft.com/office/2006/metadata/properties" xmlns:ns2="dea5229c-05f6-4ee0-a346-9ef7852ed96e" xmlns:ns3="d37c64f3-5729-4809-a21a-f2c9c781de03" targetNamespace="http://schemas.microsoft.com/office/2006/metadata/properties" ma:root="true" ma:fieldsID="4ebbfe1f8a0a6801cab13f8164f6cf79" ns2:_="" ns3:_="">
    <xsd:import namespace="dea5229c-05f6-4ee0-a346-9ef7852ed96e"/>
    <xsd:import namespace="d37c64f3-5729-4809-a21a-f2c9c781d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a5229c-05f6-4ee0-a346-9ef7852ed9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fdb682a-1cc0-441c-ba9f-f3d5511b6e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7c64f3-5729-4809-a21a-f2c9c781d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4c346a0f-e8c0-4489-9c40-fcd2c32e89ce}" ma:internalName="TaxCatchAll" ma:showField="CatchAllData" ma:web="d37c64f3-5729-4809-a21a-f2c9c781d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850C28-CEF9-452F-A539-EE53CF8CD1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B45202-1009-4A59-ACA3-B0B2E53F2AA9}">
  <ds:schemaRefs>
    <ds:schemaRef ds:uri="http://schemas.microsoft.com/office/2006/metadata/properties"/>
    <ds:schemaRef ds:uri="http://schemas.microsoft.com/office/infopath/2007/PartnerControls"/>
    <ds:schemaRef ds:uri="d37c64f3-5729-4809-a21a-f2c9c781de03"/>
    <ds:schemaRef ds:uri="dea5229c-05f6-4ee0-a346-9ef7852ed96e"/>
  </ds:schemaRefs>
</ds:datastoreItem>
</file>

<file path=customXml/itemProps3.xml><?xml version="1.0" encoding="utf-8"?>
<ds:datastoreItem xmlns:ds="http://schemas.openxmlformats.org/officeDocument/2006/customXml" ds:itemID="{1A290AB5-B1B6-4902-979C-110708F609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a5229c-05f6-4ee0-a346-9ef7852ed96e"/>
    <ds:schemaRef ds:uri="d37c64f3-5729-4809-a21a-f2c9c781d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9983</TotalTime>
  <Words>1272</Words>
  <Application>Microsoft Office PowerPoint</Application>
  <PresentationFormat>Widescreen</PresentationFormat>
  <Paragraphs>138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Garamond</vt:lpstr>
      <vt:lpstr>Organic</vt:lpstr>
      <vt:lpstr> Handling Exceptions</vt:lpstr>
      <vt:lpstr>Objectives</vt:lpstr>
      <vt:lpstr>What is an Exception?</vt:lpstr>
      <vt:lpstr>What is an Exception?</vt:lpstr>
      <vt:lpstr>Exceptions in PL/SQL</vt:lpstr>
      <vt:lpstr>Exceptions in PL/SQL</vt:lpstr>
      <vt:lpstr>Exceptions in PL/SQL</vt:lpstr>
      <vt:lpstr>What Is an Exception Handler?</vt:lpstr>
      <vt:lpstr>What Is an Exception Handler?</vt:lpstr>
      <vt:lpstr>Handling Exceptions with PL/SQL</vt:lpstr>
      <vt:lpstr>Handling Exceptions with PL/SQL</vt:lpstr>
      <vt:lpstr>Handling Exceptions with PL/SQL </vt:lpstr>
      <vt:lpstr>Exception Types</vt:lpstr>
      <vt:lpstr>Two Types of Oracle Server Errors</vt:lpstr>
      <vt:lpstr>Trapping Predefined Oracle Server Errors</vt:lpstr>
      <vt:lpstr>Trapping Predefined Oracle Server Errors</vt:lpstr>
      <vt:lpstr>Trapping Several Predefined Oracle Server Errors</vt:lpstr>
      <vt:lpstr>Trapping Non-Predefined Oracle Server Errors</vt:lpstr>
      <vt:lpstr>Non-Predefined Error</vt:lpstr>
      <vt:lpstr>Non-Predefined Error</vt:lpstr>
      <vt:lpstr>Non-Predefined Error</vt:lpstr>
      <vt:lpstr>Trapping User-Defined Exceptions</vt:lpstr>
      <vt:lpstr>Trapping User-Defined Exceptions</vt:lpstr>
      <vt:lpstr>Trapping User-Defined Exceptions</vt:lpstr>
      <vt:lpstr>PowerPoint Presentation</vt:lpstr>
      <vt:lpstr>Trapping User-Defined Exceptions</vt:lpstr>
      <vt:lpstr>The RAISE_APPLICATION_ERROR Procedure</vt:lpstr>
      <vt:lpstr>The RAISE_APPLICATION_ERROR Syntax</vt:lpstr>
      <vt:lpstr>RAISE_APPLICATION_ERROR in the Executable Section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Exceptions</dc:title>
  <dc:creator>Dr.Warda Mohamed Abdullah Al-Hooqani</dc:creator>
  <cp:lastModifiedBy>Mohammed Ali N.M.A </cp:lastModifiedBy>
  <cp:revision>36</cp:revision>
  <dcterms:created xsi:type="dcterms:W3CDTF">2023-11-01T05:12:24Z</dcterms:created>
  <dcterms:modified xsi:type="dcterms:W3CDTF">2025-04-06T09:08:16Z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0x010100165A9C52EF08334F9BCEC893944CC89D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2025-04-06T08:07:01Z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dc2b733b-a224-4576-9839-d0ca720b0032</vt:lpwstr>
  </property>
  <property fmtid="{D5CDD505-2E9C-101B-9397-08002B2CF9AE}" pid="8" name="MSIP_Label_defa4170-0d19-0005-0004-bc88714345d2_ActionId">
    <vt:lpwstr>82f25b01-8433-4913-8ead-c19b1883b018</vt:lpwstr>
  </property>
  <property fmtid="{D5CDD505-2E9C-101B-9397-08002B2CF9AE}" pid="9" name="MSIP_Label_defa4170-0d19-0005-0004-bc88714345d2_ContentBits">
    <vt:lpwstr>0</vt:lpwstr>
  </property>
  <property fmtid="{D5CDD505-2E9C-101B-9397-08002B2CF9AE}" pid="10" name="MSIP_Label_defa4170-0d19-0005-0004-bc88714345d2_Tag">
    <vt:lpwstr>10, 3, 0, 2</vt:lpwstr>
  </property>
</Properties>
</file>