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68" r:id="rId3"/>
    <p:sldId id="269" r:id="rId4"/>
    <p:sldId id="270" r:id="rId5"/>
    <p:sldId id="271" r:id="rId6"/>
    <p:sldId id="272" r:id="rId7"/>
    <p:sldId id="273" r:id="rId8"/>
    <p:sldId id="274" r:id="rId9"/>
    <p:sldId id="275" r:id="rId10"/>
    <p:sldId id="276" r:id="rId11"/>
    <p:sldId id="278" r:id="rId12"/>
    <p:sldId id="279" r:id="rId13"/>
    <p:sldId id="280" r:id="rId14"/>
    <p:sldId id="281" r:id="rId15"/>
    <p:sldId id="282" r:id="rId16"/>
    <p:sldId id="283" r:id="rId17"/>
    <p:sldId id="284" r:id="rId18"/>
    <p:sldId id="285" r:id="rId19"/>
    <p:sldId id="286" r:id="rId20"/>
    <p:sldId id="288" r:id="rId21"/>
    <p:sldId id="289" r:id="rId22"/>
    <p:sldId id="290" r:id="rId23"/>
    <p:sldId id="293" r:id="rId24"/>
    <p:sldId id="291" r:id="rId25"/>
    <p:sldId id="292" r:id="rId26"/>
    <p:sldId id="294" r:id="rId27"/>
    <p:sldId id="29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5D8A42-551E-4B17-A674-F720E05F4AEB}" type="datetimeFigureOut">
              <a:rPr lang="en-US" smtClean="0"/>
              <a:t>4/10/2025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CFA1AD-C522-4A1C-95A2-A6C5182E8012}" type="slidenum">
              <a:rPr lang="en-US" smtClean="0"/>
              <a:t>‹#›</a:t>
            </a:fld>
            <a:endParaRPr lang="en-US"/>
          </a:p>
        </p:txBody>
      </p:sp>
    </p:spTree>
    <p:extLst>
      <p:ext uri="{BB962C8B-B14F-4D97-AF65-F5344CB8AC3E}">
        <p14:creationId xmlns:p14="http://schemas.microsoft.com/office/powerpoint/2010/main" val="36980745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FF1BAF-C54D-48DA-A736-5304DB5F1BCD}" type="datetimeFigureOut">
              <a:rPr lang="en-US" smtClean="0"/>
              <a:t>4/10/2025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649EF5-FF58-4ED0-81CC-480631E7E22F}" type="slidenum">
              <a:rPr lang="en-US" smtClean="0"/>
              <a:t>‹#›</a:t>
            </a:fld>
            <a:endParaRPr lang="en-US"/>
          </a:p>
        </p:txBody>
      </p:sp>
    </p:spTree>
    <p:extLst>
      <p:ext uri="{BB962C8B-B14F-4D97-AF65-F5344CB8AC3E}">
        <p14:creationId xmlns:p14="http://schemas.microsoft.com/office/powerpoint/2010/main" val="3469517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F37890F-6FD8-4E13-BE4C-A517C00508C5}" type="datetime1">
              <a:rPr lang="en-US" smtClean="0"/>
              <a:t>4/10/2025</a:t>
            </a:fld>
            <a:endParaRPr lang="en-US"/>
          </a:p>
        </p:txBody>
      </p:sp>
      <p:sp>
        <p:nvSpPr>
          <p:cNvPr id="5" name="Footer Placeholder 4"/>
          <p:cNvSpPr>
            <a:spLocks noGrp="1"/>
          </p:cNvSpPr>
          <p:nvPr>
            <p:ph type="ftr" sz="quarter" idx="11"/>
          </p:nvPr>
        </p:nvSpPr>
        <p:spPr/>
        <p:txBody>
          <a:bodyPr/>
          <a:lstStyle/>
          <a:p>
            <a:r>
              <a:rPr lang="en-US"/>
              <a:t>UTAS-Nizwa</a:t>
            </a:r>
          </a:p>
        </p:txBody>
      </p:sp>
      <p:sp>
        <p:nvSpPr>
          <p:cNvPr id="6" name="Slide Number Placeholder 5"/>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73108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8D8F06-5EA4-4B5F-AC65-81240AC62CC8}" type="datetime1">
              <a:rPr lang="en-US" smtClean="0"/>
              <a:t>4/10/2025</a:t>
            </a:fld>
            <a:endParaRPr lang="en-US"/>
          </a:p>
        </p:txBody>
      </p:sp>
      <p:sp>
        <p:nvSpPr>
          <p:cNvPr id="5" name="Footer Placeholder 4"/>
          <p:cNvSpPr>
            <a:spLocks noGrp="1"/>
          </p:cNvSpPr>
          <p:nvPr>
            <p:ph type="ftr" sz="quarter" idx="11"/>
          </p:nvPr>
        </p:nvSpPr>
        <p:spPr/>
        <p:txBody>
          <a:bodyPr/>
          <a:lstStyle/>
          <a:p>
            <a:r>
              <a:rPr lang="en-US"/>
              <a:t>UTAS-Nizwa</a:t>
            </a:r>
          </a:p>
        </p:txBody>
      </p:sp>
      <p:sp>
        <p:nvSpPr>
          <p:cNvPr id="6" name="Slide Number Placeholder 5"/>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4214533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DC6DAD-2AA3-4A2D-9FAD-2E5257F26EBB}" type="datetime1">
              <a:rPr lang="en-US" smtClean="0"/>
              <a:t>4/10/2025</a:t>
            </a:fld>
            <a:endParaRPr lang="en-US"/>
          </a:p>
        </p:txBody>
      </p:sp>
      <p:sp>
        <p:nvSpPr>
          <p:cNvPr id="5" name="Footer Placeholder 4"/>
          <p:cNvSpPr>
            <a:spLocks noGrp="1"/>
          </p:cNvSpPr>
          <p:nvPr>
            <p:ph type="ftr" sz="quarter" idx="11"/>
          </p:nvPr>
        </p:nvSpPr>
        <p:spPr/>
        <p:txBody>
          <a:bodyPr/>
          <a:lstStyle/>
          <a:p>
            <a:r>
              <a:rPr lang="en-US"/>
              <a:t>UTAS-Nizwa</a:t>
            </a:r>
          </a:p>
        </p:txBody>
      </p:sp>
      <p:sp>
        <p:nvSpPr>
          <p:cNvPr id="6" name="Slide Number Placeholder 5"/>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108294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763B4C-E1FB-4748-AE0D-B7EFC71E9650}" type="datetime1">
              <a:rPr lang="en-US" smtClean="0"/>
              <a:t>4/10/2025</a:t>
            </a:fld>
            <a:endParaRPr lang="en-US"/>
          </a:p>
        </p:txBody>
      </p:sp>
      <p:sp>
        <p:nvSpPr>
          <p:cNvPr id="5" name="Footer Placeholder 4"/>
          <p:cNvSpPr>
            <a:spLocks noGrp="1"/>
          </p:cNvSpPr>
          <p:nvPr>
            <p:ph type="ftr" sz="quarter" idx="11"/>
          </p:nvPr>
        </p:nvSpPr>
        <p:spPr/>
        <p:txBody>
          <a:bodyPr/>
          <a:lstStyle/>
          <a:p>
            <a:r>
              <a:rPr lang="en-US"/>
              <a:t>UTAS-Nizwa</a:t>
            </a:r>
          </a:p>
        </p:txBody>
      </p:sp>
      <p:sp>
        <p:nvSpPr>
          <p:cNvPr id="6" name="Slide Number Placeholder 5"/>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2731850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285D82-2936-4A0D-9CE6-C49E6601936E}" type="datetime1">
              <a:rPr lang="en-US" smtClean="0"/>
              <a:t>4/10/2025</a:t>
            </a:fld>
            <a:endParaRPr lang="en-US"/>
          </a:p>
        </p:txBody>
      </p:sp>
      <p:sp>
        <p:nvSpPr>
          <p:cNvPr id="5" name="Footer Placeholder 4"/>
          <p:cNvSpPr>
            <a:spLocks noGrp="1"/>
          </p:cNvSpPr>
          <p:nvPr>
            <p:ph type="ftr" sz="quarter" idx="11"/>
          </p:nvPr>
        </p:nvSpPr>
        <p:spPr/>
        <p:txBody>
          <a:bodyPr/>
          <a:lstStyle/>
          <a:p>
            <a:r>
              <a:rPr lang="en-US"/>
              <a:t>UTAS-Nizwa</a:t>
            </a:r>
          </a:p>
        </p:txBody>
      </p:sp>
      <p:sp>
        <p:nvSpPr>
          <p:cNvPr id="6" name="Slide Number Placeholder 5"/>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353498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C7523E1-475F-4C68-A139-A5E6A90BD158}" type="datetime1">
              <a:rPr lang="en-US" smtClean="0"/>
              <a:t>4/10/2025</a:t>
            </a:fld>
            <a:endParaRPr lang="en-US"/>
          </a:p>
        </p:txBody>
      </p:sp>
      <p:sp>
        <p:nvSpPr>
          <p:cNvPr id="6" name="Footer Placeholder 5"/>
          <p:cNvSpPr>
            <a:spLocks noGrp="1"/>
          </p:cNvSpPr>
          <p:nvPr>
            <p:ph type="ftr" sz="quarter" idx="11"/>
          </p:nvPr>
        </p:nvSpPr>
        <p:spPr/>
        <p:txBody>
          <a:bodyPr/>
          <a:lstStyle/>
          <a:p>
            <a:r>
              <a:rPr lang="en-US"/>
              <a:t>UTAS-Nizwa</a:t>
            </a:r>
          </a:p>
        </p:txBody>
      </p:sp>
      <p:sp>
        <p:nvSpPr>
          <p:cNvPr id="7" name="Slide Number Placeholder 6"/>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16203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A77D82-D4BD-42C7-B371-A902E0DD0A71}" type="datetime1">
              <a:rPr lang="en-US" smtClean="0"/>
              <a:t>4/10/2025</a:t>
            </a:fld>
            <a:endParaRPr lang="en-US"/>
          </a:p>
        </p:txBody>
      </p:sp>
      <p:sp>
        <p:nvSpPr>
          <p:cNvPr id="8" name="Footer Placeholder 7"/>
          <p:cNvSpPr>
            <a:spLocks noGrp="1"/>
          </p:cNvSpPr>
          <p:nvPr>
            <p:ph type="ftr" sz="quarter" idx="11"/>
          </p:nvPr>
        </p:nvSpPr>
        <p:spPr/>
        <p:txBody>
          <a:bodyPr/>
          <a:lstStyle/>
          <a:p>
            <a:r>
              <a:rPr lang="en-US"/>
              <a:t>UTAS-Nizwa</a:t>
            </a:r>
          </a:p>
        </p:txBody>
      </p:sp>
      <p:sp>
        <p:nvSpPr>
          <p:cNvPr id="9" name="Slide Number Placeholder 8"/>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367236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ED55852-7661-4051-B3B0-C3CFCE5BDD73}" type="datetime1">
              <a:rPr lang="en-US" smtClean="0"/>
              <a:t>4/10/2025</a:t>
            </a:fld>
            <a:endParaRPr lang="en-US"/>
          </a:p>
        </p:txBody>
      </p:sp>
      <p:sp>
        <p:nvSpPr>
          <p:cNvPr id="4" name="Footer Placeholder 3"/>
          <p:cNvSpPr>
            <a:spLocks noGrp="1"/>
          </p:cNvSpPr>
          <p:nvPr>
            <p:ph type="ftr" sz="quarter" idx="11"/>
          </p:nvPr>
        </p:nvSpPr>
        <p:spPr/>
        <p:txBody>
          <a:bodyPr/>
          <a:lstStyle/>
          <a:p>
            <a:r>
              <a:rPr lang="en-US"/>
              <a:t>UTAS-Nizwa</a:t>
            </a:r>
          </a:p>
        </p:txBody>
      </p:sp>
      <p:sp>
        <p:nvSpPr>
          <p:cNvPr id="5" name="Slide Number Placeholder 4"/>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4114177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5199A-53A1-4DC7-B3F5-41E3B51DEFDA}" type="datetime1">
              <a:rPr lang="en-US" smtClean="0"/>
              <a:t>4/10/2025</a:t>
            </a:fld>
            <a:endParaRPr lang="en-US"/>
          </a:p>
        </p:txBody>
      </p:sp>
      <p:sp>
        <p:nvSpPr>
          <p:cNvPr id="3" name="Footer Placeholder 2"/>
          <p:cNvSpPr>
            <a:spLocks noGrp="1"/>
          </p:cNvSpPr>
          <p:nvPr>
            <p:ph type="ftr" sz="quarter" idx="11"/>
          </p:nvPr>
        </p:nvSpPr>
        <p:spPr/>
        <p:txBody>
          <a:bodyPr/>
          <a:lstStyle/>
          <a:p>
            <a:r>
              <a:rPr lang="en-US"/>
              <a:t>UTAS-Nizwa</a:t>
            </a:r>
          </a:p>
        </p:txBody>
      </p:sp>
      <p:sp>
        <p:nvSpPr>
          <p:cNvPr id="4" name="Slide Number Placeholder 3"/>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2657267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34584D-B209-4544-81E8-BEFE1E96A2F8}" type="datetime1">
              <a:rPr lang="en-US" smtClean="0"/>
              <a:t>4/10/2025</a:t>
            </a:fld>
            <a:endParaRPr lang="en-US"/>
          </a:p>
        </p:txBody>
      </p:sp>
      <p:sp>
        <p:nvSpPr>
          <p:cNvPr id="6" name="Footer Placeholder 5"/>
          <p:cNvSpPr>
            <a:spLocks noGrp="1"/>
          </p:cNvSpPr>
          <p:nvPr>
            <p:ph type="ftr" sz="quarter" idx="11"/>
          </p:nvPr>
        </p:nvSpPr>
        <p:spPr/>
        <p:txBody>
          <a:bodyPr/>
          <a:lstStyle/>
          <a:p>
            <a:r>
              <a:rPr lang="en-US"/>
              <a:t>UTAS-Nizwa</a:t>
            </a:r>
          </a:p>
        </p:txBody>
      </p:sp>
      <p:sp>
        <p:nvSpPr>
          <p:cNvPr id="7" name="Slide Number Placeholder 6"/>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150318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DB0201-ACC4-4740-B7DD-B99D479021CA}" type="datetime1">
              <a:rPr lang="en-US" smtClean="0"/>
              <a:t>4/10/2025</a:t>
            </a:fld>
            <a:endParaRPr lang="en-US"/>
          </a:p>
        </p:txBody>
      </p:sp>
      <p:sp>
        <p:nvSpPr>
          <p:cNvPr id="6" name="Footer Placeholder 5"/>
          <p:cNvSpPr>
            <a:spLocks noGrp="1"/>
          </p:cNvSpPr>
          <p:nvPr>
            <p:ph type="ftr" sz="quarter" idx="11"/>
          </p:nvPr>
        </p:nvSpPr>
        <p:spPr/>
        <p:txBody>
          <a:bodyPr/>
          <a:lstStyle/>
          <a:p>
            <a:r>
              <a:rPr lang="en-US"/>
              <a:t>UTAS-Nizwa</a:t>
            </a:r>
          </a:p>
        </p:txBody>
      </p:sp>
      <p:sp>
        <p:nvSpPr>
          <p:cNvPr id="7" name="Slide Number Placeholder 6"/>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2802094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3F332E-3464-4A2E-9154-2999010E4CCC}" type="datetime1">
              <a:rPr lang="en-US" smtClean="0"/>
              <a:t>4/10/2025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UTAS-Nizwa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0858D-46B0-48F8-99DE-5004CA22D040}" type="slidenum">
              <a:rPr lang="en-US" smtClean="0"/>
              <a:t>‹#›</a:t>
            </a:fld>
            <a:endParaRPr lang="en-US"/>
          </a:p>
        </p:txBody>
      </p:sp>
    </p:spTree>
    <p:extLst>
      <p:ext uri="{BB962C8B-B14F-4D97-AF65-F5344CB8AC3E}">
        <p14:creationId xmlns:p14="http://schemas.microsoft.com/office/powerpoint/2010/main" val="1153113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11.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59" y="1046862"/>
            <a:ext cx="11953963" cy="303766"/>
          </a:xfrm>
        </p:spPr>
        <p:txBody>
          <a:bodyPr>
            <a:noAutofit/>
          </a:bodyPr>
          <a:lstStyle/>
          <a:p>
            <a:r>
              <a:rPr lang="en-US" sz="3200" b="1">
                <a:solidFill>
                  <a:srgbClr val="FF0000"/>
                </a:solidFill>
              </a:rPr>
              <a:t>System Administration-CSNW3203-ITNT403</a:t>
            </a:r>
            <a:endParaRPr lang="en-US" sz="3200" b="1" dirty="0">
              <a:solidFill>
                <a:srgbClr val="FF0000"/>
              </a:solidFill>
            </a:endParaRPr>
          </a:p>
        </p:txBody>
      </p:sp>
      <p:sp>
        <p:nvSpPr>
          <p:cNvPr id="3" name="Subtitle 2"/>
          <p:cNvSpPr>
            <a:spLocks noGrp="1"/>
          </p:cNvSpPr>
          <p:nvPr>
            <p:ph type="subTitle" idx="1"/>
          </p:nvPr>
        </p:nvSpPr>
        <p:spPr>
          <a:xfrm>
            <a:off x="75324" y="1501629"/>
            <a:ext cx="12015832" cy="4613945"/>
          </a:xfrm>
        </p:spPr>
        <p:txBody>
          <a:bodyPr>
            <a:normAutofit/>
          </a:bodyPr>
          <a:lstStyle/>
          <a:p>
            <a:pPr algn="l"/>
            <a:r>
              <a:rPr lang="en-GB" b="1" dirty="0"/>
              <a:t>Chapter 6: Working with Shell Scripting &amp; </a:t>
            </a:r>
            <a:r>
              <a:rPr lang="en-GB" b="1" dirty="0" err="1"/>
              <a:t>Cron</a:t>
            </a:r>
            <a:r>
              <a:rPr lang="en-GB" b="1" dirty="0"/>
              <a:t> Service</a:t>
            </a:r>
            <a:endParaRPr lang="en-US" sz="4000" dirty="0"/>
          </a:p>
          <a:p>
            <a:pPr lvl="0" algn="l"/>
            <a:r>
              <a:rPr lang="en-GB" b="1" dirty="0"/>
              <a:t>Understanding Common Environment Variables</a:t>
            </a:r>
            <a:endParaRPr lang="en-US" sz="4000" dirty="0"/>
          </a:p>
          <a:p>
            <a:pPr lvl="0" algn="l"/>
            <a:r>
              <a:rPr lang="en-GB" b="1" dirty="0"/>
              <a:t>Using Aliases	</a:t>
            </a:r>
            <a:endParaRPr lang="en-US" sz="4000" dirty="0"/>
          </a:p>
          <a:p>
            <a:pPr lvl="0" algn="l"/>
            <a:r>
              <a:rPr lang="en-GB" b="1" dirty="0"/>
              <a:t>Writing a shell Script and Run	</a:t>
            </a:r>
            <a:endParaRPr lang="en-US" sz="4000" dirty="0"/>
          </a:p>
          <a:p>
            <a:pPr lvl="0" algn="l"/>
            <a:r>
              <a:rPr lang="en-GB" b="1" dirty="0"/>
              <a:t>Using Commands in Shell Scripts	</a:t>
            </a:r>
            <a:endParaRPr lang="en-US" sz="4000" dirty="0"/>
          </a:p>
          <a:p>
            <a:pPr lvl="0" algn="l"/>
            <a:r>
              <a:rPr lang="en-GB" b="1" dirty="0"/>
              <a:t>Using Variables in Shell Scripts	</a:t>
            </a:r>
            <a:endParaRPr lang="en-US" sz="4000" dirty="0"/>
          </a:p>
          <a:p>
            <a:pPr lvl="0" algn="l"/>
            <a:r>
              <a:rPr lang="en-GB" b="1" dirty="0"/>
              <a:t>Using Conditional Expressions	</a:t>
            </a:r>
            <a:endParaRPr lang="en-US" sz="4000" dirty="0"/>
          </a:p>
          <a:p>
            <a:pPr lvl="0" algn="l"/>
            <a:r>
              <a:rPr lang="en-GB" b="1" dirty="0"/>
              <a:t>Using Loops	</a:t>
            </a:r>
            <a:endParaRPr lang="en-US" sz="4000" dirty="0"/>
          </a:p>
          <a:p>
            <a:pPr lvl="0" algn="l"/>
            <a:r>
              <a:rPr lang="en-GB" b="1" dirty="0"/>
              <a:t>Understanding the Role of </a:t>
            </a:r>
            <a:r>
              <a:rPr lang="en-GB" b="1" dirty="0" err="1"/>
              <a:t>cron</a:t>
            </a:r>
            <a:r>
              <a:rPr lang="en-GB" b="1" dirty="0"/>
              <a:t>	</a:t>
            </a:r>
            <a:endParaRPr lang="en-US" sz="4000" dirty="0"/>
          </a:p>
          <a:p>
            <a:pPr algn="l"/>
            <a:r>
              <a:rPr lang="en-GB" b="1" dirty="0"/>
              <a:t>Creating System </a:t>
            </a:r>
            <a:r>
              <a:rPr lang="en-GB" b="1" dirty="0" err="1"/>
              <a:t>Cron</a:t>
            </a:r>
            <a:r>
              <a:rPr lang="en-GB" b="1" dirty="0"/>
              <a:t> Jobs</a:t>
            </a:r>
            <a:endParaRPr lang="en-US" b="1" dirty="0">
              <a:solidFill>
                <a:schemeClr val="accent2">
                  <a:lumMod val="75000"/>
                </a:schemeClr>
              </a:solidFill>
            </a:endParaRPr>
          </a:p>
        </p:txBody>
      </p:sp>
      <p:pic>
        <p:nvPicPr>
          <p:cNvPr id="4" name="Picture 3" descr="C:\Users\e606013\Desktop\UTAS EXAM LOGO.png"/>
          <p:cNvPicPr/>
          <p:nvPr/>
        </p:nvPicPr>
        <p:blipFill>
          <a:blip r:embed="rId2">
            <a:extLst>
              <a:ext uri="{28A0092B-C50C-407E-A947-70E740481C1C}">
                <a14:useLocalDpi xmlns:a14="http://schemas.microsoft.com/office/drawing/2010/main" val="0"/>
              </a:ext>
            </a:extLst>
          </a:blip>
          <a:srcRect/>
          <a:stretch>
            <a:fillRect/>
          </a:stretch>
        </p:blipFill>
        <p:spPr bwMode="auto">
          <a:xfrm>
            <a:off x="9393223" y="0"/>
            <a:ext cx="2667000" cy="981075"/>
          </a:xfrm>
          <a:prstGeom prst="rect">
            <a:avLst/>
          </a:prstGeom>
          <a:noFill/>
          <a:ln>
            <a:noFill/>
          </a:ln>
        </p:spPr>
      </p:pic>
      <p:sp>
        <p:nvSpPr>
          <p:cNvPr id="7" name="Footer Placeholder 6"/>
          <p:cNvSpPr>
            <a:spLocks noGrp="1"/>
          </p:cNvSpPr>
          <p:nvPr>
            <p:ph type="ftr" sz="quarter" idx="11"/>
          </p:nvPr>
        </p:nvSpPr>
        <p:spPr/>
        <p:txBody>
          <a:bodyPr/>
          <a:lstStyle/>
          <a:p>
            <a:r>
              <a:rPr lang="en-US"/>
              <a:t>UTAS-Nizwa</a:t>
            </a:r>
          </a:p>
        </p:txBody>
      </p:sp>
    </p:spTree>
    <p:extLst>
      <p:ext uri="{BB962C8B-B14F-4D97-AF65-F5344CB8AC3E}">
        <p14:creationId xmlns:p14="http://schemas.microsoft.com/office/powerpoint/2010/main" val="2897503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UTAS-Nizwa</a:t>
            </a:r>
          </a:p>
        </p:txBody>
      </p:sp>
      <p:sp>
        <p:nvSpPr>
          <p:cNvPr id="5" name="Title 1"/>
          <p:cNvSpPr>
            <a:spLocks noGrp="1"/>
          </p:cNvSpPr>
          <p:nvPr>
            <p:ph idx="1"/>
          </p:nvPr>
        </p:nvSpPr>
        <p:spPr>
          <a:xfrm>
            <a:off x="-1" y="8389"/>
            <a:ext cx="5828233" cy="6356350"/>
          </a:xfrm>
        </p:spPr>
        <p:txBody>
          <a:bodyPr>
            <a:normAutofit/>
          </a:bodyPr>
          <a:lstStyle/>
          <a:p>
            <a:pPr marL="0" indent="0">
              <a:buNone/>
            </a:pPr>
            <a:r>
              <a:rPr lang="en-US" sz="1800" b="1" dirty="0">
                <a:solidFill>
                  <a:srgbClr val="00B050"/>
                </a:solidFill>
              </a:rPr>
              <a:t>for </a:t>
            </a:r>
            <a:r>
              <a:rPr lang="en-US" sz="1800" b="1" dirty="0" err="1">
                <a:solidFill>
                  <a:srgbClr val="00B050"/>
                </a:solidFill>
              </a:rPr>
              <a:t>commad</a:t>
            </a:r>
            <a:r>
              <a:rPr lang="en-US" sz="1800" b="1" dirty="0">
                <a:solidFill>
                  <a:srgbClr val="00B050"/>
                </a:solidFill>
              </a:rPr>
              <a:t> in Linux Shell Scripting</a:t>
            </a:r>
          </a:p>
          <a:p>
            <a:pPr marL="0" indent="0">
              <a:buNone/>
            </a:pPr>
            <a:r>
              <a:rPr lang="en-US" sz="1800" b="1" dirty="0">
                <a:solidFill>
                  <a:srgbClr val="00B050"/>
                </a:solidFill>
              </a:rPr>
              <a:t>The for loop operates on lists of items. It repeats a set of commands for every item in a list.</a:t>
            </a:r>
          </a:p>
          <a:p>
            <a:pPr marL="0" indent="0">
              <a:buNone/>
            </a:pPr>
            <a:r>
              <a:rPr lang="en-US" sz="1800" b="1" dirty="0">
                <a:solidFill>
                  <a:srgbClr val="00B050"/>
                </a:solidFill>
              </a:rPr>
              <a:t>Syntax</a:t>
            </a:r>
          </a:p>
          <a:p>
            <a:pPr marL="0" indent="0">
              <a:buNone/>
            </a:pPr>
            <a:r>
              <a:rPr lang="en-US" sz="1800" b="1" dirty="0">
                <a:solidFill>
                  <a:srgbClr val="00B050"/>
                </a:solidFill>
              </a:rPr>
              <a:t>for </a:t>
            </a:r>
            <a:r>
              <a:rPr lang="en-US" sz="1800" b="1" dirty="0" err="1">
                <a:solidFill>
                  <a:srgbClr val="00B050"/>
                </a:solidFill>
              </a:rPr>
              <a:t>var</a:t>
            </a:r>
            <a:r>
              <a:rPr lang="en-US" sz="1800" b="1" dirty="0">
                <a:solidFill>
                  <a:srgbClr val="00B050"/>
                </a:solidFill>
              </a:rPr>
              <a:t> in word1 word2 ... </a:t>
            </a:r>
            <a:r>
              <a:rPr lang="en-US" sz="1800" b="1" dirty="0" err="1">
                <a:solidFill>
                  <a:srgbClr val="00B050"/>
                </a:solidFill>
              </a:rPr>
              <a:t>wordN</a:t>
            </a:r>
            <a:endParaRPr lang="en-US" sz="1800" b="1" dirty="0">
              <a:solidFill>
                <a:srgbClr val="00B050"/>
              </a:solidFill>
            </a:endParaRPr>
          </a:p>
          <a:p>
            <a:pPr marL="0" indent="0">
              <a:buNone/>
            </a:pPr>
            <a:r>
              <a:rPr lang="en-US" sz="1800" b="1" dirty="0">
                <a:solidFill>
                  <a:srgbClr val="00B050"/>
                </a:solidFill>
              </a:rPr>
              <a:t>do</a:t>
            </a:r>
          </a:p>
          <a:p>
            <a:pPr marL="0" indent="0">
              <a:buNone/>
            </a:pPr>
            <a:r>
              <a:rPr lang="en-US" sz="1800" b="1" dirty="0">
                <a:solidFill>
                  <a:srgbClr val="00B050"/>
                </a:solidFill>
              </a:rPr>
              <a:t>   Statement(s) to be executed for every word.</a:t>
            </a:r>
          </a:p>
          <a:p>
            <a:pPr marL="0" indent="0">
              <a:buNone/>
            </a:pPr>
            <a:r>
              <a:rPr lang="en-US" sz="1800" b="1" dirty="0">
                <a:solidFill>
                  <a:srgbClr val="00B050"/>
                </a:solidFill>
              </a:rPr>
              <a:t>done</a:t>
            </a:r>
          </a:p>
          <a:p>
            <a:pPr marL="0" indent="0">
              <a:buNone/>
            </a:pPr>
            <a:endParaRPr lang="en-US" sz="1800" b="1" dirty="0">
              <a:solidFill>
                <a:srgbClr val="00B050"/>
              </a:solidFill>
            </a:endParaRPr>
          </a:p>
          <a:p>
            <a:pPr marL="0" indent="0">
              <a:buNone/>
            </a:pPr>
            <a:r>
              <a:rPr lang="en-US" sz="1800" b="1" dirty="0">
                <a:solidFill>
                  <a:srgbClr val="00B050"/>
                </a:solidFill>
              </a:rPr>
              <a:t>Here </a:t>
            </a:r>
            <a:r>
              <a:rPr lang="en-US" sz="1800" b="1" dirty="0" err="1">
                <a:solidFill>
                  <a:srgbClr val="00B050"/>
                </a:solidFill>
              </a:rPr>
              <a:t>var</a:t>
            </a:r>
            <a:r>
              <a:rPr lang="en-US" sz="1800" b="1" dirty="0">
                <a:solidFill>
                  <a:srgbClr val="00B050"/>
                </a:solidFill>
              </a:rPr>
              <a:t> is the name of a variable and word1 to </a:t>
            </a:r>
            <a:r>
              <a:rPr lang="en-US" sz="1800" b="1" dirty="0" err="1">
                <a:solidFill>
                  <a:srgbClr val="00B050"/>
                </a:solidFill>
              </a:rPr>
              <a:t>wordN</a:t>
            </a:r>
            <a:r>
              <a:rPr lang="en-US" sz="1800" b="1" dirty="0">
                <a:solidFill>
                  <a:srgbClr val="00B050"/>
                </a:solidFill>
              </a:rPr>
              <a:t> are sequences of characters separated by spaces (words). </a:t>
            </a:r>
          </a:p>
          <a:p>
            <a:pPr marL="0" indent="0">
              <a:buNone/>
            </a:pPr>
            <a:r>
              <a:rPr lang="en-US" sz="1800" b="1" dirty="0">
                <a:solidFill>
                  <a:srgbClr val="00B050"/>
                </a:solidFill>
              </a:rPr>
              <a:t>Each time the for loop executes, the value of the variable </a:t>
            </a:r>
            <a:r>
              <a:rPr lang="en-US" sz="1800" b="1" dirty="0" err="1">
                <a:solidFill>
                  <a:srgbClr val="00B050"/>
                </a:solidFill>
              </a:rPr>
              <a:t>var</a:t>
            </a:r>
            <a:r>
              <a:rPr lang="en-US" sz="1800" b="1" dirty="0">
                <a:solidFill>
                  <a:srgbClr val="00B050"/>
                </a:solidFill>
              </a:rPr>
              <a:t> is set to the next word in the list of words, word1 to </a:t>
            </a:r>
            <a:r>
              <a:rPr lang="en-US" sz="1800" b="1" dirty="0" err="1">
                <a:solidFill>
                  <a:srgbClr val="00B050"/>
                </a:solidFill>
              </a:rPr>
              <a:t>wordN</a:t>
            </a:r>
            <a:r>
              <a:rPr lang="en-US" sz="1800" b="1" dirty="0">
                <a:solidFill>
                  <a:srgbClr val="00B050"/>
                </a:solidFill>
              </a:rPr>
              <a:t>.</a:t>
            </a: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GB" sz="1800" b="1" dirty="0">
              <a:solidFill>
                <a:srgbClr val="00B050"/>
              </a:solidFill>
            </a:endParaRPr>
          </a:p>
        </p:txBody>
      </p:sp>
      <p:sp>
        <p:nvSpPr>
          <p:cNvPr id="14" name="Rectangle 13"/>
          <p:cNvSpPr/>
          <p:nvPr/>
        </p:nvSpPr>
        <p:spPr>
          <a:xfrm>
            <a:off x="76198" y="714918"/>
            <a:ext cx="12045951" cy="1200329"/>
          </a:xfrm>
          <a:prstGeom prst="rect">
            <a:avLst/>
          </a:prstGeom>
        </p:spPr>
        <p:txBody>
          <a:bodyPr wrap="square">
            <a:spAutoFit/>
          </a:bodyPr>
          <a:lstStyle/>
          <a:p>
            <a:endParaRPr lang="en-US" dirty="0"/>
          </a:p>
          <a:p>
            <a:endParaRPr lang="en-US" dirty="0"/>
          </a:p>
          <a:p>
            <a:endParaRPr lang="en-US" dirty="0"/>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217526578"/>
              </p:ext>
            </p:extLst>
          </p:nvPr>
        </p:nvGraphicFramePr>
        <p:xfrm>
          <a:off x="6619029" y="8389"/>
          <a:ext cx="5503120" cy="5373805"/>
        </p:xfrm>
        <a:graphic>
          <a:graphicData uri="http://schemas.openxmlformats.org/drawingml/2006/table">
            <a:tbl>
              <a:tblPr firstRow="1" bandRow="1">
                <a:tableStyleId>{5C22544A-7EE6-4342-B048-85BDC9FD1C3A}</a:tableStyleId>
              </a:tblPr>
              <a:tblGrid>
                <a:gridCol w="5503120">
                  <a:extLst>
                    <a:ext uri="{9D8B030D-6E8A-4147-A177-3AD203B41FA5}">
                      <a16:colId xmlns:a16="http://schemas.microsoft.com/office/drawing/2014/main" val="2306942494"/>
                    </a:ext>
                  </a:extLst>
                </a:gridCol>
              </a:tblGrid>
              <a:tr h="5373805">
                <a:tc>
                  <a:txBody>
                    <a:bodyPr/>
                    <a:lstStyle/>
                    <a:p>
                      <a:endParaRPr lang="en-US" sz="1400" dirty="0"/>
                    </a:p>
                    <a:p>
                      <a:endParaRPr lang="en-US" sz="1400" dirty="0"/>
                    </a:p>
                    <a:p>
                      <a:r>
                        <a:rPr lang="en-US" sz="1400" dirty="0"/>
                        <a:t>Lab: Write a shell script to display all the files ending  with .txt using for loop and available in your home directory. </a:t>
                      </a:r>
                    </a:p>
                    <a:p>
                      <a:endParaRPr lang="en-US" sz="1400" dirty="0"/>
                    </a:p>
                    <a:p>
                      <a:r>
                        <a:rPr lang="en-US" sz="1400" dirty="0"/>
                        <a:t>for FILE in $HOME/*.txt </a:t>
                      </a:r>
                    </a:p>
                    <a:p>
                      <a:r>
                        <a:rPr lang="en-US" sz="1400" dirty="0"/>
                        <a:t>do </a:t>
                      </a:r>
                    </a:p>
                    <a:p>
                      <a:r>
                        <a:rPr lang="en-US" sz="1400" dirty="0"/>
                        <a:t>echo $FILE</a:t>
                      </a:r>
                    </a:p>
                    <a:p>
                      <a:r>
                        <a:rPr lang="en-US" sz="1400" dirty="0"/>
                        <a:t>done</a:t>
                      </a:r>
                    </a:p>
                  </a:txBody>
                  <a:tcPr>
                    <a:solidFill>
                      <a:schemeClr val="tx1">
                        <a:lumMod val="65000"/>
                        <a:lumOff val="35000"/>
                      </a:schemeClr>
                    </a:solidFill>
                  </a:tcPr>
                </a:tc>
                <a:extLst>
                  <a:ext uri="{0D108BD9-81ED-4DB2-BD59-A6C34878D82A}">
                    <a16:rowId xmlns:a16="http://schemas.microsoft.com/office/drawing/2014/main" val="2509642324"/>
                  </a:ext>
                </a:extLst>
              </a:tr>
            </a:tbl>
          </a:graphicData>
        </a:graphic>
      </p:graphicFrame>
    </p:spTree>
    <p:extLst>
      <p:ext uri="{BB962C8B-B14F-4D97-AF65-F5344CB8AC3E}">
        <p14:creationId xmlns:p14="http://schemas.microsoft.com/office/powerpoint/2010/main" val="3209947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UTAS-Nizwa</a:t>
            </a:r>
          </a:p>
        </p:txBody>
      </p:sp>
      <p:sp>
        <p:nvSpPr>
          <p:cNvPr id="5" name="Title 1"/>
          <p:cNvSpPr>
            <a:spLocks noGrp="1"/>
          </p:cNvSpPr>
          <p:nvPr>
            <p:ph idx="1"/>
          </p:nvPr>
        </p:nvSpPr>
        <p:spPr>
          <a:xfrm>
            <a:off x="-1" y="8389"/>
            <a:ext cx="5828233" cy="6356350"/>
          </a:xfrm>
        </p:spPr>
        <p:txBody>
          <a:bodyPr>
            <a:normAutofit fontScale="92500"/>
          </a:bodyPr>
          <a:lstStyle/>
          <a:p>
            <a:pPr marL="0" indent="0">
              <a:buNone/>
            </a:pPr>
            <a:r>
              <a:rPr lang="en-US" sz="1800" b="1" dirty="0">
                <a:solidFill>
                  <a:srgbClr val="00B050"/>
                </a:solidFill>
              </a:rPr>
              <a:t>case command in Linux Shell Scripting</a:t>
            </a:r>
          </a:p>
          <a:p>
            <a:pPr marL="0" indent="0">
              <a:buNone/>
            </a:pPr>
            <a:r>
              <a:rPr lang="en-US" sz="1800" b="1" dirty="0">
                <a:solidFill>
                  <a:srgbClr val="00B050"/>
                </a:solidFill>
              </a:rPr>
              <a:t>The case command in Linux is an essential tool. It offers a more readable and efficient way to execute commands based on pattern matching,</a:t>
            </a:r>
          </a:p>
          <a:p>
            <a:pPr marL="0" indent="0">
              <a:buNone/>
            </a:pPr>
            <a:r>
              <a:rPr lang="en-US" sz="1800" b="1" dirty="0">
                <a:solidFill>
                  <a:srgbClr val="00B050"/>
                </a:solidFill>
              </a:rPr>
              <a:t>making your shell scripts easier to maintain and understand.</a:t>
            </a:r>
          </a:p>
          <a:p>
            <a:pPr marL="0" indent="0">
              <a:buNone/>
            </a:pPr>
            <a:endParaRPr lang="en-US" sz="1800" b="1" dirty="0">
              <a:solidFill>
                <a:srgbClr val="00B050"/>
              </a:solidFill>
            </a:endParaRPr>
          </a:p>
          <a:p>
            <a:pPr marL="0" indent="0">
              <a:buNone/>
            </a:pPr>
            <a:r>
              <a:rPr lang="en-US" sz="1800" b="1" dirty="0">
                <a:solidFill>
                  <a:srgbClr val="00B050"/>
                </a:solidFill>
              </a:rPr>
              <a:t>Syntax</a:t>
            </a:r>
          </a:p>
          <a:p>
            <a:pPr marL="0" indent="0">
              <a:buNone/>
            </a:pPr>
            <a:r>
              <a:rPr lang="en-US" sz="1800" b="1" dirty="0">
                <a:solidFill>
                  <a:srgbClr val="00B050"/>
                </a:solidFill>
              </a:rPr>
              <a:t>case WORD in [PATTERN [| PATTERN]...) COMMANDS ;;]... </a:t>
            </a:r>
            <a:r>
              <a:rPr lang="en-US" sz="1800" b="1" dirty="0" err="1">
                <a:solidFill>
                  <a:srgbClr val="00B050"/>
                </a:solidFill>
              </a:rPr>
              <a:t>esac</a:t>
            </a:r>
            <a:endParaRPr lang="en-US" sz="1800" b="1" dirty="0">
              <a:solidFill>
                <a:srgbClr val="00B050"/>
              </a:solidFill>
            </a:endParaRPr>
          </a:p>
          <a:p>
            <a:pPr marL="0" indent="0">
              <a:buNone/>
            </a:pPr>
            <a:r>
              <a:rPr lang="en-US" sz="1800" b="1" dirty="0">
                <a:solidFill>
                  <a:srgbClr val="00B050"/>
                </a:solidFill>
              </a:rPr>
              <a:t>where,</a:t>
            </a:r>
          </a:p>
          <a:p>
            <a:pPr marL="0" indent="0">
              <a:buNone/>
            </a:pPr>
            <a:endParaRPr lang="en-US" sz="1800" b="1" dirty="0">
              <a:solidFill>
                <a:srgbClr val="00B050"/>
              </a:solidFill>
            </a:endParaRPr>
          </a:p>
          <a:p>
            <a:pPr marL="0" indent="0">
              <a:buNone/>
            </a:pPr>
            <a:r>
              <a:rPr lang="en-US" sz="1800" b="1" dirty="0">
                <a:solidFill>
                  <a:srgbClr val="00B050"/>
                </a:solidFill>
              </a:rPr>
              <a:t>WORD: The variable or value that you want to match against different patterns.</a:t>
            </a:r>
          </a:p>
          <a:p>
            <a:pPr marL="0" indent="0">
              <a:buNone/>
            </a:pPr>
            <a:r>
              <a:rPr lang="en-US" sz="1800" b="1" dirty="0">
                <a:solidFill>
                  <a:srgbClr val="00B050"/>
                </a:solidFill>
              </a:rPr>
              <a:t>PATTERN: One or more patterns to compare against the WORD. Each pattern is followed by commands to execute if the pattern matches.</a:t>
            </a:r>
          </a:p>
          <a:p>
            <a:pPr marL="0" indent="0">
              <a:buNone/>
            </a:pPr>
            <a:r>
              <a:rPr lang="en-US" sz="1800" b="1" dirty="0">
                <a:solidFill>
                  <a:srgbClr val="00B050"/>
                </a:solidFill>
              </a:rPr>
              <a:t>COMMANDS: The commands to run when a specific pattern matches the WORD.</a:t>
            </a:r>
          </a:p>
          <a:p>
            <a:pPr marL="0" indent="0">
              <a:buNone/>
            </a:pPr>
            <a:r>
              <a:rPr lang="en-US" sz="1800" b="1" dirty="0">
                <a:solidFill>
                  <a:srgbClr val="00B050"/>
                </a:solidFill>
              </a:rPr>
              <a:t>;;  Ends the command block for each pattern.</a:t>
            </a:r>
          </a:p>
          <a:p>
            <a:pPr marL="0" indent="0">
              <a:buNone/>
            </a:pPr>
            <a:r>
              <a:rPr lang="en-US" sz="1800" b="1" dirty="0" err="1">
                <a:solidFill>
                  <a:srgbClr val="00B050"/>
                </a:solidFill>
              </a:rPr>
              <a:t>esac</a:t>
            </a:r>
            <a:r>
              <a:rPr lang="en-US" sz="1800" b="1" dirty="0">
                <a:solidFill>
                  <a:srgbClr val="00B050"/>
                </a:solidFill>
              </a:rPr>
              <a:t> This marks the end of the case statement (it’s case spelled backward)</a:t>
            </a: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GB" sz="1800" b="1" dirty="0">
              <a:solidFill>
                <a:srgbClr val="00B050"/>
              </a:solidFill>
            </a:endParaRPr>
          </a:p>
        </p:txBody>
      </p:sp>
      <p:sp>
        <p:nvSpPr>
          <p:cNvPr id="14" name="Rectangle 13"/>
          <p:cNvSpPr/>
          <p:nvPr/>
        </p:nvSpPr>
        <p:spPr>
          <a:xfrm>
            <a:off x="76198" y="714918"/>
            <a:ext cx="12045951" cy="1200329"/>
          </a:xfrm>
          <a:prstGeom prst="rect">
            <a:avLst/>
          </a:prstGeom>
        </p:spPr>
        <p:txBody>
          <a:bodyPr wrap="square">
            <a:spAutoFit/>
          </a:bodyPr>
          <a:lstStyle/>
          <a:p>
            <a:endParaRPr lang="en-US" dirty="0"/>
          </a:p>
          <a:p>
            <a:endParaRPr lang="en-US" dirty="0"/>
          </a:p>
          <a:p>
            <a:endParaRPr lang="en-US" dirty="0"/>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516226430"/>
              </p:ext>
            </p:extLst>
          </p:nvPr>
        </p:nvGraphicFramePr>
        <p:xfrm>
          <a:off x="6619029" y="8389"/>
          <a:ext cx="5503120" cy="5852160"/>
        </p:xfrm>
        <a:graphic>
          <a:graphicData uri="http://schemas.openxmlformats.org/drawingml/2006/table">
            <a:tbl>
              <a:tblPr firstRow="1" bandRow="1">
                <a:tableStyleId>{5C22544A-7EE6-4342-B048-85BDC9FD1C3A}</a:tableStyleId>
              </a:tblPr>
              <a:tblGrid>
                <a:gridCol w="5503120">
                  <a:extLst>
                    <a:ext uri="{9D8B030D-6E8A-4147-A177-3AD203B41FA5}">
                      <a16:colId xmlns:a16="http://schemas.microsoft.com/office/drawing/2014/main" val="2306942494"/>
                    </a:ext>
                  </a:extLst>
                </a:gridCol>
              </a:tblGrid>
              <a:tr h="5373805">
                <a:tc>
                  <a:txBody>
                    <a:bodyPr/>
                    <a:lstStyle/>
                    <a:p>
                      <a:endParaRPr lang="en-US" sz="1400" dirty="0"/>
                    </a:p>
                    <a:p>
                      <a:r>
                        <a:rPr lang="en-US" sz="1400" dirty="0" err="1"/>
                        <a:t>Lab:Write</a:t>
                      </a:r>
                      <a:r>
                        <a:rPr lang="en-US" sz="1400" dirty="0"/>
                        <a:t> a shell script named "my.sh" in your home directory to perform operations using environment variables with a case statement. The script should provide the following options:</a:t>
                      </a:r>
                    </a:p>
                    <a:p>
                      <a:r>
                        <a:rPr lang="en-US" sz="1400" dirty="0"/>
                        <a:t>   1. Display the current date and time.</a:t>
                      </a:r>
                    </a:p>
                    <a:p>
                      <a:r>
                        <a:rPr lang="en-US" sz="1400" dirty="0"/>
                        <a:t>   2. Show logged-in users.</a:t>
                      </a:r>
                    </a:p>
                    <a:p>
                      <a:r>
                        <a:rPr lang="en-US" sz="1400" dirty="0"/>
                        <a:t>   3. Exit.</a:t>
                      </a:r>
                    </a:p>
                    <a:p>
                      <a:endParaRPr lang="en-US" sz="1400" dirty="0"/>
                    </a:p>
                    <a:p>
                      <a:r>
                        <a:rPr lang="en-US" sz="1400" dirty="0"/>
                        <a:t>echo "Choose an option:"</a:t>
                      </a:r>
                    </a:p>
                    <a:p>
                      <a:r>
                        <a:rPr lang="en-US" sz="1400" dirty="0"/>
                        <a:t>echo "1. Display current date and time"</a:t>
                      </a:r>
                    </a:p>
                    <a:p>
                      <a:r>
                        <a:rPr lang="en-US" sz="1400" dirty="0"/>
                        <a:t>echo "2. Show logged-in users"</a:t>
                      </a:r>
                    </a:p>
                    <a:p>
                      <a:r>
                        <a:rPr lang="en-US" sz="1400" dirty="0"/>
                        <a:t>echo "4. Exit"</a:t>
                      </a:r>
                    </a:p>
                    <a:p>
                      <a:r>
                        <a:rPr lang="en-US" sz="1400" dirty="0"/>
                        <a:t>echo "Enter your choice“</a:t>
                      </a:r>
                    </a:p>
                    <a:p>
                      <a:r>
                        <a:rPr lang="en-US" sz="1400" dirty="0"/>
                        <a:t>read choice</a:t>
                      </a:r>
                    </a:p>
                    <a:p>
                      <a:r>
                        <a:rPr lang="en-US" sz="1400" dirty="0"/>
                        <a:t>case $choice in</a:t>
                      </a:r>
                    </a:p>
                    <a:p>
                      <a:r>
                        <a:rPr lang="en-US" sz="1400" dirty="0"/>
                        <a:t>    1)  echo "Current date and time: $(date)"</a:t>
                      </a:r>
                    </a:p>
                    <a:p>
                      <a:r>
                        <a:rPr lang="en-US" sz="1400" dirty="0"/>
                        <a:t>        ;;</a:t>
                      </a:r>
                    </a:p>
                    <a:p>
                      <a:r>
                        <a:rPr lang="en-US" sz="1400" dirty="0"/>
                        <a:t>    2)  echo "Logged-in users:"</a:t>
                      </a:r>
                    </a:p>
                    <a:p>
                      <a:r>
                        <a:rPr lang="en-US" sz="1400" dirty="0"/>
                        <a:t>        who</a:t>
                      </a:r>
                    </a:p>
                    <a:p>
                      <a:r>
                        <a:rPr lang="en-US" sz="1400" dirty="0"/>
                        <a:t>        ;;</a:t>
                      </a:r>
                    </a:p>
                    <a:p>
                      <a:r>
                        <a:rPr lang="en-US" sz="1400" dirty="0"/>
                        <a:t>    3) echo "Exiting..."</a:t>
                      </a:r>
                    </a:p>
                    <a:p>
                      <a:r>
                        <a:rPr lang="en-US" sz="1400" dirty="0"/>
                        <a:t>        exit 0</a:t>
                      </a:r>
                    </a:p>
                    <a:p>
                      <a:r>
                        <a:rPr lang="en-US" sz="1400" dirty="0"/>
                        <a:t>        ;;</a:t>
                      </a:r>
                    </a:p>
                    <a:p>
                      <a:r>
                        <a:rPr lang="en-US" sz="1400" dirty="0"/>
                        <a:t>    *) </a:t>
                      </a:r>
                    </a:p>
                    <a:p>
                      <a:r>
                        <a:rPr lang="en-US" sz="1400" dirty="0"/>
                        <a:t>        echo "Invalid choice! Please enter a number between 1 and 4."</a:t>
                      </a:r>
                    </a:p>
                    <a:p>
                      <a:r>
                        <a:rPr lang="en-US" sz="1400" dirty="0"/>
                        <a:t>        ;;</a:t>
                      </a:r>
                    </a:p>
                    <a:p>
                      <a:r>
                        <a:rPr lang="en-US" sz="1400" dirty="0" err="1"/>
                        <a:t>esac</a:t>
                      </a:r>
                      <a:endParaRPr lang="en-US" sz="1400" dirty="0"/>
                    </a:p>
                  </a:txBody>
                  <a:tcPr>
                    <a:solidFill>
                      <a:schemeClr val="tx1">
                        <a:lumMod val="65000"/>
                        <a:lumOff val="35000"/>
                      </a:schemeClr>
                    </a:solidFill>
                  </a:tcPr>
                </a:tc>
                <a:extLst>
                  <a:ext uri="{0D108BD9-81ED-4DB2-BD59-A6C34878D82A}">
                    <a16:rowId xmlns:a16="http://schemas.microsoft.com/office/drawing/2014/main" val="2509642324"/>
                  </a:ext>
                </a:extLst>
              </a:tr>
            </a:tbl>
          </a:graphicData>
        </a:graphic>
      </p:graphicFrame>
    </p:spTree>
    <p:extLst>
      <p:ext uri="{BB962C8B-B14F-4D97-AF65-F5344CB8AC3E}">
        <p14:creationId xmlns:p14="http://schemas.microsoft.com/office/powerpoint/2010/main" val="3586373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UTAS-Nizwa</a:t>
            </a:r>
          </a:p>
        </p:txBody>
      </p:sp>
      <p:sp>
        <p:nvSpPr>
          <p:cNvPr id="5" name="Title 1"/>
          <p:cNvSpPr>
            <a:spLocks noGrp="1"/>
          </p:cNvSpPr>
          <p:nvPr>
            <p:ph idx="1"/>
          </p:nvPr>
        </p:nvSpPr>
        <p:spPr>
          <a:xfrm>
            <a:off x="-1" y="8389"/>
            <a:ext cx="12122150" cy="6356350"/>
          </a:xfrm>
        </p:spPr>
        <p:txBody>
          <a:bodyPr>
            <a:normAutofit/>
          </a:bodyPr>
          <a:lstStyle/>
          <a:p>
            <a:pPr marL="0" lvl="0" indent="0">
              <a:buNone/>
            </a:pPr>
            <a:r>
              <a:rPr lang="en-GB" sz="1800" b="1" dirty="0">
                <a:solidFill>
                  <a:srgbClr val="FF0000"/>
                </a:solidFill>
              </a:rPr>
              <a:t>Understanding the Role of </a:t>
            </a:r>
            <a:r>
              <a:rPr lang="en-GB" sz="1800" b="1" dirty="0" err="1">
                <a:solidFill>
                  <a:srgbClr val="FF0000"/>
                </a:solidFill>
              </a:rPr>
              <a:t>cron</a:t>
            </a:r>
            <a:r>
              <a:rPr lang="en-GB" sz="1800" b="1" dirty="0">
                <a:solidFill>
                  <a:srgbClr val="FF0000"/>
                </a:solidFill>
              </a:rPr>
              <a:t>	</a:t>
            </a:r>
            <a:endParaRPr lang="en-US" sz="3200" dirty="0">
              <a:solidFill>
                <a:srgbClr val="FF0000"/>
              </a:solidFill>
            </a:endParaRPr>
          </a:p>
          <a:p>
            <a:pPr marL="0" indent="0">
              <a:buNone/>
            </a:pPr>
            <a:r>
              <a:rPr lang="en-GB" sz="1800" b="1" dirty="0">
                <a:solidFill>
                  <a:srgbClr val="FF0000"/>
                </a:solidFill>
              </a:rPr>
              <a:t>Creating System </a:t>
            </a:r>
            <a:r>
              <a:rPr lang="en-GB" sz="1800" b="1" dirty="0" err="1">
                <a:solidFill>
                  <a:srgbClr val="FF0000"/>
                </a:solidFill>
              </a:rPr>
              <a:t>Cron</a:t>
            </a:r>
            <a:r>
              <a:rPr lang="en-GB" sz="1800" b="1" dirty="0">
                <a:solidFill>
                  <a:srgbClr val="FF0000"/>
                </a:solidFill>
              </a:rPr>
              <a:t> Jobs</a:t>
            </a:r>
          </a:p>
          <a:p>
            <a:pPr marL="0" indent="0">
              <a:buNone/>
            </a:pPr>
            <a:r>
              <a:rPr lang="en-US" sz="1800" b="1" dirty="0" err="1">
                <a:solidFill>
                  <a:schemeClr val="accent6">
                    <a:lumMod val="50000"/>
                  </a:schemeClr>
                </a:solidFill>
              </a:rPr>
              <a:t>Cron</a:t>
            </a:r>
            <a:r>
              <a:rPr lang="en-US" sz="1800" b="1" dirty="0">
                <a:solidFill>
                  <a:schemeClr val="accent6">
                    <a:lumMod val="50000"/>
                  </a:schemeClr>
                </a:solidFill>
              </a:rPr>
              <a:t> is a time-based job scheduler. It allows users to schedule jobs (commands or scripts) to run at specific times or intervals automatically. The </a:t>
            </a:r>
            <a:r>
              <a:rPr lang="en-US" sz="1800" b="1" dirty="0" err="1">
                <a:solidFill>
                  <a:schemeClr val="accent6">
                    <a:lumMod val="50000"/>
                  </a:schemeClr>
                </a:solidFill>
              </a:rPr>
              <a:t>cron</a:t>
            </a:r>
            <a:r>
              <a:rPr lang="en-US" sz="1800" b="1" dirty="0">
                <a:solidFill>
                  <a:schemeClr val="accent6">
                    <a:lumMod val="50000"/>
                  </a:schemeClr>
                </a:solidFill>
              </a:rPr>
              <a:t> table or </a:t>
            </a:r>
            <a:r>
              <a:rPr lang="en-US" sz="1800" b="1" dirty="0" err="1">
                <a:solidFill>
                  <a:schemeClr val="accent6">
                    <a:lumMod val="50000"/>
                  </a:schemeClr>
                </a:solidFill>
              </a:rPr>
              <a:t>crontab</a:t>
            </a:r>
            <a:r>
              <a:rPr lang="en-US" sz="1800" b="1" dirty="0">
                <a:solidFill>
                  <a:schemeClr val="accent6">
                    <a:lumMod val="50000"/>
                  </a:schemeClr>
                </a:solidFill>
              </a:rPr>
              <a:t> configuration file is </a:t>
            </a:r>
            <a:r>
              <a:rPr lang="en-US" sz="1800" b="1" dirty="0">
                <a:solidFill>
                  <a:srgbClr val="FF0000"/>
                </a:solidFill>
              </a:rPr>
              <a:t>/</a:t>
            </a:r>
            <a:r>
              <a:rPr lang="en-US" sz="1800" b="1" dirty="0" err="1">
                <a:solidFill>
                  <a:srgbClr val="FF0000"/>
                </a:solidFill>
              </a:rPr>
              <a:t>etc</a:t>
            </a:r>
            <a:r>
              <a:rPr lang="en-US" sz="1800" b="1" dirty="0">
                <a:solidFill>
                  <a:srgbClr val="FF0000"/>
                </a:solidFill>
              </a:rPr>
              <a:t>/</a:t>
            </a:r>
            <a:r>
              <a:rPr lang="en-US" sz="1800" b="1" dirty="0" err="1">
                <a:solidFill>
                  <a:srgbClr val="FF0000"/>
                </a:solidFill>
              </a:rPr>
              <a:t>crontab</a:t>
            </a:r>
            <a:r>
              <a:rPr lang="en-US" sz="1800" b="1" dirty="0">
                <a:solidFill>
                  <a:srgbClr val="FF0000"/>
                </a:solidFill>
              </a:rPr>
              <a:t> </a:t>
            </a:r>
            <a:r>
              <a:rPr lang="en-US" sz="1800" b="1" dirty="0">
                <a:solidFill>
                  <a:schemeClr val="accent6">
                    <a:lumMod val="50000"/>
                  </a:schemeClr>
                </a:solidFill>
              </a:rPr>
              <a:t>by default. Only system administrators can edit the system </a:t>
            </a:r>
            <a:r>
              <a:rPr lang="en-US" sz="1800" b="1" dirty="0" err="1">
                <a:solidFill>
                  <a:schemeClr val="accent6">
                    <a:lumMod val="50000"/>
                  </a:schemeClr>
                </a:solidFill>
              </a:rPr>
              <a:t>crontab</a:t>
            </a:r>
            <a:r>
              <a:rPr lang="en-US" sz="1800" b="1" dirty="0">
                <a:solidFill>
                  <a:schemeClr val="accent6">
                    <a:lumMod val="50000"/>
                  </a:schemeClr>
                </a:solidFill>
              </a:rPr>
              <a:t> file.  Display the content of </a:t>
            </a:r>
            <a:r>
              <a:rPr lang="en-US" sz="1800" b="1" dirty="0" err="1">
                <a:solidFill>
                  <a:schemeClr val="accent6">
                    <a:lumMod val="50000"/>
                  </a:schemeClr>
                </a:solidFill>
              </a:rPr>
              <a:t>crontab</a:t>
            </a:r>
            <a:r>
              <a:rPr lang="en-US" sz="1800" b="1" dirty="0">
                <a:solidFill>
                  <a:schemeClr val="accent6">
                    <a:lumMod val="50000"/>
                  </a:schemeClr>
                </a:solidFill>
              </a:rPr>
              <a:t> configuration file is </a:t>
            </a:r>
            <a:r>
              <a:rPr lang="en-US" sz="1800" b="1" dirty="0">
                <a:solidFill>
                  <a:srgbClr val="FF0000"/>
                </a:solidFill>
              </a:rPr>
              <a:t>cat /</a:t>
            </a:r>
            <a:r>
              <a:rPr lang="en-US" sz="1800" b="1" dirty="0" err="1">
                <a:solidFill>
                  <a:srgbClr val="FF0000"/>
                </a:solidFill>
              </a:rPr>
              <a:t>etc</a:t>
            </a:r>
            <a:r>
              <a:rPr lang="en-US" sz="1800" b="1" dirty="0">
                <a:solidFill>
                  <a:srgbClr val="FF0000"/>
                </a:solidFill>
              </a:rPr>
              <a:t>/</a:t>
            </a:r>
            <a:r>
              <a:rPr lang="en-US" sz="1800" b="1" dirty="0" err="1">
                <a:solidFill>
                  <a:srgbClr val="FF0000"/>
                </a:solidFill>
              </a:rPr>
              <a:t>crontab</a:t>
            </a:r>
            <a:r>
              <a:rPr lang="en-US" sz="1800" b="1" dirty="0">
                <a:solidFill>
                  <a:srgbClr val="FF0000"/>
                </a:solidFill>
              </a:rPr>
              <a:t>.</a:t>
            </a:r>
          </a:p>
          <a:p>
            <a:pPr marL="0" indent="0">
              <a:buNone/>
            </a:pPr>
            <a:r>
              <a:rPr lang="en-US" sz="1800" b="1" dirty="0" err="1">
                <a:solidFill>
                  <a:srgbClr val="FF0000"/>
                </a:solidFill>
              </a:rPr>
              <a:t>Cron</a:t>
            </a:r>
            <a:r>
              <a:rPr lang="en-US" sz="1800" b="1" dirty="0">
                <a:solidFill>
                  <a:srgbClr val="FF0000"/>
                </a:solidFill>
              </a:rPr>
              <a:t> is widely used for:</a:t>
            </a:r>
          </a:p>
          <a:p>
            <a:pPr marL="0" indent="0">
              <a:buNone/>
            </a:pPr>
            <a:r>
              <a:rPr lang="en-GB" sz="1800" b="1" dirty="0">
                <a:solidFill>
                  <a:srgbClr val="FF0000"/>
                </a:solidFill>
              </a:rPr>
              <a:t>  1. Automating System Maintenance Tasks</a:t>
            </a:r>
          </a:p>
          <a:p>
            <a:pPr marL="0" indent="0">
              <a:buNone/>
            </a:pPr>
            <a:r>
              <a:rPr lang="en-GB" sz="1800" b="1" dirty="0">
                <a:solidFill>
                  <a:srgbClr val="FF0000"/>
                </a:solidFill>
              </a:rPr>
              <a:t>        </a:t>
            </a:r>
            <a:r>
              <a:rPr lang="en-GB" sz="1800" b="1" dirty="0">
                <a:solidFill>
                  <a:srgbClr val="00B0F0"/>
                </a:solidFill>
              </a:rPr>
              <a:t>Running backups</a:t>
            </a:r>
          </a:p>
          <a:p>
            <a:pPr marL="0" indent="0">
              <a:buNone/>
            </a:pPr>
            <a:r>
              <a:rPr lang="en-GB" sz="1800" b="1" dirty="0">
                <a:solidFill>
                  <a:srgbClr val="00B0F0"/>
                </a:solidFill>
              </a:rPr>
              <a:t>        Clearing logs</a:t>
            </a:r>
          </a:p>
          <a:p>
            <a:pPr marL="0" indent="0">
              <a:buNone/>
            </a:pPr>
            <a:r>
              <a:rPr lang="en-GB" sz="1800" b="1" dirty="0">
                <a:solidFill>
                  <a:srgbClr val="00B0F0"/>
                </a:solidFill>
              </a:rPr>
              <a:t>        Updating software packages</a:t>
            </a:r>
          </a:p>
          <a:p>
            <a:pPr marL="0" indent="0">
              <a:buNone/>
            </a:pPr>
            <a:r>
              <a:rPr lang="en-GB" sz="1800" b="1" dirty="0">
                <a:solidFill>
                  <a:srgbClr val="FF0000"/>
                </a:solidFill>
              </a:rPr>
              <a:t>   2. Scheduling User Tasks</a:t>
            </a:r>
          </a:p>
          <a:p>
            <a:pPr marL="0" indent="0">
              <a:buNone/>
            </a:pPr>
            <a:r>
              <a:rPr lang="en-GB" sz="1800" b="1" dirty="0">
                <a:solidFill>
                  <a:srgbClr val="FF0000"/>
                </a:solidFill>
              </a:rPr>
              <a:t>        </a:t>
            </a:r>
            <a:r>
              <a:rPr lang="en-GB" sz="1800" b="1" dirty="0">
                <a:solidFill>
                  <a:srgbClr val="00B0F0"/>
                </a:solidFill>
              </a:rPr>
              <a:t>Sending email reminders</a:t>
            </a:r>
          </a:p>
          <a:p>
            <a:pPr marL="0" indent="0">
              <a:buNone/>
            </a:pPr>
            <a:r>
              <a:rPr lang="en-GB" sz="1800" b="1" dirty="0">
                <a:solidFill>
                  <a:srgbClr val="00B0F0"/>
                </a:solidFill>
              </a:rPr>
              <a:t>        Running custom scripts</a:t>
            </a:r>
          </a:p>
          <a:p>
            <a:pPr marL="0" indent="0">
              <a:buNone/>
            </a:pPr>
            <a:r>
              <a:rPr lang="en-GB" sz="1800" b="1" dirty="0">
                <a:solidFill>
                  <a:srgbClr val="FF0000"/>
                </a:solidFill>
              </a:rPr>
              <a:t>   3. Managing Server Operations</a:t>
            </a:r>
          </a:p>
          <a:p>
            <a:pPr marL="0" indent="0">
              <a:buNone/>
            </a:pPr>
            <a:r>
              <a:rPr lang="en-GB" sz="1800" b="1" dirty="0">
                <a:solidFill>
                  <a:srgbClr val="FF0000"/>
                </a:solidFill>
              </a:rPr>
              <a:t>        </a:t>
            </a:r>
            <a:r>
              <a:rPr lang="en-GB" sz="1800" b="1" dirty="0">
                <a:solidFill>
                  <a:srgbClr val="00B0F0"/>
                </a:solidFill>
              </a:rPr>
              <a:t>Restarting services</a:t>
            </a:r>
          </a:p>
          <a:p>
            <a:pPr marL="0" indent="0">
              <a:buNone/>
            </a:pPr>
            <a:r>
              <a:rPr lang="en-GB" sz="1800" b="1" dirty="0">
                <a:solidFill>
                  <a:srgbClr val="00B0F0"/>
                </a:solidFill>
              </a:rPr>
              <a:t>        Monitoring system health</a:t>
            </a:r>
          </a:p>
          <a:p>
            <a:pPr marL="0" indent="0">
              <a:buNone/>
            </a:pPr>
            <a:r>
              <a:rPr lang="en-GB" sz="1800" b="1" dirty="0">
                <a:solidFill>
                  <a:srgbClr val="00B0F0"/>
                </a:solidFill>
              </a:rPr>
              <a:t>        Running </a:t>
            </a:r>
            <a:r>
              <a:rPr lang="en-GB" sz="1800" b="1" dirty="0" err="1">
                <a:solidFill>
                  <a:srgbClr val="00B0F0"/>
                </a:solidFill>
              </a:rPr>
              <a:t>cleanup</a:t>
            </a:r>
            <a:r>
              <a:rPr lang="en-GB" sz="1800" b="1" dirty="0">
                <a:solidFill>
                  <a:srgbClr val="00B0F0"/>
                </a:solidFill>
              </a:rPr>
              <a:t> tasks</a:t>
            </a:r>
          </a:p>
          <a:p>
            <a:pPr marL="0" indent="0">
              <a:buNone/>
            </a:pPr>
            <a:endParaRPr lang="en-US" sz="1800" b="1" dirty="0">
              <a:solidFill>
                <a:srgbClr val="FF000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GB" sz="1800" b="1" dirty="0">
              <a:solidFill>
                <a:srgbClr val="00B050"/>
              </a:solidFill>
            </a:endParaRPr>
          </a:p>
        </p:txBody>
      </p:sp>
      <p:sp>
        <p:nvSpPr>
          <p:cNvPr id="14" name="Rectangle 13"/>
          <p:cNvSpPr/>
          <p:nvPr/>
        </p:nvSpPr>
        <p:spPr>
          <a:xfrm>
            <a:off x="76198" y="714918"/>
            <a:ext cx="12045951" cy="1200329"/>
          </a:xfrm>
          <a:prstGeom prst="rect">
            <a:avLst/>
          </a:prstGeom>
        </p:spPr>
        <p:txBody>
          <a:bodyPr wrap="square">
            <a:spAutoFit/>
          </a:body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04847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1"/>
          <p:cNvSpPr>
            <a:spLocks noGrp="1"/>
          </p:cNvSpPr>
          <p:nvPr>
            <p:ph idx="1"/>
          </p:nvPr>
        </p:nvSpPr>
        <p:spPr>
          <a:xfrm>
            <a:off x="-1" y="8389"/>
            <a:ext cx="12122150" cy="6425967"/>
          </a:xfrm>
        </p:spPr>
        <p:txBody>
          <a:bodyPr>
            <a:normAutofit/>
          </a:bodyPr>
          <a:lstStyle/>
          <a:p>
            <a:pPr marL="0" indent="0">
              <a:buNone/>
            </a:pPr>
            <a:r>
              <a:rPr lang="en-US" sz="1800" b="1" dirty="0">
                <a:solidFill>
                  <a:srgbClr val="00B050"/>
                </a:solidFill>
              </a:rPr>
              <a:t>Managing </a:t>
            </a:r>
            <a:r>
              <a:rPr lang="en-US" sz="1800" b="1" dirty="0" err="1">
                <a:solidFill>
                  <a:srgbClr val="00B050"/>
                </a:solidFill>
              </a:rPr>
              <a:t>Cron</a:t>
            </a:r>
            <a:r>
              <a:rPr lang="en-US" sz="1800" b="1" dirty="0">
                <a:solidFill>
                  <a:srgbClr val="00B050"/>
                </a:solidFill>
              </a:rPr>
              <a:t> Jobs</a:t>
            </a:r>
          </a:p>
          <a:p>
            <a:pPr marL="0" indent="0">
              <a:buNone/>
            </a:pPr>
            <a:r>
              <a:rPr lang="en-US" sz="1800" b="1" dirty="0">
                <a:solidFill>
                  <a:srgbClr val="0070C0"/>
                </a:solidFill>
              </a:rPr>
              <a:t>View </a:t>
            </a:r>
            <a:r>
              <a:rPr lang="en-US" sz="1800" b="1" dirty="0" err="1">
                <a:solidFill>
                  <a:srgbClr val="0070C0"/>
                </a:solidFill>
              </a:rPr>
              <a:t>Cron</a:t>
            </a:r>
            <a:r>
              <a:rPr lang="en-US" sz="1800" b="1" dirty="0">
                <a:solidFill>
                  <a:srgbClr val="0070C0"/>
                </a:solidFill>
              </a:rPr>
              <a:t> Jobs-List current user’s </a:t>
            </a:r>
            <a:r>
              <a:rPr lang="en-US" sz="1800" b="1" dirty="0" err="1">
                <a:solidFill>
                  <a:srgbClr val="0070C0"/>
                </a:solidFill>
              </a:rPr>
              <a:t>cron</a:t>
            </a:r>
            <a:r>
              <a:rPr lang="en-US" sz="1800" b="1" dirty="0">
                <a:solidFill>
                  <a:srgbClr val="0070C0"/>
                </a:solidFill>
              </a:rPr>
              <a:t> jobs:</a:t>
            </a:r>
          </a:p>
          <a:p>
            <a:pPr marL="0" indent="0">
              <a:buNone/>
            </a:pPr>
            <a:r>
              <a:rPr lang="en-US" sz="1800" b="1" dirty="0" err="1">
                <a:solidFill>
                  <a:srgbClr val="FF0000"/>
                </a:solidFill>
              </a:rPr>
              <a:t>crontab</a:t>
            </a:r>
            <a:r>
              <a:rPr lang="en-US" sz="1800" b="1" dirty="0">
                <a:solidFill>
                  <a:srgbClr val="FF0000"/>
                </a:solidFill>
              </a:rPr>
              <a:t> -l</a:t>
            </a:r>
          </a:p>
          <a:p>
            <a:pPr marL="0" indent="0">
              <a:buNone/>
            </a:pPr>
            <a:r>
              <a:rPr lang="en-US" sz="1800" b="1" dirty="0">
                <a:solidFill>
                  <a:schemeClr val="tx1">
                    <a:lumMod val="65000"/>
                    <a:lumOff val="35000"/>
                  </a:schemeClr>
                </a:solidFill>
              </a:rPr>
              <a:t>The </a:t>
            </a:r>
            <a:r>
              <a:rPr lang="en-US" sz="1800" b="1" dirty="0" err="1">
                <a:solidFill>
                  <a:srgbClr val="FF0000"/>
                </a:solidFill>
              </a:rPr>
              <a:t>crontab</a:t>
            </a:r>
            <a:r>
              <a:rPr lang="en-US" sz="1800" b="1" dirty="0">
                <a:solidFill>
                  <a:srgbClr val="FF0000"/>
                </a:solidFill>
              </a:rPr>
              <a:t> -l </a:t>
            </a:r>
            <a:r>
              <a:rPr lang="en-US" sz="1800" b="1" dirty="0">
                <a:solidFill>
                  <a:schemeClr val="tx1">
                    <a:lumMod val="65000"/>
                    <a:lumOff val="35000"/>
                  </a:schemeClr>
                </a:solidFill>
              </a:rPr>
              <a:t>command is used to list all </a:t>
            </a:r>
            <a:r>
              <a:rPr lang="en-US" sz="1800" b="1" dirty="0" err="1">
                <a:solidFill>
                  <a:schemeClr val="tx1">
                    <a:lumMod val="65000"/>
                    <a:lumOff val="35000"/>
                  </a:schemeClr>
                </a:solidFill>
              </a:rPr>
              <a:t>cron</a:t>
            </a:r>
            <a:r>
              <a:rPr lang="en-US" sz="1800" b="1" dirty="0">
                <a:solidFill>
                  <a:schemeClr val="tx1">
                    <a:lumMod val="65000"/>
                    <a:lumOff val="35000"/>
                  </a:schemeClr>
                </a:solidFill>
              </a:rPr>
              <a:t> jobs for the current user. It helps users check their scheduled tasks without modifying them.</a:t>
            </a:r>
          </a:p>
          <a:p>
            <a:pPr marL="0" indent="0">
              <a:buNone/>
            </a:pPr>
            <a:endParaRPr lang="en-US" sz="1800" b="1" dirty="0">
              <a:solidFill>
                <a:schemeClr val="tx1">
                  <a:lumMod val="65000"/>
                  <a:lumOff val="35000"/>
                </a:schemeClr>
              </a:solidFill>
            </a:endParaRPr>
          </a:p>
          <a:p>
            <a:pPr marL="0" indent="0">
              <a:buNone/>
            </a:pPr>
            <a:r>
              <a:rPr lang="en-US" sz="1800" b="1" dirty="0">
                <a:solidFill>
                  <a:srgbClr val="0070C0"/>
                </a:solidFill>
              </a:rPr>
              <a:t>Edit </a:t>
            </a:r>
            <a:r>
              <a:rPr lang="en-US" sz="1800" b="1" dirty="0" err="1">
                <a:solidFill>
                  <a:srgbClr val="0070C0"/>
                </a:solidFill>
              </a:rPr>
              <a:t>Cron</a:t>
            </a:r>
            <a:r>
              <a:rPr lang="en-US" sz="1800" b="1" dirty="0">
                <a:solidFill>
                  <a:srgbClr val="0070C0"/>
                </a:solidFill>
              </a:rPr>
              <a:t> Jobs-Open the </a:t>
            </a:r>
            <a:r>
              <a:rPr lang="en-US" sz="1800" b="1" dirty="0" err="1">
                <a:solidFill>
                  <a:srgbClr val="0070C0"/>
                </a:solidFill>
              </a:rPr>
              <a:t>crontab</a:t>
            </a:r>
            <a:r>
              <a:rPr lang="en-US" sz="1800" b="1" dirty="0">
                <a:solidFill>
                  <a:srgbClr val="0070C0"/>
                </a:solidFill>
              </a:rPr>
              <a:t> for editing:</a:t>
            </a:r>
          </a:p>
          <a:p>
            <a:pPr marL="0" indent="0">
              <a:buNone/>
            </a:pPr>
            <a:r>
              <a:rPr lang="en-US" sz="1800" b="1">
                <a:solidFill>
                  <a:srgbClr val="FF0000"/>
                </a:solidFill>
              </a:rPr>
              <a:t>crontab -e</a:t>
            </a:r>
            <a:endParaRPr lang="en-US" sz="1800" b="1" dirty="0">
              <a:solidFill>
                <a:srgbClr val="FF0000"/>
              </a:solidFill>
            </a:endParaRPr>
          </a:p>
          <a:p>
            <a:pPr marL="0" indent="0">
              <a:buNone/>
            </a:pPr>
            <a:r>
              <a:rPr lang="en-US" sz="1800" b="1" dirty="0">
                <a:solidFill>
                  <a:schemeClr val="tx1">
                    <a:lumMod val="65000"/>
                    <a:lumOff val="35000"/>
                  </a:schemeClr>
                </a:solidFill>
              </a:rPr>
              <a:t>The default editor (usually vi or </a:t>
            </a:r>
            <a:r>
              <a:rPr lang="en-US" sz="1800" b="1" dirty="0" err="1">
                <a:solidFill>
                  <a:schemeClr val="tx1">
                    <a:lumMod val="65000"/>
                    <a:lumOff val="35000"/>
                  </a:schemeClr>
                </a:solidFill>
              </a:rPr>
              <a:t>nano</a:t>
            </a:r>
            <a:r>
              <a:rPr lang="en-US" sz="1800" b="1" dirty="0">
                <a:solidFill>
                  <a:schemeClr val="tx1">
                    <a:lumMod val="65000"/>
                    <a:lumOff val="35000"/>
                  </a:schemeClr>
                </a:solidFill>
              </a:rPr>
              <a:t>) will open the user's </a:t>
            </a:r>
            <a:r>
              <a:rPr lang="en-US" sz="1800" b="1" dirty="0" err="1">
                <a:solidFill>
                  <a:schemeClr val="tx1">
                    <a:lumMod val="65000"/>
                    <a:lumOff val="35000"/>
                  </a:schemeClr>
                </a:solidFill>
              </a:rPr>
              <a:t>crontab</a:t>
            </a:r>
            <a:r>
              <a:rPr lang="en-US" sz="1800" b="1" dirty="0">
                <a:solidFill>
                  <a:schemeClr val="tx1">
                    <a:lumMod val="65000"/>
                    <a:lumOff val="35000"/>
                  </a:schemeClr>
                </a:solidFill>
              </a:rPr>
              <a:t>. The </a:t>
            </a:r>
            <a:r>
              <a:rPr lang="en-US" sz="1800" b="1" dirty="0" err="1">
                <a:solidFill>
                  <a:srgbClr val="FF0000"/>
                </a:solidFill>
              </a:rPr>
              <a:t>crontab</a:t>
            </a:r>
            <a:r>
              <a:rPr lang="en-US" sz="1800" b="1" dirty="0">
                <a:solidFill>
                  <a:srgbClr val="FF0000"/>
                </a:solidFill>
              </a:rPr>
              <a:t> -e </a:t>
            </a:r>
            <a:r>
              <a:rPr lang="en-US" sz="1800" b="1" dirty="0">
                <a:solidFill>
                  <a:schemeClr val="tx1">
                    <a:lumMod val="65000"/>
                    <a:lumOff val="35000"/>
                  </a:schemeClr>
                </a:solidFill>
              </a:rPr>
              <a:t>command is used to edit the current user's </a:t>
            </a:r>
            <a:r>
              <a:rPr lang="en-US" sz="1800" b="1" dirty="0" err="1">
                <a:solidFill>
                  <a:schemeClr val="tx1">
                    <a:lumMod val="65000"/>
                    <a:lumOff val="35000"/>
                  </a:schemeClr>
                </a:solidFill>
              </a:rPr>
              <a:t>crontab</a:t>
            </a:r>
            <a:r>
              <a:rPr lang="en-US" sz="1800" b="1" dirty="0">
                <a:solidFill>
                  <a:schemeClr val="tx1">
                    <a:lumMod val="65000"/>
                    <a:lumOff val="35000"/>
                  </a:schemeClr>
                </a:solidFill>
              </a:rPr>
              <a:t> file and schedule </a:t>
            </a:r>
            <a:r>
              <a:rPr lang="en-US" sz="1800" b="1" dirty="0" err="1">
                <a:solidFill>
                  <a:schemeClr val="tx1">
                    <a:lumMod val="65000"/>
                    <a:lumOff val="35000"/>
                  </a:schemeClr>
                </a:solidFill>
              </a:rPr>
              <a:t>cron</a:t>
            </a:r>
            <a:r>
              <a:rPr lang="en-US" sz="1800" b="1" dirty="0">
                <a:solidFill>
                  <a:schemeClr val="tx1">
                    <a:lumMod val="65000"/>
                    <a:lumOff val="35000"/>
                  </a:schemeClr>
                </a:solidFill>
              </a:rPr>
              <a:t> jobs. This opens the </a:t>
            </a:r>
            <a:r>
              <a:rPr lang="en-US" sz="1800" b="1" dirty="0" err="1">
                <a:solidFill>
                  <a:schemeClr val="tx1">
                    <a:lumMod val="65000"/>
                    <a:lumOff val="35000"/>
                  </a:schemeClr>
                </a:solidFill>
              </a:rPr>
              <a:t>crontab</a:t>
            </a:r>
            <a:r>
              <a:rPr lang="en-US" sz="1800" b="1" dirty="0">
                <a:solidFill>
                  <a:schemeClr val="tx1">
                    <a:lumMod val="65000"/>
                    <a:lumOff val="35000"/>
                  </a:schemeClr>
                </a:solidFill>
              </a:rPr>
              <a:t> file in the default text editor, allowing users to add, modify, or delete scheduled tasks.</a:t>
            </a:r>
          </a:p>
          <a:p>
            <a:pPr marL="0" indent="0">
              <a:buNone/>
            </a:pPr>
            <a:endParaRPr lang="en-US" sz="1800" b="1" dirty="0">
              <a:solidFill>
                <a:srgbClr val="0070C0"/>
              </a:solidFill>
            </a:endParaRPr>
          </a:p>
          <a:p>
            <a:pPr marL="0" indent="0">
              <a:buNone/>
            </a:pPr>
            <a:r>
              <a:rPr lang="en-US" sz="1800" b="1" dirty="0">
                <a:solidFill>
                  <a:srgbClr val="0070C0"/>
                </a:solidFill>
              </a:rPr>
              <a:t>Delete </a:t>
            </a:r>
            <a:r>
              <a:rPr lang="en-US" sz="1800" b="1" dirty="0" err="1">
                <a:solidFill>
                  <a:srgbClr val="0070C0"/>
                </a:solidFill>
              </a:rPr>
              <a:t>Cron</a:t>
            </a:r>
            <a:r>
              <a:rPr lang="en-US" sz="1800" b="1" dirty="0">
                <a:solidFill>
                  <a:srgbClr val="0070C0"/>
                </a:solidFill>
              </a:rPr>
              <a:t> jobs</a:t>
            </a:r>
          </a:p>
          <a:p>
            <a:pPr marL="0" indent="0">
              <a:buNone/>
            </a:pPr>
            <a:r>
              <a:rPr lang="en-US" sz="1800" b="1" dirty="0">
                <a:solidFill>
                  <a:schemeClr val="tx1">
                    <a:lumMod val="65000"/>
                    <a:lumOff val="35000"/>
                  </a:schemeClr>
                </a:solidFill>
              </a:rPr>
              <a:t>The </a:t>
            </a:r>
            <a:r>
              <a:rPr lang="en-US" sz="1800" b="1" dirty="0" err="1">
                <a:solidFill>
                  <a:srgbClr val="FF0000"/>
                </a:solidFill>
              </a:rPr>
              <a:t>crontab</a:t>
            </a:r>
            <a:r>
              <a:rPr lang="en-US" sz="1800" b="1" dirty="0">
                <a:solidFill>
                  <a:srgbClr val="FF0000"/>
                </a:solidFill>
              </a:rPr>
              <a:t> -r </a:t>
            </a:r>
            <a:r>
              <a:rPr lang="en-US" sz="1800" b="1" dirty="0">
                <a:solidFill>
                  <a:schemeClr val="tx1">
                    <a:lumMod val="65000"/>
                    <a:lumOff val="35000"/>
                  </a:schemeClr>
                </a:solidFill>
              </a:rPr>
              <a:t>command is used to remove all scheduled </a:t>
            </a:r>
            <a:r>
              <a:rPr lang="en-US" sz="1800" b="1" dirty="0" err="1">
                <a:solidFill>
                  <a:schemeClr val="tx1">
                    <a:lumMod val="65000"/>
                    <a:lumOff val="35000"/>
                  </a:schemeClr>
                </a:solidFill>
              </a:rPr>
              <a:t>cron</a:t>
            </a:r>
            <a:r>
              <a:rPr lang="en-US" sz="1800" b="1" dirty="0">
                <a:solidFill>
                  <a:schemeClr val="tx1">
                    <a:lumMod val="65000"/>
                    <a:lumOff val="35000"/>
                  </a:schemeClr>
                </a:solidFill>
              </a:rPr>
              <a:t> jobs for the current user. Be careful when using this command, as it deletes the entire </a:t>
            </a:r>
            <a:r>
              <a:rPr lang="en-US" sz="1800" b="1" dirty="0" err="1">
                <a:solidFill>
                  <a:schemeClr val="tx1">
                    <a:lumMod val="65000"/>
                    <a:lumOff val="35000"/>
                  </a:schemeClr>
                </a:solidFill>
              </a:rPr>
              <a:t>crontab</a:t>
            </a:r>
            <a:r>
              <a:rPr lang="en-US" sz="1800" b="1" dirty="0">
                <a:solidFill>
                  <a:schemeClr val="tx1">
                    <a:lumMod val="65000"/>
                    <a:lumOff val="35000"/>
                  </a:schemeClr>
                </a:solidFill>
              </a:rPr>
              <a:t> file without confirmation.</a:t>
            </a:r>
          </a:p>
          <a:p>
            <a:pPr marL="0" indent="0">
              <a:buNone/>
            </a:pPr>
            <a:endParaRPr lang="en-US" sz="1800" b="1" dirty="0">
              <a:solidFill>
                <a:srgbClr val="FF0000"/>
              </a:solidFill>
            </a:endParaRPr>
          </a:p>
          <a:p>
            <a:pPr marL="0" indent="0">
              <a:buNone/>
            </a:pPr>
            <a:endParaRPr lang="en-US" sz="1800" b="1" dirty="0">
              <a:solidFill>
                <a:srgbClr val="FF000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GB" sz="1800" b="1" dirty="0">
              <a:solidFill>
                <a:srgbClr val="00B050"/>
              </a:solidFill>
            </a:endParaRPr>
          </a:p>
        </p:txBody>
      </p:sp>
      <p:sp>
        <p:nvSpPr>
          <p:cNvPr id="4" name="Footer Placeholder 3"/>
          <p:cNvSpPr>
            <a:spLocks noGrp="1"/>
          </p:cNvSpPr>
          <p:nvPr>
            <p:ph type="ftr" sz="quarter" idx="11"/>
          </p:nvPr>
        </p:nvSpPr>
        <p:spPr/>
        <p:txBody>
          <a:bodyPr/>
          <a:lstStyle/>
          <a:p>
            <a:r>
              <a:rPr lang="en-US"/>
              <a:t>UTAS-Nizwa</a:t>
            </a:r>
          </a:p>
        </p:txBody>
      </p:sp>
      <p:sp>
        <p:nvSpPr>
          <p:cNvPr id="14" name="Rectangle 13"/>
          <p:cNvSpPr/>
          <p:nvPr/>
        </p:nvSpPr>
        <p:spPr>
          <a:xfrm>
            <a:off x="76198" y="714918"/>
            <a:ext cx="12045951" cy="1200329"/>
          </a:xfrm>
          <a:prstGeom prst="rect">
            <a:avLst/>
          </a:prstGeom>
        </p:spPr>
        <p:txBody>
          <a:bodyPr wrap="square">
            <a:spAutoFit/>
          </a:body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3850467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1"/>
          <p:cNvSpPr>
            <a:spLocks noGrp="1"/>
          </p:cNvSpPr>
          <p:nvPr>
            <p:ph idx="1"/>
          </p:nvPr>
        </p:nvSpPr>
        <p:spPr>
          <a:xfrm>
            <a:off x="-1" y="8389"/>
            <a:ext cx="12122150" cy="6425967"/>
          </a:xfrm>
        </p:spPr>
        <p:txBody>
          <a:bodyPr>
            <a:normAutofit fontScale="92500" lnSpcReduction="10000"/>
          </a:bodyPr>
          <a:lstStyle/>
          <a:p>
            <a:pPr marL="0" indent="0">
              <a:buNone/>
            </a:pPr>
            <a:r>
              <a:rPr lang="en-US" sz="1800" b="1" dirty="0" err="1">
                <a:solidFill>
                  <a:schemeClr val="tx1">
                    <a:lumMod val="85000"/>
                    <a:lumOff val="15000"/>
                  </a:schemeClr>
                </a:solidFill>
              </a:rPr>
              <a:t>Cron</a:t>
            </a:r>
            <a:r>
              <a:rPr lang="en-US" sz="1800" b="1" dirty="0">
                <a:solidFill>
                  <a:schemeClr val="tx1">
                    <a:lumMod val="85000"/>
                    <a:lumOff val="15000"/>
                  </a:schemeClr>
                </a:solidFill>
              </a:rPr>
              <a:t> Syntax</a:t>
            </a:r>
          </a:p>
          <a:p>
            <a:pPr marL="0" indent="0">
              <a:buNone/>
            </a:pPr>
            <a:r>
              <a:rPr lang="en-US" sz="1800" b="1" dirty="0">
                <a:solidFill>
                  <a:srgbClr val="00B050"/>
                </a:solidFill>
              </a:rPr>
              <a:t>Just as it is with any language, working with </a:t>
            </a:r>
            <a:r>
              <a:rPr lang="en-US" sz="1800" b="1" dirty="0" err="1">
                <a:solidFill>
                  <a:srgbClr val="00B050"/>
                </a:solidFill>
              </a:rPr>
              <a:t>cron</a:t>
            </a:r>
            <a:r>
              <a:rPr lang="en-US" sz="1800" b="1" dirty="0">
                <a:solidFill>
                  <a:srgbClr val="00B050"/>
                </a:solidFill>
              </a:rPr>
              <a:t> is a lot easier when you understand its syntax and format you should know:</a:t>
            </a:r>
          </a:p>
          <a:p>
            <a:pPr marL="0" indent="0">
              <a:buNone/>
            </a:pPr>
            <a:r>
              <a:rPr lang="en-US" sz="1800" b="1" dirty="0">
                <a:solidFill>
                  <a:srgbClr val="00B050"/>
                </a:solidFill>
              </a:rPr>
              <a:t> </a:t>
            </a:r>
            <a:r>
              <a:rPr lang="en-US" sz="1800" b="1" dirty="0">
                <a:solidFill>
                  <a:schemeClr val="accent2">
                    <a:lumMod val="75000"/>
                  </a:schemeClr>
                </a:solidFill>
              </a:rPr>
              <a:t>A         B          C         D          E        /root/backup.sh</a:t>
            </a:r>
          </a:p>
          <a:p>
            <a:pPr marL="0" indent="0">
              <a:buNone/>
            </a:pPr>
            <a:r>
              <a:rPr lang="en-US" sz="1800" b="1" dirty="0">
                <a:solidFill>
                  <a:srgbClr val="00B050"/>
                </a:solidFill>
              </a:rPr>
              <a:t> </a:t>
            </a:r>
            <a:r>
              <a:rPr lang="en-US" sz="1800" b="1" dirty="0">
                <a:solidFill>
                  <a:schemeClr val="accent4">
                    <a:lumMod val="75000"/>
                  </a:schemeClr>
                </a:solidFill>
              </a:rPr>
              <a:t>*          *          *         *          *         CMD</a:t>
            </a:r>
          </a:p>
          <a:p>
            <a:pPr marL="0" indent="0">
              <a:buNone/>
            </a:pPr>
            <a:r>
              <a:rPr lang="en-US" sz="1800" b="1" dirty="0">
                <a:solidFill>
                  <a:srgbClr val="00B050"/>
                </a:solidFill>
              </a:rPr>
              <a:t>MIN  HOUR  DOM  MON  DOW   COMMAND</a:t>
            </a:r>
          </a:p>
          <a:p>
            <a:pPr marL="0" indent="0">
              <a:buNone/>
            </a:pPr>
            <a:endParaRPr lang="en-US" sz="1800" b="1" dirty="0">
              <a:solidFill>
                <a:srgbClr val="00B050"/>
              </a:solidFill>
            </a:endParaRPr>
          </a:p>
          <a:p>
            <a:pPr marL="0" indent="0">
              <a:buNone/>
            </a:pPr>
            <a:r>
              <a:rPr lang="en-US" sz="1800" b="1" dirty="0">
                <a:solidFill>
                  <a:srgbClr val="00B050"/>
                </a:solidFill>
              </a:rPr>
              <a:t>      Field	                            Allowed Values</a:t>
            </a:r>
          </a:p>
          <a:p>
            <a:pPr marL="0" indent="0">
              <a:buNone/>
            </a:pPr>
            <a:r>
              <a:rPr lang="en-US" sz="1800" b="1" dirty="0">
                <a:solidFill>
                  <a:srgbClr val="00B050"/>
                </a:solidFill>
              </a:rPr>
              <a:t>MIN (Minutes)                        </a:t>
            </a:r>
            <a:r>
              <a:rPr lang="en-US" sz="1800" b="1" dirty="0">
                <a:solidFill>
                  <a:schemeClr val="accent4">
                    <a:lumMod val="75000"/>
                  </a:schemeClr>
                </a:solidFill>
              </a:rPr>
              <a:t>0-59</a:t>
            </a:r>
          </a:p>
          <a:p>
            <a:pPr marL="0" indent="0">
              <a:buNone/>
            </a:pPr>
            <a:r>
              <a:rPr lang="en-US" sz="1800" b="1" dirty="0">
                <a:solidFill>
                  <a:srgbClr val="00B050"/>
                </a:solidFill>
              </a:rPr>
              <a:t>HOUR	                                </a:t>
            </a:r>
            <a:r>
              <a:rPr lang="en-US" sz="1800" b="1" dirty="0">
                <a:solidFill>
                  <a:srgbClr val="FF0000"/>
                </a:solidFill>
              </a:rPr>
              <a:t>0-23</a:t>
            </a:r>
          </a:p>
          <a:p>
            <a:pPr marL="0" indent="0">
              <a:buNone/>
            </a:pPr>
            <a:r>
              <a:rPr lang="en-US" sz="1800" b="1" dirty="0">
                <a:solidFill>
                  <a:srgbClr val="00B050"/>
                </a:solidFill>
              </a:rPr>
              <a:t>DOM (Day of Month)            </a:t>
            </a:r>
            <a:r>
              <a:rPr lang="en-US" sz="1800" b="1" dirty="0">
                <a:solidFill>
                  <a:schemeClr val="bg1">
                    <a:lumMod val="50000"/>
                  </a:schemeClr>
                </a:solidFill>
              </a:rPr>
              <a:t>1-31</a:t>
            </a:r>
          </a:p>
          <a:p>
            <a:pPr marL="0" indent="0">
              <a:buNone/>
            </a:pPr>
            <a:r>
              <a:rPr lang="en-US" sz="1800" b="1" dirty="0">
                <a:solidFill>
                  <a:srgbClr val="00B050"/>
                </a:solidFill>
              </a:rPr>
              <a:t>MON (Month)	             </a:t>
            </a:r>
            <a:r>
              <a:rPr lang="en-US" sz="1800" b="1" dirty="0">
                <a:solidFill>
                  <a:srgbClr val="00B0F0"/>
                </a:solidFill>
              </a:rPr>
              <a:t>1-12 or JAN-DEC</a:t>
            </a:r>
          </a:p>
          <a:p>
            <a:pPr marL="0" indent="0">
              <a:buNone/>
            </a:pPr>
            <a:r>
              <a:rPr lang="en-US" sz="1800" b="1" dirty="0">
                <a:solidFill>
                  <a:srgbClr val="00B050"/>
                </a:solidFill>
              </a:rPr>
              <a:t>DOW (Day of Week)	             </a:t>
            </a:r>
            <a:r>
              <a:rPr lang="en-US" sz="1800" b="1" dirty="0">
                <a:solidFill>
                  <a:schemeClr val="accent6">
                    <a:lumMod val="50000"/>
                  </a:schemeClr>
                </a:solidFill>
              </a:rPr>
              <a:t>0-7 (0 and 7 ) or SUN-SAT</a:t>
            </a:r>
          </a:p>
          <a:p>
            <a:pPr marL="0" indent="0">
              <a:buNone/>
            </a:pPr>
            <a:r>
              <a:rPr lang="en-US" sz="1800" b="1" dirty="0">
                <a:solidFill>
                  <a:srgbClr val="00B050"/>
                </a:solidFill>
              </a:rPr>
              <a:t>COMMAND	             The script/command to execute</a:t>
            </a:r>
          </a:p>
          <a:p>
            <a:pPr marL="0" indent="0">
              <a:buNone/>
            </a:pPr>
            <a:endParaRPr lang="en-US" sz="1800" b="1" dirty="0">
              <a:solidFill>
                <a:srgbClr val="00B050"/>
              </a:solidFill>
            </a:endParaRPr>
          </a:p>
          <a:p>
            <a:pPr marL="0" indent="0">
              <a:buNone/>
            </a:pPr>
            <a:r>
              <a:rPr lang="en-US" sz="1800" b="1" dirty="0" err="1">
                <a:solidFill>
                  <a:srgbClr val="00B050"/>
                </a:solidFill>
              </a:rPr>
              <a:t>Cron</a:t>
            </a:r>
            <a:r>
              <a:rPr lang="en-US" sz="1800" b="1" dirty="0">
                <a:solidFill>
                  <a:srgbClr val="00B050"/>
                </a:solidFill>
              </a:rPr>
              <a:t> uses operator symbols which allow you to specify multiple values in a field:</a:t>
            </a:r>
          </a:p>
          <a:p>
            <a:pPr marL="0" indent="0">
              <a:buNone/>
            </a:pPr>
            <a:r>
              <a:rPr lang="en-US" sz="1800" b="1" dirty="0">
                <a:solidFill>
                  <a:srgbClr val="00B050"/>
                </a:solidFill>
              </a:rPr>
              <a:t>1. Asterisk (*): specifies all possible values for a field</a:t>
            </a:r>
          </a:p>
          <a:p>
            <a:pPr marL="0" indent="0">
              <a:buNone/>
            </a:pPr>
            <a:r>
              <a:rPr lang="en-US" sz="1800" b="1" dirty="0">
                <a:solidFill>
                  <a:srgbClr val="00B050"/>
                </a:solidFill>
              </a:rPr>
              <a:t>2. The comma (,): specifies a list of values</a:t>
            </a:r>
          </a:p>
          <a:p>
            <a:pPr marL="0" indent="0">
              <a:buNone/>
            </a:pPr>
            <a:r>
              <a:rPr lang="en-US" sz="1800" b="1" dirty="0">
                <a:solidFill>
                  <a:srgbClr val="00B050"/>
                </a:solidFill>
              </a:rPr>
              <a:t>3. Dash (-): specifies a range of values</a:t>
            </a:r>
          </a:p>
          <a:p>
            <a:pPr marL="0" indent="0">
              <a:buNone/>
            </a:pPr>
            <a:r>
              <a:rPr lang="en-US" sz="1800" b="1" dirty="0">
                <a:solidFill>
                  <a:srgbClr val="00B050"/>
                </a:solidFill>
              </a:rPr>
              <a:t>4. Separator (/): specifies a step value</a:t>
            </a:r>
          </a:p>
          <a:p>
            <a:pPr marL="0" indent="0">
              <a:buNone/>
            </a:pPr>
            <a:endParaRPr lang="en-US" sz="1800" b="1" dirty="0">
              <a:solidFill>
                <a:srgbClr val="FF0000"/>
              </a:solidFill>
            </a:endParaRPr>
          </a:p>
          <a:p>
            <a:pPr marL="0" indent="0">
              <a:buNone/>
            </a:pPr>
            <a:endParaRPr lang="en-US" sz="1800" b="1" dirty="0">
              <a:solidFill>
                <a:srgbClr val="FF000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GB" sz="1800" b="1" dirty="0">
              <a:solidFill>
                <a:srgbClr val="00B050"/>
              </a:solidFill>
            </a:endParaRPr>
          </a:p>
        </p:txBody>
      </p:sp>
      <p:sp>
        <p:nvSpPr>
          <p:cNvPr id="4" name="Footer Placeholder 3"/>
          <p:cNvSpPr>
            <a:spLocks noGrp="1"/>
          </p:cNvSpPr>
          <p:nvPr>
            <p:ph type="ftr" sz="quarter" idx="11"/>
          </p:nvPr>
        </p:nvSpPr>
        <p:spPr/>
        <p:txBody>
          <a:bodyPr/>
          <a:lstStyle/>
          <a:p>
            <a:r>
              <a:rPr lang="en-US"/>
              <a:t>UTAS-Nizwa</a:t>
            </a:r>
          </a:p>
        </p:txBody>
      </p:sp>
      <p:sp>
        <p:nvSpPr>
          <p:cNvPr id="14" name="Rectangle 13"/>
          <p:cNvSpPr/>
          <p:nvPr/>
        </p:nvSpPr>
        <p:spPr>
          <a:xfrm>
            <a:off x="76198" y="714918"/>
            <a:ext cx="12045951" cy="1200329"/>
          </a:xfrm>
          <a:prstGeom prst="rect">
            <a:avLst/>
          </a:prstGeom>
        </p:spPr>
        <p:txBody>
          <a:bodyPr wrap="square">
            <a:spAutoFit/>
          </a:body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1029088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1"/>
          <p:cNvSpPr>
            <a:spLocks noGrp="1"/>
          </p:cNvSpPr>
          <p:nvPr>
            <p:ph idx="1"/>
          </p:nvPr>
        </p:nvSpPr>
        <p:spPr>
          <a:xfrm>
            <a:off x="-1" y="8389"/>
            <a:ext cx="12122150" cy="6425967"/>
          </a:xfrm>
        </p:spPr>
        <p:txBody>
          <a:bodyPr>
            <a:normAutofit/>
          </a:bodyPr>
          <a:lstStyle/>
          <a:p>
            <a:pPr marL="0" indent="0">
              <a:buNone/>
            </a:pPr>
            <a:r>
              <a:rPr lang="en-US" sz="1800" b="1" dirty="0" err="1">
                <a:solidFill>
                  <a:schemeClr val="tx1">
                    <a:lumMod val="85000"/>
                    <a:lumOff val="15000"/>
                  </a:schemeClr>
                </a:solidFill>
              </a:rPr>
              <a:t>Cron</a:t>
            </a:r>
            <a:r>
              <a:rPr lang="en-US" sz="1800" b="1" dirty="0">
                <a:solidFill>
                  <a:schemeClr val="tx1">
                    <a:lumMod val="85000"/>
                    <a:lumOff val="15000"/>
                  </a:schemeClr>
                </a:solidFill>
              </a:rPr>
              <a:t> job example</a:t>
            </a:r>
          </a:p>
          <a:p>
            <a:pPr marL="0" indent="0">
              <a:buNone/>
            </a:pPr>
            <a:r>
              <a:rPr lang="en-US" sz="1800" b="1" dirty="0">
                <a:solidFill>
                  <a:schemeClr val="tx1">
                    <a:lumMod val="85000"/>
                    <a:lumOff val="15000"/>
                  </a:schemeClr>
                </a:solidFill>
              </a:rPr>
              <a:t>For example,</a:t>
            </a:r>
          </a:p>
          <a:p>
            <a:pPr marL="0" indent="0">
              <a:buNone/>
            </a:pPr>
            <a:r>
              <a:rPr lang="en-US" sz="1800" b="1" dirty="0">
                <a:solidFill>
                  <a:schemeClr val="tx1">
                    <a:lumMod val="85000"/>
                    <a:lumOff val="15000"/>
                  </a:schemeClr>
                </a:solidFill>
              </a:rPr>
              <a:t>Once inside the </a:t>
            </a:r>
            <a:r>
              <a:rPr lang="en-US" sz="1800" b="1" dirty="0" err="1">
                <a:solidFill>
                  <a:schemeClr val="tx1">
                    <a:lumMod val="85000"/>
                    <a:lumOff val="15000"/>
                  </a:schemeClr>
                </a:solidFill>
              </a:rPr>
              <a:t>crontab</a:t>
            </a:r>
            <a:r>
              <a:rPr lang="en-US" sz="1800" b="1" dirty="0">
                <a:solidFill>
                  <a:schemeClr val="tx1">
                    <a:lumMod val="85000"/>
                    <a:lumOff val="15000"/>
                  </a:schemeClr>
                </a:solidFill>
              </a:rPr>
              <a:t> file, you can add </a:t>
            </a:r>
            <a:r>
              <a:rPr lang="en-US" sz="1800" b="1" dirty="0" err="1">
                <a:solidFill>
                  <a:schemeClr val="tx1">
                    <a:lumMod val="85000"/>
                    <a:lumOff val="15000"/>
                  </a:schemeClr>
                </a:solidFill>
              </a:rPr>
              <a:t>cron</a:t>
            </a:r>
            <a:r>
              <a:rPr lang="en-US" sz="1800" b="1" dirty="0">
                <a:solidFill>
                  <a:schemeClr val="tx1">
                    <a:lumMod val="85000"/>
                    <a:lumOff val="15000"/>
                  </a:schemeClr>
                </a:solidFill>
              </a:rPr>
              <a:t> jobs using the format:</a:t>
            </a:r>
          </a:p>
          <a:p>
            <a:pPr marL="0" indent="0">
              <a:buNone/>
            </a:pPr>
            <a:r>
              <a:rPr lang="en-US" sz="1800" b="1" dirty="0">
                <a:solidFill>
                  <a:srgbClr val="7030A0"/>
                </a:solidFill>
              </a:rPr>
              <a:t>Backup Files Every Day at 2 AM</a:t>
            </a:r>
          </a:p>
          <a:p>
            <a:pPr marL="0" indent="0">
              <a:buNone/>
            </a:pPr>
            <a:r>
              <a:rPr lang="en-US" sz="1800" b="1" dirty="0">
                <a:solidFill>
                  <a:schemeClr val="tx1">
                    <a:lumMod val="85000"/>
                    <a:lumOff val="15000"/>
                  </a:schemeClr>
                </a:solidFill>
              </a:rPr>
              <a:t>This </a:t>
            </a:r>
            <a:r>
              <a:rPr lang="en-US" sz="1800" b="1" dirty="0" err="1">
                <a:solidFill>
                  <a:schemeClr val="tx1">
                    <a:lumMod val="85000"/>
                    <a:lumOff val="15000"/>
                  </a:schemeClr>
                </a:solidFill>
              </a:rPr>
              <a:t>cron</a:t>
            </a:r>
            <a:r>
              <a:rPr lang="en-US" sz="1800" b="1" dirty="0">
                <a:solidFill>
                  <a:schemeClr val="tx1">
                    <a:lumMod val="85000"/>
                    <a:lumOff val="15000"/>
                  </a:schemeClr>
                </a:solidFill>
              </a:rPr>
              <a:t> job runs a script that performs backups  /home/user/</a:t>
            </a:r>
            <a:r>
              <a:rPr lang="en-US" sz="1800" b="1" dirty="0">
                <a:solidFill>
                  <a:srgbClr val="C00000"/>
                </a:solidFill>
              </a:rPr>
              <a:t>backup.sh</a:t>
            </a:r>
            <a:r>
              <a:rPr lang="en-US" sz="1800" b="1" dirty="0">
                <a:solidFill>
                  <a:schemeClr val="tx1">
                    <a:lumMod val="85000"/>
                    <a:lumOff val="15000"/>
                  </a:schemeClr>
                </a:solidFill>
              </a:rPr>
              <a:t> at 2 AM daily.</a:t>
            </a:r>
          </a:p>
          <a:p>
            <a:pPr marL="0" indent="0">
              <a:buNone/>
            </a:pPr>
            <a:r>
              <a:rPr lang="en-US" sz="1800" b="1" dirty="0">
                <a:solidFill>
                  <a:srgbClr val="FF0000"/>
                </a:solidFill>
              </a:rPr>
              <a:t>0 2 * * * /home/user/backup.sh</a:t>
            </a:r>
          </a:p>
          <a:p>
            <a:pPr marL="0" indent="0">
              <a:buNone/>
            </a:pPr>
            <a:r>
              <a:rPr lang="en-US" sz="1800" b="1" dirty="0">
                <a:solidFill>
                  <a:schemeClr val="tx1">
                    <a:lumMod val="85000"/>
                    <a:lumOff val="15000"/>
                  </a:schemeClr>
                </a:solidFill>
              </a:rPr>
              <a:t>0 2 * * *                            → Runs at 2:00 AM every day.</a:t>
            </a:r>
          </a:p>
          <a:p>
            <a:pPr marL="0" indent="0">
              <a:buNone/>
            </a:pPr>
            <a:r>
              <a:rPr lang="en-US" sz="1800" b="1" dirty="0">
                <a:solidFill>
                  <a:schemeClr val="tx1">
                    <a:lumMod val="85000"/>
                    <a:lumOff val="15000"/>
                  </a:schemeClr>
                </a:solidFill>
              </a:rPr>
              <a:t>/home/user/backup.sh → Path to the backup script.</a:t>
            </a:r>
          </a:p>
          <a:p>
            <a:pPr marL="0" indent="0">
              <a:buNone/>
            </a:pPr>
            <a:endParaRPr lang="en-US" sz="1800" b="1" dirty="0">
              <a:solidFill>
                <a:schemeClr val="tx1">
                  <a:lumMod val="85000"/>
                  <a:lumOff val="15000"/>
                </a:schemeClr>
              </a:solidFill>
            </a:endParaRPr>
          </a:p>
          <a:p>
            <a:pPr marL="0" indent="0">
              <a:buNone/>
            </a:pPr>
            <a:r>
              <a:rPr lang="en-US" sz="1800" b="1" dirty="0">
                <a:solidFill>
                  <a:srgbClr val="7030A0"/>
                </a:solidFill>
              </a:rPr>
              <a:t>Run a Script Every 15 Minutes</a:t>
            </a:r>
          </a:p>
          <a:p>
            <a:pPr marL="0" indent="0">
              <a:buNone/>
            </a:pPr>
            <a:r>
              <a:rPr lang="en-US" sz="1800" b="1" dirty="0">
                <a:solidFill>
                  <a:schemeClr val="tx1">
                    <a:lumMod val="85000"/>
                    <a:lumOff val="15000"/>
                  </a:schemeClr>
                </a:solidFill>
              </a:rPr>
              <a:t>To check system status or run a regular script /home/user/</a:t>
            </a:r>
            <a:r>
              <a:rPr lang="en-US" sz="1800" b="1" dirty="0">
                <a:solidFill>
                  <a:srgbClr val="C00000"/>
                </a:solidFill>
              </a:rPr>
              <a:t>status.sh</a:t>
            </a:r>
            <a:r>
              <a:rPr lang="en-US" sz="1800" b="1" dirty="0">
                <a:solidFill>
                  <a:schemeClr val="tx1">
                    <a:lumMod val="85000"/>
                    <a:lumOff val="15000"/>
                  </a:schemeClr>
                </a:solidFill>
              </a:rPr>
              <a:t> every 15 minutes, use:</a:t>
            </a:r>
          </a:p>
          <a:p>
            <a:pPr marL="0" indent="0">
              <a:buNone/>
            </a:pPr>
            <a:r>
              <a:rPr lang="en-US" sz="1800" b="1" dirty="0">
                <a:solidFill>
                  <a:srgbClr val="FF0000"/>
                </a:solidFill>
              </a:rPr>
              <a:t>*/15 * * * * /home/user/status.sh</a:t>
            </a:r>
          </a:p>
          <a:p>
            <a:pPr marL="0" indent="0">
              <a:buNone/>
            </a:pPr>
            <a:r>
              <a:rPr lang="en-US" sz="1800" b="1" dirty="0">
                <a:solidFill>
                  <a:schemeClr val="tx1">
                    <a:lumMod val="85000"/>
                    <a:lumOff val="15000"/>
                  </a:schemeClr>
                </a:solidFill>
              </a:rPr>
              <a:t>*/15 * * * *                      → Runs every 15 minutes.</a:t>
            </a:r>
          </a:p>
          <a:p>
            <a:pPr marL="0" indent="0">
              <a:buNone/>
            </a:pPr>
            <a:r>
              <a:rPr lang="en-US" sz="1800" b="1" dirty="0">
                <a:solidFill>
                  <a:schemeClr val="tx1">
                    <a:lumMod val="85000"/>
                    <a:lumOff val="15000"/>
                  </a:schemeClr>
                </a:solidFill>
              </a:rPr>
              <a:t>/home/user/status.sh    → Path to the backup script.</a:t>
            </a:r>
          </a:p>
          <a:p>
            <a:pPr marL="0" indent="0">
              <a:buNone/>
            </a:pPr>
            <a:endParaRPr lang="en-US" sz="1800" b="1" dirty="0">
              <a:solidFill>
                <a:srgbClr val="FF0000"/>
              </a:solidFill>
            </a:endParaRPr>
          </a:p>
          <a:p>
            <a:pPr marL="0" indent="0">
              <a:buNone/>
            </a:pPr>
            <a:r>
              <a:rPr lang="en-US" sz="1800" b="1" dirty="0">
                <a:solidFill>
                  <a:srgbClr val="7030A0"/>
                </a:solidFill>
              </a:rPr>
              <a:t>Runs /home/user/backup.sh every day at 2:30 AM.</a:t>
            </a:r>
          </a:p>
          <a:p>
            <a:pPr marL="0" indent="0">
              <a:buNone/>
            </a:pPr>
            <a:r>
              <a:rPr lang="en-US" sz="1800" b="1" dirty="0">
                <a:solidFill>
                  <a:srgbClr val="FF0000"/>
                </a:solidFill>
              </a:rPr>
              <a:t>30 2 * * * /home/user/backup.sh</a:t>
            </a: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GB" sz="1800" b="1" dirty="0">
              <a:solidFill>
                <a:srgbClr val="00B050"/>
              </a:solidFill>
            </a:endParaRPr>
          </a:p>
        </p:txBody>
      </p:sp>
      <p:sp>
        <p:nvSpPr>
          <p:cNvPr id="4" name="Footer Placeholder 3"/>
          <p:cNvSpPr>
            <a:spLocks noGrp="1"/>
          </p:cNvSpPr>
          <p:nvPr>
            <p:ph type="ftr" sz="quarter" idx="11"/>
          </p:nvPr>
        </p:nvSpPr>
        <p:spPr/>
        <p:txBody>
          <a:bodyPr/>
          <a:lstStyle/>
          <a:p>
            <a:r>
              <a:rPr lang="en-US"/>
              <a:t>UTAS-Nizwa</a:t>
            </a:r>
          </a:p>
        </p:txBody>
      </p:sp>
      <p:sp>
        <p:nvSpPr>
          <p:cNvPr id="14" name="Rectangle 13"/>
          <p:cNvSpPr/>
          <p:nvPr/>
        </p:nvSpPr>
        <p:spPr>
          <a:xfrm>
            <a:off x="76198" y="714918"/>
            <a:ext cx="12045951" cy="1200329"/>
          </a:xfrm>
          <a:prstGeom prst="rect">
            <a:avLst/>
          </a:prstGeom>
        </p:spPr>
        <p:txBody>
          <a:bodyPr wrap="square">
            <a:spAutoFit/>
          </a:body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3681766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1"/>
          <p:cNvSpPr>
            <a:spLocks noGrp="1"/>
          </p:cNvSpPr>
          <p:nvPr>
            <p:ph idx="1"/>
          </p:nvPr>
        </p:nvSpPr>
        <p:spPr>
          <a:xfrm>
            <a:off x="-1" y="8389"/>
            <a:ext cx="12122150" cy="6425967"/>
          </a:xfrm>
        </p:spPr>
        <p:txBody>
          <a:bodyPr>
            <a:normAutofit/>
          </a:bodyPr>
          <a:lstStyle/>
          <a:p>
            <a:pPr marL="0" indent="0">
              <a:buNone/>
            </a:pPr>
            <a:r>
              <a:rPr lang="en-US" sz="1800" b="1" dirty="0" err="1">
                <a:solidFill>
                  <a:schemeClr val="tx1">
                    <a:lumMod val="85000"/>
                    <a:lumOff val="15000"/>
                  </a:schemeClr>
                </a:solidFill>
              </a:rPr>
              <a:t>Cron</a:t>
            </a:r>
            <a:r>
              <a:rPr lang="en-US" sz="1800" b="1" dirty="0">
                <a:solidFill>
                  <a:schemeClr val="tx1">
                    <a:lumMod val="85000"/>
                    <a:lumOff val="15000"/>
                  </a:schemeClr>
                </a:solidFill>
              </a:rPr>
              <a:t> job example</a:t>
            </a:r>
          </a:p>
          <a:p>
            <a:pPr marL="0" indent="0">
              <a:buNone/>
            </a:pPr>
            <a:r>
              <a:rPr lang="en-US" sz="1800" b="1" dirty="0">
                <a:solidFill>
                  <a:srgbClr val="7030A0"/>
                </a:solidFill>
              </a:rPr>
              <a:t>Run </a:t>
            </a:r>
            <a:r>
              <a:rPr lang="en-US" sz="1800" b="1" dirty="0">
                <a:solidFill>
                  <a:schemeClr val="tx1">
                    <a:lumMod val="85000"/>
                    <a:lumOff val="15000"/>
                  </a:schemeClr>
                </a:solidFill>
              </a:rPr>
              <a:t>/home/user/</a:t>
            </a:r>
            <a:r>
              <a:rPr lang="en-US" sz="1800" b="1" dirty="0">
                <a:solidFill>
                  <a:srgbClr val="7030A0"/>
                </a:solidFill>
              </a:rPr>
              <a:t>script.sh at 4:30 PM on the second of every month.</a:t>
            </a:r>
          </a:p>
          <a:p>
            <a:pPr marL="0" indent="0">
              <a:buNone/>
            </a:pPr>
            <a:r>
              <a:rPr lang="en-US" sz="1800" b="1" dirty="0">
                <a:solidFill>
                  <a:srgbClr val="FF0000"/>
                </a:solidFill>
              </a:rPr>
              <a:t>30 16 2 * * /home/user/script.sh</a:t>
            </a:r>
          </a:p>
          <a:p>
            <a:pPr marL="0" indent="0">
              <a:buNone/>
            </a:pPr>
            <a:endParaRPr lang="en-US" sz="1800" b="1" dirty="0">
              <a:solidFill>
                <a:srgbClr val="FF0000"/>
              </a:solidFill>
            </a:endParaRPr>
          </a:p>
          <a:p>
            <a:pPr marL="0" indent="0">
              <a:buNone/>
            </a:pPr>
            <a:r>
              <a:rPr lang="en-US" sz="1800" b="1" dirty="0">
                <a:solidFill>
                  <a:srgbClr val="FF0000"/>
                </a:solidFill>
              </a:rPr>
              <a:t>Run </a:t>
            </a:r>
            <a:r>
              <a:rPr lang="en-US" sz="1800" b="1" dirty="0">
                <a:solidFill>
                  <a:schemeClr val="tx1">
                    <a:lumMod val="85000"/>
                    <a:lumOff val="15000"/>
                  </a:schemeClr>
                </a:solidFill>
              </a:rPr>
              <a:t>/home/user/</a:t>
            </a:r>
            <a:r>
              <a:rPr lang="en-US" sz="1800" b="1" dirty="0">
                <a:solidFill>
                  <a:srgbClr val="FF0000"/>
                </a:solidFill>
              </a:rPr>
              <a:t>myscript.sh every day at midnight.</a:t>
            </a:r>
          </a:p>
          <a:p>
            <a:pPr marL="0" indent="0">
              <a:buNone/>
            </a:pPr>
            <a:r>
              <a:rPr lang="en-US" sz="1800" b="1" dirty="0">
                <a:solidFill>
                  <a:srgbClr val="FF0000"/>
                </a:solidFill>
              </a:rPr>
              <a:t>0 0 * * * /home/user/myscript.sh</a:t>
            </a:r>
          </a:p>
          <a:p>
            <a:pPr marL="0" indent="0">
              <a:buNone/>
            </a:pPr>
            <a:r>
              <a:rPr lang="en-US" sz="1800" b="1" dirty="0">
                <a:solidFill>
                  <a:srgbClr val="FF0000"/>
                </a:solidFill>
              </a:rPr>
              <a:t>Run </a:t>
            </a:r>
            <a:r>
              <a:rPr lang="en-US" sz="1800" b="1" dirty="0">
                <a:solidFill>
                  <a:schemeClr val="tx1">
                    <a:lumMod val="85000"/>
                    <a:lumOff val="15000"/>
                  </a:schemeClr>
                </a:solidFill>
              </a:rPr>
              <a:t>/home/user/</a:t>
            </a:r>
            <a:r>
              <a:rPr lang="en-US" sz="1800" b="1" dirty="0">
                <a:solidFill>
                  <a:srgbClr val="FF0000"/>
                </a:solidFill>
              </a:rPr>
              <a:t>monitor.sh every 10 minutes</a:t>
            </a:r>
          </a:p>
          <a:p>
            <a:pPr marL="0" indent="0">
              <a:buNone/>
            </a:pPr>
            <a:r>
              <a:rPr lang="en-US" sz="1800" b="1" dirty="0">
                <a:solidFill>
                  <a:srgbClr val="FF0000"/>
                </a:solidFill>
              </a:rPr>
              <a:t>*/10 * * * * /home/user/monitor.sh</a:t>
            </a:r>
          </a:p>
          <a:p>
            <a:pPr marL="0" indent="0">
              <a:buNone/>
            </a:pPr>
            <a:endParaRPr lang="en-US" sz="1800" b="1" dirty="0">
              <a:solidFill>
                <a:srgbClr val="FF0000"/>
              </a:solidFill>
            </a:endParaRPr>
          </a:p>
          <a:p>
            <a:pPr marL="0" indent="0">
              <a:buNone/>
            </a:pPr>
            <a:r>
              <a:rPr lang="en-US" sz="1800" b="1" dirty="0">
                <a:solidFill>
                  <a:srgbClr val="FF0000"/>
                </a:solidFill>
              </a:rPr>
              <a:t>Restart </a:t>
            </a:r>
            <a:r>
              <a:rPr lang="en-US" sz="1800" b="1" dirty="0" err="1">
                <a:solidFill>
                  <a:srgbClr val="FF0000"/>
                </a:solidFill>
              </a:rPr>
              <a:t>Debian</a:t>
            </a:r>
            <a:r>
              <a:rPr lang="en-US" sz="1800" b="1" dirty="0">
                <a:solidFill>
                  <a:srgbClr val="FF0000"/>
                </a:solidFill>
              </a:rPr>
              <a:t>-based Linux distributions Apache Web Server Every Day at 3:00 AM</a:t>
            </a:r>
          </a:p>
          <a:p>
            <a:pPr marL="0" indent="0">
              <a:buNone/>
            </a:pPr>
            <a:r>
              <a:rPr lang="en-US" sz="1800" b="1" dirty="0">
                <a:solidFill>
                  <a:srgbClr val="FF0000"/>
                </a:solidFill>
              </a:rPr>
              <a:t>0 3 * * *  apt-get restart apache2</a:t>
            </a:r>
          </a:p>
          <a:p>
            <a:pPr marL="0" indent="0">
              <a:buNone/>
            </a:pPr>
            <a:endParaRPr lang="en-US" sz="1800" b="1" dirty="0">
              <a:solidFill>
                <a:srgbClr val="FF0000"/>
              </a:solidFill>
            </a:endParaRPr>
          </a:p>
          <a:p>
            <a:pPr marL="0" indent="0">
              <a:buNone/>
            </a:pPr>
            <a:r>
              <a:rPr lang="en-US" sz="1800" b="1" dirty="0">
                <a:solidFill>
                  <a:srgbClr val="00B050"/>
                </a:solidFill>
              </a:rPr>
              <a:t>Clean Temporary Files Every Sunday at Midnight</a:t>
            </a:r>
          </a:p>
          <a:p>
            <a:pPr marL="0" indent="0">
              <a:buNone/>
            </a:pPr>
            <a:r>
              <a:rPr lang="en-US" sz="1800" b="1" dirty="0">
                <a:solidFill>
                  <a:srgbClr val="00B050"/>
                </a:solidFill>
              </a:rPr>
              <a:t>This </a:t>
            </a:r>
            <a:r>
              <a:rPr lang="en-US" sz="1800" b="1" dirty="0" err="1">
                <a:solidFill>
                  <a:srgbClr val="00B050"/>
                </a:solidFill>
              </a:rPr>
              <a:t>cron</a:t>
            </a:r>
            <a:r>
              <a:rPr lang="en-US" sz="1800" b="1" dirty="0">
                <a:solidFill>
                  <a:srgbClr val="00B050"/>
                </a:solidFill>
              </a:rPr>
              <a:t> job deletes temporary files every Sunday at midnight:</a:t>
            </a:r>
          </a:p>
          <a:p>
            <a:pPr marL="0" indent="0">
              <a:buNone/>
            </a:pPr>
            <a:r>
              <a:rPr lang="en-US" sz="1800" b="1" dirty="0">
                <a:solidFill>
                  <a:srgbClr val="00B050"/>
                </a:solidFill>
              </a:rPr>
              <a:t>0 0 * * 0 </a:t>
            </a:r>
            <a:r>
              <a:rPr lang="en-US" sz="1800" b="1" dirty="0" err="1">
                <a:solidFill>
                  <a:srgbClr val="00B050"/>
                </a:solidFill>
              </a:rPr>
              <a:t>rm</a:t>
            </a:r>
            <a:r>
              <a:rPr lang="en-US" sz="1800" b="1" dirty="0">
                <a:solidFill>
                  <a:srgbClr val="00B050"/>
                </a:solidFill>
              </a:rPr>
              <a:t> -</a:t>
            </a:r>
            <a:r>
              <a:rPr lang="en-US" sz="1800" b="1" dirty="0" err="1">
                <a:solidFill>
                  <a:srgbClr val="00B050"/>
                </a:solidFill>
              </a:rPr>
              <a:t>rf</a:t>
            </a:r>
            <a:r>
              <a:rPr lang="en-US" sz="1800" b="1" dirty="0">
                <a:solidFill>
                  <a:srgbClr val="00B050"/>
                </a:solidFill>
              </a:rPr>
              <a:t> /</a:t>
            </a:r>
            <a:r>
              <a:rPr lang="en-US" sz="1800" b="1" dirty="0" err="1">
                <a:solidFill>
                  <a:srgbClr val="00B050"/>
                </a:solidFill>
              </a:rPr>
              <a:t>tmp</a:t>
            </a:r>
            <a:r>
              <a:rPr lang="en-US" sz="1800" b="1" dirty="0">
                <a:solidFill>
                  <a:srgbClr val="00B050"/>
                </a:solidFill>
              </a:rPr>
              <a:t>/*    OR  0 0 * * sun </a:t>
            </a:r>
            <a:r>
              <a:rPr lang="en-US" sz="1800" b="1" dirty="0" err="1">
                <a:solidFill>
                  <a:srgbClr val="00B050"/>
                </a:solidFill>
              </a:rPr>
              <a:t>rm</a:t>
            </a:r>
            <a:r>
              <a:rPr lang="en-US" sz="1800" b="1" dirty="0">
                <a:solidFill>
                  <a:srgbClr val="00B050"/>
                </a:solidFill>
              </a:rPr>
              <a:t> -</a:t>
            </a:r>
            <a:r>
              <a:rPr lang="en-US" sz="1800" b="1" dirty="0" err="1">
                <a:solidFill>
                  <a:srgbClr val="00B050"/>
                </a:solidFill>
              </a:rPr>
              <a:t>rf</a:t>
            </a:r>
            <a:r>
              <a:rPr lang="en-US" sz="1800" b="1" dirty="0">
                <a:solidFill>
                  <a:srgbClr val="00B050"/>
                </a:solidFill>
              </a:rPr>
              <a:t> /</a:t>
            </a:r>
            <a:r>
              <a:rPr lang="en-US" sz="1800" b="1" dirty="0" err="1">
                <a:solidFill>
                  <a:srgbClr val="00B050"/>
                </a:solidFill>
              </a:rPr>
              <a:t>tmp</a:t>
            </a:r>
            <a:r>
              <a:rPr lang="en-US" sz="1800" b="1" dirty="0">
                <a:solidFill>
                  <a:srgbClr val="00B050"/>
                </a:solidFill>
              </a:rPr>
              <a:t>/*</a:t>
            </a:r>
          </a:p>
          <a:p>
            <a:pPr marL="0" indent="0">
              <a:buNone/>
            </a:pPr>
            <a:r>
              <a:rPr lang="en-US" sz="1800" b="1" dirty="0">
                <a:solidFill>
                  <a:srgbClr val="00B050"/>
                </a:solidFill>
              </a:rPr>
              <a:t>0 0 * * 0                 → Runs at midnight on Sundays.</a:t>
            </a:r>
          </a:p>
          <a:p>
            <a:pPr marL="0" indent="0">
              <a:buNone/>
            </a:pPr>
            <a:r>
              <a:rPr lang="en-US" sz="1800" b="1" dirty="0">
                <a:solidFill>
                  <a:srgbClr val="00B050"/>
                </a:solidFill>
              </a:rPr>
              <a:t> </a:t>
            </a:r>
            <a:r>
              <a:rPr lang="en-US" sz="1800" b="1" dirty="0" err="1">
                <a:solidFill>
                  <a:srgbClr val="00B050"/>
                </a:solidFill>
              </a:rPr>
              <a:t>rm</a:t>
            </a:r>
            <a:r>
              <a:rPr lang="en-US" sz="1800" b="1" dirty="0">
                <a:solidFill>
                  <a:srgbClr val="00B050"/>
                </a:solidFill>
              </a:rPr>
              <a:t> -</a:t>
            </a:r>
            <a:r>
              <a:rPr lang="en-US" sz="1800" b="1" dirty="0" err="1">
                <a:solidFill>
                  <a:srgbClr val="00B050"/>
                </a:solidFill>
              </a:rPr>
              <a:t>rf</a:t>
            </a:r>
            <a:r>
              <a:rPr lang="en-US" sz="1800" b="1" dirty="0">
                <a:solidFill>
                  <a:srgbClr val="00B050"/>
                </a:solidFill>
              </a:rPr>
              <a:t> /</a:t>
            </a:r>
            <a:r>
              <a:rPr lang="en-US" sz="1800" b="1" dirty="0" err="1">
                <a:solidFill>
                  <a:srgbClr val="00B050"/>
                </a:solidFill>
              </a:rPr>
              <a:t>tmp</a:t>
            </a:r>
            <a:r>
              <a:rPr lang="en-US" sz="1800" b="1" dirty="0">
                <a:solidFill>
                  <a:srgbClr val="00B050"/>
                </a:solidFill>
              </a:rPr>
              <a:t>/*      → Command to delete temporary files.</a:t>
            </a: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GB" sz="1800" b="1" dirty="0">
              <a:solidFill>
                <a:srgbClr val="00B050"/>
              </a:solidFill>
            </a:endParaRPr>
          </a:p>
        </p:txBody>
      </p:sp>
      <p:sp>
        <p:nvSpPr>
          <p:cNvPr id="4" name="Footer Placeholder 3"/>
          <p:cNvSpPr>
            <a:spLocks noGrp="1"/>
          </p:cNvSpPr>
          <p:nvPr>
            <p:ph type="ftr" sz="quarter" idx="11"/>
          </p:nvPr>
        </p:nvSpPr>
        <p:spPr/>
        <p:txBody>
          <a:bodyPr/>
          <a:lstStyle/>
          <a:p>
            <a:r>
              <a:rPr lang="en-US"/>
              <a:t>UTAS-Nizwa</a:t>
            </a:r>
          </a:p>
        </p:txBody>
      </p:sp>
      <p:sp>
        <p:nvSpPr>
          <p:cNvPr id="14" name="Rectangle 13"/>
          <p:cNvSpPr/>
          <p:nvPr/>
        </p:nvSpPr>
        <p:spPr>
          <a:xfrm>
            <a:off x="76198" y="714918"/>
            <a:ext cx="12045951" cy="1200329"/>
          </a:xfrm>
          <a:prstGeom prst="rect">
            <a:avLst/>
          </a:prstGeom>
        </p:spPr>
        <p:txBody>
          <a:bodyPr wrap="square">
            <a:spAutoFit/>
          </a:body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26100301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1"/>
          <p:cNvSpPr>
            <a:spLocks noGrp="1"/>
          </p:cNvSpPr>
          <p:nvPr>
            <p:ph idx="1"/>
          </p:nvPr>
        </p:nvSpPr>
        <p:spPr>
          <a:xfrm>
            <a:off x="-1" y="8389"/>
            <a:ext cx="12122150" cy="6425967"/>
          </a:xfrm>
        </p:spPr>
        <p:txBody>
          <a:bodyPr>
            <a:normAutofit/>
          </a:bodyPr>
          <a:lstStyle/>
          <a:p>
            <a:pPr marL="0" indent="0">
              <a:buNone/>
            </a:pPr>
            <a:r>
              <a:rPr lang="en-GB" b="1" dirty="0"/>
              <a:t>Chapter 7: Managing Partitions and File System (Creating, Mounting, Unmounting, Disk Quota, File Permission and Ownership)</a:t>
            </a:r>
            <a:endParaRPr lang="en-US" dirty="0"/>
          </a:p>
          <a:p>
            <a:r>
              <a:rPr lang="en-GB" b="1" dirty="0"/>
              <a:t>Understand the different File System</a:t>
            </a:r>
            <a:endParaRPr lang="en-US" dirty="0"/>
          </a:p>
          <a:p>
            <a:r>
              <a:rPr lang="en-GB" b="1" dirty="0"/>
              <a:t>Understand the different Partition Types</a:t>
            </a:r>
            <a:endParaRPr lang="en-US" dirty="0"/>
          </a:p>
          <a:p>
            <a:r>
              <a:rPr lang="en-GB" b="1" dirty="0"/>
              <a:t>Creating File System</a:t>
            </a:r>
            <a:endParaRPr lang="en-US" dirty="0"/>
          </a:p>
          <a:p>
            <a:r>
              <a:rPr lang="en-GB" b="1" dirty="0"/>
              <a:t>Mounting and Unmounting File System</a:t>
            </a:r>
            <a:endParaRPr lang="en-US" dirty="0"/>
          </a:p>
          <a:p>
            <a:r>
              <a:rPr lang="en-GB" b="1" dirty="0"/>
              <a:t>Understating File Permissions and Modes</a:t>
            </a:r>
            <a:endParaRPr lang="en-US" dirty="0"/>
          </a:p>
          <a:p>
            <a:r>
              <a:rPr lang="en-GB" b="1" dirty="0"/>
              <a:t>Changing File Permission using different modes</a:t>
            </a:r>
            <a:endParaRPr lang="en-US" dirty="0"/>
          </a:p>
          <a:p>
            <a:r>
              <a:rPr lang="en-GB" b="1" dirty="0"/>
              <a:t>Changing File Ownership</a:t>
            </a:r>
            <a:endParaRPr lang="en-US" dirty="0"/>
          </a:p>
          <a:p>
            <a:r>
              <a:rPr lang="en-GB" b="1" dirty="0"/>
              <a:t>Understanding Disk Quota</a:t>
            </a:r>
            <a:endParaRPr lang="en-US" dirty="0"/>
          </a:p>
          <a:p>
            <a:r>
              <a:rPr lang="en-GB" b="1" dirty="0"/>
              <a:t>Configuring Disk Quota</a:t>
            </a:r>
            <a:endParaRPr lang="en-US" dirty="0"/>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GB" sz="1800" b="1" dirty="0">
              <a:solidFill>
                <a:srgbClr val="00B050"/>
              </a:solidFill>
            </a:endParaRPr>
          </a:p>
        </p:txBody>
      </p:sp>
      <p:sp>
        <p:nvSpPr>
          <p:cNvPr id="4" name="Footer Placeholder 3"/>
          <p:cNvSpPr>
            <a:spLocks noGrp="1"/>
          </p:cNvSpPr>
          <p:nvPr>
            <p:ph type="ftr" sz="quarter" idx="11"/>
          </p:nvPr>
        </p:nvSpPr>
        <p:spPr/>
        <p:txBody>
          <a:bodyPr/>
          <a:lstStyle/>
          <a:p>
            <a:r>
              <a:rPr lang="en-US"/>
              <a:t>UTAS-Nizwa</a:t>
            </a:r>
          </a:p>
        </p:txBody>
      </p:sp>
      <p:sp>
        <p:nvSpPr>
          <p:cNvPr id="14" name="Rectangle 13"/>
          <p:cNvSpPr/>
          <p:nvPr/>
        </p:nvSpPr>
        <p:spPr>
          <a:xfrm>
            <a:off x="76198" y="714918"/>
            <a:ext cx="12045951" cy="1200329"/>
          </a:xfrm>
          <a:prstGeom prst="rect">
            <a:avLst/>
          </a:prstGeom>
        </p:spPr>
        <p:txBody>
          <a:bodyPr wrap="square">
            <a:spAutoFit/>
          </a:body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6770766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1"/>
          <p:cNvSpPr>
            <a:spLocks noGrp="1"/>
          </p:cNvSpPr>
          <p:nvPr>
            <p:ph idx="1"/>
          </p:nvPr>
        </p:nvSpPr>
        <p:spPr>
          <a:xfrm>
            <a:off x="-1" y="8389"/>
            <a:ext cx="12122150" cy="6425967"/>
          </a:xfrm>
        </p:spPr>
        <p:txBody>
          <a:bodyPr>
            <a:normAutofit/>
          </a:bodyPr>
          <a:lstStyle/>
          <a:p>
            <a:pPr marL="0" indent="0">
              <a:buNone/>
            </a:pPr>
            <a:r>
              <a:rPr lang="en-GB" sz="1800" b="1" dirty="0"/>
              <a:t>Understand the different File System</a:t>
            </a:r>
            <a:endParaRPr lang="en-US" sz="1800" dirty="0"/>
          </a:p>
          <a:p>
            <a:pPr marL="0" indent="0">
              <a:buNone/>
            </a:pPr>
            <a:r>
              <a:rPr lang="en-US" sz="1800" dirty="0"/>
              <a:t>A </a:t>
            </a:r>
            <a:r>
              <a:rPr lang="en-US" sz="1800" b="1" dirty="0">
                <a:solidFill>
                  <a:srgbClr val="FF0000"/>
                </a:solidFill>
              </a:rPr>
              <a:t>file system</a:t>
            </a:r>
            <a:r>
              <a:rPr lang="en-US" sz="1800" dirty="0">
                <a:solidFill>
                  <a:srgbClr val="FF0000"/>
                </a:solidFill>
              </a:rPr>
              <a:t> </a:t>
            </a:r>
            <a:r>
              <a:rPr lang="en-US" sz="1800" dirty="0"/>
              <a:t>in Linux is a method used to store, organize, and manage data on storage devices such as hard drives, SSDs, and USBs. Different file systems offer various features, performance optimizations, and compatibility.</a:t>
            </a:r>
          </a:p>
          <a:p>
            <a:pPr marL="0" indent="0">
              <a:buNone/>
            </a:pPr>
            <a:r>
              <a:rPr lang="en-US" sz="1800" b="1" dirty="0"/>
              <a:t>What is a File System?</a:t>
            </a:r>
          </a:p>
          <a:p>
            <a:r>
              <a:rPr lang="en-US" sz="1400" dirty="0"/>
              <a:t>A file system provides a structured way to store and retrieve files on a disk. It defines:</a:t>
            </a:r>
            <a:br>
              <a:rPr lang="en-US" sz="1400" dirty="0"/>
            </a:br>
            <a:r>
              <a:rPr lang="en-US" sz="1400" dirty="0"/>
              <a:t>✅ How data is stored</a:t>
            </a:r>
            <a:br>
              <a:rPr lang="en-US" sz="1400" dirty="0"/>
            </a:br>
            <a:r>
              <a:rPr lang="en-US" sz="1400" dirty="0"/>
              <a:t>✅ How files are named and accessed</a:t>
            </a:r>
            <a:br>
              <a:rPr lang="en-US" sz="1400" dirty="0"/>
            </a:br>
            <a:r>
              <a:rPr lang="en-US" sz="1400" dirty="0"/>
              <a:t>✅ How permissions and security are managed</a:t>
            </a:r>
          </a:p>
          <a:p>
            <a:pPr marL="0" indent="0">
              <a:buNone/>
            </a:pPr>
            <a:r>
              <a:rPr lang="en-US" sz="1800" u="sng" dirty="0">
                <a:solidFill>
                  <a:srgbClr val="FF0000"/>
                </a:solidFill>
              </a:rPr>
              <a:t>Common Linux File Systems</a:t>
            </a:r>
          </a:p>
          <a:p>
            <a:pPr marL="0" indent="0">
              <a:buNone/>
            </a:pPr>
            <a:endParaRPr lang="en-GB" sz="1800" b="1" dirty="0">
              <a:solidFill>
                <a:srgbClr val="00B050"/>
              </a:solidFill>
            </a:endParaRPr>
          </a:p>
        </p:txBody>
      </p:sp>
      <p:sp>
        <p:nvSpPr>
          <p:cNvPr id="4" name="Footer Placeholder 3"/>
          <p:cNvSpPr>
            <a:spLocks noGrp="1"/>
          </p:cNvSpPr>
          <p:nvPr>
            <p:ph type="ftr" sz="quarter" idx="11"/>
          </p:nvPr>
        </p:nvSpPr>
        <p:spPr/>
        <p:txBody>
          <a:bodyPr/>
          <a:lstStyle/>
          <a:p>
            <a:r>
              <a:rPr lang="en-US"/>
              <a:t>UTAS-Nizwa</a:t>
            </a:r>
          </a:p>
        </p:txBody>
      </p:sp>
      <p:sp>
        <p:nvSpPr>
          <p:cNvPr id="14" name="Rectangle 13"/>
          <p:cNvSpPr/>
          <p:nvPr/>
        </p:nvSpPr>
        <p:spPr>
          <a:xfrm>
            <a:off x="76198" y="714918"/>
            <a:ext cx="12045951" cy="1200329"/>
          </a:xfrm>
          <a:prstGeom prst="rect">
            <a:avLst/>
          </a:prstGeom>
        </p:spPr>
        <p:txBody>
          <a:bodyPr wrap="square">
            <a:spAutoFit/>
          </a:bodyPr>
          <a:lstStyle/>
          <a:p>
            <a:endParaRPr lang="en-US" dirty="0"/>
          </a:p>
          <a:p>
            <a:endParaRPr lang="en-US" dirty="0"/>
          </a:p>
          <a:p>
            <a:endParaRPr lang="en-US" dirty="0"/>
          </a:p>
          <a:p>
            <a:endParaRPr lang="en-US" dirty="0"/>
          </a:p>
        </p:txBody>
      </p:sp>
      <p:pic>
        <p:nvPicPr>
          <p:cNvPr id="6" name="Picture 5"/>
          <p:cNvPicPr>
            <a:picLocks noChangeAspect="1"/>
          </p:cNvPicPr>
          <p:nvPr/>
        </p:nvPicPr>
        <p:blipFill>
          <a:blip r:embed="rId3"/>
          <a:stretch>
            <a:fillRect/>
          </a:stretch>
        </p:blipFill>
        <p:spPr>
          <a:xfrm>
            <a:off x="76198" y="2595800"/>
            <a:ext cx="10303133" cy="2764765"/>
          </a:xfrm>
          <a:prstGeom prst="rect">
            <a:avLst/>
          </a:prstGeom>
        </p:spPr>
      </p:pic>
      <p:sp>
        <p:nvSpPr>
          <p:cNvPr id="7" name="Rectangle 6"/>
          <p:cNvSpPr/>
          <p:nvPr/>
        </p:nvSpPr>
        <p:spPr>
          <a:xfrm>
            <a:off x="145409" y="5318672"/>
            <a:ext cx="10233922" cy="923330"/>
          </a:xfrm>
          <a:prstGeom prst="rect">
            <a:avLst/>
          </a:prstGeom>
        </p:spPr>
        <p:txBody>
          <a:bodyPr wrap="square">
            <a:spAutoFit/>
          </a:bodyPr>
          <a:lstStyle/>
          <a:p>
            <a:r>
              <a:rPr lang="en-US" b="1" dirty="0">
                <a:solidFill>
                  <a:srgbClr val="FF0000"/>
                </a:solidFill>
              </a:rPr>
              <a:t>Checking File System Type in Linux</a:t>
            </a:r>
          </a:p>
          <a:p>
            <a:r>
              <a:rPr lang="en-US" dirty="0"/>
              <a:t>To check the file system of a partition, use command:  </a:t>
            </a:r>
          </a:p>
          <a:p>
            <a:r>
              <a:rPr lang="en-US" b="1" dirty="0" err="1">
                <a:solidFill>
                  <a:srgbClr val="7030A0"/>
                </a:solidFill>
              </a:rPr>
              <a:t>df</a:t>
            </a:r>
            <a:r>
              <a:rPr lang="en-US" b="1" dirty="0">
                <a:solidFill>
                  <a:srgbClr val="7030A0"/>
                </a:solidFill>
              </a:rPr>
              <a:t> -T</a:t>
            </a:r>
          </a:p>
        </p:txBody>
      </p:sp>
    </p:spTree>
    <p:extLst>
      <p:ext uri="{BB962C8B-B14F-4D97-AF65-F5344CB8AC3E}">
        <p14:creationId xmlns:p14="http://schemas.microsoft.com/office/powerpoint/2010/main" val="256994398"/>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1"/>
          <p:cNvSpPr>
            <a:spLocks noGrp="1"/>
          </p:cNvSpPr>
          <p:nvPr>
            <p:ph idx="1"/>
          </p:nvPr>
        </p:nvSpPr>
        <p:spPr>
          <a:xfrm>
            <a:off x="-1" y="8389"/>
            <a:ext cx="12122150" cy="6425967"/>
          </a:xfrm>
        </p:spPr>
        <p:txBody>
          <a:bodyPr>
            <a:normAutofit/>
          </a:bodyPr>
          <a:lstStyle/>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b="1" u="sng" dirty="0">
              <a:solidFill>
                <a:srgbClr val="FF000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GB" sz="1800" b="1" dirty="0">
              <a:solidFill>
                <a:srgbClr val="00B050"/>
              </a:solidFill>
            </a:endParaRPr>
          </a:p>
        </p:txBody>
      </p:sp>
      <p:sp>
        <p:nvSpPr>
          <p:cNvPr id="4" name="Footer Placeholder 3"/>
          <p:cNvSpPr>
            <a:spLocks noGrp="1"/>
          </p:cNvSpPr>
          <p:nvPr>
            <p:ph type="ftr" sz="quarter" idx="11"/>
          </p:nvPr>
        </p:nvSpPr>
        <p:spPr/>
        <p:txBody>
          <a:bodyPr/>
          <a:lstStyle/>
          <a:p>
            <a:r>
              <a:rPr lang="en-US"/>
              <a:t>UTAS-Nizwa</a:t>
            </a:r>
          </a:p>
        </p:txBody>
      </p:sp>
      <p:sp>
        <p:nvSpPr>
          <p:cNvPr id="14" name="Rectangle 13"/>
          <p:cNvSpPr/>
          <p:nvPr/>
        </p:nvSpPr>
        <p:spPr>
          <a:xfrm>
            <a:off x="76198" y="714918"/>
            <a:ext cx="12045951" cy="1200329"/>
          </a:xfrm>
          <a:prstGeom prst="rect">
            <a:avLst/>
          </a:prstGeom>
        </p:spPr>
        <p:txBody>
          <a:bodyPr wrap="square">
            <a:spAutoFit/>
          </a:bodyPr>
          <a:lstStyle/>
          <a:p>
            <a:endParaRPr lang="en-US" dirty="0"/>
          </a:p>
          <a:p>
            <a:endParaRPr lang="en-US" dirty="0"/>
          </a:p>
          <a:p>
            <a:endParaRPr lang="en-US" dirty="0"/>
          </a:p>
          <a:p>
            <a:endParaRPr lang="en-US" dirty="0"/>
          </a:p>
        </p:txBody>
      </p:sp>
      <p:sp>
        <p:nvSpPr>
          <p:cNvPr id="6" name="Rectangle 5"/>
          <p:cNvSpPr/>
          <p:nvPr/>
        </p:nvSpPr>
        <p:spPr>
          <a:xfrm>
            <a:off x="54525" y="0"/>
            <a:ext cx="12067623" cy="7325082"/>
          </a:xfrm>
          <a:prstGeom prst="rect">
            <a:avLst/>
          </a:prstGeom>
        </p:spPr>
        <p:txBody>
          <a:bodyPr wrap="square">
            <a:spAutoFit/>
          </a:bodyPr>
          <a:lstStyle/>
          <a:p>
            <a:r>
              <a:rPr lang="en-GB" b="1" dirty="0"/>
              <a:t>Understand the different Partition Types</a:t>
            </a:r>
          </a:p>
          <a:p>
            <a:r>
              <a:rPr lang="en-US" dirty="0"/>
              <a:t>A</a:t>
            </a:r>
            <a:r>
              <a:rPr lang="en-US" dirty="0">
                <a:solidFill>
                  <a:srgbClr val="7030A0"/>
                </a:solidFill>
              </a:rPr>
              <a:t> </a:t>
            </a:r>
            <a:r>
              <a:rPr lang="en-US" b="1" dirty="0">
                <a:solidFill>
                  <a:srgbClr val="7030A0"/>
                </a:solidFill>
              </a:rPr>
              <a:t>partition</a:t>
            </a:r>
            <a:r>
              <a:rPr lang="en-US" dirty="0">
                <a:solidFill>
                  <a:srgbClr val="7030A0"/>
                </a:solidFill>
              </a:rPr>
              <a:t> </a:t>
            </a:r>
            <a:r>
              <a:rPr lang="en-US" dirty="0"/>
              <a:t>is a logical division of a storage device that helps in organizing data efficiently. Linux supports multiple partition types, each serving different purposes based on system requirements.</a:t>
            </a:r>
          </a:p>
          <a:p>
            <a:r>
              <a:rPr lang="en-US" b="1" dirty="0"/>
              <a:t>What is a Partition?</a:t>
            </a:r>
          </a:p>
          <a:p>
            <a:r>
              <a:rPr lang="en-US" sz="1600" dirty="0"/>
              <a:t>A partition is a section of a hard drive or SSD that is treated as a separate storage unit. Partitions allow you to:</a:t>
            </a:r>
            <a:br>
              <a:rPr lang="en-US" sz="1600" dirty="0"/>
            </a:br>
            <a:r>
              <a:rPr lang="en-US" sz="1600" dirty="0"/>
              <a:t>✅ Organize files and operating systems separately</a:t>
            </a:r>
            <a:br>
              <a:rPr lang="en-US" sz="1600" dirty="0"/>
            </a:br>
            <a:r>
              <a:rPr lang="en-US" sz="1600" dirty="0"/>
              <a:t>✅ Improve performance and security</a:t>
            </a:r>
            <a:br>
              <a:rPr lang="en-US" sz="1600" dirty="0"/>
            </a:br>
            <a:r>
              <a:rPr lang="en-US" sz="1600" dirty="0"/>
              <a:t>✅ Manage multiple file systems on the same disk</a:t>
            </a:r>
          </a:p>
          <a:p>
            <a:endParaRPr lang="en-US" b="1" dirty="0"/>
          </a:p>
          <a:p>
            <a:r>
              <a:rPr lang="en-US" sz="1600" b="1" dirty="0">
                <a:solidFill>
                  <a:schemeClr val="accent6">
                    <a:lumMod val="50000"/>
                  </a:schemeClr>
                </a:solidFill>
              </a:rPr>
              <a:t>Types of Partitions in Linux</a:t>
            </a:r>
          </a:p>
          <a:p>
            <a:pPr marL="285750" indent="-285750">
              <a:buFont typeface="Arial" panose="020B0604020202020204" pitchFamily="34" charset="0"/>
              <a:buChar char="•"/>
            </a:pPr>
            <a:r>
              <a:rPr lang="en-US" sz="1600" b="1" dirty="0">
                <a:solidFill>
                  <a:srgbClr val="FF0000"/>
                </a:solidFill>
              </a:rPr>
              <a:t>Primary Partition</a:t>
            </a:r>
            <a:r>
              <a:rPr lang="en-US" sz="1600" b="1" dirty="0">
                <a:solidFill>
                  <a:schemeClr val="accent6">
                    <a:lumMod val="50000"/>
                  </a:schemeClr>
                </a:solidFill>
              </a:rPr>
              <a:t>	</a:t>
            </a:r>
          </a:p>
          <a:p>
            <a:pPr marL="285750" indent="-285750">
              <a:buFont typeface="Wingdings" panose="05000000000000000000" pitchFamily="2" charset="2"/>
              <a:buChar char="ü"/>
            </a:pPr>
            <a:r>
              <a:rPr lang="en-US" sz="1600" b="1" dirty="0">
                <a:solidFill>
                  <a:schemeClr val="accent6">
                    <a:lumMod val="50000"/>
                  </a:schemeClr>
                </a:solidFill>
              </a:rPr>
              <a:t>Main partitions (MBR-</a:t>
            </a:r>
            <a:r>
              <a:rPr lang="en-US" sz="1600" dirty="0"/>
              <a:t>Master Boot Record</a:t>
            </a:r>
            <a:r>
              <a:rPr lang="en-US" sz="1600" b="1" dirty="0">
                <a:solidFill>
                  <a:schemeClr val="accent6">
                    <a:lumMod val="50000"/>
                  </a:schemeClr>
                </a:solidFill>
              </a:rPr>
              <a:t>)	</a:t>
            </a:r>
          </a:p>
          <a:p>
            <a:pPr marL="285750" indent="-285750">
              <a:buFont typeface="Wingdings" panose="05000000000000000000" pitchFamily="2" charset="2"/>
              <a:buChar char="ü"/>
            </a:pPr>
            <a:r>
              <a:rPr lang="en-US" sz="1600" b="1" dirty="0">
                <a:solidFill>
                  <a:schemeClr val="accent6">
                    <a:lumMod val="50000"/>
                  </a:schemeClr>
                </a:solidFill>
              </a:rPr>
              <a:t>Use: Bootable OS or data storage</a:t>
            </a:r>
          </a:p>
          <a:p>
            <a:endParaRPr lang="en-US" sz="1600" b="1" dirty="0">
              <a:solidFill>
                <a:schemeClr val="accent6">
                  <a:lumMod val="50000"/>
                </a:schemeClr>
              </a:solidFill>
            </a:endParaRPr>
          </a:p>
          <a:p>
            <a:pPr marL="285750" indent="-285750">
              <a:buFont typeface="Arial" panose="020B0604020202020204" pitchFamily="34" charset="0"/>
              <a:buChar char="•"/>
            </a:pPr>
            <a:r>
              <a:rPr lang="en-US" sz="1600" b="1" dirty="0">
                <a:solidFill>
                  <a:srgbClr val="FF0000"/>
                </a:solidFill>
              </a:rPr>
              <a:t>Extended Partition</a:t>
            </a:r>
            <a:r>
              <a:rPr lang="en-US" sz="1600" b="1" dirty="0">
                <a:solidFill>
                  <a:schemeClr val="accent6">
                    <a:lumMod val="50000"/>
                  </a:schemeClr>
                </a:solidFill>
              </a:rPr>
              <a:t>	</a:t>
            </a:r>
          </a:p>
          <a:p>
            <a:pPr marL="285750" indent="-285750">
              <a:buFont typeface="Wingdings" panose="05000000000000000000" pitchFamily="2" charset="2"/>
              <a:buChar char="Ø"/>
            </a:pPr>
            <a:r>
              <a:rPr lang="en-US" sz="1600" b="1" dirty="0">
                <a:solidFill>
                  <a:schemeClr val="accent6">
                    <a:lumMod val="50000"/>
                  </a:schemeClr>
                </a:solidFill>
              </a:rPr>
              <a:t>A special partition that holds logical partitions</a:t>
            </a:r>
          </a:p>
          <a:p>
            <a:pPr marL="285750" indent="-285750">
              <a:buFont typeface="Wingdings" panose="05000000000000000000" pitchFamily="2" charset="2"/>
              <a:buChar char="Ø"/>
            </a:pPr>
            <a:r>
              <a:rPr lang="en-US" sz="1600" b="1" dirty="0">
                <a:solidFill>
                  <a:schemeClr val="accent6">
                    <a:lumMod val="50000"/>
                  </a:schemeClr>
                </a:solidFill>
              </a:rPr>
              <a:t>Use: Allows more partitions 	</a:t>
            </a:r>
          </a:p>
          <a:p>
            <a:endParaRPr lang="en-US" sz="1600" b="1" dirty="0">
              <a:solidFill>
                <a:schemeClr val="accent6">
                  <a:lumMod val="50000"/>
                </a:schemeClr>
              </a:solidFill>
            </a:endParaRPr>
          </a:p>
          <a:p>
            <a:pPr marL="285750" indent="-285750">
              <a:buFont typeface="Arial" panose="020B0604020202020204" pitchFamily="34" charset="0"/>
              <a:buChar char="•"/>
            </a:pPr>
            <a:r>
              <a:rPr lang="en-US" sz="1600" b="1" dirty="0">
                <a:solidFill>
                  <a:srgbClr val="FF0000"/>
                </a:solidFill>
              </a:rPr>
              <a:t>Logical Partition	</a:t>
            </a:r>
          </a:p>
          <a:p>
            <a:pPr marL="285750" indent="-285750">
              <a:buFont typeface="Wingdings" panose="05000000000000000000" pitchFamily="2" charset="2"/>
              <a:buChar char="v"/>
            </a:pPr>
            <a:r>
              <a:rPr lang="en-US" sz="1600" b="1" dirty="0">
                <a:solidFill>
                  <a:schemeClr val="accent6">
                    <a:lumMod val="50000"/>
                  </a:schemeClr>
                </a:solidFill>
              </a:rPr>
              <a:t>Partitions inside an extended partition	</a:t>
            </a:r>
          </a:p>
          <a:p>
            <a:pPr marL="285750" indent="-285750">
              <a:buFont typeface="Wingdings" panose="05000000000000000000" pitchFamily="2" charset="2"/>
              <a:buChar char="v"/>
            </a:pPr>
            <a:r>
              <a:rPr lang="en-US" sz="1600" b="1" dirty="0">
                <a:solidFill>
                  <a:schemeClr val="accent6">
                    <a:lumMod val="50000"/>
                  </a:schemeClr>
                </a:solidFill>
              </a:rPr>
              <a:t>Use: Additional storage partitions</a:t>
            </a:r>
          </a:p>
          <a:p>
            <a:endParaRPr lang="en-US" sz="1600" b="1" dirty="0">
              <a:solidFill>
                <a:schemeClr val="accent1">
                  <a:lumMod val="50000"/>
                </a:schemeClr>
              </a:solidFill>
            </a:endParaRPr>
          </a:p>
          <a:p>
            <a:r>
              <a:rPr lang="en-US" sz="1400" b="1" dirty="0">
                <a:solidFill>
                  <a:schemeClr val="accent1">
                    <a:lumMod val="50000"/>
                  </a:schemeClr>
                </a:solidFill>
              </a:rPr>
              <a:t>Checking Partition Information in Linux</a:t>
            </a:r>
          </a:p>
          <a:p>
            <a:r>
              <a:rPr lang="en-US" sz="1400" b="1" dirty="0">
                <a:solidFill>
                  <a:schemeClr val="accent2">
                    <a:lumMod val="75000"/>
                  </a:schemeClr>
                </a:solidFill>
              </a:rPr>
              <a:t>To check partitions on your system, use the following commands:</a:t>
            </a:r>
          </a:p>
          <a:p>
            <a:r>
              <a:rPr lang="en-US" sz="1400" b="1" dirty="0"/>
              <a:t>View detailed partition info with </a:t>
            </a:r>
            <a:r>
              <a:rPr lang="en-US" sz="1400" b="1" dirty="0" err="1"/>
              <a:t>fdisk</a:t>
            </a:r>
            <a:r>
              <a:rPr lang="en-US" sz="1400" b="1" dirty="0"/>
              <a:t> :  </a:t>
            </a:r>
            <a:r>
              <a:rPr lang="en-US" sz="1400" b="1" dirty="0" err="1">
                <a:solidFill>
                  <a:srgbClr val="FF0000"/>
                </a:solidFill>
              </a:rPr>
              <a:t>sudo</a:t>
            </a:r>
            <a:r>
              <a:rPr lang="en-US" sz="1400" b="1" dirty="0">
                <a:solidFill>
                  <a:srgbClr val="FF0000"/>
                </a:solidFill>
              </a:rPr>
              <a:t> </a:t>
            </a:r>
            <a:r>
              <a:rPr lang="en-US" sz="1400" b="1" dirty="0" err="1">
                <a:solidFill>
                  <a:srgbClr val="FF0000"/>
                </a:solidFill>
              </a:rPr>
              <a:t>fdisk</a:t>
            </a:r>
            <a:r>
              <a:rPr lang="en-US" sz="1400" b="1" dirty="0">
                <a:solidFill>
                  <a:srgbClr val="FF0000"/>
                </a:solidFill>
              </a:rPr>
              <a:t> -l</a:t>
            </a:r>
          </a:p>
          <a:p>
            <a:r>
              <a:rPr lang="en-US" sz="1400" b="1" dirty="0"/>
              <a:t>Check partitions with parted                  :  </a:t>
            </a:r>
            <a:r>
              <a:rPr lang="en-US" sz="1400" b="1" dirty="0" err="1">
                <a:solidFill>
                  <a:srgbClr val="FF0000"/>
                </a:solidFill>
              </a:rPr>
              <a:t>sudo</a:t>
            </a:r>
            <a:r>
              <a:rPr lang="en-US" sz="1400" b="1" dirty="0">
                <a:solidFill>
                  <a:srgbClr val="FF0000"/>
                </a:solidFill>
              </a:rPr>
              <a:t> parted -l</a:t>
            </a:r>
          </a:p>
          <a:p>
            <a:endParaRPr lang="en-GB" b="1" dirty="0"/>
          </a:p>
          <a:p>
            <a:endParaRPr lang="en-GB" b="1" dirty="0"/>
          </a:p>
          <a:p>
            <a:endParaRPr lang="en-US" dirty="0"/>
          </a:p>
        </p:txBody>
      </p:sp>
      <p:pic>
        <p:nvPicPr>
          <p:cNvPr id="20" name="Picture 19"/>
          <p:cNvPicPr>
            <a:picLocks noChangeAspect="1"/>
          </p:cNvPicPr>
          <p:nvPr/>
        </p:nvPicPr>
        <p:blipFill>
          <a:blip r:embed="rId3"/>
          <a:stretch>
            <a:fillRect/>
          </a:stretch>
        </p:blipFill>
        <p:spPr>
          <a:xfrm>
            <a:off x="6096000" y="1454136"/>
            <a:ext cx="3085779" cy="3008807"/>
          </a:xfrm>
          <a:prstGeom prst="rect">
            <a:avLst/>
          </a:prstGeom>
        </p:spPr>
      </p:pic>
    </p:spTree>
    <p:extLst>
      <p:ext uri="{BB962C8B-B14F-4D97-AF65-F5344CB8AC3E}">
        <p14:creationId xmlns:p14="http://schemas.microsoft.com/office/powerpoint/2010/main" val="268508541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fontScale="70000" lnSpcReduction="20000"/>
          </a:bodyPr>
          <a:lstStyle/>
          <a:p>
            <a:pPr marL="0" indent="0">
              <a:buNone/>
            </a:pPr>
            <a:r>
              <a:rPr lang="en-US" sz="4800" b="1" u="sng" dirty="0"/>
              <a:t>Understanding Command-Line Basics</a:t>
            </a:r>
          </a:p>
          <a:p>
            <a:pPr marL="0" indent="0">
              <a:buNone/>
            </a:pPr>
            <a:r>
              <a:rPr lang="en-US" sz="2300" dirty="0">
                <a:latin typeface="Ebrima" panose="02000000000000000000" pitchFamily="2" charset="0"/>
                <a:ea typeface="Ebrima" panose="02000000000000000000" pitchFamily="2" charset="0"/>
                <a:cs typeface="Ebrima" panose="02000000000000000000" pitchFamily="2" charset="0"/>
              </a:rPr>
              <a:t>Understanding Common Environment Variables in Linux Environment variables in Linux are dynamic values that affect the behavior of processes and system applications. These variables store system settings, user preferences, and configuration data, making them essential for managing the system efficiently. </a:t>
            </a:r>
            <a:endParaRPr lang="en-US" sz="2300" dirty="0"/>
          </a:p>
          <a:p>
            <a:pPr marL="0" indent="0">
              <a:buNone/>
            </a:pPr>
            <a:r>
              <a:rPr lang="en-US" b="1" dirty="0"/>
              <a:t>Common Environment Variables in Linux:</a:t>
            </a:r>
          </a:p>
          <a:p>
            <a:pPr marL="0" indent="0">
              <a:buNone/>
            </a:pPr>
            <a:r>
              <a:rPr lang="en-US" sz="2100" b="1" dirty="0">
                <a:solidFill>
                  <a:srgbClr val="00B050"/>
                </a:solidFill>
              </a:rPr>
              <a:t>PATH – Specifies directories where executable files are located, allowing users to run commands without specifying full paths.</a:t>
            </a:r>
          </a:p>
          <a:p>
            <a:pPr marL="0" indent="0">
              <a:buNone/>
            </a:pPr>
            <a:r>
              <a:rPr lang="en-US" sz="2100" b="1" dirty="0">
                <a:solidFill>
                  <a:srgbClr val="00B050"/>
                </a:solidFill>
              </a:rPr>
              <a:t>Example: echo $PATH</a:t>
            </a:r>
          </a:p>
          <a:p>
            <a:pPr marL="0" indent="0">
              <a:buNone/>
            </a:pPr>
            <a:endParaRPr lang="en-US" sz="100" b="1" dirty="0"/>
          </a:p>
          <a:p>
            <a:pPr marL="0" indent="0">
              <a:buNone/>
            </a:pPr>
            <a:r>
              <a:rPr lang="en-US" sz="2100" b="1" dirty="0">
                <a:solidFill>
                  <a:srgbClr val="FF0000"/>
                </a:solidFill>
              </a:rPr>
              <a:t>HOME – Represents the home directory of the current user.</a:t>
            </a:r>
          </a:p>
          <a:p>
            <a:pPr marL="0" indent="0">
              <a:buNone/>
            </a:pPr>
            <a:r>
              <a:rPr lang="en-US" sz="2100" b="1" dirty="0">
                <a:solidFill>
                  <a:srgbClr val="FF0000"/>
                </a:solidFill>
              </a:rPr>
              <a:t>Example: echo $HOME</a:t>
            </a:r>
          </a:p>
          <a:p>
            <a:pPr marL="0" indent="0">
              <a:buNone/>
            </a:pPr>
            <a:endParaRPr lang="en-US" sz="100" b="1" dirty="0"/>
          </a:p>
          <a:p>
            <a:pPr marL="0" indent="0">
              <a:buNone/>
            </a:pPr>
            <a:r>
              <a:rPr lang="en-US" sz="2100" b="1" dirty="0">
                <a:solidFill>
                  <a:srgbClr val="002060"/>
                </a:solidFill>
              </a:rPr>
              <a:t>USER – Displays the currently logged-in user.</a:t>
            </a:r>
          </a:p>
          <a:p>
            <a:pPr marL="0" indent="0">
              <a:buNone/>
            </a:pPr>
            <a:r>
              <a:rPr lang="en-US" sz="2100" b="1" dirty="0">
                <a:solidFill>
                  <a:srgbClr val="002060"/>
                </a:solidFill>
              </a:rPr>
              <a:t>Example: echo $USER</a:t>
            </a:r>
          </a:p>
          <a:p>
            <a:pPr marL="0" indent="0">
              <a:buNone/>
            </a:pPr>
            <a:endParaRPr lang="en-US" sz="100" b="1" dirty="0"/>
          </a:p>
          <a:p>
            <a:pPr marL="0" indent="0">
              <a:buNone/>
            </a:pPr>
            <a:r>
              <a:rPr lang="en-US" sz="2100" b="1" dirty="0">
                <a:solidFill>
                  <a:srgbClr val="7030A0"/>
                </a:solidFill>
              </a:rPr>
              <a:t>SHELL – Defines the default shell used by the user (e.g., Bash).</a:t>
            </a:r>
          </a:p>
          <a:p>
            <a:pPr marL="0" indent="0">
              <a:buNone/>
            </a:pPr>
            <a:r>
              <a:rPr lang="en-US" sz="2100" b="1" dirty="0">
                <a:solidFill>
                  <a:srgbClr val="7030A0"/>
                </a:solidFill>
              </a:rPr>
              <a:t>Example: echo $SHELL</a:t>
            </a:r>
          </a:p>
          <a:p>
            <a:pPr marL="0" indent="0">
              <a:buNone/>
            </a:pPr>
            <a:endParaRPr lang="en-US" sz="500" dirty="0"/>
          </a:p>
          <a:p>
            <a:pPr marL="0" indent="0">
              <a:buNone/>
            </a:pPr>
            <a:r>
              <a:rPr lang="en-US" sz="2100" b="1" dirty="0">
                <a:solidFill>
                  <a:schemeClr val="tx1">
                    <a:lumMod val="95000"/>
                    <a:lumOff val="5000"/>
                  </a:schemeClr>
                </a:solidFill>
              </a:rPr>
              <a:t>PWD – Shows the present working directory.                                               Note: # is used to write comments. Anything after # on a line is   </a:t>
            </a:r>
          </a:p>
          <a:p>
            <a:pPr marL="0" indent="0">
              <a:buNone/>
            </a:pPr>
            <a:r>
              <a:rPr lang="en-US" sz="2100" b="1" dirty="0">
                <a:solidFill>
                  <a:schemeClr val="tx1">
                    <a:lumMod val="95000"/>
                    <a:lumOff val="5000"/>
                  </a:schemeClr>
                </a:solidFill>
              </a:rPr>
              <a:t>                                                                                                                                 ignored by the shell.</a:t>
            </a:r>
          </a:p>
          <a:p>
            <a:pPr marL="0" indent="0">
              <a:buNone/>
            </a:pPr>
            <a:r>
              <a:rPr lang="en-US" sz="2100" b="1" dirty="0">
                <a:solidFill>
                  <a:schemeClr val="tx1">
                    <a:lumMod val="95000"/>
                    <a:lumOff val="5000"/>
                  </a:schemeClr>
                </a:solidFill>
              </a:rPr>
              <a:t>Example: echo $PWD                                                                                     </a:t>
            </a:r>
          </a:p>
          <a:p>
            <a:pPr marL="0" indent="0">
              <a:buNone/>
            </a:pPr>
            <a:r>
              <a:rPr lang="en-US" sz="2100" b="1" dirty="0">
                <a:solidFill>
                  <a:srgbClr val="C00000"/>
                </a:solidFill>
              </a:rPr>
              <a:t>Navigate to a subdirectory without specifying full path</a:t>
            </a:r>
            <a:r>
              <a:rPr lang="en-US" sz="2100" dirty="0"/>
              <a:t>                                                                                                                                                                                                  </a:t>
            </a:r>
            <a:r>
              <a:rPr lang="en-US" sz="2100" dirty="0" err="1">
                <a:solidFill>
                  <a:srgbClr val="FF0000"/>
                </a:solidFill>
              </a:rPr>
              <a:t>mkdir</a:t>
            </a:r>
            <a:r>
              <a:rPr lang="en-US" sz="2100" dirty="0">
                <a:solidFill>
                  <a:srgbClr val="FF0000"/>
                </a:solidFill>
              </a:rPr>
              <a:t> </a:t>
            </a:r>
            <a:r>
              <a:rPr lang="en-US" sz="2100" dirty="0" err="1">
                <a:solidFill>
                  <a:srgbClr val="FF0000"/>
                </a:solidFill>
              </a:rPr>
              <a:t>project;</a:t>
            </a:r>
            <a:r>
              <a:rPr lang="en-US" sz="2100" b="1" dirty="0" err="1">
                <a:solidFill>
                  <a:srgbClr val="FF0000"/>
                </a:solidFill>
              </a:rPr>
              <a:t>cd</a:t>
            </a:r>
            <a:r>
              <a:rPr lang="en-US" sz="2100" b="1" dirty="0">
                <a:solidFill>
                  <a:srgbClr val="FF0000"/>
                </a:solidFill>
              </a:rPr>
              <a:t> $PWD/project       </a:t>
            </a:r>
          </a:p>
          <a:p>
            <a:pPr marL="0" indent="0">
              <a:buNone/>
            </a:pPr>
            <a:r>
              <a:rPr lang="en-US" sz="2300" b="1" dirty="0">
                <a:solidFill>
                  <a:srgbClr val="7030A0"/>
                </a:solidFill>
              </a:rPr>
              <a:t>Copy a file to the current directory  </a:t>
            </a:r>
          </a:p>
          <a:p>
            <a:pPr marL="0" indent="0">
              <a:buNone/>
            </a:pPr>
            <a:r>
              <a:rPr lang="en-US" sz="2300" b="1" dirty="0" err="1">
                <a:solidFill>
                  <a:srgbClr val="00B050"/>
                </a:solidFill>
              </a:rPr>
              <a:t>cp</a:t>
            </a:r>
            <a:r>
              <a:rPr lang="en-US" sz="2300" b="1" dirty="0">
                <a:solidFill>
                  <a:srgbClr val="00B050"/>
                </a:solidFill>
              </a:rPr>
              <a:t> /</a:t>
            </a:r>
            <a:r>
              <a:rPr lang="en-US" sz="2300" b="1" dirty="0" err="1">
                <a:solidFill>
                  <a:srgbClr val="00B050"/>
                </a:solidFill>
              </a:rPr>
              <a:t>etc</a:t>
            </a:r>
            <a:r>
              <a:rPr lang="en-US" sz="2300" b="1" dirty="0">
                <a:solidFill>
                  <a:srgbClr val="00B050"/>
                </a:solidFill>
              </a:rPr>
              <a:t>/</a:t>
            </a:r>
            <a:r>
              <a:rPr lang="en-US" sz="2300" b="1" dirty="0" err="1">
                <a:solidFill>
                  <a:srgbClr val="00B050"/>
                </a:solidFill>
              </a:rPr>
              <a:t>passwd</a:t>
            </a:r>
            <a:r>
              <a:rPr lang="en-US" sz="2300" b="1" dirty="0">
                <a:solidFill>
                  <a:srgbClr val="00B050"/>
                </a:solidFill>
              </a:rPr>
              <a:t> $PWD</a:t>
            </a:r>
            <a:endParaRPr lang="en-US" sz="2100" b="1" dirty="0">
              <a:solidFill>
                <a:srgbClr val="00B050"/>
              </a:solidFill>
            </a:endParaRPr>
          </a:p>
          <a:p>
            <a:pPr marL="0" indent="0">
              <a:buNone/>
            </a:pPr>
            <a:endParaRPr lang="en-US" sz="2600" b="1" dirty="0">
              <a:solidFill>
                <a:schemeClr val="tx1">
                  <a:lumMod val="95000"/>
                  <a:lumOff val="5000"/>
                </a:schemeClr>
              </a:solidFill>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a:t> UTAS-</a:t>
            </a:r>
            <a:r>
              <a:rPr lang="en-US" dirty="0" err="1"/>
              <a:t>Nizwa</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286277939"/>
              </p:ext>
            </p:extLst>
          </p:nvPr>
        </p:nvGraphicFramePr>
        <p:xfrm>
          <a:off x="5899325" y="1994793"/>
          <a:ext cx="6080153" cy="2286000"/>
        </p:xfrm>
        <a:graphic>
          <a:graphicData uri="http://schemas.openxmlformats.org/drawingml/2006/table">
            <a:tbl>
              <a:tblPr firstRow="1" bandRow="1">
                <a:tableStyleId>{5C22544A-7EE6-4342-B048-85BDC9FD1C3A}</a:tableStyleId>
              </a:tblPr>
              <a:tblGrid>
                <a:gridCol w="6080153">
                  <a:extLst>
                    <a:ext uri="{9D8B030D-6E8A-4147-A177-3AD203B41FA5}">
                      <a16:colId xmlns:a16="http://schemas.microsoft.com/office/drawing/2014/main" val="3010727030"/>
                    </a:ext>
                  </a:extLst>
                </a:gridCol>
              </a:tblGrid>
              <a:tr h="370840">
                <a:tc>
                  <a:txBody>
                    <a:bodyPr/>
                    <a:lstStyle/>
                    <a:p>
                      <a:r>
                        <a:rPr lang="en-US" b="1" dirty="0">
                          <a:solidFill>
                            <a:srgbClr val="FFFF00"/>
                          </a:solidFill>
                        </a:rPr>
                        <a:t>Lab: Shell Script named as env.sh in your home directory using Environment Variables</a:t>
                      </a:r>
                    </a:p>
                    <a:p>
                      <a:r>
                        <a:rPr lang="en-US" b="1" dirty="0">
                          <a:solidFill>
                            <a:schemeClr val="accent6">
                              <a:lumMod val="50000"/>
                            </a:schemeClr>
                          </a:solidFill>
                        </a:rPr>
                        <a:t># Displaying system environment variables</a:t>
                      </a:r>
                    </a:p>
                    <a:p>
                      <a:r>
                        <a:rPr lang="en-US" b="1" dirty="0">
                          <a:solidFill>
                            <a:schemeClr val="accent6">
                              <a:lumMod val="50000"/>
                            </a:schemeClr>
                          </a:solidFill>
                        </a:rPr>
                        <a:t>echo "Current User: $USER"</a:t>
                      </a:r>
                    </a:p>
                    <a:p>
                      <a:r>
                        <a:rPr lang="en-US" b="1" dirty="0">
                          <a:solidFill>
                            <a:schemeClr val="accent6">
                              <a:lumMod val="50000"/>
                            </a:schemeClr>
                          </a:solidFill>
                        </a:rPr>
                        <a:t>echo "Home Directory: $HOME"</a:t>
                      </a:r>
                    </a:p>
                    <a:p>
                      <a:r>
                        <a:rPr lang="en-US" b="1" dirty="0">
                          <a:solidFill>
                            <a:schemeClr val="accent6">
                              <a:lumMod val="50000"/>
                            </a:schemeClr>
                          </a:solidFill>
                        </a:rPr>
                        <a:t>echo "Shell Type: $SHELL"</a:t>
                      </a:r>
                    </a:p>
                    <a:p>
                      <a:r>
                        <a:rPr lang="en-US" b="1" dirty="0">
                          <a:solidFill>
                            <a:schemeClr val="accent6">
                              <a:lumMod val="50000"/>
                            </a:schemeClr>
                          </a:solidFill>
                        </a:rPr>
                        <a:t>echo "Current Working Directory: $PWD“                          </a:t>
                      </a:r>
                    </a:p>
                    <a:p>
                      <a:endParaRPr lang="en-US" dirty="0"/>
                    </a:p>
                  </a:txBody>
                  <a:tcPr/>
                </a:tc>
                <a:extLst>
                  <a:ext uri="{0D108BD9-81ED-4DB2-BD59-A6C34878D82A}">
                    <a16:rowId xmlns:a16="http://schemas.microsoft.com/office/drawing/2014/main" val="3078886057"/>
                  </a:ext>
                </a:extLst>
              </a:tr>
            </a:tbl>
          </a:graphicData>
        </a:graphic>
      </p:graphicFrame>
    </p:spTree>
    <p:extLst>
      <p:ext uri="{BB962C8B-B14F-4D97-AF65-F5344CB8AC3E}">
        <p14:creationId xmlns:p14="http://schemas.microsoft.com/office/powerpoint/2010/main" val="1355497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1"/>
          <p:cNvSpPr>
            <a:spLocks noGrp="1"/>
          </p:cNvSpPr>
          <p:nvPr>
            <p:ph idx="1"/>
          </p:nvPr>
        </p:nvSpPr>
        <p:spPr>
          <a:xfrm>
            <a:off x="-1" y="8389"/>
            <a:ext cx="12122150" cy="6425967"/>
          </a:xfrm>
        </p:spPr>
        <p:txBody>
          <a:bodyPr>
            <a:normAutofit/>
          </a:bodyPr>
          <a:lstStyle/>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b="1" u="sng" dirty="0">
              <a:solidFill>
                <a:srgbClr val="FF000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GB" sz="1800" b="1" dirty="0">
              <a:solidFill>
                <a:srgbClr val="00B050"/>
              </a:solidFill>
            </a:endParaRPr>
          </a:p>
        </p:txBody>
      </p:sp>
      <p:sp>
        <p:nvSpPr>
          <p:cNvPr id="4" name="Footer Placeholder 3"/>
          <p:cNvSpPr>
            <a:spLocks noGrp="1"/>
          </p:cNvSpPr>
          <p:nvPr>
            <p:ph type="ftr" sz="quarter" idx="11"/>
          </p:nvPr>
        </p:nvSpPr>
        <p:spPr/>
        <p:txBody>
          <a:bodyPr/>
          <a:lstStyle/>
          <a:p>
            <a:r>
              <a:rPr lang="en-US"/>
              <a:t>UTAS-Nizwa</a:t>
            </a:r>
          </a:p>
        </p:txBody>
      </p:sp>
      <p:sp>
        <p:nvSpPr>
          <p:cNvPr id="14" name="Rectangle 13"/>
          <p:cNvSpPr/>
          <p:nvPr/>
        </p:nvSpPr>
        <p:spPr>
          <a:xfrm>
            <a:off x="76198" y="714918"/>
            <a:ext cx="12045951" cy="1200329"/>
          </a:xfrm>
          <a:prstGeom prst="rect">
            <a:avLst/>
          </a:prstGeom>
        </p:spPr>
        <p:txBody>
          <a:bodyPr wrap="square">
            <a:spAutoFit/>
          </a:bodyPr>
          <a:lstStyle/>
          <a:p>
            <a:endParaRPr lang="en-US" dirty="0"/>
          </a:p>
          <a:p>
            <a:endParaRPr lang="en-US" dirty="0"/>
          </a:p>
          <a:p>
            <a:endParaRPr lang="en-US" dirty="0"/>
          </a:p>
          <a:p>
            <a:endParaRPr lang="en-US" dirty="0"/>
          </a:p>
        </p:txBody>
      </p:sp>
      <p:sp>
        <p:nvSpPr>
          <p:cNvPr id="6" name="Rectangle 5"/>
          <p:cNvSpPr/>
          <p:nvPr/>
        </p:nvSpPr>
        <p:spPr>
          <a:xfrm>
            <a:off x="54525" y="0"/>
            <a:ext cx="12067623" cy="5755422"/>
          </a:xfrm>
          <a:prstGeom prst="rect">
            <a:avLst/>
          </a:prstGeom>
        </p:spPr>
        <p:txBody>
          <a:bodyPr wrap="square">
            <a:spAutoFit/>
          </a:bodyPr>
          <a:lstStyle/>
          <a:p>
            <a:r>
              <a:rPr lang="en-GB" b="1" dirty="0">
                <a:solidFill>
                  <a:srgbClr val="7030A0"/>
                </a:solidFill>
              </a:rPr>
              <a:t>Creating File System</a:t>
            </a:r>
            <a:endParaRPr lang="en-US" dirty="0">
              <a:solidFill>
                <a:srgbClr val="7030A0"/>
              </a:solidFill>
            </a:endParaRPr>
          </a:p>
          <a:p>
            <a:r>
              <a:rPr lang="en-GB" sz="1400" dirty="0"/>
              <a:t>Step1: </a:t>
            </a:r>
            <a:r>
              <a:rPr lang="en-US" sz="1400" dirty="0">
                <a:solidFill>
                  <a:srgbClr val="C00000"/>
                </a:solidFill>
              </a:rPr>
              <a:t>Identify Available Disks and Partitions</a:t>
            </a:r>
            <a:endParaRPr lang="en-GB" sz="1400" dirty="0">
              <a:solidFill>
                <a:srgbClr val="C00000"/>
              </a:solidFill>
            </a:endParaRPr>
          </a:p>
          <a:p>
            <a:r>
              <a:rPr lang="en-GB" sz="1400" dirty="0"/>
              <a:t>Before creating a file system, check available storage devices using following commands.</a:t>
            </a:r>
          </a:p>
          <a:p>
            <a:r>
              <a:rPr lang="en-GB" sz="1400" dirty="0"/>
              <a:t>🔹 List available disks and partitions:  </a:t>
            </a:r>
            <a:r>
              <a:rPr lang="en-GB" sz="1400" dirty="0" err="1">
                <a:solidFill>
                  <a:srgbClr val="FF0000"/>
                </a:solidFill>
              </a:rPr>
              <a:t>lsblk</a:t>
            </a:r>
            <a:endParaRPr lang="en-GB" sz="1400" dirty="0">
              <a:solidFill>
                <a:srgbClr val="FF0000"/>
              </a:solidFill>
            </a:endParaRPr>
          </a:p>
          <a:p>
            <a:r>
              <a:rPr lang="en-GB" sz="1400" dirty="0"/>
              <a:t>🔹 Check detailed partition info:  </a:t>
            </a:r>
            <a:r>
              <a:rPr lang="en-GB" sz="1400" dirty="0" err="1">
                <a:solidFill>
                  <a:srgbClr val="FF0000"/>
                </a:solidFill>
              </a:rPr>
              <a:t>sudo</a:t>
            </a:r>
            <a:r>
              <a:rPr lang="en-GB" sz="1400" dirty="0">
                <a:solidFill>
                  <a:srgbClr val="FF0000"/>
                </a:solidFill>
              </a:rPr>
              <a:t> </a:t>
            </a:r>
            <a:r>
              <a:rPr lang="en-GB" sz="1400" dirty="0" err="1">
                <a:solidFill>
                  <a:srgbClr val="FF0000"/>
                </a:solidFill>
              </a:rPr>
              <a:t>fdisk</a:t>
            </a:r>
            <a:r>
              <a:rPr lang="en-GB" sz="1400" dirty="0">
                <a:solidFill>
                  <a:srgbClr val="FF0000"/>
                </a:solidFill>
              </a:rPr>
              <a:t> -l</a:t>
            </a:r>
          </a:p>
          <a:p>
            <a:r>
              <a:rPr lang="en-GB" sz="1400" dirty="0"/>
              <a:t>🔹 Identify file system type:  </a:t>
            </a:r>
            <a:r>
              <a:rPr lang="en-GB" sz="1400" dirty="0" err="1">
                <a:solidFill>
                  <a:srgbClr val="FF0000"/>
                </a:solidFill>
              </a:rPr>
              <a:t>df</a:t>
            </a:r>
            <a:r>
              <a:rPr lang="en-GB" sz="1400" dirty="0">
                <a:solidFill>
                  <a:srgbClr val="FF0000"/>
                </a:solidFill>
              </a:rPr>
              <a:t> –T</a:t>
            </a:r>
          </a:p>
          <a:p>
            <a:endParaRPr lang="en-GB" sz="1400" dirty="0">
              <a:solidFill>
                <a:srgbClr val="FF0000"/>
              </a:solidFill>
            </a:endParaRPr>
          </a:p>
          <a:p>
            <a:r>
              <a:rPr lang="en-US" sz="1400" dirty="0"/>
              <a:t>Step 2: </a:t>
            </a:r>
            <a:r>
              <a:rPr lang="en-US" sz="1400" dirty="0">
                <a:solidFill>
                  <a:srgbClr val="C00000"/>
                </a:solidFill>
              </a:rPr>
              <a:t>Partition the Disk (If Needed)</a:t>
            </a:r>
          </a:p>
          <a:p>
            <a:r>
              <a:rPr lang="en-US" sz="1400" dirty="0"/>
              <a:t>If the disk has no partition, create one using command </a:t>
            </a:r>
            <a:r>
              <a:rPr lang="en-US" sz="1400" dirty="0" err="1">
                <a:solidFill>
                  <a:srgbClr val="FF0000"/>
                </a:solidFill>
              </a:rPr>
              <a:t>fdisk</a:t>
            </a:r>
            <a:r>
              <a:rPr lang="en-US" sz="1400" dirty="0"/>
              <a:t>.</a:t>
            </a:r>
          </a:p>
          <a:p>
            <a:r>
              <a:rPr lang="en-US" sz="1400" dirty="0"/>
              <a:t>Open the disk for partitioning:  </a:t>
            </a:r>
            <a:r>
              <a:rPr lang="en-US" sz="1400" dirty="0" err="1">
                <a:solidFill>
                  <a:srgbClr val="FF0000"/>
                </a:solidFill>
              </a:rPr>
              <a:t>sudo</a:t>
            </a:r>
            <a:r>
              <a:rPr lang="en-US" sz="1400" dirty="0">
                <a:solidFill>
                  <a:srgbClr val="FF0000"/>
                </a:solidFill>
              </a:rPr>
              <a:t> </a:t>
            </a:r>
            <a:r>
              <a:rPr lang="en-US" sz="1400" dirty="0" err="1">
                <a:solidFill>
                  <a:srgbClr val="FF0000"/>
                </a:solidFill>
              </a:rPr>
              <a:t>fdisk</a:t>
            </a:r>
            <a:r>
              <a:rPr lang="en-US" sz="1400" dirty="0">
                <a:solidFill>
                  <a:srgbClr val="FF0000"/>
                </a:solidFill>
              </a:rPr>
              <a:t> /dev/</a:t>
            </a:r>
            <a:r>
              <a:rPr lang="en-US" sz="1400" dirty="0" err="1">
                <a:solidFill>
                  <a:srgbClr val="FF0000"/>
                </a:solidFill>
              </a:rPr>
              <a:t>sdb</a:t>
            </a:r>
            <a:endParaRPr lang="en-US" sz="1400" dirty="0">
              <a:solidFill>
                <a:srgbClr val="FF0000"/>
              </a:solidFill>
            </a:endParaRPr>
          </a:p>
          <a:p>
            <a:r>
              <a:rPr lang="en-US" sz="1400" dirty="0"/>
              <a:t>Verify the new partition: </a:t>
            </a:r>
            <a:r>
              <a:rPr lang="en-US" sz="1400" dirty="0" err="1">
                <a:solidFill>
                  <a:srgbClr val="FF0000"/>
                </a:solidFill>
              </a:rPr>
              <a:t>lsblk</a:t>
            </a:r>
            <a:endParaRPr lang="en-US" sz="1400" dirty="0">
              <a:solidFill>
                <a:srgbClr val="FF0000"/>
              </a:solidFill>
            </a:endParaRPr>
          </a:p>
          <a:p>
            <a:endParaRPr lang="en-US" sz="1400" dirty="0"/>
          </a:p>
          <a:p>
            <a:r>
              <a:rPr lang="en-US" sz="1400" dirty="0"/>
              <a:t>Step 3: </a:t>
            </a:r>
            <a:r>
              <a:rPr lang="en-US" sz="1400" dirty="0">
                <a:solidFill>
                  <a:srgbClr val="C00000"/>
                </a:solidFill>
              </a:rPr>
              <a:t>Create a File System</a:t>
            </a:r>
          </a:p>
          <a:p>
            <a:r>
              <a:rPr lang="en-US" sz="1400" dirty="0"/>
              <a:t>Once the partition is ready, format it with the required file system.</a:t>
            </a:r>
          </a:p>
          <a:p>
            <a:r>
              <a:rPr lang="en-US" sz="1400" dirty="0"/>
              <a:t>🔹Format with ext4 (recommended for Linux):</a:t>
            </a:r>
            <a:r>
              <a:rPr lang="en-US" sz="1400" dirty="0" err="1">
                <a:solidFill>
                  <a:srgbClr val="FF0000"/>
                </a:solidFill>
              </a:rPr>
              <a:t>sudo</a:t>
            </a:r>
            <a:r>
              <a:rPr lang="en-US" sz="1400" dirty="0">
                <a:solidFill>
                  <a:srgbClr val="FF0000"/>
                </a:solidFill>
              </a:rPr>
              <a:t> mkfs.ext4 /dev/sdb1</a:t>
            </a:r>
          </a:p>
          <a:p>
            <a:endParaRPr lang="en-US" sz="1400" dirty="0"/>
          </a:p>
          <a:p>
            <a:r>
              <a:rPr lang="en-US" sz="1400" dirty="0"/>
              <a:t>Step 4: </a:t>
            </a:r>
            <a:r>
              <a:rPr lang="en-US" sz="1400" dirty="0">
                <a:solidFill>
                  <a:srgbClr val="C00000"/>
                </a:solidFill>
              </a:rPr>
              <a:t>Mount the File System</a:t>
            </a:r>
          </a:p>
          <a:p>
            <a:r>
              <a:rPr lang="en-US" sz="1400" dirty="0"/>
              <a:t>To use the file system, it must be mounted to a directory.</a:t>
            </a:r>
          </a:p>
          <a:p>
            <a:r>
              <a:rPr lang="en-US" sz="1400" dirty="0"/>
              <a:t>🔹 Create a mount point: </a:t>
            </a:r>
            <a:r>
              <a:rPr lang="en-US" sz="1400" dirty="0" err="1">
                <a:solidFill>
                  <a:srgbClr val="FF0000"/>
                </a:solidFill>
              </a:rPr>
              <a:t>sudo</a:t>
            </a:r>
            <a:r>
              <a:rPr lang="en-US" sz="1400" dirty="0">
                <a:solidFill>
                  <a:srgbClr val="FF0000"/>
                </a:solidFill>
              </a:rPr>
              <a:t> </a:t>
            </a:r>
            <a:r>
              <a:rPr lang="en-US" sz="1400" dirty="0" err="1">
                <a:solidFill>
                  <a:srgbClr val="FF0000"/>
                </a:solidFill>
              </a:rPr>
              <a:t>mkdir</a:t>
            </a:r>
            <a:r>
              <a:rPr lang="en-US" sz="1400" dirty="0">
                <a:solidFill>
                  <a:srgbClr val="FF0000"/>
                </a:solidFill>
              </a:rPr>
              <a:t> /</a:t>
            </a:r>
            <a:r>
              <a:rPr lang="en-US" sz="1400" dirty="0" err="1">
                <a:solidFill>
                  <a:srgbClr val="FF0000"/>
                </a:solidFill>
              </a:rPr>
              <a:t>mnt</a:t>
            </a:r>
            <a:r>
              <a:rPr lang="en-US" sz="1400" dirty="0">
                <a:solidFill>
                  <a:srgbClr val="FF0000"/>
                </a:solidFill>
              </a:rPr>
              <a:t>/</a:t>
            </a:r>
            <a:r>
              <a:rPr lang="en-US" sz="1400" dirty="0" err="1">
                <a:solidFill>
                  <a:srgbClr val="FF0000"/>
                </a:solidFill>
              </a:rPr>
              <a:t>newdisk</a:t>
            </a:r>
            <a:endParaRPr lang="en-US" sz="1400" dirty="0">
              <a:solidFill>
                <a:srgbClr val="FF0000"/>
              </a:solidFill>
            </a:endParaRPr>
          </a:p>
          <a:p>
            <a:r>
              <a:rPr lang="en-US" sz="1400" dirty="0"/>
              <a:t>🔹 Mount the partition: </a:t>
            </a:r>
            <a:r>
              <a:rPr lang="en-US" sz="1400" dirty="0" err="1">
                <a:solidFill>
                  <a:srgbClr val="FF0000"/>
                </a:solidFill>
              </a:rPr>
              <a:t>sudo</a:t>
            </a:r>
            <a:r>
              <a:rPr lang="en-US" sz="1400" dirty="0">
                <a:solidFill>
                  <a:srgbClr val="FF0000"/>
                </a:solidFill>
              </a:rPr>
              <a:t> mount /dev/sdb1 /</a:t>
            </a:r>
            <a:r>
              <a:rPr lang="en-US" sz="1400" dirty="0" err="1">
                <a:solidFill>
                  <a:srgbClr val="FF0000"/>
                </a:solidFill>
              </a:rPr>
              <a:t>mnt</a:t>
            </a:r>
            <a:r>
              <a:rPr lang="en-US" sz="1400" dirty="0">
                <a:solidFill>
                  <a:srgbClr val="FF0000"/>
                </a:solidFill>
              </a:rPr>
              <a:t>/</a:t>
            </a:r>
            <a:r>
              <a:rPr lang="en-US" sz="1400" dirty="0" err="1">
                <a:solidFill>
                  <a:srgbClr val="FF0000"/>
                </a:solidFill>
              </a:rPr>
              <a:t>newdisk</a:t>
            </a:r>
            <a:endParaRPr lang="en-US" sz="1400" dirty="0">
              <a:solidFill>
                <a:srgbClr val="FF0000"/>
              </a:solidFill>
            </a:endParaRPr>
          </a:p>
          <a:p>
            <a:r>
              <a:rPr lang="en-US" sz="1400" dirty="0"/>
              <a:t>🔹 Check mounted file </a:t>
            </a:r>
            <a:r>
              <a:rPr lang="en-US" sz="1400" dirty="0" err="1"/>
              <a:t>systems:</a:t>
            </a:r>
            <a:r>
              <a:rPr lang="en-US" sz="1400" dirty="0" err="1">
                <a:solidFill>
                  <a:srgbClr val="FF0000"/>
                </a:solidFill>
              </a:rPr>
              <a:t>df</a:t>
            </a:r>
            <a:r>
              <a:rPr lang="en-US" sz="1400" dirty="0">
                <a:solidFill>
                  <a:srgbClr val="FF0000"/>
                </a:solidFill>
              </a:rPr>
              <a:t> –h</a:t>
            </a:r>
          </a:p>
          <a:p>
            <a:endParaRPr lang="en-US" sz="1400" dirty="0">
              <a:solidFill>
                <a:srgbClr val="FF0000"/>
              </a:solidFill>
            </a:endParaRPr>
          </a:p>
          <a:p>
            <a:r>
              <a:rPr lang="en-US" sz="1400" dirty="0"/>
              <a:t>Step 5: </a:t>
            </a:r>
            <a:r>
              <a:rPr lang="en-US" sz="1400" dirty="0">
                <a:solidFill>
                  <a:srgbClr val="C00000"/>
                </a:solidFill>
              </a:rPr>
              <a:t>Unmounting a File System</a:t>
            </a:r>
          </a:p>
          <a:p>
            <a:r>
              <a:rPr lang="en-US" sz="1400" dirty="0"/>
              <a:t>Before unmounting, ensure no files are in use from the mounted partition.</a:t>
            </a:r>
          </a:p>
          <a:p>
            <a:r>
              <a:rPr lang="en-US" sz="1400" dirty="0"/>
              <a:t>Unmount a file system :  </a:t>
            </a:r>
            <a:r>
              <a:rPr lang="en-US" sz="1400" dirty="0" err="1">
                <a:solidFill>
                  <a:srgbClr val="FF0000"/>
                </a:solidFill>
              </a:rPr>
              <a:t>sudo</a:t>
            </a:r>
            <a:r>
              <a:rPr lang="en-US" sz="1400" dirty="0">
                <a:solidFill>
                  <a:srgbClr val="FF0000"/>
                </a:solidFill>
              </a:rPr>
              <a:t> </a:t>
            </a:r>
            <a:r>
              <a:rPr lang="en-US" sz="1400" dirty="0" err="1">
                <a:solidFill>
                  <a:srgbClr val="FF0000"/>
                </a:solidFill>
              </a:rPr>
              <a:t>umount</a:t>
            </a:r>
            <a:r>
              <a:rPr lang="en-US" sz="1400" dirty="0">
                <a:solidFill>
                  <a:srgbClr val="FF0000"/>
                </a:solidFill>
              </a:rPr>
              <a:t> /</a:t>
            </a:r>
            <a:r>
              <a:rPr lang="en-US" sz="1400" dirty="0" err="1">
                <a:solidFill>
                  <a:srgbClr val="FF0000"/>
                </a:solidFill>
              </a:rPr>
              <a:t>mnt</a:t>
            </a:r>
            <a:r>
              <a:rPr lang="en-US" sz="1400" dirty="0">
                <a:solidFill>
                  <a:srgbClr val="FF0000"/>
                </a:solidFill>
              </a:rPr>
              <a:t>/</a:t>
            </a:r>
            <a:r>
              <a:rPr lang="en-US" sz="1400" dirty="0" err="1">
                <a:solidFill>
                  <a:srgbClr val="FF0000"/>
                </a:solidFill>
              </a:rPr>
              <a:t>mydrive</a:t>
            </a:r>
            <a:endParaRPr lang="en-US" sz="1400" dirty="0">
              <a:solidFill>
                <a:srgbClr val="FF0000"/>
              </a:solidFill>
            </a:endParaRPr>
          </a:p>
          <a:p>
            <a:r>
              <a:rPr lang="en-US" sz="1400" dirty="0"/>
              <a:t>Verify unmounting: </a:t>
            </a:r>
            <a:r>
              <a:rPr lang="en-US" sz="1400" dirty="0" err="1">
                <a:solidFill>
                  <a:srgbClr val="FF0000"/>
                </a:solidFill>
              </a:rPr>
              <a:t>df</a:t>
            </a:r>
            <a:r>
              <a:rPr lang="en-US" sz="1400" dirty="0">
                <a:solidFill>
                  <a:srgbClr val="FF0000"/>
                </a:solidFill>
              </a:rPr>
              <a:t> -h</a:t>
            </a:r>
          </a:p>
        </p:txBody>
      </p:sp>
    </p:spTree>
    <p:extLst>
      <p:ext uri="{BB962C8B-B14F-4D97-AF65-F5344CB8AC3E}">
        <p14:creationId xmlns:p14="http://schemas.microsoft.com/office/powerpoint/2010/main" val="685820668"/>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1"/>
          <p:cNvSpPr>
            <a:spLocks noGrp="1"/>
          </p:cNvSpPr>
          <p:nvPr>
            <p:ph idx="1"/>
          </p:nvPr>
        </p:nvSpPr>
        <p:spPr>
          <a:xfrm>
            <a:off x="-1" y="8389"/>
            <a:ext cx="12122150" cy="6425967"/>
          </a:xfrm>
        </p:spPr>
        <p:txBody>
          <a:bodyPr>
            <a:normAutofit/>
          </a:bodyPr>
          <a:lstStyle/>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b="1" u="sng" dirty="0">
              <a:solidFill>
                <a:srgbClr val="FF000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GB" sz="1800" b="1" dirty="0">
              <a:solidFill>
                <a:srgbClr val="00B050"/>
              </a:solidFill>
            </a:endParaRPr>
          </a:p>
        </p:txBody>
      </p:sp>
      <p:sp>
        <p:nvSpPr>
          <p:cNvPr id="4" name="Footer Placeholder 3"/>
          <p:cNvSpPr>
            <a:spLocks noGrp="1"/>
          </p:cNvSpPr>
          <p:nvPr>
            <p:ph type="ftr" sz="quarter" idx="11"/>
          </p:nvPr>
        </p:nvSpPr>
        <p:spPr/>
        <p:txBody>
          <a:bodyPr/>
          <a:lstStyle/>
          <a:p>
            <a:r>
              <a:rPr lang="en-US"/>
              <a:t>UTAS-Nizwa</a:t>
            </a:r>
          </a:p>
        </p:txBody>
      </p:sp>
      <p:sp>
        <p:nvSpPr>
          <p:cNvPr id="14" name="Rectangle 13"/>
          <p:cNvSpPr/>
          <p:nvPr/>
        </p:nvSpPr>
        <p:spPr>
          <a:xfrm>
            <a:off x="76198" y="714918"/>
            <a:ext cx="12045951" cy="1200329"/>
          </a:xfrm>
          <a:prstGeom prst="rect">
            <a:avLst/>
          </a:prstGeom>
        </p:spPr>
        <p:txBody>
          <a:bodyPr wrap="square">
            <a:spAutoFit/>
          </a:bodyPr>
          <a:lstStyle/>
          <a:p>
            <a:endParaRPr lang="en-US" dirty="0"/>
          </a:p>
          <a:p>
            <a:endParaRPr lang="en-US" dirty="0"/>
          </a:p>
          <a:p>
            <a:endParaRPr lang="en-US" dirty="0"/>
          </a:p>
          <a:p>
            <a:endParaRPr lang="en-US" dirty="0"/>
          </a:p>
        </p:txBody>
      </p:sp>
      <p:sp>
        <p:nvSpPr>
          <p:cNvPr id="6" name="Rectangle 5"/>
          <p:cNvSpPr/>
          <p:nvPr/>
        </p:nvSpPr>
        <p:spPr>
          <a:xfrm>
            <a:off x="54525" y="0"/>
            <a:ext cx="12067623" cy="6740307"/>
          </a:xfrm>
          <a:prstGeom prst="rect">
            <a:avLst/>
          </a:prstGeom>
        </p:spPr>
        <p:txBody>
          <a:bodyPr wrap="square">
            <a:spAutoFit/>
          </a:bodyPr>
          <a:lstStyle/>
          <a:p>
            <a:r>
              <a:rPr lang="en-US" b="1" dirty="0">
                <a:solidFill>
                  <a:srgbClr val="C00000"/>
                </a:solidFill>
              </a:rPr>
              <a:t>Understating File Permissions and Modes</a:t>
            </a:r>
          </a:p>
          <a:p>
            <a:r>
              <a:rPr lang="en-US" b="1" dirty="0">
                <a:solidFill>
                  <a:schemeClr val="accent6">
                    <a:lumMod val="50000"/>
                  </a:schemeClr>
                </a:solidFill>
              </a:rPr>
              <a:t>File Permission Basics</a:t>
            </a:r>
          </a:p>
          <a:p>
            <a:r>
              <a:rPr lang="en-US" b="1" dirty="0">
                <a:solidFill>
                  <a:srgbClr val="7030A0"/>
                </a:solidFill>
              </a:rPr>
              <a:t>Each file in Linux has three types of users:</a:t>
            </a:r>
          </a:p>
          <a:p>
            <a:r>
              <a:rPr lang="en-US" b="1" dirty="0">
                <a:solidFill>
                  <a:srgbClr val="7030A0"/>
                </a:solidFill>
              </a:rPr>
              <a:t>🔹 </a:t>
            </a:r>
            <a:r>
              <a:rPr lang="en-US" b="1" dirty="0">
                <a:solidFill>
                  <a:schemeClr val="accent4">
                    <a:lumMod val="75000"/>
                  </a:schemeClr>
                </a:solidFill>
              </a:rPr>
              <a:t>Owner (User) </a:t>
            </a:r>
            <a:r>
              <a:rPr lang="en-US" b="1" dirty="0">
                <a:solidFill>
                  <a:srgbClr val="7030A0"/>
                </a:solidFill>
              </a:rPr>
              <a:t>– The user who created the file.</a:t>
            </a:r>
          </a:p>
          <a:p>
            <a:r>
              <a:rPr lang="en-US" b="1" dirty="0">
                <a:solidFill>
                  <a:srgbClr val="7030A0"/>
                </a:solidFill>
              </a:rPr>
              <a:t>🔹 </a:t>
            </a:r>
            <a:r>
              <a:rPr lang="en-US" b="1" dirty="0">
                <a:solidFill>
                  <a:schemeClr val="accent6">
                    <a:lumMod val="50000"/>
                  </a:schemeClr>
                </a:solidFill>
              </a:rPr>
              <a:t>Group</a:t>
            </a:r>
            <a:r>
              <a:rPr lang="en-US" b="1" dirty="0">
                <a:solidFill>
                  <a:srgbClr val="7030A0"/>
                </a:solidFill>
              </a:rPr>
              <a:t> – A set of users who share access to the file.</a:t>
            </a:r>
          </a:p>
          <a:p>
            <a:r>
              <a:rPr lang="en-US" b="1" dirty="0">
                <a:solidFill>
                  <a:srgbClr val="7030A0"/>
                </a:solidFill>
              </a:rPr>
              <a:t>🔹 </a:t>
            </a:r>
            <a:r>
              <a:rPr lang="en-US" b="1" dirty="0">
                <a:solidFill>
                  <a:schemeClr val="accent1">
                    <a:lumMod val="50000"/>
                  </a:schemeClr>
                </a:solidFill>
              </a:rPr>
              <a:t>Others (World) </a:t>
            </a:r>
            <a:r>
              <a:rPr lang="en-US" b="1" dirty="0">
                <a:solidFill>
                  <a:srgbClr val="7030A0"/>
                </a:solidFill>
              </a:rPr>
              <a:t>– All other users on the system.</a:t>
            </a:r>
          </a:p>
          <a:p>
            <a:endParaRPr lang="en-US" b="1" dirty="0">
              <a:solidFill>
                <a:srgbClr val="7030A0"/>
              </a:solidFill>
            </a:endParaRPr>
          </a:p>
          <a:p>
            <a:r>
              <a:rPr lang="en-US" b="1" dirty="0">
                <a:solidFill>
                  <a:srgbClr val="7030A0"/>
                </a:solidFill>
              </a:rPr>
              <a:t>To check permissions, use: ls -l</a:t>
            </a:r>
          </a:p>
          <a:p>
            <a:r>
              <a:rPr lang="en-US" b="1" dirty="0">
                <a:solidFill>
                  <a:srgbClr val="7030A0"/>
                </a:solidFill>
              </a:rPr>
              <a:t>Example output:</a:t>
            </a:r>
          </a:p>
          <a:p>
            <a:r>
              <a:rPr lang="en-US" b="1" dirty="0">
                <a:solidFill>
                  <a:srgbClr val="7030A0"/>
                </a:solidFill>
              </a:rPr>
              <a:t>-</a:t>
            </a:r>
            <a:r>
              <a:rPr lang="en-US" b="1" dirty="0" err="1">
                <a:solidFill>
                  <a:srgbClr val="7030A0"/>
                </a:solidFill>
              </a:rPr>
              <a:t>rw</a:t>
            </a:r>
            <a:r>
              <a:rPr lang="en-US" b="1" dirty="0">
                <a:solidFill>
                  <a:srgbClr val="7030A0"/>
                </a:solidFill>
              </a:rPr>
              <a:t>-r--r--  1 user group  1234 Mar 20 12:00 file.txt</a:t>
            </a:r>
          </a:p>
          <a:p>
            <a:r>
              <a:rPr lang="en-US" b="1" dirty="0">
                <a:solidFill>
                  <a:srgbClr val="7030A0"/>
                </a:solidFill>
              </a:rPr>
              <a:t>🔹 -</a:t>
            </a:r>
            <a:r>
              <a:rPr lang="en-US" b="1" dirty="0" err="1">
                <a:solidFill>
                  <a:srgbClr val="7030A0"/>
                </a:solidFill>
              </a:rPr>
              <a:t>rw</a:t>
            </a:r>
            <a:r>
              <a:rPr lang="en-US" b="1" dirty="0">
                <a:solidFill>
                  <a:srgbClr val="7030A0"/>
                </a:solidFill>
              </a:rPr>
              <a:t>-r--r-- represents permissions</a:t>
            </a:r>
          </a:p>
          <a:p>
            <a:r>
              <a:rPr lang="en-US" b="1" dirty="0">
                <a:solidFill>
                  <a:srgbClr val="0070C0"/>
                </a:solidFill>
              </a:rPr>
              <a:t>Read	 r </a:t>
            </a:r>
          </a:p>
          <a:p>
            <a:r>
              <a:rPr lang="en-US" b="1" dirty="0">
                <a:solidFill>
                  <a:srgbClr val="0070C0"/>
                </a:solidFill>
              </a:rPr>
              <a:t>Write	w </a:t>
            </a:r>
          </a:p>
          <a:p>
            <a:r>
              <a:rPr lang="en-US" b="1" dirty="0">
                <a:solidFill>
                  <a:srgbClr val="0070C0"/>
                </a:solidFill>
              </a:rPr>
              <a:t>Execute    x</a:t>
            </a:r>
          </a:p>
          <a:p>
            <a:endParaRPr lang="en-US" b="1" dirty="0">
              <a:solidFill>
                <a:srgbClr val="0070C0"/>
              </a:solidFill>
            </a:endParaRPr>
          </a:p>
          <a:p>
            <a:r>
              <a:rPr lang="en-US" b="1" dirty="0">
                <a:solidFill>
                  <a:srgbClr val="0070C0"/>
                </a:solidFill>
              </a:rPr>
              <a:t>For example, -</a:t>
            </a:r>
            <a:r>
              <a:rPr lang="en-US" b="1" dirty="0" err="1">
                <a:solidFill>
                  <a:srgbClr val="0070C0"/>
                </a:solidFill>
              </a:rPr>
              <a:t>rw</a:t>
            </a:r>
            <a:r>
              <a:rPr lang="en-US" b="1" dirty="0">
                <a:solidFill>
                  <a:srgbClr val="0070C0"/>
                </a:solidFill>
              </a:rPr>
              <a:t>-r--r-- means:</a:t>
            </a:r>
          </a:p>
          <a:p>
            <a:r>
              <a:rPr lang="en-US" b="1" dirty="0" err="1">
                <a:solidFill>
                  <a:srgbClr val="0070C0"/>
                </a:solidFill>
              </a:rPr>
              <a:t>rw</a:t>
            </a:r>
            <a:r>
              <a:rPr lang="en-US" b="1" dirty="0">
                <a:solidFill>
                  <a:srgbClr val="0070C0"/>
                </a:solidFill>
              </a:rPr>
              <a:t>- (Owner) → Read &amp; Write only</a:t>
            </a:r>
          </a:p>
          <a:p>
            <a:r>
              <a:rPr lang="en-US" b="1" dirty="0">
                <a:solidFill>
                  <a:srgbClr val="0070C0"/>
                </a:solidFill>
              </a:rPr>
              <a:t>r-- (Group) → Read only</a:t>
            </a:r>
          </a:p>
          <a:p>
            <a:r>
              <a:rPr lang="en-US" b="1" dirty="0">
                <a:solidFill>
                  <a:srgbClr val="0070C0"/>
                </a:solidFill>
              </a:rPr>
              <a:t>r-- (Others) → Read only</a:t>
            </a:r>
          </a:p>
          <a:p>
            <a:r>
              <a:rPr lang="en-US" b="1" dirty="0">
                <a:solidFill>
                  <a:srgbClr val="7030A0"/>
                </a:solidFill>
              </a:rPr>
              <a:t>🔹 user is the owner</a:t>
            </a:r>
          </a:p>
          <a:p>
            <a:r>
              <a:rPr lang="en-US" b="1" dirty="0">
                <a:solidFill>
                  <a:srgbClr val="7030A0"/>
                </a:solidFill>
              </a:rPr>
              <a:t>🔹 group is the group</a:t>
            </a:r>
          </a:p>
          <a:p>
            <a:r>
              <a:rPr lang="en-US" b="1" dirty="0">
                <a:solidFill>
                  <a:srgbClr val="7030A0"/>
                </a:solidFill>
              </a:rPr>
              <a:t>🔹 1234 is the file size in bytes</a:t>
            </a:r>
          </a:p>
          <a:p>
            <a:r>
              <a:rPr lang="en-US" b="1" dirty="0">
                <a:solidFill>
                  <a:srgbClr val="7030A0"/>
                </a:solidFill>
              </a:rPr>
              <a:t>🔹 Mar 20 12:00 is the modification time</a:t>
            </a:r>
          </a:p>
          <a:p>
            <a:r>
              <a:rPr lang="en-US" b="1" dirty="0">
                <a:solidFill>
                  <a:srgbClr val="7030A0"/>
                </a:solidFill>
              </a:rPr>
              <a:t>🔹 file.txt is the file name</a:t>
            </a:r>
            <a:endParaRPr lang="en-US" dirty="0">
              <a:solidFill>
                <a:srgbClr val="7030A0"/>
              </a:solidFill>
            </a:endParaRPr>
          </a:p>
        </p:txBody>
      </p:sp>
    </p:spTree>
    <p:extLst>
      <p:ext uri="{BB962C8B-B14F-4D97-AF65-F5344CB8AC3E}">
        <p14:creationId xmlns:p14="http://schemas.microsoft.com/office/powerpoint/2010/main" val="2765142801"/>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1"/>
          <p:cNvSpPr>
            <a:spLocks noGrp="1"/>
          </p:cNvSpPr>
          <p:nvPr>
            <p:ph idx="1"/>
          </p:nvPr>
        </p:nvSpPr>
        <p:spPr>
          <a:xfrm>
            <a:off x="-1" y="8389"/>
            <a:ext cx="12122150" cy="6425967"/>
          </a:xfrm>
        </p:spPr>
        <p:txBody>
          <a:bodyPr>
            <a:normAutofit/>
          </a:bodyPr>
          <a:lstStyle/>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b="1" u="sng" dirty="0">
              <a:solidFill>
                <a:srgbClr val="FF000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GB" sz="1800" b="1" dirty="0">
              <a:solidFill>
                <a:srgbClr val="00B050"/>
              </a:solidFill>
            </a:endParaRPr>
          </a:p>
        </p:txBody>
      </p:sp>
      <p:sp>
        <p:nvSpPr>
          <p:cNvPr id="4" name="Footer Placeholder 3"/>
          <p:cNvSpPr>
            <a:spLocks noGrp="1"/>
          </p:cNvSpPr>
          <p:nvPr>
            <p:ph type="ftr" sz="quarter" idx="11"/>
          </p:nvPr>
        </p:nvSpPr>
        <p:spPr/>
        <p:txBody>
          <a:bodyPr/>
          <a:lstStyle/>
          <a:p>
            <a:r>
              <a:rPr lang="en-US"/>
              <a:t>UTAS-Nizwa</a:t>
            </a:r>
          </a:p>
        </p:txBody>
      </p:sp>
      <p:sp>
        <p:nvSpPr>
          <p:cNvPr id="14" name="Rectangle 13"/>
          <p:cNvSpPr/>
          <p:nvPr/>
        </p:nvSpPr>
        <p:spPr>
          <a:xfrm>
            <a:off x="76198" y="714918"/>
            <a:ext cx="12045951" cy="1200329"/>
          </a:xfrm>
          <a:prstGeom prst="rect">
            <a:avLst/>
          </a:prstGeom>
        </p:spPr>
        <p:txBody>
          <a:bodyPr wrap="square">
            <a:spAutoFit/>
          </a:bodyPr>
          <a:lstStyle/>
          <a:p>
            <a:endParaRPr lang="en-US" dirty="0"/>
          </a:p>
          <a:p>
            <a:endParaRPr lang="en-US" dirty="0"/>
          </a:p>
          <a:p>
            <a:endParaRPr lang="en-US" dirty="0"/>
          </a:p>
          <a:p>
            <a:endParaRPr lang="en-US" dirty="0"/>
          </a:p>
        </p:txBody>
      </p:sp>
      <p:sp>
        <p:nvSpPr>
          <p:cNvPr id="6" name="Rectangle 5"/>
          <p:cNvSpPr/>
          <p:nvPr/>
        </p:nvSpPr>
        <p:spPr>
          <a:xfrm>
            <a:off x="54525" y="0"/>
            <a:ext cx="12067623" cy="6740307"/>
          </a:xfrm>
          <a:prstGeom prst="rect">
            <a:avLst/>
          </a:prstGeom>
        </p:spPr>
        <p:txBody>
          <a:bodyPr wrap="square">
            <a:spAutoFit/>
          </a:bodyPr>
          <a:lstStyle/>
          <a:p>
            <a:r>
              <a:rPr lang="en-GB" b="1" dirty="0"/>
              <a:t>Changing File Permission using different modes</a:t>
            </a:r>
          </a:p>
          <a:p>
            <a:r>
              <a:rPr lang="en-GB" b="1" dirty="0"/>
              <a:t>There are two modes: </a:t>
            </a:r>
            <a:r>
              <a:rPr lang="en-US" b="1" dirty="0">
                <a:solidFill>
                  <a:srgbClr val="0070C0"/>
                </a:solidFill>
              </a:rPr>
              <a:t>symbolic mode and Numeric Mode</a:t>
            </a:r>
          </a:p>
          <a:p>
            <a:endParaRPr lang="en-US" b="1" dirty="0">
              <a:solidFill>
                <a:srgbClr val="0070C0"/>
              </a:solidFill>
            </a:endParaRPr>
          </a:p>
          <a:p>
            <a:r>
              <a:rPr lang="en-US" b="1" dirty="0">
                <a:solidFill>
                  <a:srgbClr val="7030A0"/>
                </a:solidFill>
              </a:rPr>
              <a:t>Changing Permissions Using Symbolic Mode</a:t>
            </a:r>
          </a:p>
          <a:p>
            <a:r>
              <a:rPr lang="en-US" b="1" dirty="0">
                <a:solidFill>
                  <a:srgbClr val="FF0000"/>
                </a:solidFill>
              </a:rPr>
              <a:t>In symbolic mode, permissions are modified using:</a:t>
            </a:r>
          </a:p>
          <a:p>
            <a:r>
              <a:rPr lang="en-US" b="1" dirty="0" err="1">
                <a:solidFill>
                  <a:srgbClr val="00B0F0"/>
                </a:solidFill>
              </a:rPr>
              <a:t>chmod</a:t>
            </a:r>
            <a:r>
              <a:rPr lang="en-US" b="1" dirty="0">
                <a:solidFill>
                  <a:srgbClr val="00B0F0"/>
                </a:solidFill>
              </a:rPr>
              <a:t> [user category] [operator] [permissions] filename</a:t>
            </a:r>
          </a:p>
          <a:p>
            <a:r>
              <a:rPr lang="en-US" b="1" dirty="0">
                <a:solidFill>
                  <a:srgbClr val="FF0000"/>
                </a:solidFill>
              </a:rPr>
              <a:t>Operators:</a:t>
            </a:r>
          </a:p>
          <a:p>
            <a:r>
              <a:rPr lang="en-US" b="1" dirty="0">
                <a:solidFill>
                  <a:srgbClr val="7030A0"/>
                </a:solidFill>
              </a:rPr>
              <a:t>+ → Adds a permission</a:t>
            </a:r>
          </a:p>
          <a:p>
            <a:r>
              <a:rPr lang="en-US" b="1" dirty="0">
                <a:solidFill>
                  <a:srgbClr val="7030A0"/>
                </a:solidFill>
              </a:rPr>
              <a:t>- → Removes a permission</a:t>
            </a:r>
          </a:p>
          <a:p>
            <a:r>
              <a:rPr lang="en-US" b="1" dirty="0">
                <a:solidFill>
                  <a:srgbClr val="7030A0"/>
                </a:solidFill>
              </a:rPr>
              <a:t>= → Sets exact permissions</a:t>
            </a:r>
          </a:p>
          <a:p>
            <a:r>
              <a:rPr lang="en-US" b="1" dirty="0">
                <a:solidFill>
                  <a:srgbClr val="FF0000"/>
                </a:solidFill>
              </a:rPr>
              <a:t>User Categories:</a:t>
            </a:r>
          </a:p>
          <a:p>
            <a:r>
              <a:rPr lang="en-US" b="1" dirty="0">
                <a:solidFill>
                  <a:schemeClr val="accent6">
                    <a:lumMod val="50000"/>
                  </a:schemeClr>
                </a:solidFill>
              </a:rPr>
              <a:t>u → Owner</a:t>
            </a:r>
          </a:p>
          <a:p>
            <a:r>
              <a:rPr lang="en-US" b="1" dirty="0">
                <a:solidFill>
                  <a:schemeClr val="accent6">
                    <a:lumMod val="50000"/>
                  </a:schemeClr>
                </a:solidFill>
              </a:rPr>
              <a:t>g → Group</a:t>
            </a:r>
          </a:p>
          <a:p>
            <a:r>
              <a:rPr lang="en-US" b="1" dirty="0">
                <a:solidFill>
                  <a:schemeClr val="accent6">
                    <a:lumMod val="50000"/>
                  </a:schemeClr>
                </a:solidFill>
              </a:rPr>
              <a:t>o → Others</a:t>
            </a:r>
          </a:p>
          <a:p>
            <a:r>
              <a:rPr lang="en-US" b="1" dirty="0">
                <a:solidFill>
                  <a:schemeClr val="accent6">
                    <a:lumMod val="50000"/>
                  </a:schemeClr>
                </a:solidFill>
              </a:rPr>
              <a:t>a → All (owner, group, others)</a:t>
            </a:r>
          </a:p>
          <a:p>
            <a:r>
              <a:rPr lang="en-US" b="1" dirty="0">
                <a:solidFill>
                  <a:srgbClr val="FF0000"/>
                </a:solidFill>
              </a:rPr>
              <a:t>Examples:</a:t>
            </a:r>
          </a:p>
          <a:p>
            <a:r>
              <a:rPr lang="en-US" b="1" dirty="0">
                <a:solidFill>
                  <a:schemeClr val="tx1">
                    <a:lumMod val="65000"/>
                    <a:lumOff val="35000"/>
                  </a:schemeClr>
                </a:solidFill>
              </a:rPr>
              <a:t>🔹 Give execute permission to the owner:</a:t>
            </a:r>
          </a:p>
          <a:p>
            <a:r>
              <a:rPr lang="en-US" b="1" dirty="0" err="1">
                <a:solidFill>
                  <a:schemeClr val="tx1">
                    <a:lumMod val="65000"/>
                    <a:lumOff val="35000"/>
                  </a:schemeClr>
                </a:solidFill>
              </a:rPr>
              <a:t>chmod</a:t>
            </a:r>
            <a:r>
              <a:rPr lang="en-US" b="1" dirty="0">
                <a:solidFill>
                  <a:schemeClr val="tx1">
                    <a:lumMod val="65000"/>
                    <a:lumOff val="35000"/>
                  </a:schemeClr>
                </a:solidFill>
              </a:rPr>
              <a:t> </a:t>
            </a:r>
            <a:r>
              <a:rPr lang="en-US" b="1" dirty="0" err="1">
                <a:solidFill>
                  <a:schemeClr val="tx1">
                    <a:lumMod val="65000"/>
                    <a:lumOff val="35000"/>
                  </a:schemeClr>
                </a:solidFill>
              </a:rPr>
              <a:t>u+x</a:t>
            </a:r>
            <a:r>
              <a:rPr lang="en-US" b="1" dirty="0">
                <a:solidFill>
                  <a:schemeClr val="tx1">
                    <a:lumMod val="65000"/>
                    <a:lumOff val="35000"/>
                  </a:schemeClr>
                </a:solidFill>
              </a:rPr>
              <a:t> file.txt</a:t>
            </a:r>
          </a:p>
          <a:p>
            <a:r>
              <a:rPr lang="en-US" b="1" dirty="0">
                <a:solidFill>
                  <a:schemeClr val="tx1">
                    <a:lumMod val="65000"/>
                    <a:lumOff val="35000"/>
                  </a:schemeClr>
                </a:solidFill>
              </a:rPr>
              <a:t>🔹 Remove write permission from the group:</a:t>
            </a:r>
          </a:p>
          <a:p>
            <a:r>
              <a:rPr lang="en-US" b="1" dirty="0" err="1">
                <a:solidFill>
                  <a:schemeClr val="tx1">
                    <a:lumMod val="65000"/>
                    <a:lumOff val="35000"/>
                  </a:schemeClr>
                </a:solidFill>
              </a:rPr>
              <a:t>chmod</a:t>
            </a:r>
            <a:r>
              <a:rPr lang="en-US" b="1" dirty="0">
                <a:solidFill>
                  <a:schemeClr val="tx1">
                    <a:lumMod val="65000"/>
                    <a:lumOff val="35000"/>
                  </a:schemeClr>
                </a:solidFill>
              </a:rPr>
              <a:t> g-w file.txt</a:t>
            </a:r>
          </a:p>
          <a:p>
            <a:r>
              <a:rPr lang="en-US" b="1" dirty="0">
                <a:solidFill>
                  <a:schemeClr val="tx1">
                    <a:lumMod val="65000"/>
                    <a:lumOff val="35000"/>
                  </a:schemeClr>
                </a:solidFill>
              </a:rPr>
              <a:t>🔹 Grant read access to all users:</a:t>
            </a:r>
          </a:p>
          <a:p>
            <a:r>
              <a:rPr lang="en-US" b="1" dirty="0" err="1">
                <a:solidFill>
                  <a:schemeClr val="tx1">
                    <a:lumMod val="65000"/>
                    <a:lumOff val="35000"/>
                  </a:schemeClr>
                </a:solidFill>
              </a:rPr>
              <a:t>chmod</a:t>
            </a:r>
            <a:r>
              <a:rPr lang="en-US" b="1" dirty="0">
                <a:solidFill>
                  <a:schemeClr val="tx1">
                    <a:lumMod val="65000"/>
                    <a:lumOff val="35000"/>
                  </a:schemeClr>
                </a:solidFill>
              </a:rPr>
              <a:t> </a:t>
            </a:r>
            <a:r>
              <a:rPr lang="en-US" b="1" dirty="0" err="1">
                <a:solidFill>
                  <a:schemeClr val="tx1">
                    <a:lumMod val="65000"/>
                    <a:lumOff val="35000"/>
                  </a:schemeClr>
                </a:solidFill>
              </a:rPr>
              <a:t>a+r</a:t>
            </a:r>
            <a:r>
              <a:rPr lang="en-US" b="1" dirty="0">
                <a:solidFill>
                  <a:schemeClr val="tx1">
                    <a:lumMod val="65000"/>
                    <a:lumOff val="35000"/>
                  </a:schemeClr>
                </a:solidFill>
              </a:rPr>
              <a:t> file.txt</a:t>
            </a:r>
          </a:p>
          <a:p>
            <a:r>
              <a:rPr lang="en-US" b="1" dirty="0">
                <a:solidFill>
                  <a:schemeClr val="tx1">
                    <a:lumMod val="65000"/>
                    <a:lumOff val="35000"/>
                  </a:schemeClr>
                </a:solidFill>
              </a:rPr>
              <a:t>🔹 Set specific permissions (only read and execute for all users):</a:t>
            </a:r>
          </a:p>
          <a:p>
            <a:r>
              <a:rPr lang="en-US" b="1" dirty="0" err="1">
                <a:solidFill>
                  <a:schemeClr val="tx1">
                    <a:lumMod val="65000"/>
                    <a:lumOff val="35000"/>
                  </a:schemeClr>
                </a:solidFill>
              </a:rPr>
              <a:t>chmod</a:t>
            </a:r>
            <a:r>
              <a:rPr lang="en-US" b="1" dirty="0">
                <a:solidFill>
                  <a:schemeClr val="tx1">
                    <a:lumMod val="65000"/>
                    <a:lumOff val="35000"/>
                  </a:schemeClr>
                </a:solidFill>
              </a:rPr>
              <a:t> a=</a:t>
            </a:r>
            <a:r>
              <a:rPr lang="en-US" b="1" dirty="0" err="1">
                <a:solidFill>
                  <a:schemeClr val="tx1">
                    <a:lumMod val="65000"/>
                    <a:lumOff val="35000"/>
                  </a:schemeClr>
                </a:solidFill>
              </a:rPr>
              <a:t>rx</a:t>
            </a:r>
            <a:r>
              <a:rPr lang="en-US" b="1" dirty="0">
                <a:solidFill>
                  <a:schemeClr val="tx1">
                    <a:lumMod val="65000"/>
                    <a:lumOff val="35000"/>
                  </a:schemeClr>
                </a:solidFill>
              </a:rPr>
              <a:t> file.txt</a:t>
            </a:r>
          </a:p>
        </p:txBody>
      </p:sp>
    </p:spTree>
    <p:extLst>
      <p:ext uri="{BB962C8B-B14F-4D97-AF65-F5344CB8AC3E}">
        <p14:creationId xmlns:p14="http://schemas.microsoft.com/office/powerpoint/2010/main" val="2871594470"/>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1"/>
          <p:cNvSpPr>
            <a:spLocks noGrp="1"/>
          </p:cNvSpPr>
          <p:nvPr>
            <p:ph idx="1"/>
          </p:nvPr>
        </p:nvSpPr>
        <p:spPr>
          <a:xfrm>
            <a:off x="-1" y="8389"/>
            <a:ext cx="12122150" cy="6425967"/>
          </a:xfrm>
        </p:spPr>
        <p:txBody>
          <a:bodyPr>
            <a:normAutofit/>
          </a:bodyPr>
          <a:lstStyle/>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b="1" u="sng" dirty="0">
              <a:solidFill>
                <a:srgbClr val="FF000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GB" sz="1800" b="1" dirty="0">
              <a:solidFill>
                <a:srgbClr val="00B050"/>
              </a:solidFill>
            </a:endParaRPr>
          </a:p>
        </p:txBody>
      </p:sp>
      <p:sp>
        <p:nvSpPr>
          <p:cNvPr id="4" name="Footer Placeholder 3"/>
          <p:cNvSpPr>
            <a:spLocks noGrp="1"/>
          </p:cNvSpPr>
          <p:nvPr>
            <p:ph type="ftr" sz="quarter" idx="11"/>
          </p:nvPr>
        </p:nvSpPr>
        <p:spPr/>
        <p:txBody>
          <a:bodyPr/>
          <a:lstStyle/>
          <a:p>
            <a:r>
              <a:rPr lang="en-US"/>
              <a:t>UTAS-Nizwa</a:t>
            </a:r>
          </a:p>
        </p:txBody>
      </p:sp>
      <p:sp>
        <p:nvSpPr>
          <p:cNvPr id="14" name="Rectangle 13"/>
          <p:cNvSpPr/>
          <p:nvPr/>
        </p:nvSpPr>
        <p:spPr>
          <a:xfrm>
            <a:off x="76198" y="714918"/>
            <a:ext cx="12045951" cy="1200329"/>
          </a:xfrm>
          <a:prstGeom prst="rect">
            <a:avLst/>
          </a:prstGeom>
        </p:spPr>
        <p:txBody>
          <a:bodyPr wrap="square">
            <a:spAutoFit/>
          </a:bodyPr>
          <a:lstStyle/>
          <a:p>
            <a:endParaRPr lang="en-US" dirty="0"/>
          </a:p>
          <a:p>
            <a:endParaRPr lang="en-US" dirty="0"/>
          </a:p>
          <a:p>
            <a:endParaRPr lang="en-US" dirty="0"/>
          </a:p>
          <a:p>
            <a:endParaRPr lang="en-US" dirty="0"/>
          </a:p>
        </p:txBody>
      </p:sp>
      <p:sp>
        <p:nvSpPr>
          <p:cNvPr id="6" name="Rectangle 5"/>
          <p:cNvSpPr/>
          <p:nvPr/>
        </p:nvSpPr>
        <p:spPr>
          <a:xfrm>
            <a:off x="76198" y="67540"/>
            <a:ext cx="6639890" cy="1969770"/>
          </a:xfrm>
          <a:prstGeom prst="rect">
            <a:avLst/>
          </a:prstGeom>
        </p:spPr>
        <p:txBody>
          <a:bodyPr wrap="square">
            <a:spAutoFit/>
          </a:bodyPr>
          <a:lstStyle/>
          <a:p>
            <a:r>
              <a:rPr lang="en-US" sz="1400" b="1" dirty="0">
                <a:solidFill>
                  <a:schemeClr val="tx1">
                    <a:lumMod val="65000"/>
                    <a:lumOff val="35000"/>
                  </a:schemeClr>
                </a:solidFill>
              </a:rPr>
              <a:t>For example,</a:t>
            </a:r>
          </a:p>
          <a:p>
            <a:r>
              <a:rPr lang="en-US" sz="1200" b="1" dirty="0">
                <a:solidFill>
                  <a:schemeClr val="tx1">
                    <a:lumMod val="65000"/>
                    <a:lumOff val="35000"/>
                  </a:schemeClr>
                </a:solidFill>
              </a:rPr>
              <a:t>Redirect date command saved as mydate.txt. Check the file permission of mydate.txt.</a:t>
            </a:r>
          </a:p>
          <a:p>
            <a:r>
              <a:rPr lang="en-US" sz="1200" dirty="0"/>
              <a:t>Sets </a:t>
            </a:r>
            <a:r>
              <a:rPr lang="en-US" sz="1200" b="1" dirty="0"/>
              <a:t>no permissions</a:t>
            </a:r>
            <a:r>
              <a:rPr lang="en-US" sz="1200" dirty="0"/>
              <a:t> (read, write, or execute) for </a:t>
            </a:r>
            <a:r>
              <a:rPr lang="en-US" sz="1200" b="1" dirty="0"/>
              <a:t>everyone of mydate.txt file. </a:t>
            </a:r>
          </a:p>
          <a:p>
            <a:r>
              <a:rPr lang="en-US" sz="1200" b="1" dirty="0"/>
              <a:t>Execute the following command:</a:t>
            </a:r>
          </a:p>
          <a:p>
            <a:r>
              <a:rPr lang="en-US" sz="1200" b="1" dirty="0" err="1">
                <a:solidFill>
                  <a:srgbClr val="FF0000"/>
                </a:solidFill>
              </a:rPr>
              <a:t>chmod</a:t>
            </a:r>
            <a:r>
              <a:rPr lang="en-US" sz="1200" b="1" dirty="0">
                <a:solidFill>
                  <a:srgbClr val="FF0000"/>
                </a:solidFill>
              </a:rPr>
              <a:t> +r mydate.txt</a:t>
            </a:r>
          </a:p>
          <a:p>
            <a:r>
              <a:rPr lang="en-US" sz="1200" dirty="0" err="1"/>
              <a:t>chmod</a:t>
            </a:r>
            <a:r>
              <a:rPr lang="en-US" sz="1200" dirty="0"/>
              <a:t> → Change file permissions</a:t>
            </a:r>
          </a:p>
          <a:p>
            <a:r>
              <a:rPr lang="en-US" sz="1200" dirty="0"/>
              <a:t>+r    → Adds read (r) permission</a:t>
            </a:r>
          </a:p>
          <a:p>
            <a:r>
              <a:rPr lang="en-US" sz="1200" dirty="0"/>
              <a:t>mydate.txt → Target file</a:t>
            </a:r>
          </a:p>
          <a:p>
            <a:r>
              <a:rPr lang="en-US" sz="1200" dirty="0"/>
              <a:t>Effect of the Command:</a:t>
            </a:r>
          </a:p>
          <a:p>
            <a:r>
              <a:rPr lang="en-US" sz="1200" dirty="0"/>
              <a:t>This command grants read permission to all users for the file mydate.txt. </a:t>
            </a:r>
            <a:endParaRPr lang="en-US" sz="1600" b="1" dirty="0">
              <a:solidFill>
                <a:schemeClr val="tx1">
                  <a:lumMod val="65000"/>
                  <a:lumOff val="35000"/>
                </a:schemeClr>
              </a:solidFill>
            </a:endParaRPr>
          </a:p>
        </p:txBody>
      </p:sp>
      <p:pic>
        <p:nvPicPr>
          <p:cNvPr id="3" name="Picture 2"/>
          <p:cNvPicPr>
            <a:picLocks noChangeAspect="1"/>
          </p:cNvPicPr>
          <p:nvPr/>
        </p:nvPicPr>
        <p:blipFill>
          <a:blip r:embed="rId3"/>
          <a:stretch>
            <a:fillRect/>
          </a:stretch>
        </p:blipFill>
        <p:spPr>
          <a:xfrm>
            <a:off x="7035868" y="8389"/>
            <a:ext cx="5101606" cy="2105238"/>
          </a:xfrm>
          <a:prstGeom prst="rect">
            <a:avLst/>
          </a:prstGeom>
        </p:spPr>
      </p:pic>
      <p:pic>
        <p:nvPicPr>
          <p:cNvPr id="7" name="Picture 6"/>
          <p:cNvPicPr>
            <a:picLocks noChangeAspect="1"/>
          </p:cNvPicPr>
          <p:nvPr/>
        </p:nvPicPr>
        <p:blipFill>
          <a:blip r:embed="rId4"/>
          <a:stretch>
            <a:fillRect/>
          </a:stretch>
        </p:blipFill>
        <p:spPr>
          <a:xfrm>
            <a:off x="7141827" y="2413221"/>
            <a:ext cx="5050173" cy="1616301"/>
          </a:xfrm>
          <a:prstGeom prst="rect">
            <a:avLst/>
          </a:prstGeom>
        </p:spPr>
      </p:pic>
      <p:pic>
        <p:nvPicPr>
          <p:cNvPr id="8" name="Picture 7"/>
          <p:cNvPicPr>
            <a:picLocks noChangeAspect="1"/>
          </p:cNvPicPr>
          <p:nvPr/>
        </p:nvPicPr>
        <p:blipFill>
          <a:blip r:embed="rId5"/>
          <a:stretch>
            <a:fillRect/>
          </a:stretch>
        </p:blipFill>
        <p:spPr>
          <a:xfrm>
            <a:off x="7073846" y="4242075"/>
            <a:ext cx="5116933" cy="1861052"/>
          </a:xfrm>
          <a:prstGeom prst="rect">
            <a:avLst/>
          </a:prstGeom>
        </p:spPr>
      </p:pic>
      <p:sp>
        <p:nvSpPr>
          <p:cNvPr id="10" name="Rectangle 9"/>
          <p:cNvSpPr/>
          <p:nvPr/>
        </p:nvSpPr>
        <p:spPr>
          <a:xfrm>
            <a:off x="177564" y="2413221"/>
            <a:ext cx="6639890" cy="1415772"/>
          </a:xfrm>
          <a:prstGeom prst="rect">
            <a:avLst/>
          </a:prstGeom>
        </p:spPr>
        <p:txBody>
          <a:bodyPr wrap="square">
            <a:spAutoFit/>
          </a:bodyPr>
          <a:lstStyle/>
          <a:p>
            <a:r>
              <a:rPr lang="en-US" sz="1400" b="1" dirty="0">
                <a:solidFill>
                  <a:schemeClr val="tx1">
                    <a:lumMod val="65000"/>
                    <a:lumOff val="35000"/>
                  </a:schemeClr>
                </a:solidFill>
              </a:rPr>
              <a:t>For example,</a:t>
            </a:r>
          </a:p>
          <a:p>
            <a:r>
              <a:rPr lang="en-US" sz="1200" dirty="0"/>
              <a:t>Sets </a:t>
            </a:r>
            <a:r>
              <a:rPr lang="en-US" sz="1200" b="1" dirty="0"/>
              <a:t>no permissions</a:t>
            </a:r>
            <a:r>
              <a:rPr lang="en-US" sz="1200" dirty="0"/>
              <a:t> (read, write, or execute) for </a:t>
            </a:r>
            <a:r>
              <a:rPr lang="en-US" sz="1200" b="1" dirty="0"/>
              <a:t>everyone of mydate.txt file. </a:t>
            </a:r>
          </a:p>
          <a:p>
            <a:r>
              <a:rPr lang="en-US" sz="1200" b="1" dirty="0"/>
              <a:t>Execute the following command:</a:t>
            </a:r>
          </a:p>
          <a:p>
            <a:r>
              <a:rPr lang="en-US" sz="1200" b="1" dirty="0" err="1">
                <a:solidFill>
                  <a:srgbClr val="FF0000"/>
                </a:solidFill>
              </a:rPr>
              <a:t>chmod</a:t>
            </a:r>
            <a:r>
              <a:rPr lang="en-US" sz="1200" b="1" dirty="0">
                <a:solidFill>
                  <a:srgbClr val="FF0000"/>
                </a:solidFill>
              </a:rPr>
              <a:t> +w mydate.txt</a:t>
            </a:r>
          </a:p>
          <a:p>
            <a:r>
              <a:rPr lang="en-US" sz="1200" dirty="0" err="1"/>
              <a:t>chmod</a:t>
            </a:r>
            <a:r>
              <a:rPr lang="en-US" sz="1200" dirty="0"/>
              <a:t> → Change file permissions</a:t>
            </a:r>
          </a:p>
          <a:p>
            <a:r>
              <a:rPr lang="en-US" sz="1200" dirty="0"/>
              <a:t>+w    → Give write(w) permissions only to the owner(user).</a:t>
            </a:r>
          </a:p>
          <a:p>
            <a:r>
              <a:rPr lang="en-US" sz="1200" dirty="0"/>
              <a:t>mydate.txt → Target file</a:t>
            </a:r>
          </a:p>
        </p:txBody>
      </p:sp>
      <p:sp>
        <p:nvSpPr>
          <p:cNvPr id="12" name="Rectangle 11"/>
          <p:cNvSpPr/>
          <p:nvPr/>
        </p:nvSpPr>
        <p:spPr>
          <a:xfrm>
            <a:off x="177564" y="4146789"/>
            <a:ext cx="6639890" cy="1969770"/>
          </a:xfrm>
          <a:prstGeom prst="rect">
            <a:avLst/>
          </a:prstGeom>
        </p:spPr>
        <p:txBody>
          <a:bodyPr wrap="square">
            <a:spAutoFit/>
          </a:bodyPr>
          <a:lstStyle/>
          <a:p>
            <a:r>
              <a:rPr lang="en-US" sz="1400" b="1" dirty="0">
                <a:solidFill>
                  <a:schemeClr val="tx1">
                    <a:lumMod val="65000"/>
                    <a:lumOff val="35000"/>
                  </a:schemeClr>
                </a:solidFill>
              </a:rPr>
              <a:t>For example,</a:t>
            </a:r>
          </a:p>
          <a:p>
            <a:r>
              <a:rPr lang="en-US" sz="1200" b="1" dirty="0">
                <a:solidFill>
                  <a:schemeClr val="tx1">
                    <a:lumMod val="65000"/>
                    <a:lumOff val="35000"/>
                  </a:schemeClr>
                </a:solidFill>
              </a:rPr>
              <a:t>Redirect date command saved as mydate.txt. Check the file permission of mydate.txt.</a:t>
            </a:r>
          </a:p>
          <a:p>
            <a:r>
              <a:rPr lang="en-US" sz="1200" dirty="0"/>
              <a:t>Sets </a:t>
            </a:r>
            <a:r>
              <a:rPr lang="en-US" sz="1200" b="1" dirty="0"/>
              <a:t>no permissions</a:t>
            </a:r>
            <a:r>
              <a:rPr lang="en-US" sz="1200" dirty="0"/>
              <a:t> (read, write, or execute) for </a:t>
            </a:r>
            <a:r>
              <a:rPr lang="en-US" sz="1200" b="1" dirty="0"/>
              <a:t>everyone of mydate.txt file. </a:t>
            </a:r>
          </a:p>
          <a:p>
            <a:r>
              <a:rPr lang="en-US" sz="1200" b="1" dirty="0"/>
              <a:t>Execute the following command:</a:t>
            </a:r>
          </a:p>
          <a:p>
            <a:r>
              <a:rPr lang="en-US" sz="1200" b="1" dirty="0" err="1">
                <a:solidFill>
                  <a:srgbClr val="FF0000"/>
                </a:solidFill>
              </a:rPr>
              <a:t>chmod</a:t>
            </a:r>
            <a:r>
              <a:rPr lang="en-US" sz="1200" b="1" dirty="0">
                <a:solidFill>
                  <a:srgbClr val="FF0000"/>
                </a:solidFill>
              </a:rPr>
              <a:t> +x mydate.txt</a:t>
            </a:r>
          </a:p>
          <a:p>
            <a:r>
              <a:rPr lang="en-US" sz="1200" dirty="0" err="1"/>
              <a:t>chmod</a:t>
            </a:r>
            <a:r>
              <a:rPr lang="en-US" sz="1200" dirty="0"/>
              <a:t> → Change file permissions</a:t>
            </a:r>
          </a:p>
          <a:p>
            <a:r>
              <a:rPr lang="en-US" sz="1200" dirty="0"/>
              <a:t>+x   → Adds execute(x) permission</a:t>
            </a:r>
          </a:p>
          <a:p>
            <a:r>
              <a:rPr lang="en-US" sz="1200" dirty="0"/>
              <a:t>mydate.txt → Target file</a:t>
            </a:r>
          </a:p>
          <a:p>
            <a:r>
              <a:rPr lang="en-US" sz="1200" dirty="0"/>
              <a:t>Effect of the Command:</a:t>
            </a:r>
          </a:p>
          <a:p>
            <a:r>
              <a:rPr lang="en-US" sz="1200" dirty="0"/>
              <a:t>This command grants execute permission to all users for the file mydate.txt. </a:t>
            </a:r>
            <a:endParaRPr lang="en-US" sz="1600" b="1" dirty="0">
              <a:solidFill>
                <a:schemeClr val="tx1">
                  <a:lumMod val="65000"/>
                  <a:lumOff val="35000"/>
                </a:schemeClr>
              </a:solidFill>
            </a:endParaRPr>
          </a:p>
        </p:txBody>
      </p:sp>
    </p:spTree>
    <p:extLst>
      <p:ext uri="{BB962C8B-B14F-4D97-AF65-F5344CB8AC3E}">
        <p14:creationId xmlns:p14="http://schemas.microsoft.com/office/powerpoint/2010/main" val="3974091532"/>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1"/>
          <p:cNvSpPr>
            <a:spLocks noGrp="1"/>
          </p:cNvSpPr>
          <p:nvPr>
            <p:ph idx="1"/>
          </p:nvPr>
        </p:nvSpPr>
        <p:spPr>
          <a:xfrm>
            <a:off x="-1" y="8389"/>
            <a:ext cx="12122150" cy="6425967"/>
          </a:xfrm>
        </p:spPr>
        <p:txBody>
          <a:bodyPr>
            <a:normAutofit/>
          </a:bodyPr>
          <a:lstStyle/>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b="1" u="sng" dirty="0">
              <a:solidFill>
                <a:srgbClr val="FF000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GB" sz="1800" b="1" dirty="0">
              <a:solidFill>
                <a:srgbClr val="00B050"/>
              </a:solidFill>
            </a:endParaRPr>
          </a:p>
        </p:txBody>
      </p:sp>
      <p:sp>
        <p:nvSpPr>
          <p:cNvPr id="4" name="Footer Placeholder 3"/>
          <p:cNvSpPr>
            <a:spLocks noGrp="1"/>
          </p:cNvSpPr>
          <p:nvPr>
            <p:ph type="ftr" sz="quarter" idx="11"/>
          </p:nvPr>
        </p:nvSpPr>
        <p:spPr/>
        <p:txBody>
          <a:bodyPr/>
          <a:lstStyle/>
          <a:p>
            <a:r>
              <a:rPr lang="en-US"/>
              <a:t>UTAS-Nizwa</a:t>
            </a:r>
          </a:p>
        </p:txBody>
      </p:sp>
      <p:sp>
        <p:nvSpPr>
          <p:cNvPr id="14" name="Rectangle 13"/>
          <p:cNvSpPr/>
          <p:nvPr/>
        </p:nvSpPr>
        <p:spPr>
          <a:xfrm>
            <a:off x="76198" y="714918"/>
            <a:ext cx="12045951" cy="1200329"/>
          </a:xfrm>
          <a:prstGeom prst="rect">
            <a:avLst/>
          </a:prstGeom>
        </p:spPr>
        <p:txBody>
          <a:bodyPr wrap="square">
            <a:spAutoFit/>
          </a:bodyPr>
          <a:lstStyle/>
          <a:p>
            <a:endParaRPr lang="en-US" dirty="0"/>
          </a:p>
          <a:p>
            <a:endParaRPr lang="en-US" dirty="0"/>
          </a:p>
          <a:p>
            <a:endParaRPr lang="en-US" dirty="0"/>
          </a:p>
          <a:p>
            <a:endParaRPr lang="en-US" dirty="0"/>
          </a:p>
        </p:txBody>
      </p:sp>
      <p:sp>
        <p:nvSpPr>
          <p:cNvPr id="6" name="Rectangle 5"/>
          <p:cNvSpPr/>
          <p:nvPr/>
        </p:nvSpPr>
        <p:spPr>
          <a:xfrm>
            <a:off x="54525" y="0"/>
            <a:ext cx="12067623" cy="7294305"/>
          </a:xfrm>
          <a:prstGeom prst="rect">
            <a:avLst/>
          </a:prstGeom>
        </p:spPr>
        <p:txBody>
          <a:bodyPr wrap="square">
            <a:spAutoFit/>
          </a:bodyPr>
          <a:lstStyle/>
          <a:p>
            <a:r>
              <a:rPr lang="en-GB" b="1" dirty="0">
                <a:solidFill>
                  <a:srgbClr val="C00000"/>
                </a:solidFill>
              </a:rPr>
              <a:t>Changing File Ownership</a:t>
            </a:r>
          </a:p>
          <a:p>
            <a:r>
              <a:rPr lang="en-US" dirty="0">
                <a:solidFill>
                  <a:schemeClr val="tx1">
                    <a:lumMod val="85000"/>
                    <a:lumOff val="15000"/>
                  </a:schemeClr>
                </a:solidFill>
              </a:rPr>
              <a:t>In Linux, file ownership determines who owns a file and which group has access to it. The</a:t>
            </a:r>
            <a:r>
              <a:rPr lang="en-US" b="1" dirty="0">
                <a:solidFill>
                  <a:srgbClr val="C00000"/>
                </a:solidFill>
              </a:rPr>
              <a:t> </a:t>
            </a:r>
            <a:r>
              <a:rPr lang="en-US" b="1" dirty="0" err="1">
                <a:solidFill>
                  <a:srgbClr val="C00000"/>
                </a:solidFill>
              </a:rPr>
              <a:t>chown</a:t>
            </a:r>
            <a:r>
              <a:rPr lang="en-US" b="1" dirty="0">
                <a:solidFill>
                  <a:srgbClr val="C00000"/>
                </a:solidFill>
              </a:rPr>
              <a:t> </a:t>
            </a:r>
            <a:r>
              <a:rPr lang="en-US" dirty="0">
                <a:solidFill>
                  <a:schemeClr val="tx1">
                    <a:lumMod val="85000"/>
                    <a:lumOff val="15000"/>
                  </a:schemeClr>
                </a:solidFill>
              </a:rPr>
              <a:t>command is used to change file ownership and  </a:t>
            </a:r>
            <a:r>
              <a:rPr lang="en-US" b="1" dirty="0" err="1">
                <a:solidFill>
                  <a:srgbClr val="C00000"/>
                </a:solidFill>
              </a:rPr>
              <a:t>chgrp</a:t>
            </a:r>
            <a:r>
              <a:rPr lang="en-US" dirty="0">
                <a:solidFill>
                  <a:schemeClr val="tx1">
                    <a:lumMod val="85000"/>
                    <a:lumOff val="15000"/>
                  </a:schemeClr>
                </a:solidFill>
              </a:rPr>
              <a:t> command is used to group ownership.</a:t>
            </a:r>
          </a:p>
          <a:p>
            <a:endParaRPr lang="en-US" dirty="0">
              <a:solidFill>
                <a:schemeClr val="tx1">
                  <a:lumMod val="85000"/>
                  <a:lumOff val="15000"/>
                </a:schemeClr>
              </a:solidFill>
            </a:endParaRPr>
          </a:p>
          <a:p>
            <a:r>
              <a:rPr lang="en-US" dirty="0">
                <a:solidFill>
                  <a:schemeClr val="tx1">
                    <a:lumMod val="85000"/>
                    <a:lumOff val="15000"/>
                  </a:schemeClr>
                </a:solidFill>
              </a:rPr>
              <a:t>The </a:t>
            </a:r>
            <a:r>
              <a:rPr lang="en-US" dirty="0" err="1">
                <a:solidFill>
                  <a:srgbClr val="FF0000"/>
                </a:solidFill>
              </a:rPr>
              <a:t>chown</a:t>
            </a:r>
            <a:r>
              <a:rPr lang="en-US" dirty="0">
                <a:solidFill>
                  <a:schemeClr val="tx1">
                    <a:lumMod val="85000"/>
                    <a:lumOff val="15000"/>
                  </a:schemeClr>
                </a:solidFill>
              </a:rPr>
              <a:t> (change owner) command in Linux is used to change the ownership of a file or directory,</a:t>
            </a:r>
          </a:p>
          <a:p>
            <a:endParaRPr lang="en-US" dirty="0">
              <a:solidFill>
                <a:schemeClr val="tx1">
                  <a:lumMod val="85000"/>
                  <a:lumOff val="15000"/>
                </a:schemeClr>
              </a:solidFill>
            </a:endParaRPr>
          </a:p>
          <a:p>
            <a:r>
              <a:rPr lang="en-US" b="1" dirty="0">
                <a:solidFill>
                  <a:schemeClr val="tx1">
                    <a:lumMod val="85000"/>
                    <a:lumOff val="15000"/>
                  </a:schemeClr>
                </a:solidFill>
              </a:rPr>
              <a:t>Step1: Create user as </a:t>
            </a:r>
            <a:r>
              <a:rPr lang="en-US" b="1" dirty="0" err="1">
                <a:solidFill>
                  <a:srgbClr val="FF0000"/>
                </a:solidFill>
              </a:rPr>
              <a:t>ahmed</a:t>
            </a:r>
            <a:r>
              <a:rPr lang="en-US" b="1" dirty="0">
                <a:solidFill>
                  <a:schemeClr val="tx1">
                    <a:lumMod val="85000"/>
                    <a:lumOff val="15000"/>
                  </a:schemeClr>
                </a:solidFill>
              </a:rPr>
              <a:t>, file named as </a:t>
            </a:r>
            <a:r>
              <a:rPr lang="en-US" b="1" dirty="0">
                <a:solidFill>
                  <a:srgbClr val="00B0F0"/>
                </a:solidFill>
              </a:rPr>
              <a:t>test.txt</a:t>
            </a:r>
            <a:r>
              <a:rPr lang="en-US" b="1" dirty="0">
                <a:solidFill>
                  <a:schemeClr val="tx1">
                    <a:lumMod val="85000"/>
                    <a:lumOff val="15000"/>
                  </a:schemeClr>
                </a:solidFill>
              </a:rPr>
              <a:t> and view permission of  </a:t>
            </a:r>
            <a:r>
              <a:rPr lang="en-US" b="1" dirty="0">
                <a:solidFill>
                  <a:srgbClr val="7030A0"/>
                </a:solidFill>
              </a:rPr>
              <a:t>test.txt</a:t>
            </a:r>
            <a:r>
              <a:rPr lang="en-US" b="1" dirty="0">
                <a:solidFill>
                  <a:schemeClr val="tx1">
                    <a:lumMod val="85000"/>
                    <a:lumOff val="15000"/>
                  </a:schemeClr>
                </a:solidFill>
              </a:rPr>
              <a:t> file.</a:t>
            </a:r>
          </a:p>
          <a:p>
            <a:r>
              <a:rPr lang="en-US" dirty="0">
                <a:solidFill>
                  <a:srgbClr val="C00000"/>
                </a:solidFill>
              </a:rPr>
              <a:t>[</a:t>
            </a:r>
            <a:r>
              <a:rPr lang="en-US" dirty="0" err="1">
                <a:solidFill>
                  <a:srgbClr val="C00000"/>
                </a:solidFill>
              </a:rPr>
              <a:t>root@localhost</a:t>
            </a:r>
            <a:r>
              <a:rPr lang="en-US" dirty="0">
                <a:solidFill>
                  <a:srgbClr val="C00000"/>
                </a:solidFill>
              </a:rPr>
              <a:t> ~]# </a:t>
            </a:r>
            <a:r>
              <a:rPr lang="en-US" dirty="0" err="1">
                <a:solidFill>
                  <a:srgbClr val="C00000"/>
                </a:solidFill>
              </a:rPr>
              <a:t>useradd</a:t>
            </a:r>
            <a:r>
              <a:rPr lang="en-US" dirty="0">
                <a:solidFill>
                  <a:srgbClr val="C00000"/>
                </a:solidFill>
              </a:rPr>
              <a:t> </a:t>
            </a:r>
            <a:r>
              <a:rPr lang="en-US" dirty="0" err="1">
                <a:solidFill>
                  <a:srgbClr val="C00000"/>
                </a:solidFill>
              </a:rPr>
              <a:t>ahmed</a:t>
            </a:r>
            <a:endParaRPr lang="en-US" dirty="0">
              <a:solidFill>
                <a:srgbClr val="C00000"/>
              </a:solidFill>
            </a:endParaRPr>
          </a:p>
          <a:p>
            <a:endParaRPr lang="en-US" dirty="0">
              <a:solidFill>
                <a:schemeClr val="tx1">
                  <a:lumMod val="85000"/>
                  <a:lumOff val="15000"/>
                </a:schemeClr>
              </a:solidFill>
            </a:endParaRPr>
          </a:p>
          <a:p>
            <a:r>
              <a:rPr lang="en-US" b="1" dirty="0">
                <a:solidFill>
                  <a:srgbClr val="00B0F0"/>
                </a:solidFill>
              </a:rPr>
              <a:t>[</a:t>
            </a:r>
            <a:r>
              <a:rPr lang="en-US" b="1" dirty="0" err="1">
                <a:solidFill>
                  <a:srgbClr val="00B0F0"/>
                </a:solidFill>
              </a:rPr>
              <a:t>root@localhost</a:t>
            </a:r>
            <a:r>
              <a:rPr lang="en-US" b="1" dirty="0">
                <a:solidFill>
                  <a:srgbClr val="00B0F0"/>
                </a:solidFill>
              </a:rPr>
              <a:t> ~]# cat &gt; test.txt</a:t>
            </a:r>
          </a:p>
          <a:p>
            <a:r>
              <a:rPr lang="en-US" b="1" dirty="0">
                <a:solidFill>
                  <a:srgbClr val="00B0F0"/>
                </a:solidFill>
              </a:rPr>
              <a:t>UTAS </a:t>
            </a:r>
            <a:r>
              <a:rPr lang="en-US" b="1" dirty="0" err="1">
                <a:solidFill>
                  <a:srgbClr val="00B0F0"/>
                </a:solidFill>
              </a:rPr>
              <a:t>Nizwa</a:t>
            </a:r>
            <a:r>
              <a:rPr lang="en-US" b="1" dirty="0">
                <a:solidFill>
                  <a:srgbClr val="00B0F0"/>
                </a:solidFill>
              </a:rPr>
              <a:t> Oman</a:t>
            </a:r>
          </a:p>
          <a:p>
            <a:r>
              <a:rPr lang="en-US" b="1" dirty="0">
                <a:solidFill>
                  <a:srgbClr val="00B0F0"/>
                </a:solidFill>
              </a:rPr>
              <a:t>[</a:t>
            </a:r>
            <a:r>
              <a:rPr lang="en-US" b="1" dirty="0" err="1">
                <a:solidFill>
                  <a:srgbClr val="00B0F0"/>
                </a:solidFill>
              </a:rPr>
              <a:t>root@localhost</a:t>
            </a:r>
            <a:r>
              <a:rPr lang="en-US" b="1" dirty="0">
                <a:solidFill>
                  <a:srgbClr val="00B0F0"/>
                </a:solidFill>
              </a:rPr>
              <a:t> ~]# </a:t>
            </a:r>
          </a:p>
          <a:p>
            <a:endParaRPr lang="en-US" dirty="0"/>
          </a:p>
          <a:p>
            <a:r>
              <a:rPr lang="en-US" b="1" dirty="0">
                <a:solidFill>
                  <a:schemeClr val="accent4">
                    <a:lumMod val="50000"/>
                  </a:schemeClr>
                </a:solidFill>
              </a:rPr>
              <a:t>[</a:t>
            </a:r>
            <a:r>
              <a:rPr lang="en-US" b="1" dirty="0" err="1">
                <a:solidFill>
                  <a:schemeClr val="accent4">
                    <a:lumMod val="50000"/>
                  </a:schemeClr>
                </a:solidFill>
              </a:rPr>
              <a:t>root@localhost</a:t>
            </a:r>
            <a:r>
              <a:rPr lang="en-US" b="1" dirty="0">
                <a:solidFill>
                  <a:schemeClr val="accent4">
                    <a:lumMod val="50000"/>
                  </a:schemeClr>
                </a:solidFill>
              </a:rPr>
              <a:t> ~]# ls -l test.txt</a:t>
            </a:r>
          </a:p>
          <a:p>
            <a:r>
              <a:rPr lang="en-US" b="1" dirty="0">
                <a:solidFill>
                  <a:schemeClr val="accent4">
                    <a:lumMod val="50000"/>
                  </a:schemeClr>
                </a:solidFill>
              </a:rPr>
              <a:t>-</a:t>
            </a:r>
            <a:r>
              <a:rPr lang="en-US" b="1" dirty="0" err="1">
                <a:solidFill>
                  <a:schemeClr val="accent4">
                    <a:lumMod val="50000"/>
                  </a:schemeClr>
                </a:solidFill>
              </a:rPr>
              <a:t>rw</a:t>
            </a:r>
            <a:r>
              <a:rPr lang="en-US" b="1" dirty="0">
                <a:solidFill>
                  <a:schemeClr val="accent4">
                    <a:lumMod val="50000"/>
                  </a:schemeClr>
                </a:solidFill>
              </a:rPr>
              <a:t>-r--r-- 1 root </a:t>
            </a:r>
            <a:r>
              <a:rPr lang="en-US" b="1" dirty="0" err="1">
                <a:solidFill>
                  <a:schemeClr val="accent4">
                    <a:lumMod val="50000"/>
                  </a:schemeClr>
                </a:solidFill>
              </a:rPr>
              <a:t>root</a:t>
            </a:r>
            <a:r>
              <a:rPr lang="en-US" b="1" dirty="0">
                <a:solidFill>
                  <a:schemeClr val="accent4">
                    <a:lumMod val="50000"/>
                  </a:schemeClr>
                </a:solidFill>
              </a:rPr>
              <a:t> 16 Mar 28 11:41 test.txt</a:t>
            </a:r>
          </a:p>
          <a:p>
            <a:r>
              <a:rPr lang="en-US" b="1" dirty="0">
                <a:solidFill>
                  <a:schemeClr val="accent4">
                    <a:lumMod val="50000"/>
                  </a:schemeClr>
                </a:solidFill>
              </a:rPr>
              <a:t>[</a:t>
            </a:r>
            <a:r>
              <a:rPr lang="en-US" b="1" dirty="0" err="1">
                <a:solidFill>
                  <a:schemeClr val="accent4">
                    <a:lumMod val="50000"/>
                  </a:schemeClr>
                </a:solidFill>
              </a:rPr>
              <a:t>root@localhost</a:t>
            </a:r>
            <a:r>
              <a:rPr lang="en-US" b="1" dirty="0">
                <a:solidFill>
                  <a:schemeClr val="accent4">
                    <a:lumMod val="50000"/>
                  </a:schemeClr>
                </a:solidFill>
              </a:rPr>
              <a:t> ~]#</a:t>
            </a:r>
          </a:p>
          <a:p>
            <a:r>
              <a:rPr lang="en-US" b="1" dirty="0">
                <a:solidFill>
                  <a:schemeClr val="accent4">
                    <a:lumMod val="50000"/>
                  </a:schemeClr>
                </a:solidFill>
              </a:rPr>
              <a:t>Note: user(owner) name is root </a:t>
            </a:r>
          </a:p>
          <a:p>
            <a:endParaRPr lang="en-US" dirty="0"/>
          </a:p>
          <a:p>
            <a:r>
              <a:rPr lang="en-US" b="1" dirty="0"/>
              <a:t>Step2: Change the owner of the </a:t>
            </a:r>
            <a:r>
              <a:rPr lang="en-US" b="1" dirty="0">
                <a:solidFill>
                  <a:srgbClr val="FF0000"/>
                </a:solidFill>
              </a:rPr>
              <a:t>test.txt </a:t>
            </a:r>
            <a:r>
              <a:rPr lang="en-US" b="1" dirty="0"/>
              <a:t>file to </a:t>
            </a:r>
            <a:r>
              <a:rPr lang="en-US" b="1" dirty="0" err="1">
                <a:solidFill>
                  <a:srgbClr val="7030A0"/>
                </a:solidFill>
              </a:rPr>
              <a:t>ahmed</a:t>
            </a:r>
            <a:endParaRPr lang="en-US" b="1" dirty="0">
              <a:solidFill>
                <a:srgbClr val="7030A0"/>
              </a:solidFill>
            </a:endParaRPr>
          </a:p>
          <a:p>
            <a:r>
              <a:rPr lang="en-US" b="1" dirty="0">
                <a:solidFill>
                  <a:srgbClr val="00B050"/>
                </a:solidFill>
              </a:rPr>
              <a:t>[</a:t>
            </a:r>
            <a:r>
              <a:rPr lang="en-US" b="1" dirty="0" err="1">
                <a:solidFill>
                  <a:srgbClr val="00B050"/>
                </a:solidFill>
              </a:rPr>
              <a:t>root@localhost</a:t>
            </a:r>
            <a:r>
              <a:rPr lang="en-US" b="1" dirty="0">
                <a:solidFill>
                  <a:srgbClr val="00B050"/>
                </a:solidFill>
              </a:rPr>
              <a:t> ~]# </a:t>
            </a:r>
            <a:r>
              <a:rPr lang="en-US" b="1" dirty="0" err="1">
                <a:solidFill>
                  <a:srgbClr val="00B050"/>
                </a:solidFill>
              </a:rPr>
              <a:t>chown</a:t>
            </a:r>
            <a:r>
              <a:rPr lang="en-US" b="1" dirty="0">
                <a:solidFill>
                  <a:srgbClr val="00B050"/>
                </a:solidFill>
              </a:rPr>
              <a:t> </a:t>
            </a:r>
            <a:r>
              <a:rPr lang="en-US" b="1" dirty="0" err="1">
                <a:solidFill>
                  <a:srgbClr val="00B050"/>
                </a:solidFill>
              </a:rPr>
              <a:t>ahmed</a:t>
            </a:r>
            <a:r>
              <a:rPr lang="en-US" b="1" dirty="0">
                <a:solidFill>
                  <a:srgbClr val="00B050"/>
                </a:solidFill>
              </a:rPr>
              <a:t> test.txt</a:t>
            </a:r>
          </a:p>
          <a:p>
            <a:r>
              <a:rPr lang="en-US" b="1" dirty="0">
                <a:solidFill>
                  <a:srgbClr val="00B050"/>
                </a:solidFill>
              </a:rPr>
              <a:t>[</a:t>
            </a:r>
            <a:r>
              <a:rPr lang="en-US" b="1" dirty="0" err="1">
                <a:solidFill>
                  <a:srgbClr val="00B050"/>
                </a:solidFill>
              </a:rPr>
              <a:t>root@localhost</a:t>
            </a:r>
            <a:r>
              <a:rPr lang="en-US" b="1" dirty="0">
                <a:solidFill>
                  <a:srgbClr val="00B050"/>
                </a:solidFill>
              </a:rPr>
              <a:t> ~]# ls -l test.txt</a:t>
            </a:r>
          </a:p>
          <a:p>
            <a:r>
              <a:rPr lang="en-US" b="1" dirty="0">
                <a:solidFill>
                  <a:srgbClr val="00B050"/>
                </a:solidFill>
              </a:rPr>
              <a:t>-</a:t>
            </a:r>
            <a:r>
              <a:rPr lang="en-US" b="1" dirty="0" err="1">
                <a:solidFill>
                  <a:srgbClr val="00B050"/>
                </a:solidFill>
              </a:rPr>
              <a:t>rw</a:t>
            </a:r>
            <a:r>
              <a:rPr lang="en-US" b="1" dirty="0">
                <a:solidFill>
                  <a:srgbClr val="00B050"/>
                </a:solidFill>
              </a:rPr>
              <a:t>-r--r-- 1 </a:t>
            </a:r>
            <a:r>
              <a:rPr lang="en-US" b="1" dirty="0" err="1">
                <a:solidFill>
                  <a:srgbClr val="00B050"/>
                </a:solidFill>
              </a:rPr>
              <a:t>ahmed</a:t>
            </a:r>
            <a:r>
              <a:rPr lang="en-US" b="1" dirty="0">
                <a:solidFill>
                  <a:srgbClr val="00B050"/>
                </a:solidFill>
              </a:rPr>
              <a:t> root 16 Mar 28 11:41 test.txt</a:t>
            </a:r>
          </a:p>
          <a:p>
            <a:r>
              <a:rPr lang="en-US" b="1" dirty="0">
                <a:solidFill>
                  <a:srgbClr val="00B050"/>
                </a:solidFill>
              </a:rPr>
              <a:t>[</a:t>
            </a:r>
            <a:r>
              <a:rPr lang="en-US" b="1" dirty="0" err="1">
                <a:solidFill>
                  <a:srgbClr val="00B050"/>
                </a:solidFill>
              </a:rPr>
              <a:t>root@localhost</a:t>
            </a:r>
            <a:r>
              <a:rPr lang="en-US" b="1" dirty="0">
                <a:solidFill>
                  <a:srgbClr val="00B050"/>
                </a:solidFill>
              </a:rPr>
              <a:t> ~]#</a:t>
            </a:r>
          </a:p>
          <a:p>
            <a:endParaRPr lang="en-US" dirty="0"/>
          </a:p>
          <a:p>
            <a:endParaRPr lang="en-US" dirty="0"/>
          </a:p>
          <a:p>
            <a:endParaRPr lang="en-US" dirty="0">
              <a:solidFill>
                <a:schemeClr val="tx1">
                  <a:lumMod val="85000"/>
                  <a:lumOff val="15000"/>
                </a:schemeClr>
              </a:solidFill>
            </a:endParaRPr>
          </a:p>
        </p:txBody>
      </p:sp>
    </p:spTree>
    <p:extLst>
      <p:ext uri="{BB962C8B-B14F-4D97-AF65-F5344CB8AC3E}">
        <p14:creationId xmlns:p14="http://schemas.microsoft.com/office/powerpoint/2010/main" val="3716886448"/>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1"/>
          <p:cNvSpPr>
            <a:spLocks noGrp="1"/>
          </p:cNvSpPr>
          <p:nvPr>
            <p:ph idx="1"/>
          </p:nvPr>
        </p:nvSpPr>
        <p:spPr>
          <a:xfrm>
            <a:off x="-1" y="8389"/>
            <a:ext cx="12122150" cy="6425967"/>
          </a:xfrm>
        </p:spPr>
        <p:txBody>
          <a:bodyPr>
            <a:normAutofit lnSpcReduction="10000"/>
          </a:bodyPr>
          <a:lstStyle/>
          <a:p>
            <a:pPr marL="0" indent="0">
              <a:buNone/>
            </a:pPr>
            <a:endParaRPr lang="en-US" sz="1800" u="sng" dirty="0">
              <a:solidFill>
                <a:srgbClr val="FF0000"/>
              </a:solidFill>
            </a:endParaRPr>
          </a:p>
          <a:p>
            <a:pPr marL="0" indent="0">
              <a:buNone/>
            </a:pPr>
            <a:r>
              <a:rPr lang="en-US" sz="1800" dirty="0">
                <a:solidFill>
                  <a:srgbClr val="00B050"/>
                </a:solidFill>
              </a:rPr>
              <a:t>The </a:t>
            </a:r>
            <a:r>
              <a:rPr lang="en-US" sz="1800" dirty="0" err="1">
                <a:solidFill>
                  <a:srgbClr val="00B050"/>
                </a:solidFill>
              </a:rPr>
              <a:t>umask</a:t>
            </a:r>
            <a:r>
              <a:rPr lang="en-US" sz="1800" dirty="0">
                <a:solidFill>
                  <a:srgbClr val="00B050"/>
                </a:solidFill>
              </a:rPr>
              <a:t> (short for user file-creation mode mask) is a Linux/Unix command and setting that determines the default permissions for newly created files and directories.</a:t>
            </a:r>
          </a:p>
          <a:p>
            <a:pPr marL="0" indent="0">
              <a:buNone/>
            </a:pPr>
            <a:r>
              <a:rPr lang="en-US" sz="1800" b="1" dirty="0">
                <a:solidFill>
                  <a:srgbClr val="C00000"/>
                </a:solidFill>
              </a:rPr>
              <a:t>The Default permissions of file is </a:t>
            </a:r>
            <a:r>
              <a:rPr lang="en-US" sz="1800" b="1" dirty="0">
                <a:solidFill>
                  <a:srgbClr val="00B0F0"/>
                </a:solidFill>
              </a:rPr>
              <a:t>644  </a:t>
            </a:r>
            <a:r>
              <a:rPr lang="en-US" sz="1800" b="1" dirty="0" err="1">
                <a:solidFill>
                  <a:srgbClr val="00B0F0"/>
                </a:solidFill>
              </a:rPr>
              <a:t>rw</a:t>
            </a:r>
            <a:r>
              <a:rPr lang="en-US" sz="1800" b="1" dirty="0">
                <a:solidFill>
                  <a:srgbClr val="00B0F0"/>
                </a:solidFill>
              </a:rPr>
              <a:t>-r--r--</a:t>
            </a:r>
          </a:p>
          <a:p>
            <a:pPr marL="0" indent="0">
              <a:buNone/>
            </a:pPr>
            <a:r>
              <a:rPr lang="en-US" sz="1800" b="1" dirty="0">
                <a:solidFill>
                  <a:srgbClr val="C00000"/>
                </a:solidFill>
              </a:rPr>
              <a:t>The Default permission of directory is </a:t>
            </a:r>
            <a:r>
              <a:rPr lang="en-US" sz="1800" b="1" dirty="0">
                <a:solidFill>
                  <a:srgbClr val="00B0F0"/>
                </a:solidFill>
              </a:rPr>
              <a:t>755 </a:t>
            </a:r>
            <a:r>
              <a:rPr lang="en-US" sz="1800" b="1" dirty="0" err="1">
                <a:solidFill>
                  <a:srgbClr val="00B0F0"/>
                </a:solidFill>
              </a:rPr>
              <a:t>rwxr</a:t>
            </a:r>
            <a:r>
              <a:rPr lang="en-US" sz="1800" b="1" dirty="0">
                <a:solidFill>
                  <a:srgbClr val="00B0F0"/>
                </a:solidFill>
              </a:rPr>
              <a:t>-</a:t>
            </a:r>
            <a:r>
              <a:rPr lang="en-US" sz="1800" b="1" dirty="0" err="1">
                <a:solidFill>
                  <a:srgbClr val="00B0F0"/>
                </a:solidFill>
              </a:rPr>
              <a:t>xr</a:t>
            </a:r>
            <a:r>
              <a:rPr lang="en-US" sz="1800" b="1" dirty="0">
                <a:solidFill>
                  <a:srgbClr val="00B0F0"/>
                </a:solidFill>
              </a:rPr>
              <a:t>-x</a:t>
            </a:r>
          </a:p>
          <a:p>
            <a:pPr marL="0" indent="0">
              <a:buNone/>
            </a:pPr>
            <a:r>
              <a:rPr lang="en-US" sz="1800" b="1" dirty="0">
                <a:solidFill>
                  <a:srgbClr val="C00000"/>
                </a:solidFill>
              </a:rPr>
              <a:t>How </a:t>
            </a:r>
            <a:r>
              <a:rPr lang="en-US" sz="1800" b="1" dirty="0" err="1">
                <a:solidFill>
                  <a:srgbClr val="C00000"/>
                </a:solidFill>
              </a:rPr>
              <a:t>umask</a:t>
            </a:r>
            <a:r>
              <a:rPr lang="en-US" sz="1800" b="1" dirty="0">
                <a:solidFill>
                  <a:srgbClr val="C00000"/>
                </a:solidFill>
              </a:rPr>
              <a:t> Works</a:t>
            </a:r>
          </a:p>
          <a:p>
            <a:pPr marL="0" indent="0">
              <a:buNone/>
            </a:pPr>
            <a:r>
              <a:rPr lang="en-US" sz="1800" dirty="0">
                <a:solidFill>
                  <a:srgbClr val="00B050"/>
                </a:solidFill>
              </a:rPr>
              <a:t>When a file or directory is created, it is assigned default permissions. The </a:t>
            </a:r>
            <a:r>
              <a:rPr lang="en-US" sz="1800" dirty="0" err="1">
                <a:solidFill>
                  <a:srgbClr val="00B050"/>
                </a:solidFill>
              </a:rPr>
              <a:t>umask</a:t>
            </a:r>
            <a:r>
              <a:rPr lang="en-US" sz="1800" dirty="0">
                <a:solidFill>
                  <a:srgbClr val="00B050"/>
                </a:solidFill>
              </a:rPr>
              <a:t> value subtracts from those defaults to determine the final permissions.</a:t>
            </a:r>
          </a:p>
          <a:p>
            <a:pPr marL="0" indent="0">
              <a:buNone/>
            </a:pPr>
            <a:r>
              <a:rPr lang="en-US" sz="1800" dirty="0">
                <a:solidFill>
                  <a:srgbClr val="00B050"/>
                </a:solidFill>
              </a:rPr>
              <a:t>    </a:t>
            </a:r>
            <a:r>
              <a:rPr lang="en-US" sz="1800" b="1" dirty="0">
                <a:solidFill>
                  <a:srgbClr val="00B0F0"/>
                </a:solidFill>
              </a:rPr>
              <a:t>Default permissions:</a:t>
            </a:r>
          </a:p>
          <a:p>
            <a:pPr marL="0" indent="0">
              <a:buNone/>
            </a:pPr>
            <a:r>
              <a:rPr lang="en-US" sz="1800" dirty="0">
                <a:solidFill>
                  <a:srgbClr val="00B050"/>
                </a:solidFill>
              </a:rPr>
              <a:t>        Files: 666 (read and write for owner, group, and others)</a:t>
            </a:r>
          </a:p>
          <a:p>
            <a:pPr marL="0" indent="0">
              <a:buNone/>
            </a:pPr>
            <a:r>
              <a:rPr lang="en-US" sz="1800" dirty="0">
                <a:solidFill>
                  <a:srgbClr val="00B050"/>
                </a:solidFill>
              </a:rPr>
              <a:t>        Directories: 777 (read, write, and execute for owner, group, and others)</a:t>
            </a:r>
          </a:p>
          <a:p>
            <a:pPr marL="0" indent="0">
              <a:buNone/>
            </a:pPr>
            <a:r>
              <a:rPr lang="en-US" sz="1800" dirty="0">
                <a:solidFill>
                  <a:srgbClr val="00B050"/>
                </a:solidFill>
              </a:rPr>
              <a:t>       The </a:t>
            </a:r>
            <a:r>
              <a:rPr lang="en-US" sz="1800" dirty="0" err="1">
                <a:solidFill>
                  <a:srgbClr val="00B050"/>
                </a:solidFill>
              </a:rPr>
              <a:t>umask</a:t>
            </a:r>
            <a:r>
              <a:rPr lang="en-US" sz="1800" dirty="0">
                <a:solidFill>
                  <a:srgbClr val="00B050"/>
                </a:solidFill>
              </a:rPr>
              <a:t> value is subtracted from these defaults.</a:t>
            </a:r>
          </a:p>
          <a:p>
            <a:pPr marL="0" indent="0">
              <a:buNone/>
            </a:pPr>
            <a:r>
              <a:rPr lang="en-US" sz="1800" dirty="0">
                <a:solidFill>
                  <a:srgbClr val="7030A0"/>
                </a:solidFill>
              </a:rPr>
              <a:t>Understanding </a:t>
            </a:r>
            <a:r>
              <a:rPr lang="en-US" sz="1800" dirty="0" err="1">
                <a:solidFill>
                  <a:srgbClr val="7030A0"/>
                </a:solidFill>
              </a:rPr>
              <a:t>umask</a:t>
            </a:r>
            <a:r>
              <a:rPr lang="en-US" sz="1800" dirty="0">
                <a:solidFill>
                  <a:srgbClr val="7030A0"/>
                </a:solidFill>
              </a:rPr>
              <a:t> Values</a:t>
            </a:r>
          </a:p>
          <a:p>
            <a:pPr marL="0" indent="0">
              <a:buNone/>
            </a:pPr>
            <a:r>
              <a:rPr lang="en-US" sz="1800" dirty="0" err="1">
                <a:solidFill>
                  <a:srgbClr val="00B050"/>
                </a:solidFill>
              </a:rPr>
              <a:t>umask</a:t>
            </a:r>
            <a:r>
              <a:rPr lang="en-US" sz="1800" dirty="0">
                <a:solidFill>
                  <a:srgbClr val="00B050"/>
                </a:solidFill>
              </a:rPr>
              <a:t> is represented as a three-digit octal number, where:</a:t>
            </a:r>
          </a:p>
          <a:p>
            <a:pPr marL="0" indent="0">
              <a:buNone/>
            </a:pPr>
            <a:r>
              <a:rPr lang="en-US" sz="1800" dirty="0">
                <a:solidFill>
                  <a:srgbClr val="00B050"/>
                </a:solidFill>
              </a:rPr>
              <a:t>    The first digit applies to the owner.</a:t>
            </a:r>
          </a:p>
          <a:p>
            <a:pPr marL="0" indent="0">
              <a:buNone/>
            </a:pPr>
            <a:r>
              <a:rPr lang="en-US" sz="1800" dirty="0">
                <a:solidFill>
                  <a:srgbClr val="00B050"/>
                </a:solidFill>
              </a:rPr>
              <a:t>    The second digit applies to the group.</a:t>
            </a:r>
          </a:p>
          <a:p>
            <a:pPr marL="0" indent="0">
              <a:buNone/>
            </a:pPr>
            <a:r>
              <a:rPr lang="en-US" sz="1800" dirty="0">
                <a:solidFill>
                  <a:srgbClr val="00B050"/>
                </a:solidFill>
              </a:rPr>
              <a:t>    The third digit applies to others.</a:t>
            </a:r>
          </a:p>
          <a:p>
            <a:pPr marL="0" indent="0">
              <a:buNone/>
            </a:pPr>
            <a:r>
              <a:rPr lang="en-US" sz="1800" dirty="0">
                <a:solidFill>
                  <a:srgbClr val="00B050"/>
                </a:solidFill>
              </a:rPr>
              <a:t>Each digit works like a "subtracting mask" from the default permissions.</a:t>
            </a:r>
          </a:p>
          <a:p>
            <a:pPr marL="0" indent="0">
              <a:buNone/>
            </a:pPr>
            <a:endParaRPr lang="en-US" sz="1800" dirty="0">
              <a:solidFill>
                <a:srgbClr val="00B050"/>
              </a:solidFill>
            </a:endParaRPr>
          </a:p>
          <a:p>
            <a:pPr marL="0" indent="0">
              <a:buNone/>
            </a:pPr>
            <a:endParaRPr lang="en-US" sz="1800" dirty="0">
              <a:solidFill>
                <a:srgbClr val="00B050"/>
              </a:solidFill>
            </a:endParaRPr>
          </a:p>
          <a:p>
            <a:pPr marL="0" indent="0">
              <a:buNone/>
            </a:pPr>
            <a:endParaRPr lang="en-US" sz="1800" dirty="0">
              <a:solidFill>
                <a:srgbClr val="00B050"/>
              </a:solidFill>
            </a:endParaRPr>
          </a:p>
          <a:p>
            <a:pPr marL="0" indent="0">
              <a:buNone/>
            </a:pPr>
            <a:endParaRPr lang="en-US" sz="1800" dirty="0">
              <a:solidFill>
                <a:srgbClr val="00B050"/>
              </a:solidFill>
            </a:endParaRPr>
          </a:p>
          <a:p>
            <a:pPr marL="0" indent="0">
              <a:buNone/>
            </a:pPr>
            <a:endParaRPr lang="en-US" sz="1800" dirty="0">
              <a:solidFill>
                <a:srgbClr val="00B05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b="1" u="sng" dirty="0">
              <a:solidFill>
                <a:srgbClr val="FF000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GB" sz="1800" b="1" dirty="0">
              <a:solidFill>
                <a:srgbClr val="00B050"/>
              </a:solidFill>
            </a:endParaRPr>
          </a:p>
        </p:txBody>
      </p:sp>
      <p:sp>
        <p:nvSpPr>
          <p:cNvPr id="4" name="Footer Placeholder 3"/>
          <p:cNvSpPr>
            <a:spLocks noGrp="1"/>
          </p:cNvSpPr>
          <p:nvPr>
            <p:ph type="ftr" sz="quarter" idx="11"/>
          </p:nvPr>
        </p:nvSpPr>
        <p:spPr/>
        <p:txBody>
          <a:bodyPr/>
          <a:lstStyle/>
          <a:p>
            <a:r>
              <a:rPr lang="en-US"/>
              <a:t>UTAS-Nizwa</a:t>
            </a:r>
          </a:p>
        </p:txBody>
      </p:sp>
      <p:sp>
        <p:nvSpPr>
          <p:cNvPr id="14" name="Rectangle 13"/>
          <p:cNvSpPr/>
          <p:nvPr/>
        </p:nvSpPr>
        <p:spPr>
          <a:xfrm>
            <a:off x="76198" y="714918"/>
            <a:ext cx="12045951" cy="1200329"/>
          </a:xfrm>
          <a:prstGeom prst="rect">
            <a:avLst/>
          </a:prstGeom>
        </p:spPr>
        <p:txBody>
          <a:bodyPr wrap="square">
            <a:spAutoFit/>
          </a:bodyPr>
          <a:lstStyle/>
          <a:p>
            <a:endParaRPr lang="en-US" dirty="0"/>
          </a:p>
          <a:p>
            <a:endParaRPr lang="en-US" dirty="0"/>
          </a:p>
          <a:p>
            <a:endParaRPr lang="en-US" dirty="0"/>
          </a:p>
          <a:p>
            <a:endParaRPr lang="en-US" dirty="0"/>
          </a:p>
        </p:txBody>
      </p:sp>
      <p:sp>
        <p:nvSpPr>
          <p:cNvPr id="6" name="Rectangle 5"/>
          <p:cNvSpPr/>
          <p:nvPr/>
        </p:nvSpPr>
        <p:spPr>
          <a:xfrm>
            <a:off x="54525" y="0"/>
            <a:ext cx="12067623" cy="923330"/>
          </a:xfrm>
          <a:prstGeom prst="rect">
            <a:avLst/>
          </a:prstGeom>
        </p:spPr>
        <p:txBody>
          <a:bodyPr wrap="square">
            <a:spAutoFit/>
          </a:bodyPr>
          <a:lstStyle/>
          <a:p>
            <a:r>
              <a:rPr lang="en-US" b="1" dirty="0">
                <a:solidFill>
                  <a:srgbClr val="FF0000"/>
                </a:solidFill>
              </a:rPr>
              <a:t>Change the default file and directory permissions</a:t>
            </a:r>
          </a:p>
          <a:p>
            <a:endParaRPr lang="en-US" b="1" dirty="0">
              <a:solidFill>
                <a:schemeClr val="tx1">
                  <a:lumMod val="95000"/>
                  <a:lumOff val="5000"/>
                </a:schemeClr>
              </a:solidFill>
            </a:endParaRPr>
          </a:p>
          <a:p>
            <a:endParaRPr lang="en-US" dirty="0">
              <a:solidFill>
                <a:schemeClr val="tx1">
                  <a:lumMod val="85000"/>
                  <a:lumOff val="15000"/>
                </a:schemeClr>
              </a:solidFill>
            </a:endParaRPr>
          </a:p>
        </p:txBody>
      </p:sp>
    </p:spTree>
    <p:extLst>
      <p:ext uri="{BB962C8B-B14F-4D97-AF65-F5344CB8AC3E}">
        <p14:creationId xmlns:p14="http://schemas.microsoft.com/office/powerpoint/2010/main" val="1876766285"/>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1"/>
          <p:cNvSpPr>
            <a:spLocks noGrp="1"/>
          </p:cNvSpPr>
          <p:nvPr>
            <p:ph idx="1"/>
          </p:nvPr>
        </p:nvSpPr>
        <p:spPr>
          <a:xfrm>
            <a:off x="-1" y="8389"/>
            <a:ext cx="12122150" cy="6425967"/>
          </a:xfrm>
        </p:spPr>
        <p:txBody>
          <a:bodyPr>
            <a:normAutofit/>
          </a:bodyPr>
          <a:lstStyle/>
          <a:p>
            <a:pPr marL="0" indent="0">
              <a:buNone/>
            </a:pPr>
            <a:endParaRPr lang="en-US" sz="1800" dirty="0">
              <a:solidFill>
                <a:srgbClr val="00B050"/>
              </a:solidFill>
            </a:endParaRPr>
          </a:p>
          <a:p>
            <a:pPr marL="0" indent="0">
              <a:buNone/>
            </a:pPr>
            <a:endParaRPr lang="en-US" sz="1800" dirty="0">
              <a:solidFill>
                <a:srgbClr val="00B050"/>
              </a:solidFill>
            </a:endParaRPr>
          </a:p>
          <a:p>
            <a:pPr marL="0" indent="0">
              <a:buNone/>
            </a:pPr>
            <a:endParaRPr lang="en-US" sz="1800" dirty="0">
              <a:solidFill>
                <a:srgbClr val="00B050"/>
              </a:solidFill>
            </a:endParaRPr>
          </a:p>
          <a:p>
            <a:pPr marL="0" indent="0">
              <a:buNone/>
            </a:pPr>
            <a:endParaRPr lang="en-US" sz="1800" dirty="0">
              <a:solidFill>
                <a:srgbClr val="00B050"/>
              </a:solidFill>
            </a:endParaRPr>
          </a:p>
          <a:p>
            <a:pPr marL="0" indent="0">
              <a:buNone/>
            </a:pPr>
            <a:endParaRPr lang="en-US" sz="1800" dirty="0">
              <a:solidFill>
                <a:srgbClr val="00B05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b="1" u="sng" dirty="0">
              <a:solidFill>
                <a:srgbClr val="FF000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GB" sz="1800" b="1" dirty="0">
              <a:solidFill>
                <a:srgbClr val="00B050"/>
              </a:solidFill>
            </a:endParaRPr>
          </a:p>
        </p:txBody>
      </p:sp>
      <p:sp>
        <p:nvSpPr>
          <p:cNvPr id="4" name="Footer Placeholder 3"/>
          <p:cNvSpPr>
            <a:spLocks noGrp="1"/>
          </p:cNvSpPr>
          <p:nvPr>
            <p:ph type="ftr" sz="quarter" idx="11"/>
          </p:nvPr>
        </p:nvSpPr>
        <p:spPr/>
        <p:txBody>
          <a:bodyPr/>
          <a:lstStyle/>
          <a:p>
            <a:r>
              <a:rPr lang="en-US"/>
              <a:t>UTAS-Nizwa</a:t>
            </a:r>
          </a:p>
        </p:txBody>
      </p:sp>
      <p:sp>
        <p:nvSpPr>
          <p:cNvPr id="14" name="Rectangle 13"/>
          <p:cNvSpPr/>
          <p:nvPr/>
        </p:nvSpPr>
        <p:spPr>
          <a:xfrm>
            <a:off x="76198" y="714918"/>
            <a:ext cx="12045951" cy="1200329"/>
          </a:xfrm>
          <a:prstGeom prst="rect">
            <a:avLst/>
          </a:prstGeom>
        </p:spPr>
        <p:txBody>
          <a:bodyPr wrap="square">
            <a:spAutoFit/>
          </a:bodyPr>
          <a:lstStyle/>
          <a:p>
            <a:endParaRPr lang="en-US" dirty="0"/>
          </a:p>
          <a:p>
            <a:endParaRPr lang="en-US" dirty="0"/>
          </a:p>
          <a:p>
            <a:endParaRPr lang="en-US" dirty="0"/>
          </a:p>
          <a:p>
            <a:endParaRPr lang="en-US" dirty="0"/>
          </a:p>
        </p:txBody>
      </p:sp>
      <p:sp>
        <p:nvSpPr>
          <p:cNvPr id="6" name="Rectangle 5"/>
          <p:cNvSpPr/>
          <p:nvPr/>
        </p:nvSpPr>
        <p:spPr>
          <a:xfrm>
            <a:off x="54525" y="0"/>
            <a:ext cx="5482209" cy="3262432"/>
          </a:xfrm>
          <a:prstGeom prst="rect">
            <a:avLst/>
          </a:prstGeom>
        </p:spPr>
        <p:txBody>
          <a:bodyPr wrap="square">
            <a:spAutoFit/>
          </a:bodyPr>
          <a:lstStyle/>
          <a:p>
            <a:r>
              <a:rPr lang="en-US" b="1" dirty="0">
                <a:solidFill>
                  <a:srgbClr val="00B0F0"/>
                </a:solidFill>
              </a:rPr>
              <a:t>Example Calculations</a:t>
            </a:r>
          </a:p>
          <a:p>
            <a:r>
              <a:rPr lang="en-US" sz="1600" b="1" dirty="0">
                <a:solidFill>
                  <a:schemeClr val="tx1">
                    <a:lumMod val="95000"/>
                    <a:lumOff val="5000"/>
                  </a:schemeClr>
                </a:solidFill>
              </a:rPr>
              <a:t>Example: </a:t>
            </a:r>
            <a:r>
              <a:rPr lang="en-US" sz="1600" b="1" dirty="0" err="1">
                <a:solidFill>
                  <a:srgbClr val="C00000"/>
                </a:solidFill>
              </a:rPr>
              <a:t>umask</a:t>
            </a:r>
            <a:r>
              <a:rPr lang="en-US" sz="1600" b="1" dirty="0">
                <a:solidFill>
                  <a:srgbClr val="C00000"/>
                </a:solidFill>
              </a:rPr>
              <a:t> 022</a:t>
            </a:r>
          </a:p>
          <a:p>
            <a:r>
              <a:rPr lang="en-US" sz="1600" b="1" dirty="0">
                <a:solidFill>
                  <a:schemeClr val="tx1">
                    <a:lumMod val="95000"/>
                    <a:lumOff val="5000"/>
                  </a:schemeClr>
                </a:solidFill>
              </a:rPr>
              <a:t>Directory permissions: 777</a:t>
            </a:r>
          </a:p>
          <a:p>
            <a:r>
              <a:rPr lang="en-US" sz="1600" b="1" dirty="0">
                <a:solidFill>
                  <a:schemeClr val="tx1">
                    <a:lumMod val="95000"/>
                    <a:lumOff val="5000"/>
                  </a:schemeClr>
                </a:solidFill>
              </a:rPr>
              <a:t>Final directory permissions: 755 (</a:t>
            </a:r>
            <a:r>
              <a:rPr lang="en-US" sz="1600" b="1" dirty="0" err="1">
                <a:solidFill>
                  <a:schemeClr val="tx1">
                    <a:lumMod val="95000"/>
                    <a:lumOff val="5000"/>
                  </a:schemeClr>
                </a:solidFill>
              </a:rPr>
              <a:t>rwxr</a:t>
            </a:r>
            <a:r>
              <a:rPr lang="en-US" sz="1600" b="1" dirty="0">
                <a:solidFill>
                  <a:schemeClr val="tx1">
                    <a:lumMod val="95000"/>
                    <a:lumOff val="5000"/>
                  </a:schemeClr>
                </a:solidFill>
              </a:rPr>
              <a:t>-</a:t>
            </a:r>
            <a:r>
              <a:rPr lang="en-US" sz="1600" b="1" dirty="0" err="1">
                <a:solidFill>
                  <a:schemeClr val="tx1">
                    <a:lumMod val="95000"/>
                    <a:lumOff val="5000"/>
                  </a:schemeClr>
                </a:solidFill>
              </a:rPr>
              <a:t>xr</a:t>
            </a:r>
            <a:r>
              <a:rPr lang="en-US" sz="1600" b="1" dirty="0">
                <a:solidFill>
                  <a:schemeClr val="tx1">
                    <a:lumMod val="95000"/>
                    <a:lumOff val="5000"/>
                  </a:schemeClr>
                </a:solidFill>
              </a:rPr>
              <a:t>-x) (777 – 022 = 755)</a:t>
            </a:r>
          </a:p>
          <a:p>
            <a:endParaRPr lang="en-US" sz="1600" b="1" dirty="0">
              <a:solidFill>
                <a:schemeClr val="tx1">
                  <a:lumMod val="95000"/>
                  <a:lumOff val="5000"/>
                </a:schemeClr>
              </a:solidFill>
            </a:endParaRPr>
          </a:p>
          <a:p>
            <a:r>
              <a:rPr lang="en-US" sz="1600" b="1" dirty="0">
                <a:solidFill>
                  <a:schemeClr val="tx1">
                    <a:lumMod val="95000"/>
                    <a:lumOff val="5000"/>
                  </a:schemeClr>
                </a:solidFill>
              </a:rPr>
              <a:t>File permissions: 666</a:t>
            </a:r>
          </a:p>
          <a:p>
            <a:r>
              <a:rPr lang="en-US" sz="1600" b="1" dirty="0">
                <a:solidFill>
                  <a:schemeClr val="tx1">
                    <a:lumMod val="95000"/>
                    <a:lumOff val="5000"/>
                  </a:schemeClr>
                </a:solidFill>
              </a:rPr>
              <a:t>Final file permissions: 644 (</a:t>
            </a:r>
            <a:r>
              <a:rPr lang="en-US" sz="1600" b="1" dirty="0" err="1">
                <a:solidFill>
                  <a:schemeClr val="tx1">
                    <a:lumMod val="95000"/>
                    <a:lumOff val="5000"/>
                  </a:schemeClr>
                </a:solidFill>
              </a:rPr>
              <a:t>rw</a:t>
            </a:r>
            <a:r>
              <a:rPr lang="en-US" sz="1600" b="1" dirty="0">
                <a:solidFill>
                  <a:schemeClr val="tx1">
                    <a:lumMod val="95000"/>
                    <a:lumOff val="5000"/>
                  </a:schemeClr>
                </a:solidFill>
              </a:rPr>
              <a:t>-r--r--) (666 – 022 =644)</a:t>
            </a:r>
          </a:p>
          <a:p>
            <a:endParaRPr lang="en-US" sz="1600" b="1" dirty="0">
              <a:solidFill>
                <a:schemeClr val="tx1">
                  <a:lumMod val="95000"/>
                  <a:lumOff val="5000"/>
                </a:schemeClr>
              </a:solidFill>
            </a:endParaRPr>
          </a:p>
          <a:p>
            <a:r>
              <a:rPr lang="en-US" sz="1600" b="1" dirty="0">
                <a:solidFill>
                  <a:schemeClr val="tx1">
                    <a:lumMod val="95000"/>
                    <a:lumOff val="5000"/>
                  </a:schemeClr>
                </a:solidFill>
              </a:rPr>
              <a:t>Viewing and Setting </a:t>
            </a:r>
            <a:r>
              <a:rPr lang="en-US" sz="1600" b="1" dirty="0" err="1">
                <a:solidFill>
                  <a:schemeClr val="tx1">
                    <a:lumMod val="95000"/>
                    <a:lumOff val="5000"/>
                  </a:schemeClr>
                </a:solidFill>
              </a:rPr>
              <a:t>umask</a:t>
            </a:r>
            <a:endParaRPr lang="en-US" sz="1600" b="1" dirty="0">
              <a:solidFill>
                <a:schemeClr val="tx1">
                  <a:lumMod val="95000"/>
                  <a:lumOff val="5000"/>
                </a:schemeClr>
              </a:solidFill>
            </a:endParaRPr>
          </a:p>
          <a:p>
            <a:r>
              <a:rPr lang="en-US" sz="1600" b="1" dirty="0">
                <a:solidFill>
                  <a:schemeClr val="tx1">
                    <a:lumMod val="95000"/>
                    <a:lumOff val="5000"/>
                  </a:schemeClr>
                </a:solidFill>
              </a:rPr>
              <a:t>To check the current </a:t>
            </a:r>
            <a:r>
              <a:rPr lang="en-US" sz="1600" b="1" dirty="0" err="1">
                <a:solidFill>
                  <a:schemeClr val="tx1">
                    <a:lumMod val="95000"/>
                    <a:lumOff val="5000"/>
                  </a:schemeClr>
                </a:solidFill>
              </a:rPr>
              <a:t>umask</a:t>
            </a:r>
            <a:r>
              <a:rPr lang="en-US" sz="1600" b="1" dirty="0">
                <a:solidFill>
                  <a:schemeClr val="tx1">
                    <a:lumMod val="95000"/>
                    <a:lumOff val="5000"/>
                  </a:schemeClr>
                </a:solidFill>
              </a:rPr>
              <a:t> value: </a:t>
            </a:r>
            <a:r>
              <a:rPr lang="en-US" sz="1600" b="1" dirty="0" err="1">
                <a:solidFill>
                  <a:srgbClr val="C00000"/>
                </a:solidFill>
              </a:rPr>
              <a:t>umask</a:t>
            </a:r>
            <a:endParaRPr lang="en-US" sz="1600" b="1" dirty="0">
              <a:solidFill>
                <a:srgbClr val="C00000"/>
              </a:solidFill>
            </a:endParaRPr>
          </a:p>
          <a:p>
            <a:endParaRPr lang="en-US" b="1" dirty="0">
              <a:solidFill>
                <a:schemeClr val="tx1">
                  <a:lumMod val="95000"/>
                  <a:lumOff val="5000"/>
                </a:schemeClr>
              </a:solidFill>
            </a:endParaRPr>
          </a:p>
          <a:p>
            <a:endParaRPr lang="en-US" dirty="0">
              <a:solidFill>
                <a:schemeClr val="tx1">
                  <a:lumMod val="85000"/>
                  <a:lumOff val="15000"/>
                </a:schemeClr>
              </a:solidFill>
            </a:endParaRPr>
          </a:p>
        </p:txBody>
      </p:sp>
      <p:pic>
        <p:nvPicPr>
          <p:cNvPr id="2" name="Picture 1"/>
          <p:cNvPicPr>
            <a:picLocks noChangeAspect="1"/>
          </p:cNvPicPr>
          <p:nvPr/>
        </p:nvPicPr>
        <p:blipFill>
          <a:blip r:embed="rId3"/>
          <a:stretch>
            <a:fillRect/>
          </a:stretch>
        </p:blipFill>
        <p:spPr>
          <a:xfrm>
            <a:off x="76199" y="3058911"/>
            <a:ext cx="5024308" cy="3010320"/>
          </a:xfrm>
          <a:prstGeom prst="rect">
            <a:avLst/>
          </a:prstGeom>
        </p:spPr>
      </p:pic>
      <p:sp>
        <p:nvSpPr>
          <p:cNvPr id="7" name="Rectangle 6"/>
          <p:cNvSpPr/>
          <p:nvPr/>
        </p:nvSpPr>
        <p:spPr>
          <a:xfrm>
            <a:off x="5710103" y="76899"/>
            <a:ext cx="5482209" cy="2400657"/>
          </a:xfrm>
          <a:prstGeom prst="rect">
            <a:avLst/>
          </a:prstGeom>
        </p:spPr>
        <p:txBody>
          <a:bodyPr wrap="square">
            <a:spAutoFit/>
          </a:bodyPr>
          <a:lstStyle/>
          <a:p>
            <a:r>
              <a:rPr lang="en-US" b="1" dirty="0">
                <a:solidFill>
                  <a:srgbClr val="00B0F0"/>
                </a:solidFill>
              </a:rPr>
              <a:t>Example Calculations</a:t>
            </a:r>
          </a:p>
          <a:p>
            <a:r>
              <a:rPr lang="en-US" sz="1600" b="1" dirty="0">
                <a:solidFill>
                  <a:schemeClr val="tx1">
                    <a:lumMod val="95000"/>
                    <a:lumOff val="5000"/>
                  </a:schemeClr>
                </a:solidFill>
              </a:rPr>
              <a:t>Example: </a:t>
            </a:r>
            <a:r>
              <a:rPr lang="en-US" sz="1600" b="1" dirty="0" err="1">
                <a:solidFill>
                  <a:srgbClr val="7030A0"/>
                </a:solidFill>
              </a:rPr>
              <a:t>umask</a:t>
            </a:r>
            <a:r>
              <a:rPr lang="en-US" sz="1600" b="1" dirty="0">
                <a:solidFill>
                  <a:srgbClr val="7030A0"/>
                </a:solidFill>
              </a:rPr>
              <a:t> 000</a:t>
            </a:r>
          </a:p>
          <a:p>
            <a:r>
              <a:rPr lang="en-US" sz="1600" b="1" dirty="0">
                <a:solidFill>
                  <a:schemeClr val="tx1">
                    <a:lumMod val="95000"/>
                    <a:lumOff val="5000"/>
                  </a:schemeClr>
                </a:solidFill>
              </a:rPr>
              <a:t>Directory permissions: 777</a:t>
            </a:r>
          </a:p>
          <a:p>
            <a:r>
              <a:rPr lang="en-US" sz="1600" b="1" dirty="0">
                <a:solidFill>
                  <a:schemeClr val="tx1">
                    <a:lumMod val="95000"/>
                    <a:lumOff val="5000"/>
                  </a:schemeClr>
                </a:solidFill>
              </a:rPr>
              <a:t>Final directory permissions: 777 (</a:t>
            </a:r>
            <a:r>
              <a:rPr lang="en-US" sz="1600" b="1" dirty="0" err="1">
                <a:solidFill>
                  <a:schemeClr val="tx1">
                    <a:lumMod val="95000"/>
                    <a:lumOff val="5000"/>
                  </a:schemeClr>
                </a:solidFill>
              </a:rPr>
              <a:t>rwxrwxrwx</a:t>
            </a:r>
            <a:r>
              <a:rPr lang="en-US" sz="1600" b="1" dirty="0">
                <a:solidFill>
                  <a:schemeClr val="tx1">
                    <a:lumMod val="95000"/>
                    <a:lumOff val="5000"/>
                  </a:schemeClr>
                </a:solidFill>
              </a:rPr>
              <a:t>) (777 – 000 = 777)</a:t>
            </a:r>
          </a:p>
          <a:p>
            <a:endParaRPr lang="en-US" sz="1600" b="1" dirty="0">
              <a:solidFill>
                <a:schemeClr val="tx1">
                  <a:lumMod val="95000"/>
                  <a:lumOff val="5000"/>
                </a:schemeClr>
              </a:solidFill>
            </a:endParaRPr>
          </a:p>
          <a:p>
            <a:r>
              <a:rPr lang="en-US" sz="1600" b="1" dirty="0">
                <a:solidFill>
                  <a:schemeClr val="tx1">
                    <a:lumMod val="95000"/>
                    <a:lumOff val="5000"/>
                  </a:schemeClr>
                </a:solidFill>
              </a:rPr>
              <a:t>File permissions: 666</a:t>
            </a:r>
          </a:p>
          <a:p>
            <a:r>
              <a:rPr lang="en-US" sz="1600" b="1" dirty="0">
                <a:solidFill>
                  <a:schemeClr val="tx1">
                    <a:lumMod val="95000"/>
                    <a:lumOff val="5000"/>
                  </a:schemeClr>
                </a:solidFill>
              </a:rPr>
              <a:t>Final file permissions: 666 (</a:t>
            </a:r>
            <a:r>
              <a:rPr lang="en-US" sz="1600" b="1" dirty="0" err="1">
                <a:solidFill>
                  <a:schemeClr val="tx1">
                    <a:lumMod val="95000"/>
                    <a:lumOff val="5000"/>
                  </a:schemeClr>
                </a:solidFill>
              </a:rPr>
              <a:t>rw</a:t>
            </a:r>
            <a:r>
              <a:rPr lang="en-US" sz="1600" b="1" dirty="0">
                <a:solidFill>
                  <a:schemeClr val="tx1">
                    <a:lumMod val="95000"/>
                    <a:lumOff val="5000"/>
                  </a:schemeClr>
                </a:solidFill>
              </a:rPr>
              <a:t>-</a:t>
            </a:r>
            <a:r>
              <a:rPr lang="en-US" sz="1600" b="1" dirty="0" err="1">
                <a:solidFill>
                  <a:schemeClr val="tx1">
                    <a:lumMod val="95000"/>
                    <a:lumOff val="5000"/>
                  </a:schemeClr>
                </a:solidFill>
              </a:rPr>
              <a:t>rw</a:t>
            </a:r>
            <a:r>
              <a:rPr lang="en-US" sz="1600" b="1" dirty="0">
                <a:solidFill>
                  <a:schemeClr val="tx1">
                    <a:lumMod val="95000"/>
                    <a:lumOff val="5000"/>
                  </a:schemeClr>
                </a:solidFill>
              </a:rPr>
              <a:t>--</a:t>
            </a:r>
            <a:r>
              <a:rPr lang="en-US" sz="1600" b="1" dirty="0" err="1">
                <a:solidFill>
                  <a:schemeClr val="tx1">
                    <a:lumMod val="95000"/>
                    <a:lumOff val="5000"/>
                  </a:schemeClr>
                </a:solidFill>
              </a:rPr>
              <a:t>rw</a:t>
            </a:r>
            <a:r>
              <a:rPr lang="en-US" sz="1600" b="1" dirty="0">
                <a:solidFill>
                  <a:schemeClr val="tx1">
                    <a:lumMod val="95000"/>
                    <a:lumOff val="5000"/>
                  </a:schemeClr>
                </a:solidFill>
              </a:rPr>
              <a:t>-) (666 – 000 =666)</a:t>
            </a:r>
          </a:p>
          <a:p>
            <a:endParaRPr lang="en-US" b="1" dirty="0">
              <a:solidFill>
                <a:schemeClr val="tx1">
                  <a:lumMod val="95000"/>
                  <a:lumOff val="5000"/>
                </a:schemeClr>
              </a:solidFill>
            </a:endParaRPr>
          </a:p>
          <a:p>
            <a:endParaRPr lang="en-US" dirty="0">
              <a:solidFill>
                <a:schemeClr val="tx1">
                  <a:lumMod val="85000"/>
                  <a:lumOff val="15000"/>
                </a:schemeClr>
              </a:solidFill>
            </a:endParaRPr>
          </a:p>
        </p:txBody>
      </p:sp>
      <p:pic>
        <p:nvPicPr>
          <p:cNvPr id="3" name="Picture 2"/>
          <p:cNvPicPr>
            <a:picLocks noChangeAspect="1"/>
          </p:cNvPicPr>
          <p:nvPr/>
        </p:nvPicPr>
        <p:blipFill>
          <a:blip r:embed="rId4"/>
          <a:stretch>
            <a:fillRect/>
          </a:stretch>
        </p:blipFill>
        <p:spPr>
          <a:xfrm>
            <a:off x="5718313" y="2966320"/>
            <a:ext cx="5473999" cy="3031808"/>
          </a:xfrm>
          <a:prstGeom prst="rect">
            <a:avLst/>
          </a:prstGeom>
        </p:spPr>
      </p:pic>
    </p:spTree>
    <p:extLst>
      <p:ext uri="{BB962C8B-B14F-4D97-AF65-F5344CB8AC3E}">
        <p14:creationId xmlns:p14="http://schemas.microsoft.com/office/powerpoint/2010/main" val="2655055538"/>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1"/>
          <p:cNvSpPr>
            <a:spLocks noGrp="1"/>
          </p:cNvSpPr>
          <p:nvPr>
            <p:ph idx="1"/>
          </p:nvPr>
        </p:nvSpPr>
        <p:spPr>
          <a:xfrm>
            <a:off x="-1" y="8389"/>
            <a:ext cx="12122150" cy="6425967"/>
          </a:xfrm>
        </p:spPr>
        <p:txBody>
          <a:bodyPr>
            <a:normAutofit/>
          </a:bodyPr>
          <a:lstStyle/>
          <a:p>
            <a:pPr marL="0" indent="0">
              <a:buNone/>
            </a:pPr>
            <a:endParaRPr lang="en-US" sz="1800" dirty="0">
              <a:solidFill>
                <a:srgbClr val="00B050"/>
              </a:solidFill>
            </a:endParaRPr>
          </a:p>
          <a:p>
            <a:pPr marL="0" indent="0">
              <a:buNone/>
            </a:pPr>
            <a:endParaRPr lang="en-US" sz="1800" dirty="0">
              <a:solidFill>
                <a:srgbClr val="00B050"/>
              </a:solidFill>
            </a:endParaRPr>
          </a:p>
          <a:p>
            <a:pPr marL="0" indent="0">
              <a:buNone/>
            </a:pPr>
            <a:endParaRPr lang="en-US" sz="1800" dirty="0">
              <a:solidFill>
                <a:srgbClr val="00B050"/>
              </a:solidFill>
            </a:endParaRPr>
          </a:p>
          <a:p>
            <a:pPr marL="0" indent="0">
              <a:buNone/>
            </a:pPr>
            <a:endParaRPr lang="en-US" sz="1800" dirty="0">
              <a:solidFill>
                <a:srgbClr val="00B050"/>
              </a:solidFill>
            </a:endParaRPr>
          </a:p>
          <a:p>
            <a:pPr marL="0" indent="0">
              <a:buNone/>
            </a:pPr>
            <a:endParaRPr lang="en-US" sz="1800" dirty="0">
              <a:solidFill>
                <a:srgbClr val="00B05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u="sng" dirty="0">
              <a:solidFill>
                <a:srgbClr val="FF0000"/>
              </a:solidFill>
            </a:endParaRPr>
          </a:p>
          <a:p>
            <a:pPr marL="0" indent="0">
              <a:buNone/>
            </a:pPr>
            <a:endParaRPr lang="en-US" sz="1800" b="1" u="sng" dirty="0">
              <a:solidFill>
                <a:srgbClr val="FF000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US" sz="1800" b="1" dirty="0">
              <a:solidFill>
                <a:srgbClr val="00B050"/>
              </a:solidFill>
            </a:endParaRPr>
          </a:p>
          <a:p>
            <a:pPr marL="0" indent="0">
              <a:buNone/>
            </a:pPr>
            <a:endParaRPr lang="en-GB" sz="1800" b="1" dirty="0">
              <a:solidFill>
                <a:srgbClr val="00B050"/>
              </a:solidFill>
            </a:endParaRPr>
          </a:p>
        </p:txBody>
      </p:sp>
      <p:sp>
        <p:nvSpPr>
          <p:cNvPr id="4" name="Footer Placeholder 3"/>
          <p:cNvSpPr>
            <a:spLocks noGrp="1"/>
          </p:cNvSpPr>
          <p:nvPr>
            <p:ph type="ftr" sz="quarter" idx="11"/>
          </p:nvPr>
        </p:nvSpPr>
        <p:spPr/>
        <p:txBody>
          <a:bodyPr/>
          <a:lstStyle/>
          <a:p>
            <a:r>
              <a:rPr lang="en-US"/>
              <a:t>UTAS-Nizwa</a:t>
            </a:r>
          </a:p>
        </p:txBody>
      </p:sp>
      <p:sp>
        <p:nvSpPr>
          <p:cNvPr id="14" name="Rectangle 13"/>
          <p:cNvSpPr/>
          <p:nvPr/>
        </p:nvSpPr>
        <p:spPr>
          <a:xfrm>
            <a:off x="76198" y="714918"/>
            <a:ext cx="12045951" cy="1200329"/>
          </a:xfrm>
          <a:prstGeom prst="rect">
            <a:avLst/>
          </a:prstGeom>
        </p:spPr>
        <p:txBody>
          <a:bodyPr wrap="square">
            <a:spAutoFit/>
          </a:bodyPr>
          <a:lstStyle/>
          <a:p>
            <a:endParaRPr lang="en-US" dirty="0"/>
          </a:p>
          <a:p>
            <a:endParaRPr lang="en-US" dirty="0"/>
          </a:p>
          <a:p>
            <a:endParaRPr lang="en-US" dirty="0"/>
          </a:p>
          <a:p>
            <a:endParaRPr lang="en-US" dirty="0"/>
          </a:p>
        </p:txBody>
      </p:sp>
      <p:sp>
        <p:nvSpPr>
          <p:cNvPr id="6" name="Rectangle 5"/>
          <p:cNvSpPr/>
          <p:nvPr/>
        </p:nvSpPr>
        <p:spPr>
          <a:xfrm>
            <a:off x="54525" y="0"/>
            <a:ext cx="12067623" cy="6463308"/>
          </a:xfrm>
          <a:prstGeom prst="rect">
            <a:avLst/>
          </a:prstGeom>
        </p:spPr>
        <p:txBody>
          <a:bodyPr wrap="square">
            <a:spAutoFit/>
          </a:bodyPr>
          <a:lstStyle/>
          <a:p>
            <a:r>
              <a:rPr lang="en-US" b="1" dirty="0">
                <a:solidFill>
                  <a:srgbClr val="FF0000"/>
                </a:solidFill>
              </a:rPr>
              <a:t>Understanding Disk Quota and Configuring Disk Quota</a:t>
            </a:r>
          </a:p>
          <a:p>
            <a:endParaRPr lang="en-US" b="1" dirty="0">
              <a:solidFill>
                <a:schemeClr val="tx1">
                  <a:lumMod val="95000"/>
                  <a:lumOff val="5000"/>
                </a:schemeClr>
              </a:solidFill>
            </a:endParaRPr>
          </a:p>
          <a:p>
            <a:r>
              <a:rPr lang="en-US" b="1" dirty="0">
                <a:solidFill>
                  <a:schemeClr val="tx1">
                    <a:lumMod val="95000"/>
                    <a:lumOff val="5000"/>
                  </a:schemeClr>
                </a:solidFill>
              </a:rPr>
              <a:t>Disk quota is a system administration feature in Linux that allows the administrator to allocate a fixed amount of disk space and file limits to users or groups. This helps prevent any single user or group from consuming excessive disk space, ensuring fair resource allocation.</a:t>
            </a:r>
          </a:p>
          <a:p>
            <a:endParaRPr lang="en-US" b="1" dirty="0">
              <a:solidFill>
                <a:schemeClr val="tx1">
                  <a:lumMod val="95000"/>
                  <a:lumOff val="5000"/>
                </a:schemeClr>
              </a:solidFill>
            </a:endParaRPr>
          </a:p>
          <a:p>
            <a:r>
              <a:rPr lang="en-US" b="1" dirty="0">
                <a:solidFill>
                  <a:srgbClr val="C00000"/>
                </a:solidFill>
              </a:rPr>
              <a:t>Why Use Disk Quota?</a:t>
            </a:r>
          </a:p>
          <a:p>
            <a:pPr marL="285750" indent="-285750">
              <a:buFont typeface="Arial" panose="020B0604020202020204" pitchFamily="34" charset="0"/>
              <a:buChar char="•"/>
            </a:pPr>
            <a:r>
              <a:rPr lang="en-US" b="1" dirty="0">
                <a:solidFill>
                  <a:schemeClr val="tx1">
                    <a:lumMod val="95000"/>
                    <a:lumOff val="5000"/>
                  </a:schemeClr>
                </a:solidFill>
              </a:rPr>
              <a:t>    </a:t>
            </a:r>
            <a:r>
              <a:rPr lang="en-US" b="1" dirty="0">
                <a:solidFill>
                  <a:srgbClr val="7030A0"/>
                </a:solidFill>
              </a:rPr>
              <a:t>Prevents a single user from filling up the disk.</a:t>
            </a:r>
          </a:p>
          <a:p>
            <a:pPr marL="285750" indent="-285750">
              <a:buFont typeface="Arial" panose="020B0604020202020204" pitchFamily="34" charset="0"/>
              <a:buChar char="•"/>
            </a:pPr>
            <a:r>
              <a:rPr lang="en-US" b="1" dirty="0">
                <a:solidFill>
                  <a:srgbClr val="7030A0"/>
                </a:solidFill>
              </a:rPr>
              <a:t>    Ensures fair usage among multiple users.</a:t>
            </a:r>
          </a:p>
          <a:p>
            <a:pPr marL="285750" indent="-285750">
              <a:buFont typeface="Arial" panose="020B0604020202020204" pitchFamily="34" charset="0"/>
              <a:buChar char="•"/>
            </a:pPr>
            <a:r>
              <a:rPr lang="en-US" b="1" dirty="0">
                <a:solidFill>
                  <a:srgbClr val="7030A0"/>
                </a:solidFill>
              </a:rPr>
              <a:t>    Helps in managing and monitoring disk space effectively.</a:t>
            </a:r>
          </a:p>
          <a:p>
            <a:pPr marL="285750" indent="-285750">
              <a:buFont typeface="Arial" panose="020B0604020202020204" pitchFamily="34" charset="0"/>
              <a:buChar char="•"/>
            </a:pPr>
            <a:r>
              <a:rPr lang="en-US" b="1" dirty="0">
                <a:solidFill>
                  <a:srgbClr val="7030A0"/>
                </a:solidFill>
              </a:rPr>
              <a:t>    Avoids system failures due to a full disk.</a:t>
            </a:r>
          </a:p>
          <a:p>
            <a:endParaRPr lang="en-US" b="1" dirty="0">
              <a:solidFill>
                <a:schemeClr val="tx1">
                  <a:lumMod val="95000"/>
                  <a:lumOff val="5000"/>
                </a:schemeClr>
              </a:solidFill>
            </a:endParaRPr>
          </a:p>
          <a:p>
            <a:r>
              <a:rPr lang="en-US" b="1" dirty="0">
                <a:solidFill>
                  <a:schemeClr val="tx1">
                    <a:lumMod val="95000"/>
                    <a:lumOff val="5000"/>
                  </a:schemeClr>
                </a:solidFill>
              </a:rPr>
              <a:t> </a:t>
            </a:r>
            <a:r>
              <a:rPr lang="en-US" b="1" dirty="0">
                <a:solidFill>
                  <a:srgbClr val="002060"/>
                </a:solidFill>
              </a:rPr>
              <a:t>Types of Disk Quotas</a:t>
            </a:r>
          </a:p>
          <a:p>
            <a:r>
              <a:rPr lang="en-US" b="1" dirty="0">
                <a:solidFill>
                  <a:schemeClr val="tx1">
                    <a:lumMod val="95000"/>
                    <a:lumOff val="5000"/>
                  </a:schemeClr>
                </a:solidFill>
              </a:rPr>
              <a:t>Linux supports two types of quotas:</a:t>
            </a:r>
          </a:p>
          <a:p>
            <a:r>
              <a:rPr lang="en-US" b="1" dirty="0">
                <a:solidFill>
                  <a:schemeClr val="tx1">
                    <a:lumMod val="95000"/>
                    <a:lumOff val="5000"/>
                  </a:schemeClr>
                </a:solidFill>
              </a:rPr>
              <a:t>    </a:t>
            </a:r>
            <a:r>
              <a:rPr lang="en-US" b="1" dirty="0">
                <a:solidFill>
                  <a:srgbClr val="C00000"/>
                </a:solidFill>
              </a:rPr>
              <a:t>User Quotas – Limits disk usage per individual user.</a:t>
            </a:r>
          </a:p>
          <a:p>
            <a:r>
              <a:rPr lang="en-US" b="1" dirty="0">
                <a:solidFill>
                  <a:srgbClr val="C00000"/>
                </a:solidFill>
              </a:rPr>
              <a:t>    Group Quotas – Limits disk usage for a group of users.</a:t>
            </a:r>
          </a:p>
          <a:p>
            <a:endParaRPr lang="en-US" b="1" dirty="0">
              <a:solidFill>
                <a:schemeClr val="tx1">
                  <a:lumMod val="95000"/>
                  <a:lumOff val="5000"/>
                </a:schemeClr>
              </a:solidFill>
            </a:endParaRPr>
          </a:p>
          <a:p>
            <a:r>
              <a:rPr lang="en-US" b="1" dirty="0">
                <a:solidFill>
                  <a:srgbClr val="00B050"/>
                </a:solidFill>
              </a:rPr>
              <a:t>Installing Quota Package</a:t>
            </a:r>
          </a:p>
          <a:p>
            <a:r>
              <a:rPr lang="en-US" b="1" dirty="0">
                <a:solidFill>
                  <a:schemeClr val="tx1">
                    <a:lumMod val="95000"/>
                    <a:lumOff val="5000"/>
                  </a:schemeClr>
                </a:solidFill>
              </a:rPr>
              <a:t>Before using disk quotas, install the required package:</a:t>
            </a:r>
          </a:p>
          <a:p>
            <a:r>
              <a:rPr lang="en-US" b="1" dirty="0" err="1">
                <a:solidFill>
                  <a:schemeClr val="tx1">
                    <a:lumMod val="95000"/>
                    <a:lumOff val="5000"/>
                  </a:schemeClr>
                </a:solidFill>
              </a:rPr>
              <a:t>sudo</a:t>
            </a:r>
            <a:r>
              <a:rPr lang="en-US" b="1" dirty="0">
                <a:solidFill>
                  <a:schemeClr val="tx1">
                    <a:lumMod val="95000"/>
                    <a:lumOff val="5000"/>
                  </a:schemeClr>
                </a:solidFill>
              </a:rPr>
              <a:t> apt-get update</a:t>
            </a:r>
          </a:p>
          <a:p>
            <a:r>
              <a:rPr lang="en-US" b="1" dirty="0" err="1">
                <a:solidFill>
                  <a:schemeClr val="tx1">
                    <a:lumMod val="95000"/>
                    <a:lumOff val="5000"/>
                  </a:schemeClr>
                </a:solidFill>
              </a:rPr>
              <a:t>sudo</a:t>
            </a:r>
            <a:r>
              <a:rPr lang="en-US" b="1" dirty="0">
                <a:solidFill>
                  <a:schemeClr val="tx1">
                    <a:lumMod val="95000"/>
                    <a:lumOff val="5000"/>
                  </a:schemeClr>
                </a:solidFill>
              </a:rPr>
              <a:t> apt-get install quota </a:t>
            </a:r>
            <a:r>
              <a:rPr lang="en-US" b="1" dirty="0" err="1">
                <a:solidFill>
                  <a:schemeClr val="tx1">
                    <a:lumMod val="95000"/>
                    <a:lumOff val="5000"/>
                  </a:schemeClr>
                </a:solidFill>
              </a:rPr>
              <a:t>quotatool</a:t>
            </a:r>
            <a:endParaRPr lang="en-US" b="1" dirty="0">
              <a:solidFill>
                <a:schemeClr val="tx1">
                  <a:lumMod val="95000"/>
                  <a:lumOff val="5000"/>
                </a:schemeClr>
              </a:solidFill>
            </a:endParaRPr>
          </a:p>
          <a:p>
            <a:endParaRPr lang="en-US" b="1" dirty="0">
              <a:solidFill>
                <a:schemeClr val="tx1">
                  <a:lumMod val="95000"/>
                  <a:lumOff val="5000"/>
                </a:schemeClr>
              </a:solidFill>
            </a:endParaRPr>
          </a:p>
          <a:p>
            <a:endParaRPr lang="en-US" dirty="0">
              <a:solidFill>
                <a:schemeClr val="tx1">
                  <a:lumMod val="85000"/>
                  <a:lumOff val="15000"/>
                </a:schemeClr>
              </a:solidFill>
            </a:endParaRPr>
          </a:p>
        </p:txBody>
      </p:sp>
      <p:sp>
        <p:nvSpPr>
          <p:cNvPr id="7" name="Rectangle 6"/>
          <p:cNvSpPr/>
          <p:nvPr/>
        </p:nvSpPr>
        <p:spPr>
          <a:xfrm>
            <a:off x="6816108" y="1485279"/>
            <a:ext cx="4265749" cy="2677656"/>
          </a:xfrm>
          <a:prstGeom prst="rect">
            <a:avLst/>
          </a:prstGeom>
        </p:spPr>
        <p:txBody>
          <a:bodyPr wrap="square">
            <a:spAutoFit/>
          </a:bodyPr>
          <a:lstStyle/>
          <a:p>
            <a:r>
              <a:rPr lang="en-US" sz="1400" b="1" dirty="0">
                <a:solidFill>
                  <a:srgbClr val="00B050"/>
                </a:solidFill>
              </a:rPr>
              <a:t>Assigning Quotas to Users and groups</a:t>
            </a:r>
          </a:p>
          <a:p>
            <a:endParaRPr lang="en-US" sz="1400" b="1" dirty="0">
              <a:solidFill>
                <a:schemeClr val="tx1">
                  <a:lumMod val="65000"/>
                  <a:lumOff val="35000"/>
                </a:schemeClr>
              </a:solidFill>
            </a:endParaRPr>
          </a:p>
          <a:p>
            <a:r>
              <a:rPr lang="en-US" sz="1400" b="1" dirty="0">
                <a:solidFill>
                  <a:schemeClr val="tx1">
                    <a:lumMod val="65000"/>
                    <a:lumOff val="35000"/>
                  </a:schemeClr>
                </a:solidFill>
              </a:rPr>
              <a:t>Set a quota for a user:  </a:t>
            </a:r>
            <a:r>
              <a:rPr lang="en-US" sz="1400" b="1" dirty="0" err="1">
                <a:solidFill>
                  <a:srgbClr val="FF0000"/>
                </a:solidFill>
              </a:rPr>
              <a:t>sudo</a:t>
            </a:r>
            <a:r>
              <a:rPr lang="en-US" sz="1400" b="1" dirty="0">
                <a:solidFill>
                  <a:srgbClr val="FF0000"/>
                </a:solidFill>
              </a:rPr>
              <a:t> </a:t>
            </a:r>
            <a:r>
              <a:rPr lang="en-US" sz="1400" b="1" dirty="0" err="1">
                <a:solidFill>
                  <a:srgbClr val="FF0000"/>
                </a:solidFill>
              </a:rPr>
              <a:t>edquota</a:t>
            </a:r>
            <a:r>
              <a:rPr lang="en-US" sz="1400" b="1" dirty="0">
                <a:solidFill>
                  <a:srgbClr val="FF0000"/>
                </a:solidFill>
              </a:rPr>
              <a:t> -u username</a:t>
            </a:r>
          </a:p>
          <a:p>
            <a:r>
              <a:rPr lang="en-US" sz="1400" b="1" dirty="0">
                <a:solidFill>
                  <a:schemeClr val="tx1">
                    <a:lumMod val="65000"/>
                    <a:lumOff val="35000"/>
                  </a:schemeClr>
                </a:solidFill>
              </a:rPr>
              <a:t>Set a quota for a group:  </a:t>
            </a:r>
            <a:r>
              <a:rPr lang="en-US" sz="1400" b="1" dirty="0" err="1">
                <a:solidFill>
                  <a:srgbClr val="FF0000"/>
                </a:solidFill>
              </a:rPr>
              <a:t>sudo</a:t>
            </a:r>
            <a:r>
              <a:rPr lang="en-US" sz="1400" b="1" dirty="0">
                <a:solidFill>
                  <a:srgbClr val="FF0000"/>
                </a:solidFill>
              </a:rPr>
              <a:t> </a:t>
            </a:r>
            <a:r>
              <a:rPr lang="en-US" sz="1400" b="1" dirty="0" err="1">
                <a:solidFill>
                  <a:srgbClr val="FF0000"/>
                </a:solidFill>
              </a:rPr>
              <a:t>edquota</a:t>
            </a:r>
            <a:r>
              <a:rPr lang="en-US" sz="1400" b="1" dirty="0">
                <a:solidFill>
                  <a:srgbClr val="FF0000"/>
                </a:solidFill>
              </a:rPr>
              <a:t> -u group</a:t>
            </a:r>
          </a:p>
          <a:p>
            <a:endParaRPr lang="en-US" sz="1400" b="1" dirty="0">
              <a:solidFill>
                <a:schemeClr val="tx1">
                  <a:lumMod val="65000"/>
                  <a:lumOff val="35000"/>
                </a:schemeClr>
              </a:solidFill>
            </a:endParaRPr>
          </a:p>
          <a:p>
            <a:r>
              <a:rPr lang="en-US" sz="1400" b="1" dirty="0">
                <a:solidFill>
                  <a:srgbClr val="7030A0"/>
                </a:solidFill>
              </a:rPr>
              <a:t>Checking Quota Usage</a:t>
            </a:r>
          </a:p>
          <a:p>
            <a:endParaRPr lang="en-US" sz="1400" b="1" dirty="0">
              <a:solidFill>
                <a:schemeClr val="tx1">
                  <a:lumMod val="65000"/>
                  <a:lumOff val="35000"/>
                </a:schemeClr>
              </a:solidFill>
            </a:endParaRPr>
          </a:p>
          <a:p>
            <a:r>
              <a:rPr lang="en-US" sz="1400" b="1" dirty="0">
                <a:solidFill>
                  <a:schemeClr val="tx1">
                    <a:lumMod val="65000"/>
                    <a:lumOff val="35000"/>
                  </a:schemeClr>
                </a:solidFill>
              </a:rPr>
              <a:t>To check a user’s quota:</a:t>
            </a:r>
          </a:p>
          <a:p>
            <a:r>
              <a:rPr lang="en-US" sz="1400" b="1" dirty="0">
                <a:solidFill>
                  <a:srgbClr val="FF0000"/>
                </a:solidFill>
              </a:rPr>
              <a:t>quota -u username</a:t>
            </a:r>
          </a:p>
          <a:p>
            <a:endParaRPr lang="en-US" sz="1400" b="1" dirty="0">
              <a:solidFill>
                <a:schemeClr val="tx1">
                  <a:lumMod val="65000"/>
                  <a:lumOff val="35000"/>
                </a:schemeClr>
              </a:solidFill>
            </a:endParaRPr>
          </a:p>
          <a:p>
            <a:r>
              <a:rPr lang="en-US" sz="1400" b="1" dirty="0">
                <a:solidFill>
                  <a:schemeClr val="tx1">
                    <a:lumMod val="65000"/>
                    <a:lumOff val="35000"/>
                  </a:schemeClr>
                </a:solidFill>
              </a:rPr>
              <a:t>To check a group’s quota:</a:t>
            </a:r>
          </a:p>
          <a:p>
            <a:r>
              <a:rPr lang="en-US" sz="1400" b="1" dirty="0">
                <a:solidFill>
                  <a:srgbClr val="FF0000"/>
                </a:solidFill>
              </a:rPr>
              <a:t>quota -g </a:t>
            </a:r>
            <a:r>
              <a:rPr lang="en-US" sz="1400" b="1" dirty="0" err="1">
                <a:solidFill>
                  <a:srgbClr val="FF0000"/>
                </a:solidFill>
              </a:rPr>
              <a:t>groupname</a:t>
            </a:r>
            <a:endParaRPr lang="en-US" sz="1600" b="1" dirty="0">
              <a:solidFill>
                <a:srgbClr val="FF0000"/>
              </a:solidFill>
            </a:endParaRPr>
          </a:p>
        </p:txBody>
      </p:sp>
    </p:spTree>
    <p:extLst>
      <p:ext uri="{BB962C8B-B14F-4D97-AF65-F5344CB8AC3E}">
        <p14:creationId xmlns:p14="http://schemas.microsoft.com/office/powerpoint/2010/main" val="137379567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UTAS-Nizwa</a:t>
            </a:r>
          </a:p>
        </p:txBody>
      </p:sp>
      <p:sp>
        <p:nvSpPr>
          <p:cNvPr id="5" name="Title 1"/>
          <p:cNvSpPr>
            <a:spLocks noGrp="1"/>
          </p:cNvSpPr>
          <p:nvPr>
            <p:ph idx="1"/>
          </p:nvPr>
        </p:nvSpPr>
        <p:spPr>
          <a:xfrm>
            <a:off x="74613" y="73025"/>
            <a:ext cx="12117387" cy="6378575"/>
          </a:xfrm>
        </p:spPr>
        <p:txBody>
          <a:bodyPr>
            <a:normAutofit/>
          </a:bodyPr>
          <a:lstStyle/>
          <a:p>
            <a:pPr marL="0" indent="0">
              <a:buNone/>
            </a:pPr>
            <a:r>
              <a:rPr lang="en-US" sz="1600" dirty="0"/>
              <a:t>Using Aliases in Linux</a:t>
            </a:r>
          </a:p>
          <a:p>
            <a:pPr marL="0" indent="0">
              <a:buNone/>
            </a:pPr>
            <a:r>
              <a:rPr lang="en-US" sz="1600" dirty="0"/>
              <a:t>Aliases in Linux allow users to create shortcuts for frequently used commands, making the command-line experience more efficient and user-friendly.</a:t>
            </a:r>
          </a:p>
          <a:p>
            <a:pPr marL="0" indent="0">
              <a:buNone/>
            </a:pPr>
            <a:r>
              <a:rPr lang="en-US" sz="1600" dirty="0"/>
              <a:t>1. What is an Alias?</a:t>
            </a:r>
          </a:p>
          <a:p>
            <a:pPr marL="0" indent="0">
              <a:buNone/>
            </a:pPr>
            <a:r>
              <a:rPr lang="en-US" sz="1600" dirty="0"/>
              <a:t>An alias is a custom shortcut that replaces a long or complex command with a simpler keyword. </a:t>
            </a:r>
          </a:p>
          <a:p>
            <a:pPr marL="0" indent="0">
              <a:buNone/>
            </a:pPr>
            <a:r>
              <a:rPr lang="en-US" sz="1600" dirty="0"/>
              <a:t>2. Creating an Alias: use </a:t>
            </a:r>
            <a:r>
              <a:rPr lang="en-US" sz="1600" b="1" dirty="0">
                <a:solidFill>
                  <a:srgbClr val="C00000"/>
                </a:solidFill>
              </a:rPr>
              <a:t>alias</a:t>
            </a:r>
            <a:r>
              <a:rPr lang="en-US" sz="1600" dirty="0"/>
              <a:t> command </a:t>
            </a:r>
          </a:p>
          <a:p>
            <a:r>
              <a:rPr lang="en-US" sz="1600" b="1" dirty="0">
                <a:solidFill>
                  <a:srgbClr val="FF0000"/>
                </a:solidFill>
              </a:rPr>
              <a:t>date command assigned to variable </a:t>
            </a:r>
            <a:r>
              <a:rPr lang="en-US" sz="1600" b="1" dirty="0" err="1">
                <a:solidFill>
                  <a:srgbClr val="FF0000"/>
                </a:solidFill>
              </a:rPr>
              <a:t>nct</a:t>
            </a:r>
            <a:r>
              <a:rPr lang="en-US" sz="1600" b="1" dirty="0">
                <a:solidFill>
                  <a:srgbClr val="FF0000"/>
                </a:solidFill>
              </a:rPr>
              <a:t> and typing </a:t>
            </a:r>
            <a:r>
              <a:rPr lang="en-US" sz="1600" b="1" dirty="0" err="1">
                <a:solidFill>
                  <a:srgbClr val="FF0000"/>
                </a:solidFill>
              </a:rPr>
              <a:t>nct</a:t>
            </a:r>
            <a:r>
              <a:rPr lang="en-US" sz="1600" b="1" dirty="0">
                <a:solidFill>
                  <a:srgbClr val="FF0000"/>
                </a:solidFill>
              </a:rPr>
              <a:t> will execute date command.     </a:t>
            </a:r>
          </a:p>
          <a:p>
            <a:r>
              <a:rPr lang="en-US" sz="1600" b="1" dirty="0">
                <a:solidFill>
                  <a:srgbClr val="00B050"/>
                </a:solidFill>
              </a:rPr>
              <a:t>echo command assigned to variable </a:t>
            </a:r>
            <a:r>
              <a:rPr lang="en-US" sz="1600" b="1" dirty="0" err="1">
                <a:solidFill>
                  <a:srgbClr val="00B050"/>
                </a:solidFill>
              </a:rPr>
              <a:t>utas</a:t>
            </a:r>
            <a:r>
              <a:rPr lang="en-US" sz="1600" b="1" dirty="0">
                <a:solidFill>
                  <a:srgbClr val="00B050"/>
                </a:solidFill>
              </a:rPr>
              <a:t> and typing </a:t>
            </a:r>
            <a:r>
              <a:rPr lang="en-US" sz="1600" b="1" dirty="0" err="1">
                <a:solidFill>
                  <a:srgbClr val="00B050"/>
                </a:solidFill>
              </a:rPr>
              <a:t>utas</a:t>
            </a:r>
            <a:r>
              <a:rPr lang="en-US" sz="1600" b="1" dirty="0">
                <a:solidFill>
                  <a:srgbClr val="00B050"/>
                </a:solidFill>
              </a:rPr>
              <a:t> will execute echo command.</a:t>
            </a:r>
          </a:p>
          <a:p>
            <a:r>
              <a:rPr lang="en-US" sz="1600" b="1" dirty="0">
                <a:solidFill>
                  <a:srgbClr val="002060"/>
                </a:solidFill>
              </a:rPr>
              <a:t> ls -l command assigned to variable 1 and typing 1 will execute ls -l command.</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3. Removing an </a:t>
            </a:r>
            <a:r>
              <a:rPr lang="en-US" sz="1600" dirty="0" err="1"/>
              <a:t>Alias:use</a:t>
            </a:r>
            <a:r>
              <a:rPr lang="en-US" sz="1600" dirty="0"/>
              <a:t> the </a:t>
            </a:r>
            <a:r>
              <a:rPr lang="en-US" sz="1600" b="1" dirty="0" err="1">
                <a:solidFill>
                  <a:srgbClr val="FF0000"/>
                </a:solidFill>
              </a:rPr>
              <a:t>unalias</a:t>
            </a:r>
            <a:r>
              <a:rPr lang="en-US" sz="1600" dirty="0"/>
              <a:t> command</a:t>
            </a:r>
          </a:p>
          <a:p>
            <a:pPr marL="0" indent="0">
              <a:buNone/>
            </a:pPr>
            <a:endParaRPr lang="en-US" sz="1600" dirty="0"/>
          </a:p>
          <a:p>
            <a:pPr marL="0" indent="0">
              <a:buNone/>
            </a:pPr>
            <a:endParaRPr lang="en-US" sz="1600" dirty="0"/>
          </a:p>
        </p:txBody>
      </p:sp>
      <p:pic>
        <p:nvPicPr>
          <p:cNvPr id="6" name="Picture 5"/>
          <p:cNvPicPr>
            <a:picLocks noChangeAspect="1"/>
          </p:cNvPicPr>
          <p:nvPr/>
        </p:nvPicPr>
        <p:blipFill>
          <a:blip r:embed="rId2"/>
          <a:stretch>
            <a:fillRect/>
          </a:stretch>
        </p:blipFill>
        <p:spPr>
          <a:xfrm>
            <a:off x="110585" y="3031424"/>
            <a:ext cx="4354773" cy="1162608"/>
          </a:xfrm>
          <a:prstGeom prst="rect">
            <a:avLst/>
          </a:prstGeom>
        </p:spPr>
      </p:pic>
      <p:pic>
        <p:nvPicPr>
          <p:cNvPr id="7" name="Picture 6"/>
          <p:cNvPicPr>
            <a:picLocks noChangeAspect="1"/>
          </p:cNvPicPr>
          <p:nvPr/>
        </p:nvPicPr>
        <p:blipFill>
          <a:blip r:embed="rId3"/>
          <a:stretch>
            <a:fillRect/>
          </a:stretch>
        </p:blipFill>
        <p:spPr>
          <a:xfrm>
            <a:off x="4657789" y="3013440"/>
            <a:ext cx="4947603" cy="1198575"/>
          </a:xfrm>
          <a:prstGeom prst="rect">
            <a:avLst/>
          </a:prstGeom>
        </p:spPr>
      </p:pic>
      <p:pic>
        <p:nvPicPr>
          <p:cNvPr id="9" name="Picture 8"/>
          <p:cNvPicPr>
            <a:picLocks noChangeAspect="1"/>
          </p:cNvPicPr>
          <p:nvPr/>
        </p:nvPicPr>
        <p:blipFill>
          <a:blip r:embed="rId4"/>
          <a:stretch>
            <a:fillRect/>
          </a:stretch>
        </p:blipFill>
        <p:spPr>
          <a:xfrm>
            <a:off x="146556" y="4719069"/>
            <a:ext cx="4282829" cy="1367406"/>
          </a:xfrm>
          <a:prstGeom prst="rect">
            <a:avLst/>
          </a:prstGeom>
        </p:spPr>
      </p:pic>
    </p:spTree>
    <p:extLst>
      <p:ext uri="{BB962C8B-B14F-4D97-AF65-F5344CB8AC3E}">
        <p14:creationId xmlns:p14="http://schemas.microsoft.com/office/powerpoint/2010/main" val="1419759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9103"/>
            <a:ext cx="12192000" cy="6202639"/>
          </a:xfrm>
        </p:spPr>
        <p:txBody>
          <a:bodyPr>
            <a:normAutofit fontScale="62500" lnSpcReduction="20000"/>
          </a:bodyPr>
          <a:lstStyle/>
          <a:p>
            <a:pPr marL="0" indent="0">
              <a:buNone/>
            </a:pPr>
            <a:r>
              <a:rPr lang="en-US" dirty="0">
                <a:solidFill>
                  <a:srgbClr val="C00000"/>
                </a:solidFill>
              </a:rPr>
              <a:t>Advantages of Using Aliases in Linux</a:t>
            </a:r>
          </a:p>
          <a:p>
            <a:pPr marL="0" indent="0">
              <a:buNone/>
            </a:pPr>
            <a:r>
              <a:rPr lang="en-US" dirty="0"/>
              <a:t>Aliases in Linux provide several benefits that enhance productivity and efficiency when working with the command line.</a:t>
            </a:r>
          </a:p>
          <a:p>
            <a:pPr marL="0" indent="0">
              <a:buNone/>
            </a:pPr>
            <a:endParaRPr lang="en-US" dirty="0"/>
          </a:p>
          <a:p>
            <a:pPr marL="0" indent="0">
              <a:buNone/>
            </a:pPr>
            <a:r>
              <a:rPr lang="en-US" dirty="0"/>
              <a:t>1. </a:t>
            </a:r>
            <a:r>
              <a:rPr lang="en-US" b="1" dirty="0">
                <a:solidFill>
                  <a:srgbClr val="C00000"/>
                </a:solidFill>
              </a:rPr>
              <a:t>Saves Time and Reduces Typing</a:t>
            </a:r>
          </a:p>
          <a:p>
            <a:pPr marL="0" indent="0">
              <a:buNone/>
            </a:pPr>
            <a:r>
              <a:rPr lang="en-US" dirty="0"/>
              <a:t>Aliases allow users to create shortcuts for frequently used commands.</a:t>
            </a:r>
          </a:p>
          <a:p>
            <a:pPr marL="0" indent="0">
              <a:buNone/>
            </a:pPr>
            <a:r>
              <a:rPr lang="en-US" dirty="0"/>
              <a:t>2. </a:t>
            </a:r>
            <a:r>
              <a:rPr lang="en-US" b="1" dirty="0">
                <a:solidFill>
                  <a:srgbClr val="00B050"/>
                </a:solidFill>
              </a:rPr>
              <a:t>Simplifies Complex Commands</a:t>
            </a:r>
          </a:p>
          <a:p>
            <a:pPr marL="0" indent="0">
              <a:buNone/>
            </a:pPr>
            <a:r>
              <a:rPr lang="en-US" dirty="0"/>
              <a:t>for example, alias update="</a:t>
            </a:r>
            <a:r>
              <a:rPr lang="en-US" dirty="0" err="1"/>
              <a:t>sudo</a:t>
            </a:r>
            <a:r>
              <a:rPr lang="en-US" dirty="0"/>
              <a:t> apt update &amp;&amp; </a:t>
            </a:r>
            <a:r>
              <a:rPr lang="en-US" dirty="0" err="1"/>
              <a:t>sudo</a:t>
            </a:r>
            <a:r>
              <a:rPr lang="en-US" dirty="0"/>
              <a:t> apt upgrade"</a:t>
            </a:r>
          </a:p>
          <a:p>
            <a:pPr marL="0" indent="0">
              <a:buNone/>
            </a:pPr>
            <a:r>
              <a:rPr lang="en-US" dirty="0"/>
              <a:t>Running update now executes the full system update command.</a:t>
            </a:r>
          </a:p>
          <a:p>
            <a:pPr marL="0" indent="0">
              <a:buNone/>
            </a:pPr>
            <a:r>
              <a:rPr lang="en-US" dirty="0"/>
              <a:t>3. </a:t>
            </a:r>
            <a:r>
              <a:rPr lang="en-US" b="1" dirty="0">
                <a:solidFill>
                  <a:srgbClr val="00B0F0"/>
                </a:solidFill>
              </a:rPr>
              <a:t>Reduces Errors</a:t>
            </a:r>
          </a:p>
          <a:p>
            <a:pPr marL="0" indent="0">
              <a:buNone/>
            </a:pPr>
            <a:r>
              <a:rPr lang="en-US" dirty="0"/>
              <a:t>Helps avoid mistakes by replacing risky commands with safer alternatives.</a:t>
            </a:r>
          </a:p>
          <a:p>
            <a:pPr marL="0" indent="0">
              <a:buNone/>
            </a:pPr>
            <a:r>
              <a:rPr lang="en-US" dirty="0"/>
              <a:t>Example:</a:t>
            </a:r>
          </a:p>
          <a:p>
            <a:pPr marL="0" indent="0">
              <a:buNone/>
            </a:pPr>
            <a:r>
              <a:rPr lang="en-US" dirty="0"/>
              <a:t>alias </a:t>
            </a:r>
            <a:r>
              <a:rPr lang="en-US" dirty="0" err="1"/>
              <a:t>rm</a:t>
            </a:r>
            <a:r>
              <a:rPr lang="en-US" dirty="0"/>
              <a:t>="</a:t>
            </a:r>
            <a:r>
              <a:rPr lang="en-US" dirty="0" err="1"/>
              <a:t>rm</a:t>
            </a:r>
            <a:r>
              <a:rPr lang="en-US" dirty="0"/>
              <a:t> -</a:t>
            </a:r>
            <a:r>
              <a:rPr lang="en-US" dirty="0" err="1"/>
              <a:t>i</a:t>
            </a:r>
            <a:r>
              <a:rPr lang="en-US" dirty="0"/>
              <a:t>"</a:t>
            </a:r>
          </a:p>
          <a:p>
            <a:pPr marL="0" indent="0">
              <a:buNone/>
            </a:pPr>
            <a:r>
              <a:rPr lang="en-US" dirty="0"/>
              <a:t>This ensures that every </a:t>
            </a:r>
            <a:r>
              <a:rPr lang="en-US" dirty="0" err="1"/>
              <a:t>rm</a:t>
            </a:r>
            <a:r>
              <a:rPr lang="en-US" dirty="0"/>
              <a:t> command asks for confirmation before deleting files.</a:t>
            </a:r>
          </a:p>
          <a:p>
            <a:pPr marL="0" indent="0">
              <a:buNone/>
            </a:pPr>
            <a:r>
              <a:rPr lang="en-US" dirty="0"/>
              <a:t>4. </a:t>
            </a:r>
            <a:r>
              <a:rPr lang="en-US" b="1" dirty="0">
                <a:solidFill>
                  <a:srgbClr val="7030A0"/>
                </a:solidFill>
              </a:rPr>
              <a:t>Improves Efficiency for Frequent Tasks</a:t>
            </a:r>
          </a:p>
          <a:p>
            <a:pPr marL="0" indent="0">
              <a:buNone/>
            </a:pPr>
            <a:r>
              <a:rPr lang="en-US" dirty="0"/>
              <a:t>Developers, system administrators, and regular users can automate repetitive tasks.</a:t>
            </a:r>
          </a:p>
          <a:p>
            <a:pPr marL="0" indent="0">
              <a:buNone/>
            </a:pPr>
            <a:r>
              <a:rPr lang="en-US" dirty="0"/>
              <a:t>Example:</a:t>
            </a:r>
          </a:p>
          <a:p>
            <a:pPr marL="0" indent="0">
              <a:buNone/>
            </a:pPr>
            <a:r>
              <a:rPr lang="en-US" dirty="0"/>
              <a:t>alias </a:t>
            </a:r>
            <a:r>
              <a:rPr lang="en-US" dirty="0" err="1"/>
              <a:t>mydir</a:t>
            </a:r>
            <a:r>
              <a:rPr lang="en-US" dirty="0"/>
              <a:t>="cd /home/user/projects"</a:t>
            </a:r>
          </a:p>
          <a:p>
            <a:pPr marL="0" indent="0">
              <a:buNone/>
            </a:pPr>
            <a:r>
              <a:rPr lang="en-US" dirty="0"/>
              <a:t>Instead of typing the full path, users can simply enter </a:t>
            </a:r>
            <a:r>
              <a:rPr lang="en-US" dirty="0" err="1"/>
              <a:t>mydir</a:t>
            </a:r>
            <a:r>
              <a:rPr lang="en-US" dirty="0"/>
              <a:t>.</a:t>
            </a:r>
          </a:p>
          <a:p>
            <a:pPr marL="0" indent="0">
              <a:buNone/>
            </a:pPr>
            <a:endParaRPr lang="en-US" dirty="0"/>
          </a:p>
        </p:txBody>
      </p:sp>
      <p:sp>
        <p:nvSpPr>
          <p:cNvPr id="4" name="Footer Placeholder 3"/>
          <p:cNvSpPr>
            <a:spLocks noGrp="1"/>
          </p:cNvSpPr>
          <p:nvPr>
            <p:ph type="ftr" sz="quarter" idx="11"/>
          </p:nvPr>
        </p:nvSpPr>
        <p:spPr/>
        <p:txBody>
          <a:bodyPr/>
          <a:lstStyle/>
          <a:p>
            <a:r>
              <a:rPr lang="en-US"/>
              <a:t>UTAS-Nizwa</a:t>
            </a:r>
          </a:p>
        </p:txBody>
      </p:sp>
    </p:spTree>
    <p:extLst>
      <p:ext uri="{BB962C8B-B14F-4D97-AF65-F5344CB8AC3E}">
        <p14:creationId xmlns:p14="http://schemas.microsoft.com/office/powerpoint/2010/main" val="3472596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UTAS-Nizwa</a:t>
            </a:r>
          </a:p>
        </p:txBody>
      </p:sp>
      <p:sp>
        <p:nvSpPr>
          <p:cNvPr id="5" name="Title 1"/>
          <p:cNvSpPr>
            <a:spLocks noGrp="1"/>
          </p:cNvSpPr>
          <p:nvPr>
            <p:ph idx="1"/>
          </p:nvPr>
        </p:nvSpPr>
        <p:spPr>
          <a:xfrm>
            <a:off x="0" y="0"/>
            <a:ext cx="12122150" cy="6356350"/>
          </a:xfrm>
        </p:spPr>
        <p:txBody>
          <a:bodyPr>
            <a:normAutofit/>
          </a:bodyPr>
          <a:lstStyle/>
          <a:p>
            <a:pPr marL="0" indent="0">
              <a:buNone/>
            </a:pPr>
            <a:r>
              <a:rPr lang="en-GB" sz="1800" b="1" dirty="0">
                <a:solidFill>
                  <a:srgbClr val="FF0000"/>
                </a:solidFill>
              </a:rPr>
              <a:t>Writing a shell Script and Run</a:t>
            </a:r>
          </a:p>
          <a:p>
            <a:pPr marL="0" indent="0">
              <a:buNone/>
            </a:pPr>
            <a:r>
              <a:rPr lang="en-US" sz="1800" dirty="0">
                <a:solidFill>
                  <a:schemeClr val="tx1">
                    <a:lumMod val="95000"/>
                    <a:lumOff val="5000"/>
                  </a:schemeClr>
                </a:solidFill>
              </a:rPr>
              <a:t>The </a:t>
            </a:r>
            <a:r>
              <a:rPr lang="en-US" sz="1800" dirty="0">
                <a:solidFill>
                  <a:srgbClr val="FF0000"/>
                </a:solidFill>
              </a:rPr>
              <a:t>read</a:t>
            </a:r>
            <a:r>
              <a:rPr lang="en-US" sz="1800" dirty="0">
                <a:solidFill>
                  <a:schemeClr val="tx1">
                    <a:lumMod val="95000"/>
                    <a:lumOff val="5000"/>
                  </a:schemeClr>
                </a:solidFill>
              </a:rPr>
              <a:t> command in Linux is used to accept user input from the terminal. It is commonly used in shell scripts for interactive input.</a:t>
            </a:r>
          </a:p>
          <a:p>
            <a:pPr marL="0" indent="0">
              <a:buNone/>
            </a:pPr>
            <a:r>
              <a:rPr lang="en-US" sz="1800" b="1" dirty="0">
                <a:solidFill>
                  <a:srgbClr val="00B0F0"/>
                </a:solidFill>
              </a:rPr>
              <a:t>User-Defined Variables in Linux</a:t>
            </a:r>
          </a:p>
          <a:p>
            <a:pPr marL="0" indent="0">
              <a:lnSpc>
                <a:spcPct val="100000"/>
              </a:lnSpc>
              <a:buNone/>
            </a:pPr>
            <a:r>
              <a:rPr lang="en-US" sz="1800" b="1" dirty="0">
                <a:solidFill>
                  <a:srgbClr val="7030A0"/>
                </a:solidFill>
              </a:rPr>
              <a:t>In Linux, user-defined variables are custom variables created by users in the shell. These variables store values and can be used  within scripts or terminal sessions. Use the </a:t>
            </a:r>
            <a:r>
              <a:rPr lang="en-US" sz="1800" b="1" dirty="0">
                <a:solidFill>
                  <a:srgbClr val="FF0000"/>
                </a:solidFill>
              </a:rPr>
              <a:t>$</a:t>
            </a:r>
            <a:r>
              <a:rPr lang="en-US" sz="1800" b="1" dirty="0">
                <a:solidFill>
                  <a:srgbClr val="7030A0"/>
                </a:solidFill>
              </a:rPr>
              <a:t> symbol before the variable name to retrieve its value. For example,            	</a:t>
            </a:r>
            <a:r>
              <a:rPr lang="en-US" sz="1100" b="1" dirty="0">
                <a:solidFill>
                  <a:schemeClr val="accent4">
                    <a:lumMod val="50000"/>
                  </a:schemeClr>
                </a:solidFill>
              </a:rPr>
              <a:t>Assign the value "</a:t>
            </a:r>
            <a:r>
              <a:rPr lang="en-US" sz="1100" b="1" dirty="0" err="1">
                <a:solidFill>
                  <a:srgbClr val="FF0000"/>
                </a:solidFill>
              </a:rPr>
              <a:t>utas</a:t>
            </a:r>
            <a:r>
              <a:rPr lang="en-US" sz="1100" b="1" dirty="0">
                <a:solidFill>
                  <a:schemeClr val="accent4">
                    <a:lumMod val="50000"/>
                  </a:schemeClr>
                </a:solidFill>
              </a:rPr>
              <a:t>" to the variable </a:t>
            </a:r>
            <a:r>
              <a:rPr lang="en-US" sz="1100" b="1" dirty="0" err="1">
                <a:solidFill>
                  <a:srgbClr val="FF0000"/>
                </a:solidFill>
              </a:rPr>
              <a:t>nct</a:t>
            </a:r>
            <a:r>
              <a:rPr lang="en-US" sz="1100" b="1" dirty="0">
                <a:solidFill>
                  <a:schemeClr val="accent4">
                    <a:lumMod val="50000"/>
                  </a:schemeClr>
                </a:solidFill>
              </a:rPr>
              <a:t>.</a:t>
            </a:r>
          </a:p>
          <a:p>
            <a:pPr marL="0" indent="0">
              <a:lnSpc>
                <a:spcPct val="100000"/>
              </a:lnSpc>
              <a:buNone/>
            </a:pPr>
            <a:r>
              <a:rPr lang="en-US" sz="1100" b="1" dirty="0">
                <a:solidFill>
                  <a:schemeClr val="accent4">
                    <a:lumMod val="50000"/>
                  </a:schemeClr>
                </a:solidFill>
              </a:rPr>
              <a:t>	Use the</a:t>
            </a:r>
            <a:r>
              <a:rPr lang="en-US" sz="1100" b="1" dirty="0">
                <a:solidFill>
                  <a:srgbClr val="FF0000"/>
                </a:solidFill>
              </a:rPr>
              <a:t> echo </a:t>
            </a:r>
            <a:r>
              <a:rPr lang="en-US" sz="1100" b="1" dirty="0">
                <a:solidFill>
                  <a:schemeClr val="accent4">
                    <a:lumMod val="50000"/>
                  </a:schemeClr>
                </a:solidFill>
              </a:rPr>
              <a:t>command to display the content of the variable</a:t>
            </a:r>
            <a:r>
              <a:rPr lang="en-US" sz="1100" b="1" dirty="0">
                <a:solidFill>
                  <a:srgbClr val="FF0000"/>
                </a:solidFill>
              </a:rPr>
              <a:t> </a:t>
            </a:r>
            <a:r>
              <a:rPr lang="en-US" sz="1100" b="1" dirty="0" err="1">
                <a:solidFill>
                  <a:srgbClr val="FF0000"/>
                </a:solidFill>
              </a:rPr>
              <a:t>nct</a:t>
            </a:r>
            <a:r>
              <a:rPr lang="en-US" sz="1100" b="1" dirty="0">
                <a:solidFill>
                  <a:schemeClr val="accent4">
                    <a:lumMod val="50000"/>
                  </a:schemeClr>
                </a:solidFill>
              </a:rPr>
              <a:t>.</a:t>
            </a:r>
          </a:p>
          <a:p>
            <a:pPr marL="0" indent="0">
              <a:lnSpc>
                <a:spcPct val="100000"/>
              </a:lnSpc>
              <a:buNone/>
            </a:pPr>
            <a:r>
              <a:rPr lang="en-US" sz="1100" b="1" dirty="0">
                <a:solidFill>
                  <a:schemeClr val="accent4">
                    <a:lumMod val="50000"/>
                  </a:schemeClr>
                </a:solidFill>
              </a:rPr>
              <a:t>	Remove the variable </a:t>
            </a:r>
            <a:r>
              <a:rPr lang="en-US" sz="1100" b="1" dirty="0" err="1">
                <a:solidFill>
                  <a:srgbClr val="FF0000"/>
                </a:solidFill>
              </a:rPr>
              <a:t>nct</a:t>
            </a:r>
            <a:r>
              <a:rPr lang="en-US" sz="1100" b="1" dirty="0">
                <a:solidFill>
                  <a:schemeClr val="accent4">
                    <a:lumMod val="50000"/>
                  </a:schemeClr>
                </a:solidFill>
              </a:rPr>
              <a:t> using the </a:t>
            </a:r>
            <a:r>
              <a:rPr lang="en-US" sz="1100" b="1" dirty="0">
                <a:solidFill>
                  <a:srgbClr val="FF0000"/>
                </a:solidFill>
              </a:rPr>
              <a:t>unset</a:t>
            </a:r>
            <a:r>
              <a:rPr lang="en-US" sz="1100" b="1" dirty="0">
                <a:solidFill>
                  <a:schemeClr val="accent4">
                    <a:lumMod val="50000"/>
                  </a:schemeClr>
                </a:solidFill>
              </a:rPr>
              <a:t> command. The unset command in Linux is used to remove (unset) variables and functions from the shell environment.</a:t>
            </a:r>
          </a:p>
          <a:p>
            <a:pPr marL="0" indent="0">
              <a:buNone/>
            </a:pPr>
            <a:r>
              <a:rPr lang="es-ES" sz="1400" b="1" dirty="0">
                <a:solidFill>
                  <a:srgbClr val="00B0F0"/>
                </a:solidFill>
              </a:rPr>
              <a:t>[</a:t>
            </a:r>
            <a:r>
              <a:rPr lang="es-ES" sz="1400" b="1" dirty="0" err="1">
                <a:solidFill>
                  <a:srgbClr val="00B0F0"/>
                </a:solidFill>
              </a:rPr>
              <a:t>root@localhost</a:t>
            </a:r>
            <a:r>
              <a:rPr lang="es-ES" sz="1400" b="1" dirty="0">
                <a:solidFill>
                  <a:srgbClr val="00B0F0"/>
                </a:solidFill>
              </a:rPr>
              <a:t> ~]# </a:t>
            </a:r>
            <a:r>
              <a:rPr lang="es-ES" sz="1400" b="1" dirty="0" err="1">
                <a:solidFill>
                  <a:srgbClr val="00B0F0"/>
                </a:solidFill>
              </a:rPr>
              <a:t>nct</a:t>
            </a:r>
            <a:r>
              <a:rPr lang="es-ES" sz="1400" b="1" dirty="0">
                <a:solidFill>
                  <a:srgbClr val="00B0F0"/>
                </a:solidFill>
              </a:rPr>
              <a:t>=utas                                                                                                                            </a:t>
            </a:r>
            <a:r>
              <a:rPr lang="en-US" sz="1400" b="1" dirty="0">
                <a:solidFill>
                  <a:srgbClr val="00B0F0"/>
                </a:solidFill>
              </a:rPr>
              <a:t>Here’s a basic shell script named var.sh that includes</a:t>
            </a:r>
            <a:endParaRPr lang="es-ES" sz="1400" b="1" dirty="0">
              <a:solidFill>
                <a:srgbClr val="00B0F0"/>
              </a:solidFill>
            </a:endParaRPr>
          </a:p>
          <a:p>
            <a:pPr marL="0" indent="0">
              <a:buNone/>
            </a:pPr>
            <a:r>
              <a:rPr lang="es-ES" sz="1400" b="1" dirty="0">
                <a:solidFill>
                  <a:srgbClr val="00B0F0"/>
                </a:solidFill>
              </a:rPr>
              <a:t>[</a:t>
            </a:r>
            <a:r>
              <a:rPr lang="es-ES" sz="1400" b="1" dirty="0" err="1">
                <a:solidFill>
                  <a:srgbClr val="00B0F0"/>
                </a:solidFill>
              </a:rPr>
              <a:t>root@localhost</a:t>
            </a:r>
            <a:r>
              <a:rPr lang="es-ES" sz="1400" b="1" dirty="0">
                <a:solidFill>
                  <a:srgbClr val="00B0F0"/>
                </a:solidFill>
              </a:rPr>
              <a:t> ~]# echo $</a:t>
            </a:r>
            <a:r>
              <a:rPr lang="es-ES" sz="1400" b="1" dirty="0" err="1">
                <a:solidFill>
                  <a:srgbClr val="00B0F0"/>
                </a:solidFill>
              </a:rPr>
              <a:t>nct</a:t>
            </a:r>
            <a:r>
              <a:rPr lang="es-ES" sz="1400" b="1" dirty="0">
                <a:solidFill>
                  <a:srgbClr val="00B0F0"/>
                </a:solidFill>
              </a:rPr>
              <a:t>                                                                                                                          </a:t>
            </a:r>
            <a:r>
              <a:rPr lang="en-US" sz="1400" b="1" dirty="0">
                <a:solidFill>
                  <a:srgbClr val="00B0F0"/>
                </a:solidFill>
              </a:rPr>
              <a:t>common variable-related commands.</a:t>
            </a:r>
            <a:endParaRPr lang="es-ES" sz="1400" b="1" dirty="0">
              <a:solidFill>
                <a:srgbClr val="00B0F0"/>
              </a:solidFill>
            </a:endParaRPr>
          </a:p>
          <a:p>
            <a:pPr marL="0" indent="0">
              <a:buNone/>
            </a:pPr>
            <a:r>
              <a:rPr lang="es-ES" sz="1400" b="1" dirty="0">
                <a:solidFill>
                  <a:srgbClr val="00B0F0"/>
                </a:solidFill>
              </a:rPr>
              <a:t>utas                                                                   </a:t>
            </a:r>
          </a:p>
          <a:p>
            <a:pPr marL="0" indent="0">
              <a:buNone/>
            </a:pPr>
            <a:r>
              <a:rPr lang="es-ES" sz="1400" b="1" dirty="0">
                <a:solidFill>
                  <a:schemeClr val="accent6">
                    <a:lumMod val="50000"/>
                  </a:schemeClr>
                </a:solidFill>
              </a:rPr>
              <a:t>[</a:t>
            </a:r>
            <a:r>
              <a:rPr lang="es-ES" sz="1400" b="1" dirty="0" err="1">
                <a:solidFill>
                  <a:schemeClr val="accent6">
                    <a:lumMod val="50000"/>
                  </a:schemeClr>
                </a:solidFill>
              </a:rPr>
              <a:t>root@localhost</a:t>
            </a:r>
            <a:r>
              <a:rPr lang="es-ES" sz="1400" b="1" dirty="0">
                <a:solidFill>
                  <a:schemeClr val="accent6">
                    <a:lumMod val="50000"/>
                  </a:schemeClr>
                </a:solidFill>
              </a:rPr>
              <a:t> ~]# </a:t>
            </a:r>
            <a:r>
              <a:rPr lang="es-ES" sz="1400" b="1" dirty="0" err="1">
                <a:solidFill>
                  <a:schemeClr val="accent6">
                    <a:lumMod val="50000"/>
                  </a:schemeClr>
                </a:solidFill>
              </a:rPr>
              <a:t>unset</a:t>
            </a:r>
            <a:r>
              <a:rPr lang="es-ES" sz="1400" b="1" dirty="0">
                <a:solidFill>
                  <a:schemeClr val="accent6">
                    <a:lumMod val="50000"/>
                  </a:schemeClr>
                </a:solidFill>
              </a:rPr>
              <a:t> </a:t>
            </a:r>
            <a:r>
              <a:rPr lang="es-ES" sz="1400" b="1" dirty="0" err="1">
                <a:solidFill>
                  <a:schemeClr val="accent6">
                    <a:lumMod val="50000"/>
                  </a:schemeClr>
                </a:solidFill>
              </a:rPr>
              <a:t>nct</a:t>
            </a:r>
            <a:endParaRPr lang="es-ES" sz="1400" b="1" dirty="0">
              <a:solidFill>
                <a:schemeClr val="accent6">
                  <a:lumMod val="50000"/>
                </a:schemeClr>
              </a:solidFill>
            </a:endParaRPr>
          </a:p>
          <a:p>
            <a:pPr marL="0" indent="0">
              <a:buNone/>
            </a:pPr>
            <a:r>
              <a:rPr lang="es-ES" sz="1400" b="1" dirty="0">
                <a:solidFill>
                  <a:schemeClr val="accent6">
                    <a:lumMod val="50000"/>
                  </a:schemeClr>
                </a:solidFill>
              </a:rPr>
              <a:t>[</a:t>
            </a:r>
            <a:r>
              <a:rPr lang="es-ES" sz="1400" b="1" dirty="0" err="1">
                <a:solidFill>
                  <a:schemeClr val="accent6">
                    <a:lumMod val="50000"/>
                  </a:schemeClr>
                </a:solidFill>
              </a:rPr>
              <a:t>root@localhost</a:t>
            </a:r>
            <a:r>
              <a:rPr lang="es-ES" sz="1400" b="1" dirty="0">
                <a:solidFill>
                  <a:schemeClr val="accent6">
                    <a:lumMod val="50000"/>
                  </a:schemeClr>
                </a:solidFill>
              </a:rPr>
              <a:t> ~]# echo $</a:t>
            </a:r>
            <a:r>
              <a:rPr lang="es-ES" sz="1400" b="1" dirty="0" err="1">
                <a:solidFill>
                  <a:schemeClr val="accent6">
                    <a:lumMod val="50000"/>
                  </a:schemeClr>
                </a:solidFill>
              </a:rPr>
              <a:t>nct</a:t>
            </a:r>
            <a:endParaRPr lang="es-ES" sz="1400" b="1" dirty="0">
              <a:solidFill>
                <a:schemeClr val="accent6">
                  <a:lumMod val="50000"/>
                </a:schemeClr>
              </a:solidFill>
            </a:endParaRPr>
          </a:p>
          <a:p>
            <a:pPr marL="0" indent="0">
              <a:buNone/>
            </a:pPr>
            <a:r>
              <a:rPr lang="es-ES" sz="1400" b="1" dirty="0">
                <a:solidFill>
                  <a:schemeClr val="accent6">
                    <a:lumMod val="50000"/>
                  </a:schemeClr>
                </a:solidFill>
              </a:rPr>
              <a:t> [</a:t>
            </a:r>
            <a:r>
              <a:rPr lang="es-ES" sz="1400" b="1" dirty="0" err="1">
                <a:solidFill>
                  <a:schemeClr val="accent6">
                    <a:lumMod val="50000"/>
                  </a:schemeClr>
                </a:solidFill>
              </a:rPr>
              <a:t>root@localhost</a:t>
            </a:r>
            <a:r>
              <a:rPr lang="es-ES" sz="1400" b="1" dirty="0">
                <a:solidFill>
                  <a:schemeClr val="accent6">
                    <a:lumMod val="50000"/>
                  </a:schemeClr>
                </a:solidFill>
              </a:rPr>
              <a:t> ~]#</a:t>
            </a:r>
          </a:p>
        </p:txBody>
      </p:sp>
      <p:pic>
        <p:nvPicPr>
          <p:cNvPr id="11" name="Picture 10"/>
          <p:cNvPicPr>
            <a:picLocks noChangeAspect="1"/>
          </p:cNvPicPr>
          <p:nvPr/>
        </p:nvPicPr>
        <p:blipFill>
          <a:blip r:embed="rId2"/>
          <a:stretch>
            <a:fillRect/>
          </a:stretch>
        </p:blipFill>
        <p:spPr>
          <a:xfrm>
            <a:off x="3400056" y="4199608"/>
            <a:ext cx="2219635" cy="1571844"/>
          </a:xfrm>
          <a:prstGeom prst="rect">
            <a:avLst/>
          </a:prstGeom>
        </p:spPr>
      </p:pic>
      <p:pic>
        <p:nvPicPr>
          <p:cNvPr id="12" name="Picture 11"/>
          <p:cNvPicPr>
            <a:picLocks noChangeAspect="1"/>
          </p:cNvPicPr>
          <p:nvPr/>
        </p:nvPicPr>
        <p:blipFill>
          <a:blip r:embed="rId3"/>
          <a:stretch>
            <a:fillRect/>
          </a:stretch>
        </p:blipFill>
        <p:spPr>
          <a:xfrm>
            <a:off x="7114572" y="5029186"/>
            <a:ext cx="3512697" cy="1403364"/>
          </a:xfrm>
          <a:prstGeom prst="rect">
            <a:avLst/>
          </a:prstGeom>
        </p:spPr>
      </p:pic>
      <p:pic>
        <p:nvPicPr>
          <p:cNvPr id="13" name="Picture 12"/>
          <p:cNvPicPr>
            <a:picLocks noChangeAspect="1"/>
          </p:cNvPicPr>
          <p:nvPr/>
        </p:nvPicPr>
        <p:blipFill>
          <a:blip r:embed="rId4"/>
          <a:stretch>
            <a:fillRect/>
          </a:stretch>
        </p:blipFill>
        <p:spPr>
          <a:xfrm>
            <a:off x="541867" y="956733"/>
            <a:ext cx="11057349" cy="3996253"/>
          </a:xfrm>
          <a:prstGeom prst="rect">
            <a:avLst/>
          </a:prstGeom>
        </p:spPr>
      </p:pic>
      <p:sp>
        <p:nvSpPr>
          <p:cNvPr id="7" name="TextBox 6"/>
          <p:cNvSpPr txBox="1"/>
          <p:nvPr/>
        </p:nvSpPr>
        <p:spPr>
          <a:xfrm>
            <a:off x="3330430" y="2981765"/>
            <a:ext cx="3129094" cy="1200329"/>
          </a:xfrm>
          <a:prstGeom prst="rect">
            <a:avLst/>
          </a:prstGeom>
          <a:noFill/>
        </p:spPr>
        <p:txBody>
          <a:bodyPr wrap="square" rtlCol="0">
            <a:spAutoFit/>
          </a:bodyPr>
          <a:lstStyle/>
          <a:p>
            <a:r>
              <a:rPr lang="en-US" sz="1200" dirty="0"/>
              <a:t>Assign the value "Hello" to the variable var1 and "World" to the variable var2.</a:t>
            </a:r>
          </a:p>
          <a:p>
            <a:r>
              <a:rPr lang="en-US" sz="1200" dirty="0"/>
              <a:t>Remove the variable var1 and var2 using the unset command. </a:t>
            </a:r>
          </a:p>
          <a:p>
            <a:r>
              <a:rPr lang="en-US" sz="1200" dirty="0"/>
              <a:t>Use the echo command to display the content of the variable var1 and var2. </a:t>
            </a:r>
          </a:p>
        </p:txBody>
      </p:sp>
    </p:spTree>
    <p:extLst>
      <p:ext uri="{BB962C8B-B14F-4D97-AF65-F5344CB8AC3E}">
        <p14:creationId xmlns:p14="http://schemas.microsoft.com/office/powerpoint/2010/main" val="255597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UTAS-Nizwa</a:t>
            </a:r>
          </a:p>
        </p:txBody>
      </p:sp>
      <p:sp>
        <p:nvSpPr>
          <p:cNvPr id="5" name="Title 1"/>
          <p:cNvSpPr>
            <a:spLocks noGrp="1"/>
          </p:cNvSpPr>
          <p:nvPr>
            <p:ph idx="1"/>
          </p:nvPr>
        </p:nvSpPr>
        <p:spPr>
          <a:xfrm>
            <a:off x="0" y="0"/>
            <a:ext cx="12122150" cy="6356350"/>
          </a:xfrm>
        </p:spPr>
        <p:txBody>
          <a:bodyPr>
            <a:normAutofit/>
          </a:bodyPr>
          <a:lstStyle/>
          <a:p>
            <a:pPr marL="0" indent="0">
              <a:buNone/>
            </a:pPr>
            <a:r>
              <a:rPr lang="en-GB" sz="1800" b="1" dirty="0">
                <a:solidFill>
                  <a:srgbClr val="FF0000"/>
                </a:solidFill>
              </a:rPr>
              <a:t>Writing a shell Script and Run</a:t>
            </a:r>
          </a:p>
          <a:p>
            <a:pPr marL="0" indent="0">
              <a:buNone/>
            </a:pPr>
            <a:r>
              <a:rPr lang="en-GB" sz="1800" b="1" dirty="0">
                <a:solidFill>
                  <a:srgbClr val="FF0000"/>
                </a:solidFill>
              </a:rPr>
              <a:t>For example, create test.sh shell script as follows:</a:t>
            </a:r>
          </a:p>
          <a:p>
            <a:pPr marL="0" indent="0">
              <a:buNone/>
            </a:pPr>
            <a:endParaRPr lang="en-GB" sz="1800" b="1" dirty="0">
              <a:solidFill>
                <a:srgbClr val="FF0000"/>
              </a:solidFill>
            </a:endParaRPr>
          </a:p>
        </p:txBody>
      </p:sp>
      <p:pic>
        <p:nvPicPr>
          <p:cNvPr id="2" name="Picture 1"/>
          <p:cNvPicPr>
            <a:picLocks noChangeAspect="1"/>
          </p:cNvPicPr>
          <p:nvPr/>
        </p:nvPicPr>
        <p:blipFill>
          <a:blip r:embed="rId2"/>
          <a:stretch>
            <a:fillRect/>
          </a:stretch>
        </p:blipFill>
        <p:spPr>
          <a:xfrm>
            <a:off x="1" y="662275"/>
            <a:ext cx="4991450" cy="638020"/>
          </a:xfrm>
          <a:prstGeom prst="rect">
            <a:avLst/>
          </a:prstGeom>
        </p:spPr>
      </p:pic>
      <p:pic>
        <p:nvPicPr>
          <p:cNvPr id="3" name="Picture 2"/>
          <p:cNvPicPr>
            <a:picLocks noChangeAspect="1"/>
          </p:cNvPicPr>
          <p:nvPr/>
        </p:nvPicPr>
        <p:blipFill>
          <a:blip r:embed="rId3"/>
          <a:stretch>
            <a:fillRect/>
          </a:stretch>
        </p:blipFill>
        <p:spPr>
          <a:xfrm>
            <a:off x="0" y="1380326"/>
            <a:ext cx="4991451" cy="893091"/>
          </a:xfrm>
          <a:prstGeom prst="rect">
            <a:avLst/>
          </a:prstGeom>
        </p:spPr>
      </p:pic>
      <p:sp>
        <p:nvSpPr>
          <p:cNvPr id="7" name="Rectangle 6"/>
          <p:cNvSpPr/>
          <p:nvPr/>
        </p:nvSpPr>
        <p:spPr>
          <a:xfrm>
            <a:off x="5508800" y="530252"/>
            <a:ext cx="6096000" cy="1200329"/>
          </a:xfrm>
          <a:prstGeom prst="rect">
            <a:avLst/>
          </a:prstGeom>
        </p:spPr>
        <p:txBody>
          <a:bodyPr>
            <a:spAutoFit/>
          </a:bodyPr>
          <a:lstStyle/>
          <a:p>
            <a:r>
              <a:rPr lang="en-US" dirty="0"/>
              <a:t>Assign the value "NIZWA" to the variable $1.</a:t>
            </a:r>
          </a:p>
          <a:p>
            <a:r>
              <a:rPr lang="en-US" dirty="0"/>
              <a:t>Assign the value "OMAN" to the variable $2.</a:t>
            </a:r>
          </a:p>
          <a:p>
            <a:r>
              <a:rPr lang="en-US" dirty="0"/>
              <a:t>Assign the value "UTAS" to the variable $3.</a:t>
            </a:r>
          </a:p>
          <a:p>
            <a:r>
              <a:rPr lang="en-US" dirty="0"/>
              <a:t>echo $3 $1 $2  the order of input arguments.</a:t>
            </a:r>
          </a:p>
        </p:txBody>
      </p:sp>
      <p:graphicFrame>
        <p:nvGraphicFramePr>
          <p:cNvPr id="8" name="Table 7"/>
          <p:cNvGraphicFramePr>
            <a:graphicFrameLocks noGrp="1"/>
          </p:cNvGraphicFramePr>
          <p:nvPr>
            <p:extLst>
              <p:ext uri="{D42A27DB-BD31-4B8C-83A1-F6EECF244321}">
                <p14:modId xmlns:p14="http://schemas.microsoft.com/office/powerpoint/2010/main" val="3008198748"/>
              </p:ext>
            </p:extLst>
          </p:nvPr>
        </p:nvGraphicFramePr>
        <p:xfrm>
          <a:off x="125136" y="2427224"/>
          <a:ext cx="4086137" cy="754634"/>
        </p:xfrm>
        <a:graphic>
          <a:graphicData uri="http://schemas.openxmlformats.org/drawingml/2006/table">
            <a:tbl>
              <a:tblPr>
                <a:tableStyleId>{5C22544A-7EE6-4342-B048-85BDC9FD1C3A}</a:tableStyleId>
              </a:tblPr>
              <a:tblGrid>
                <a:gridCol w="4086137">
                  <a:extLst>
                    <a:ext uri="{9D8B030D-6E8A-4147-A177-3AD203B41FA5}">
                      <a16:colId xmlns:a16="http://schemas.microsoft.com/office/drawing/2014/main" val="352252557"/>
                    </a:ext>
                  </a:extLst>
                </a:gridCol>
              </a:tblGrid>
              <a:tr h="253397">
                <a:tc>
                  <a:txBody>
                    <a:bodyPr/>
                    <a:lstStyle/>
                    <a:p>
                      <a:pPr marL="0" marR="0" algn="l">
                        <a:lnSpc>
                          <a:spcPts val="1460"/>
                        </a:lnSpc>
                        <a:spcBef>
                          <a:spcPts val="0"/>
                        </a:spcBef>
                        <a:spcAft>
                          <a:spcPts val="1000"/>
                        </a:spcAft>
                      </a:pPr>
                      <a:r>
                        <a:rPr lang="en-US" sz="1200" dirty="0">
                          <a:solidFill>
                            <a:srgbClr val="FF0000"/>
                          </a:solidFill>
                          <a:effectLst/>
                        </a:rPr>
                        <a:t>Lab: Write</a:t>
                      </a:r>
                      <a:r>
                        <a:rPr lang="en-US" sz="1200" spc="-25" dirty="0">
                          <a:solidFill>
                            <a:srgbClr val="FF0000"/>
                          </a:solidFill>
                          <a:effectLst/>
                        </a:rPr>
                        <a:t> </a:t>
                      </a:r>
                      <a:r>
                        <a:rPr lang="en-US" sz="1200" dirty="0">
                          <a:solidFill>
                            <a:srgbClr val="FF0000"/>
                          </a:solidFill>
                          <a:effectLst/>
                        </a:rPr>
                        <a:t>a</a:t>
                      </a:r>
                      <a:r>
                        <a:rPr lang="en-US" sz="1200" spc="-15" dirty="0">
                          <a:solidFill>
                            <a:srgbClr val="FF0000"/>
                          </a:solidFill>
                          <a:effectLst/>
                        </a:rPr>
                        <a:t> </a:t>
                      </a:r>
                      <a:r>
                        <a:rPr lang="en-US" sz="1200" dirty="0">
                          <a:solidFill>
                            <a:srgbClr val="FF0000"/>
                          </a:solidFill>
                          <a:effectLst/>
                        </a:rPr>
                        <a:t>shell</a:t>
                      </a:r>
                      <a:r>
                        <a:rPr lang="en-US" sz="1200" spc="-5" dirty="0">
                          <a:solidFill>
                            <a:srgbClr val="FF0000"/>
                          </a:solidFill>
                          <a:effectLst/>
                        </a:rPr>
                        <a:t> </a:t>
                      </a:r>
                      <a:r>
                        <a:rPr lang="en-US" sz="1200" dirty="0">
                          <a:solidFill>
                            <a:srgbClr val="FF0000"/>
                          </a:solidFill>
                          <a:effectLst/>
                        </a:rPr>
                        <a:t>program</a:t>
                      </a:r>
                      <a:r>
                        <a:rPr lang="en-US" sz="1200" spc="-20" dirty="0">
                          <a:solidFill>
                            <a:srgbClr val="FF0000"/>
                          </a:solidFill>
                          <a:effectLst/>
                        </a:rPr>
                        <a:t> </a:t>
                      </a:r>
                      <a:r>
                        <a:rPr lang="en-US" sz="1200" dirty="0">
                          <a:solidFill>
                            <a:srgbClr val="FF0000"/>
                          </a:solidFill>
                          <a:effectLst/>
                        </a:rPr>
                        <a:t>to</a:t>
                      </a:r>
                      <a:r>
                        <a:rPr lang="en-US" sz="1200" spc="-15" dirty="0">
                          <a:solidFill>
                            <a:srgbClr val="FF0000"/>
                          </a:solidFill>
                          <a:effectLst/>
                        </a:rPr>
                        <a:t> </a:t>
                      </a:r>
                      <a:r>
                        <a:rPr lang="en-US" sz="1200" dirty="0">
                          <a:solidFill>
                            <a:srgbClr val="FF0000"/>
                          </a:solidFill>
                          <a:effectLst/>
                        </a:rPr>
                        <a:t>rename</a:t>
                      </a:r>
                      <a:r>
                        <a:rPr lang="en-US" sz="1200" spc="-15" dirty="0">
                          <a:solidFill>
                            <a:srgbClr val="FF0000"/>
                          </a:solidFill>
                          <a:effectLst/>
                        </a:rPr>
                        <a:t> </a:t>
                      </a:r>
                      <a:r>
                        <a:rPr lang="en-US" sz="1200" dirty="0">
                          <a:solidFill>
                            <a:srgbClr val="FF0000"/>
                          </a:solidFill>
                          <a:effectLst/>
                        </a:rPr>
                        <a:t>one</a:t>
                      </a:r>
                      <a:r>
                        <a:rPr lang="en-US" sz="1200" spc="-20" dirty="0">
                          <a:solidFill>
                            <a:srgbClr val="FF0000"/>
                          </a:solidFill>
                          <a:effectLst/>
                        </a:rPr>
                        <a:t> </a:t>
                      </a:r>
                      <a:r>
                        <a:rPr lang="en-US" sz="1200" dirty="0">
                          <a:solidFill>
                            <a:srgbClr val="FF0000"/>
                          </a:solidFill>
                          <a:effectLst/>
                        </a:rPr>
                        <a:t>file</a:t>
                      </a:r>
                      <a:r>
                        <a:rPr lang="en-US" sz="1200" spc="-15" dirty="0">
                          <a:solidFill>
                            <a:srgbClr val="FF0000"/>
                          </a:solidFill>
                          <a:effectLst/>
                        </a:rPr>
                        <a:t> </a:t>
                      </a:r>
                      <a:r>
                        <a:rPr lang="en-US" sz="1200" dirty="0">
                          <a:solidFill>
                            <a:srgbClr val="FF0000"/>
                          </a:solidFill>
                          <a:effectLst/>
                        </a:rPr>
                        <a:t>to</a:t>
                      </a:r>
                      <a:r>
                        <a:rPr lang="en-US" sz="1200" spc="-5" dirty="0">
                          <a:solidFill>
                            <a:srgbClr val="FF0000"/>
                          </a:solidFill>
                          <a:effectLst/>
                        </a:rPr>
                        <a:t> </a:t>
                      </a:r>
                      <a:r>
                        <a:rPr lang="en-US" sz="1200" dirty="0">
                          <a:solidFill>
                            <a:srgbClr val="FF0000"/>
                          </a:solidFill>
                          <a:effectLst/>
                        </a:rPr>
                        <a:t>another</a:t>
                      </a:r>
                      <a:r>
                        <a:rPr lang="en-US" sz="1200" spc="-5" dirty="0">
                          <a:solidFill>
                            <a:srgbClr val="FF0000"/>
                          </a:solidFill>
                          <a:effectLst/>
                        </a:rPr>
                        <a:t> </a:t>
                      </a:r>
                      <a:r>
                        <a:rPr lang="en-US" sz="1200" spc="-10" dirty="0">
                          <a:solidFill>
                            <a:srgbClr val="FF0000"/>
                          </a:solidFill>
                          <a:effectLst/>
                        </a:rPr>
                        <a:t>file saved as “rename.sh” </a:t>
                      </a:r>
                      <a:r>
                        <a:rPr lang="en-US" sz="1200" spc="-10" dirty="0">
                          <a:solidFill>
                            <a:srgbClr val="FF0000"/>
                          </a:solidFill>
                        </a:rPr>
                        <a:t>using user-defined variable in your home directory</a:t>
                      </a:r>
                      <a:r>
                        <a:rPr lang="en-US" sz="1200" spc="-10" dirty="0">
                          <a:solidFill>
                            <a:srgbClr val="FF0000"/>
                          </a:solidFill>
                          <a:effectLst/>
                        </a:rPr>
                        <a:t>. Note:</a:t>
                      </a:r>
                      <a:r>
                        <a:rPr lang="en-US" sz="1200" spc="-10" baseline="0" dirty="0">
                          <a:solidFill>
                            <a:srgbClr val="FF0000"/>
                          </a:solidFill>
                          <a:effectLst/>
                        </a:rPr>
                        <a:t> </a:t>
                      </a:r>
                      <a:r>
                        <a:rPr lang="en-US" sz="1200" dirty="0"/>
                        <a:t>Create two files using the commands touch nct.txt and touch oman.txt before running the shell script.</a:t>
                      </a:r>
                      <a:endParaRPr lang="en-US" sz="1100" dirty="0">
                        <a:solidFill>
                          <a:srgbClr val="FF0000"/>
                        </a:solidFill>
                        <a:effectLst/>
                        <a:latin typeface="Calibri" panose="020F0502020204030204" pitchFamily="34" charset="0"/>
                        <a:ea typeface="Times New Roman" panose="02020603050405020304" pitchFamily="18" charset="0"/>
                        <a:cs typeface="Latha"/>
                      </a:endParaRPr>
                    </a:p>
                  </a:txBody>
                  <a:tcPr marL="114300" marR="114300" marT="0" marB="0"/>
                </a:tc>
                <a:extLst>
                  <a:ext uri="{0D108BD9-81ED-4DB2-BD59-A6C34878D82A}">
                    <a16:rowId xmlns:a16="http://schemas.microsoft.com/office/drawing/2014/main" val="1135259926"/>
                  </a:ext>
                </a:extLst>
              </a:tr>
            </a:tbl>
          </a:graphicData>
        </a:graphic>
      </p:graphicFrame>
      <p:sp>
        <p:nvSpPr>
          <p:cNvPr id="9" name="Rectangle 8"/>
          <p:cNvSpPr/>
          <p:nvPr/>
        </p:nvSpPr>
        <p:spPr>
          <a:xfrm>
            <a:off x="5416566" y="3243752"/>
            <a:ext cx="2836179" cy="1754326"/>
          </a:xfrm>
          <a:prstGeom prst="rect">
            <a:avLst/>
          </a:prstGeom>
        </p:spPr>
        <p:txBody>
          <a:bodyPr wrap="square">
            <a:spAutoFit/>
          </a:bodyPr>
          <a:lstStyle/>
          <a:p>
            <a:r>
              <a:rPr lang="en-US" dirty="0"/>
              <a:t>echo Enter first file</a:t>
            </a:r>
          </a:p>
          <a:p>
            <a:r>
              <a:rPr lang="en-US" dirty="0"/>
              <a:t>read a</a:t>
            </a:r>
          </a:p>
          <a:p>
            <a:r>
              <a:rPr lang="en-US" dirty="0"/>
              <a:t>echo Enter second file</a:t>
            </a:r>
          </a:p>
          <a:p>
            <a:r>
              <a:rPr lang="en-US" dirty="0"/>
              <a:t>read b</a:t>
            </a:r>
          </a:p>
          <a:p>
            <a:r>
              <a:rPr lang="en-US" dirty="0"/>
              <a:t>echo copy $a to $b file</a:t>
            </a:r>
          </a:p>
          <a:p>
            <a:r>
              <a:rPr lang="en-US" dirty="0" err="1"/>
              <a:t>cp</a:t>
            </a:r>
            <a:r>
              <a:rPr lang="en-US" dirty="0"/>
              <a:t> $a $b</a:t>
            </a:r>
          </a:p>
        </p:txBody>
      </p:sp>
      <p:sp>
        <p:nvSpPr>
          <p:cNvPr id="10" name="Rectangle 9"/>
          <p:cNvSpPr/>
          <p:nvPr/>
        </p:nvSpPr>
        <p:spPr>
          <a:xfrm>
            <a:off x="5315484" y="2289645"/>
            <a:ext cx="5640224" cy="738664"/>
          </a:xfrm>
          <a:prstGeom prst="rect">
            <a:avLst/>
          </a:prstGeom>
        </p:spPr>
        <p:txBody>
          <a:bodyPr wrap="square">
            <a:spAutoFit/>
          </a:bodyPr>
          <a:lstStyle/>
          <a:p>
            <a:r>
              <a:rPr lang="en-US" sz="1400" dirty="0">
                <a:solidFill>
                  <a:srgbClr val="FF0000"/>
                </a:solidFill>
              </a:rPr>
              <a:t>Lab: Write</a:t>
            </a:r>
            <a:r>
              <a:rPr lang="en-US" sz="1400" spc="-25" dirty="0">
                <a:solidFill>
                  <a:srgbClr val="FF0000"/>
                </a:solidFill>
              </a:rPr>
              <a:t> </a:t>
            </a:r>
            <a:r>
              <a:rPr lang="en-US" sz="1400" dirty="0">
                <a:solidFill>
                  <a:srgbClr val="FF0000"/>
                </a:solidFill>
              </a:rPr>
              <a:t>a</a:t>
            </a:r>
            <a:r>
              <a:rPr lang="en-US" sz="1400" spc="-15" dirty="0">
                <a:solidFill>
                  <a:srgbClr val="FF0000"/>
                </a:solidFill>
              </a:rPr>
              <a:t> </a:t>
            </a:r>
            <a:r>
              <a:rPr lang="en-US" sz="1400" dirty="0">
                <a:solidFill>
                  <a:srgbClr val="FF0000"/>
                </a:solidFill>
              </a:rPr>
              <a:t>shell</a:t>
            </a:r>
            <a:r>
              <a:rPr lang="en-US" sz="1400" spc="-5" dirty="0">
                <a:solidFill>
                  <a:srgbClr val="FF0000"/>
                </a:solidFill>
              </a:rPr>
              <a:t> </a:t>
            </a:r>
            <a:r>
              <a:rPr lang="en-US" sz="1400" dirty="0">
                <a:solidFill>
                  <a:srgbClr val="FF0000"/>
                </a:solidFill>
              </a:rPr>
              <a:t>program</a:t>
            </a:r>
            <a:r>
              <a:rPr lang="en-US" sz="1400" spc="-20" dirty="0">
                <a:solidFill>
                  <a:srgbClr val="FF0000"/>
                </a:solidFill>
              </a:rPr>
              <a:t> </a:t>
            </a:r>
            <a:r>
              <a:rPr lang="en-US" sz="1400" dirty="0">
                <a:solidFill>
                  <a:srgbClr val="FF0000"/>
                </a:solidFill>
              </a:rPr>
              <a:t>to</a:t>
            </a:r>
            <a:r>
              <a:rPr lang="en-US" sz="1400" spc="-15" dirty="0">
                <a:solidFill>
                  <a:srgbClr val="FF0000"/>
                </a:solidFill>
              </a:rPr>
              <a:t> </a:t>
            </a:r>
            <a:r>
              <a:rPr lang="en-US" sz="1400" dirty="0">
                <a:solidFill>
                  <a:srgbClr val="FF0000"/>
                </a:solidFill>
              </a:rPr>
              <a:t>rename</a:t>
            </a:r>
            <a:r>
              <a:rPr lang="en-US" sz="1400" spc="-15" dirty="0">
                <a:solidFill>
                  <a:srgbClr val="FF0000"/>
                </a:solidFill>
              </a:rPr>
              <a:t> </a:t>
            </a:r>
            <a:r>
              <a:rPr lang="en-US" sz="1400" dirty="0">
                <a:solidFill>
                  <a:srgbClr val="FF0000"/>
                </a:solidFill>
              </a:rPr>
              <a:t>one</a:t>
            </a:r>
            <a:r>
              <a:rPr lang="en-US" sz="1400" spc="-20" dirty="0">
                <a:solidFill>
                  <a:srgbClr val="FF0000"/>
                </a:solidFill>
              </a:rPr>
              <a:t> </a:t>
            </a:r>
            <a:r>
              <a:rPr lang="en-US" sz="1400" dirty="0">
                <a:solidFill>
                  <a:srgbClr val="FF0000"/>
                </a:solidFill>
              </a:rPr>
              <a:t>file</a:t>
            </a:r>
            <a:r>
              <a:rPr lang="en-US" sz="1400" spc="-15" dirty="0">
                <a:solidFill>
                  <a:srgbClr val="FF0000"/>
                </a:solidFill>
              </a:rPr>
              <a:t> </a:t>
            </a:r>
            <a:r>
              <a:rPr lang="en-US" sz="1400" dirty="0">
                <a:solidFill>
                  <a:srgbClr val="FF0000"/>
                </a:solidFill>
              </a:rPr>
              <a:t>to</a:t>
            </a:r>
            <a:r>
              <a:rPr lang="en-US" sz="1400" spc="-5" dirty="0">
                <a:solidFill>
                  <a:srgbClr val="FF0000"/>
                </a:solidFill>
              </a:rPr>
              <a:t> </a:t>
            </a:r>
            <a:r>
              <a:rPr lang="en-US" sz="1400" dirty="0">
                <a:solidFill>
                  <a:srgbClr val="FF0000"/>
                </a:solidFill>
              </a:rPr>
              <a:t>another</a:t>
            </a:r>
            <a:r>
              <a:rPr lang="en-US" sz="1400" spc="-5" dirty="0">
                <a:solidFill>
                  <a:srgbClr val="FF0000"/>
                </a:solidFill>
              </a:rPr>
              <a:t> </a:t>
            </a:r>
            <a:r>
              <a:rPr lang="en-US" sz="1400" spc="-10" dirty="0">
                <a:solidFill>
                  <a:srgbClr val="FF0000"/>
                </a:solidFill>
              </a:rPr>
              <a:t>file saved as “copy.sh” using user-defined in your home directory. Note: </a:t>
            </a:r>
            <a:r>
              <a:rPr lang="en-US" sz="1400" dirty="0"/>
              <a:t>Create one file using the commands date &gt; d.txt before running the shell script.</a:t>
            </a:r>
          </a:p>
        </p:txBody>
      </p:sp>
      <p:sp>
        <p:nvSpPr>
          <p:cNvPr id="14" name="Rectangle 13"/>
          <p:cNvSpPr/>
          <p:nvPr/>
        </p:nvSpPr>
        <p:spPr>
          <a:xfrm>
            <a:off x="277535" y="3341624"/>
            <a:ext cx="2836179" cy="1754326"/>
          </a:xfrm>
          <a:prstGeom prst="rect">
            <a:avLst/>
          </a:prstGeom>
        </p:spPr>
        <p:txBody>
          <a:bodyPr wrap="square">
            <a:spAutoFit/>
          </a:bodyPr>
          <a:lstStyle/>
          <a:p>
            <a:r>
              <a:rPr lang="en-US" dirty="0"/>
              <a:t>echo Enter first file</a:t>
            </a:r>
          </a:p>
          <a:p>
            <a:r>
              <a:rPr lang="en-US" dirty="0"/>
              <a:t>read a</a:t>
            </a:r>
          </a:p>
          <a:p>
            <a:r>
              <a:rPr lang="en-US" dirty="0"/>
              <a:t>echo Enter second file</a:t>
            </a:r>
          </a:p>
          <a:p>
            <a:r>
              <a:rPr lang="en-US" dirty="0"/>
              <a:t>read b</a:t>
            </a:r>
          </a:p>
          <a:p>
            <a:r>
              <a:rPr lang="en-US" dirty="0"/>
              <a:t>echo Rename $a to $b file</a:t>
            </a:r>
          </a:p>
          <a:p>
            <a:r>
              <a:rPr lang="en-US" dirty="0"/>
              <a:t>mv $a $b</a:t>
            </a:r>
          </a:p>
        </p:txBody>
      </p:sp>
    </p:spTree>
    <p:extLst>
      <p:ext uri="{BB962C8B-B14F-4D97-AF65-F5344CB8AC3E}">
        <p14:creationId xmlns:p14="http://schemas.microsoft.com/office/powerpoint/2010/main" val="1780028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UTAS-Nizwa</a:t>
            </a:r>
          </a:p>
        </p:txBody>
      </p:sp>
      <p:sp>
        <p:nvSpPr>
          <p:cNvPr id="5" name="Title 1"/>
          <p:cNvSpPr>
            <a:spLocks noGrp="1"/>
          </p:cNvSpPr>
          <p:nvPr>
            <p:ph idx="1"/>
          </p:nvPr>
        </p:nvSpPr>
        <p:spPr>
          <a:xfrm>
            <a:off x="0" y="0"/>
            <a:ext cx="12122150" cy="6356350"/>
          </a:xfrm>
        </p:spPr>
        <p:txBody>
          <a:bodyPr>
            <a:normAutofit/>
          </a:bodyPr>
          <a:lstStyle/>
          <a:p>
            <a:pPr marL="0" indent="0">
              <a:buNone/>
            </a:pPr>
            <a:r>
              <a:rPr lang="en-GB" sz="1800" b="1" dirty="0">
                <a:solidFill>
                  <a:srgbClr val="FF0000"/>
                </a:solidFill>
              </a:rPr>
              <a:t>Writing a shell Script and Run</a:t>
            </a:r>
          </a:p>
          <a:p>
            <a:pPr marL="0" indent="0">
              <a:buNone/>
            </a:pPr>
            <a:r>
              <a:rPr lang="en-GB" sz="1800" b="1" dirty="0">
                <a:solidFill>
                  <a:srgbClr val="FF0000"/>
                </a:solidFill>
              </a:rPr>
              <a:t>For example, </a:t>
            </a:r>
          </a:p>
        </p:txBody>
      </p:sp>
      <p:sp>
        <p:nvSpPr>
          <p:cNvPr id="14" name="Rectangle 13"/>
          <p:cNvSpPr/>
          <p:nvPr/>
        </p:nvSpPr>
        <p:spPr>
          <a:xfrm>
            <a:off x="76198" y="714918"/>
            <a:ext cx="12045951" cy="6863417"/>
          </a:xfrm>
          <a:prstGeom prst="rect">
            <a:avLst/>
          </a:prstGeom>
        </p:spPr>
        <p:txBody>
          <a:bodyPr wrap="square">
            <a:spAutoFit/>
          </a:bodyPr>
          <a:lstStyle/>
          <a:p>
            <a:r>
              <a:rPr lang="en-US" dirty="0">
                <a:solidFill>
                  <a:srgbClr val="FF0000"/>
                </a:solidFill>
              </a:rPr>
              <a:t>Lab: Shell Script named as string.sh in your home directory to display String Length using user-defined variables.</a:t>
            </a:r>
          </a:p>
          <a:p>
            <a:r>
              <a:rPr lang="en-US" b="1" dirty="0">
                <a:solidFill>
                  <a:srgbClr val="00B0F0"/>
                </a:solidFill>
              </a:rPr>
              <a:t>echo Enter a string </a:t>
            </a:r>
          </a:p>
          <a:p>
            <a:r>
              <a:rPr lang="en-US" b="1" dirty="0">
                <a:solidFill>
                  <a:srgbClr val="00B0F0"/>
                </a:solidFill>
              </a:rPr>
              <a:t>read </a:t>
            </a:r>
            <a:r>
              <a:rPr lang="en-US" b="1" dirty="0" err="1">
                <a:solidFill>
                  <a:srgbClr val="00B0F0"/>
                </a:solidFill>
              </a:rPr>
              <a:t>str</a:t>
            </a:r>
            <a:r>
              <a:rPr lang="en-US" b="1" dirty="0">
                <a:solidFill>
                  <a:srgbClr val="00B0F0"/>
                </a:solidFill>
              </a:rPr>
              <a:t> </a:t>
            </a:r>
          </a:p>
          <a:p>
            <a:r>
              <a:rPr lang="en-US" b="1" dirty="0">
                <a:solidFill>
                  <a:srgbClr val="00B0F0"/>
                </a:solidFill>
              </a:rPr>
              <a:t>length=${#</a:t>
            </a:r>
            <a:r>
              <a:rPr lang="en-US" b="1" dirty="0" err="1">
                <a:solidFill>
                  <a:srgbClr val="00B0F0"/>
                </a:solidFill>
              </a:rPr>
              <a:t>str</a:t>
            </a:r>
            <a:r>
              <a:rPr lang="en-US" b="1" dirty="0">
                <a:solidFill>
                  <a:srgbClr val="00B0F0"/>
                </a:solidFill>
              </a:rPr>
              <a:t>} </a:t>
            </a:r>
          </a:p>
          <a:p>
            <a:r>
              <a:rPr lang="en-US" b="1" dirty="0">
                <a:solidFill>
                  <a:srgbClr val="00B0F0"/>
                </a:solidFill>
              </a:rPr>
              <a:t>echo The length of the string is: $length</a:t>
            </a:r>
          </a:p>
          <a:p>
            <a:r>
              <a:rPr lang="en-US" b="1" dirty="0" err="1">
                <a:solidFill>
                  <a:srgbClr val="00B0F0"/>
                </a:solidFill>
              </a:rPr>
              <a:t>Note:Here</a:t>
            </a:r>
            <a:r>
              <a:rPr lang="en-US" b="1" dirty="0">
                <a:solidFill>
                  <a:srgbClr val="00B0F0"/>
                </a:solidFill>
              </a:rPr>
              <a:t>, the # operator is used to get the length of the string variable.</a:t>
            </a:r>
          </a:p>
          <a:p>
            <a:endParaRPr lang="en-US" sz="800" dirty="0"/>
          </a:p>
          <a:p>
            <a:r>
              <a:rPr lang="en-GB" b="1" dirty="0"/>
              <a:t>Using Commands in Shell Scripts</a:t>
            </a:r>
          </a:p>
          <a:p>
            <a:r>
              <a:rPr lang="en-US" b="1" dirty="0">
                <a:solidFill>
                  <a:srgbClr val="FF0000"/>
                </a:solidFill>
              </a:rPr>
              <a:t>Lab: Shell Script named as command.sh in your home directory using commands and environment and user-defined variables.</a:t>
            </a:r>
          </a:p>
          <a:p>
            <a:r>
              <a:rPr lang="en-US" b="1" dirty="0">
                <a:solidFill>
                  <a:schemeClr val="accent6">
                    <a:lumMod val="50000"/>
                  </a:schemeClr>
                </a:solidFill>
              </a:rPr>
              <a:t>echo Hello, World</a:t>
            </a:r>
          </a:p>
          <a:p>
            <a:r>
              <a:rPr lang="en-US" b="1" dirty="0">
                <a:solidFill>
                  <a:schemeClr val="accent6">
                    <a:lumMod val="50000"/>
                  </a:schemeClr>
                </a:solidFill>
              </a:rPr>
              <a:t>name=Linux User</a:t>
            </a:r>
          </a:p>
          <a:p>
            <a:r>
              <a:rPr lang="en-US" b="1" dirty="0">
                <a:solidFill>
                  <a:schemeClr val="accent6">
                    <a:lumMod val="50000"/>
                  </a:schemeClr>
                </a:solidFill>
              </a:rPr>
              <a:t>echo Welcome, $name</a:t>
            </a:r>
          </a:p>
          <a:p>
            <a:r>
              <a:rPr lang="en-US" b="1" dirty="0">
                <a:solidFill>
                  <a:schemeClr val="accent6">
                    <a:lumMod val="50000"/>
                  </a:schemeClr>
                </a:solidFill>
              </a:rPr>
              <a:t>echo Display the content of the directory </a:t>
            </a:r>
          </a:p>
          <a:p>
            <a:r>
              <a:rPr lang="en-US" b="1" dirty="0">
                <a:solidFill>
                  <a:schemeClr val="accent6">
                    <a:lumMod val="50000"/>
                  </a:schemeClr>
                </a:solidFill>
              </a:rPr>
              <a:t>echo $(ls)</a:t>
            </a:r>
          </a:p>
          <a:p>
            <a:r>
              <a:rPr lang="en-US" b="1" dirty="0">
                <a:solidFill>
                  <a:schemeClr val="accent6">
                    <a:lumMod val="50000"/>
                  </a:schemeClr>
                </a:solidFill>
              </a:rPr>
              <a:t>echo Display information about running process </a:t>
            </a:r>
          </a:p>
          <a:p>
            <a:r>
              <a:rPr lang="en-US" b="1" dirty="0">
                <a:solidFill>
                  <a:schemeClr val="accent6">
                    <a:lumMod val="50000"/>
                  </a:schemeClr>
                </a:solidFill>
              </a:rPr>
              <a:t>echo $(</a:t>
            </a:r>
            <a:r>
              <a:rPr lang="en-US" b="1" dirty="0" err="1">
                <a:solidFill>
                  <a:schemeClr val="accent6">
                    <a:lumMod val="50000"/>
                  </a:schemeClr>
                </a:solidFill>
              </a:rPr>
              <a:t>ps</a:t>
            </a:r>
            <a:r>
              <a:rPr lang="en-US" b="1" dirty="0">
                <a:solidFill>
                  <a:schemeClr val="accent6">
                    <a:lumMod val="50000"/>
                  </a:schemeClr>
                </a:solidFill>
              </a:rPr>
              <a:t>)</a:t>
            </a:r>
          </a:p>
          <a:p>
            <a:r>
              <a:rPr lang="en-US" b="1" dirty="0">
                <a:solidFill>
                  <a:schemeClr val="accent6">
                    <a:lumMod val="50000"/>
                  </a:schemeClr>
                </a:solidFill>
              </a:rPr>
              <a:t>echo Display present working directory </a:t>
            </a:r>
          </a:p>
          <a:p>
            <a:r>
              <a:rPr lang="en-US" b="1" dirty="0">
                <a:solidFill>
                  <a:schemeClr val="accent6">
                    <a:lumMod val="50000"/>
                  </a:schemeClr>
                </a:solidFill>
              </a:rPr>
              <a:t>echo $PWD</a:t>
            </a:r>
          </a:p>
          <a:p>
            <a:r>
              <a:rPr lang="en-US" b="1" dirty="0">
                <a:solidFill>
                  <a:schemeClr val="accent6">
                    <a:lumMod val="50000"/>
                  </a:schemeClr>
                </a:solidFill>
              </a:rPr>
              <a:t>echo Display the current empty files</a:t>
            </a:r>
          </a:p>
          <a:p>
            <a:r>
              <a:rPr lang="en-US" b="1" dirty="0">
                <a:solidFill>
                  <a:schemeClr val="accent6">
                    <a:lumMod val="50000"/>
                  </a:schemeClr>
                </a:solidFill>
              </a:rPr>
              <a:t>echo $(find -type f -empty)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43914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UTAS-Nizwa</a:t>
            </a:r>
          </a:p>
        </p:txBody>
      </p:sp>
      <p:sp>
        <p:nvSpPr>
          <p:cNvPr id="5" name="Title 1"/>
          <p:cNvSpPr>
            <a:spLocks noGrp="1"/>
          </p:cNvSpPr>
          <p:nvPr>
            <p:ph idx="1"/>
          </p:nvPr>
        </p:nvSpPr>
        <p:spPr>
          <a:xfrm>
            <a:off x="0" y="0"/>
            <a:ext cx="12122150" cy="6356350"/>
          </a:xfrm>
        </p:spPr>
        <p:txBody>
          <a:bodyPr>
            <a:normAutofit/>
          </a:bodyPr>
          <a:lstStyle/>
          <a:p>
            <a:pPr marL="0" indent="0">
              <a:buNone/>
            </a:pPr>
            <a:r>
              <a:rPr lang="en-GB" sz="1800" b="1" dirty="0"/>
              <a:t>Using Conditional Expressions</a:t>
            </a:r>
          </a:p>
          <a:p>
            <a:pPr marL="0" indent="0">
              <a:buNone/>
            </a:pPr>
            <a:r>
              <a:rPr lang="en-US" sz="1800" b="1" dirty="0">
                <a:solidFill>
                  <a:srgbClr val="FF0000"/>
                </a:solidFill>
              </a:rPr>
              <a:t>if command in Linux Shell Scripting</a:t>
            </a:r>
          </a:p>
          <a:p>
            <a:pPr marL="0" indent="0">
              <a:buNone/>
            </a:pPr>
            <a:r>
              <a:rPr lang="en-US" sz="1800" b="1" dirty="0"/>
              <a:t>The if statement in Linux shell scripting is used for conditional execution. It checks if a condition is true and executes commands accordingly.</a:t>
            </a:r>
          </a:p>
          <a:p>
            <a:pPr marL="0" indent="0">
              <a:buNone/>
            </a:pPr>
            <a:r>
              <a:rPr lang="en-US" sz="1800" b="1" dirty="0"/>
              <a:t>Basic if Statement Syntax</a:t>
            </a:r>
          </a:p>
          <a:p>
            <a:pPr marL="0" indent="0">
              <a:buNone/>
            </a:pPr>
            <a:r>
              <a:rPr lang="en-US" sz="1800" b="1" dirty="0">
                <a:solidFill>
                  <a:srgbClr val="00B050"/>
                </a:solidFill>
              </a:rPr>
              <a:t>if [ condition ]; then</a:t>
            </a:r>
          </a:p>
          <a:p>
            <a:pPr marL="0" indent="0">
              <a:buNone/>
            </a:pPr>
            <a:r>
              <a:rPr lang="en-US" sz="1800" b="1" dirty="0">
                <a:solidFill>
                  <a:srgbClr val="00B050"/>
                </a:solidFill>
              </a:rPr>
              <a:t> # Commands to execute if the condition is true</a:t>
            </a:r>
          </a:p>
          <a:p>
            <a:pPr marL="0" indent="0">
              <a:buNone/>
            </a:pPr>
            <a:r>
              <a:rPr lang="en-US" sz="1800" b="1" dirty="0">
                <a:solidFill>
                  <a:srgbClr val="00B050"/>
                </a:solidFill>
              </a:rPr>
              <a:t>fi</a:t>
            </a:r>
            <a:r>
              <a:rPr lang="en-GB" sz="1800" b="1" dirty="0">
                <a:solidFill>
                  <a:srgbClr val="00B050"/>
                </a:solidFill>
              </a:rPr>
              <a:t>  </a:t>
            </a:r>
          </a:p>
        </p:txBody>
      </p:sp>
      <p:sp>
        <p:nvSpPr>
          <p:cNvPr id="14" name="Rectangle 13"/>
          <p:cNvSpPr/>
          <p:nvPr/>
        </p:nvSpPr>
        <p:spPr>
          <a:xfrm>
            <a:off x="76198" y="714918"/>
            <a:ext cx="12045951" cy="1200329"/>
          </a:xfrm>
          <a:prstGeom prst="rect">
            <a:avLst/>
          </a:prstGeom>
        </p:spPr>
        <p:txBody>
          <a:bodyPr wrap="square">
            <a:spAutoFit/>
          </a:bodyPr>
          <a:lstStyle/>
          <a:p>
            <a:endParaRPr lang="en-US" dirty="0"/>
          </a:p>
          <a:p>
            <a:endParaRPr lang="en-US" dirty="0"/>
          </a:p>
          <a:p>
            <a:endParaRPr lang="en-US" dirty="0"/>
          </a:p>
          <a:p>
            <a:endParaRPr lang="en-US" dirty="0"/>
          </a:p>
        </p:txBody>
      </p:sp>
      <p:sp>
        <p:nvSpPr>
          <p:cNvPr id="6" name="Rectangle 5"/>
          <p:cNvSpPr/>
          <p:nvPr/>
        </p:nvSpPr>
        <p:spPr>
          <a:xfrm>
            <a:off x="4223878" y="1220647"/>
            <a:ext cx="4408868" cy="1754326"/>
          </a:xfrm>
          <a:prstGeom prst="rect">
            <a:avLst/>
          </a:prstGeom>
        </p:spPr>
        <p:txBody>
          <a:bodyPr wrap="square">
            <a:spAutoFit/>
          </a:bodyPr>
          <a:lstStyle/>
          <a:p>
            <a:pPr lvl="4"/>
            <a:r>
              <a:rPr lang="en-US" dirty="0">
                <a:solidFill>
                  <a:srgbClr val="FF0000"/>
                </a:solidFill>
              </a:rPr>
              <a:t>if [ condition ]</a:t>
            </a:r>
          </a:p>
          <a:p>
            <a:pPr lvl="4"/>
            <a:r>
              <a:rPr lang="en-US" dirty="0">
                <a:solidFill>
                  <a:srgbClr val="FF0000"/>
                </a:solidFill>
              </a:rPr>
              <a:t>then</a:t>
            </a:r>
          </a:p>
          <a:p>
            <a:pPr lvl="4"/>
            <a:r>
              <a:rPr lang="en-US" dirty="0">
                <a:solidFill>
                  <a:schemeClr val="accent5">
                    <a:lumMod val="75000"/>
                  </a:schemeClr>
                </a:solidFill>
              </a:rPr>
              <a:t>commands</a:t>
            </a:r>
          </a:p>
          <a:p>
            <a:pPr lvl="4"/>
            <a:r>
              <a:rPr lang="en-US" dirty="0">
                <a:solidFill>
                  <a:srgbClr val="FF0000"/>
                </a:solidFill>
              </a:rPr>
              <a:t>else</a:t>
            </a:r>
          </a:p>
          <a:p>
            <a:pPr lvl="4"/>
            <a:r>
              <a:rPr lang="en-US" dirty="0">
                <a:solidFill>
                  <a:srgbClr val="00B050"/>
                </a:solidFill>
              </a:rPr>
              <a:t>other commands</a:t>
            </a:r>
          </a:p>
          <a:p>
            <a:pPr lvl="4"/>
            <a:r>
              <a:rPr lang="en-US" dirty="0">
                <a:solidFill>
                  <a:srgbClr val="FF0000"/>
                </a:solidFill>
              </a:rPr>
              <a:t>fi</a:t>
            </a:r>
          </a:p>
        </p:txBody>
      </p:sp>
      <p:sp>
        <p:nvSpPr>
          <p:cNvPr id="2" name="Rectangle 1"/>
          <p:cNvSpPr/>
          <p:nvPr/>
        </p:nvSpPr>
        <p:spPr>
          <a:xfrm>
            <a:off x="76198" y="2762051"/>
            <a:ext cx="11962004" cy="646331"/>
          </a:xfrm>
          <a:prstGeom prst="rect">
            <a:avLst/>
          </a:prstGeom>
        </p:spPr>
        <p:txBody>
          <a:bodyPr wrap="square">
            <a:spAutoFit/>
          </a:bodyPr>
          <a:lstStyle/>
          <a:p>
            <a:r>
              <a:rPr lang="en-US" b="1" dirty="0">
                <a:solidFill>
                  <a:srgbClr val="7030A0"/>
                </a:solidFill>
              </a:rPr>
              <a:t>The condition represented by [ condition ] is more commonly known as the test condition, and it replaces the test command in comparison syntax. fi </a:t>
            </a:r>
            <a:r>
              <a:rPr lang="en-US" b="1" dirty="0">
                <a:solidFill>
                  <a:srgbClr val="00B050"/>
                </a:solidFill>
              </a:rPr>
              <a:t>This marks the end of the if statement</a:t>
            </a:r>
            <a:endParaRPr lang="en-US" b="1" dirty="0">
              <a:solidFill>
                <a:srgbClr val="7030A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907781280"/>
              </p:ext>
            </p:extLst>
          </p:nvPr>
        </p:nvGraphicFramePr>
        <p:xfrm>
          <a:off x="83521" y="3299299"/>
          <a:ext cx="4697835" cy="3291840"/>
        </p:xfrm>
        <a:graphic>
          <a:graphicData uri="http://schemas.openxmlformats.org/drawingml/2006/table">
            <a:tbl>
              <a:tblPr firstRow="1" bandRow="1">
                <a:tableStyleId>{5C22544A-7EE6-4342-B048-85BDC9FD1C3A}</a:tableStyleId>
              </a:tblPr>
              <a:tblGrid>
                <a:gridCol w="4697835">
                  <a:extLst>
                    <a:ext uri="{9D8B030D-6E8A-4147-A177-3AD203B41FA5}">
                      <a16:colId xmlns:a16="http://schemas.microsoft.com/office/drawing/2014/main" val="2306942494"/>
                    </a:ext>
                  </a:extLst>
                </a:gridCol>
              </a:tblGrid>
              <a:tr h="2061182">
                <a:tc>
                  <a:txBody>
                    <a:bodyPr/>
                    <a:lstStyle/>
                    <a:p>
                      <a:r>
                        <a:rPr lang="en-US" sz="1400" dirty="0"/>
                        <a:t>Lab: Write a shell script check If a File Exists in your home directory using if statement.</a:t>
                      </a:r>
                    </a:p>
                    <a:p>
                      <a:endParaRPr lang="en-US" sz="1400" dirty="0"/>
                    </a:p>
                    <a:p>
                      <a:r>
                        <a:rPr lang="en-US" sz="1400" dirty="0"/>
                        <a:t>echo "Enter the file name:"</a:t>
                      </a:r>
                    </a:p>
                    <a:p>
                      <a:r>
                        <a:rPr lang="en-US" sz="1400" dirty="0"/>
                        <a:t>read  file</a:t>
                      </a:r>
                    </a:p>
                    <a:p>
                      <a:r>
                        <a:rPr lang="en-US" sz="1400" dirty="0"/>
                        <a:t>if [  -f  </a:t>
                      </a:r>
                      <a:r>
                        <a:rPr lang="en-US" sz="1400" baseline="0" dirty="0"/>
                        <a:t> </a:t>
                      </a:r>
                      <a:r>
                        <a:rPr lang="en-US" sz="1400" dirty="0"/>
                        <a:t>$file  ]</a:t>
                      </a:r>
                    </a:p>
                    <a:p>
                      <a:r>
                        <a:rPr lang="en-US" sz="1400" dirty="0"/>
                        <a:t>then</a:t>
                      </a:r>
                    </a:p>
                    <a:p>
                      <a:r>
                        <a:rPr lang="en-US" sz="1400" dirty="0"/>
                        <a:t>    echo  "File  $file exists."</a:t>
                      </a:r>
                    </a:p>
                    <a:p>
                      <a:r>
                        <a:rPr lang="en-US" sz="1400" dirty="0"/>
                        <a:t>else</a:t>
                      </a:r>
                    </a:p>
                    <a:p>
                      <a:r>
                        <a:rPr lang="en-US" sz="1400" dirty="0"/>
                        <a:t>    echo  "File </a:t>
                      </a:r>
                      <a:r>
                        <a:rPr lang="en-US" sz="1400" baseline="0" dirty="0"/>
                        <a:t> </a:t>
                      </a:r>
                      <a:r>
                        <a:rPr lang="en-US" sz="1400" dirty="0"/>
                        <a:t>$file</a:t>
                      </a:r>
                      <a:r>
                        <a:rPr lang="en-US" sz="1400" baseline="0" dirty="0"/>
                        <a:t> </a:t>
                      </a:r>
                      <a:r>
                        <a:rPr lang="en-US" sz="1400" dirty="0"/>
                        <a:t> does not exist."</a:t>
                      </a:r>
                    </a:p>
                    <a:p>
                      <a:r>
                        <a:rPr lang="en-US" sz="1400" dirty="0"/>
                        <a:t>fi</a:t>
                      </a:r>
                    </a:p>
                    <a:p>
                      <a:endParaRPr lang="en-US" sz="1400" dirty="0"/>
                    </a:p>
                    <a:p>
                      <a:r>
                        <a:rPr lang="en-US" sz="1400" dirty="0">
                          <a:solidFill>
                            <a:schemeClr val="accent2">
                              <a:lumMod val="60000"/>
                              <a:lumOff val="40000"/>
                            </a:schemeClr>
                          </a:solidFill>
                        </a:rPr>
                        <a:t>-f "$file" → Checks if the file exists.</a:t>
                      </a:r>
                    </a:p>
                    <a:p>
                      <a:r>
                        <a:rPr lang="en-US" sz="1400" dirty="0">
                          <a:solidFill>
                            <a:schemeClr val="accent2">
                              <a:lumMod val="60000"/>
                              <a:lumOff val="40000"/>
                            </a:schemeClr>
                          </a:solidFill>
                        </a:rPr>
                        <a:t>If true, it prints that the file exists.</a:t>
                      </a:r>
                    </a:p>
                    <a:p>
                      <a:r>
                        <a:rPr lang="en-US" sz="1400" dirty="0">
                          <a:solidFill>
                            <a:schemeClr val="accent2">
                              <a:lumMod val="60000"/>
                              <a:lumOff val="40000"/>
                            </a:schemeClr>
                          </a:solidFill>
                        </a:rPr>
                        <a:t>Otherwise, it prints that the file does not exist</a:t>
                      </a:r>
                    </a:p>
                  </a:txBody>
                  <a:tcPr>
                    <a:solidFill>
                      <a:schemeClr val="tx1">
                        <a:lumMod val="65000"/>
                        <a:lumOff val="35000"/>
                      </a:schemeClr>
                    </a:solidFill>
                  </a:tcPr>
                </a:tc>
                <a:extLst>
                  <a:ext uri="{0D108BD9-81ED-4DB2-BD59-A6C34878D82A}">
                    <a16:rowId xmlns:a16="http://schemas.microsoft.com/office/drawing/2014/main" val="250964232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25350470"/>
              </p:ext>
            </p:extLst>
          </p:nvPr>
        </p:nvGraphicFramePr>
        <p:xfrm>
          <a:off x="4781356" y="3299299"/>
          <a:ext cx="4697835" cy="3291840"/>
        </p:xfrm>
        <a:graphic>
          <a:graphicData uri="http://schemas.openxmlformats.org/drawingml/2006/table">
            <a:tbl>
              <a:tblPr firstRow="1" bandRow="1">
                <a:tableStyleId>{5C22544A-7EE6-4342-B048-85BDC9FD1C3A}</a:tableStyleId>
              </a:tblPr>
              <a:tblGrid>
                <a:gridCol w="4697835">
                  <a:extLst>
                    <a:ext uri="{9D8B030D-6E8A-4147-A177-3AD203B41FA5}">
                      <a16:colId xmlns:a16="http://schemas.microsoft.com/office/drawing/2014/main" val="2306942494"/>
                    </a:ext>
                  </a:extLst>
                </a:gridCol>
              </a:tblGrid>
              <a:tr h="3291840">
                <a:tc>
                  <a:txBody>
                    <a:bodyPr/>
                    <a:lstStyle/>
                    <a:p>
                      <a:r>
                        <a:rPr lang="en-US" sz="1400" dirty="0"/>
                        <a:t>Lab: Write a shell script check If a directory Exists in your home directory using if statement.</a:t>
                      </a:r>
                    </a:p>
                    <a:p>
                      <a:endParaRPr lang="en-US" sz="1400" dirty="0"/>
                    </a:p>
                    <a:p>
                      <a:r>
                        <a:rPr lang="en-US" sz="1400" dirty="0"/>
                        <a:t>echo "Enter the directory name:"</a:t>
                      </a:r>
                    </a:p>
                    <a:p>
                      <a:r>
                        <a:rPr lang="en-US" sz="1400" dirty="0"/>
                        <a:t>read  </a:t>
                      </a:r>
                      <a:r>
                        <a:rPr lang="en-US" sz="1400" dirty="0" err="1"/>
                        <a:t>dir</a:t>
                      </a:r>
                      <a:endParaRPr lang="en-US" sz="1400" dirty="0"/>
                    </a:p>
                    <a:p>
                      <a:r>
                        <a:rPr lang="en-US" sz="1400" dirty="0"/>
                        <a:t>if [  -d  </a:t>
                      </a:r>
                      <a:r>
                        <a:rPr lang="en-US" sz="1400" baseline="0" dirty="0"/>
                        <a:t> </a:t>
                      </a:r>
                      <a:r>
                        <a:rPr lang="en-US" sz="1400" dirty="0"/>
                        <a:t>$</a:t>
                      </a:r>
                      <a:r>
                        <a:rPr lang="en-US" sz="1400" dirty="0" err="1"/>
                        <a:t>dir</a:t>
                      </a:r>
                      <a:r>
                        <a:rPr lang="en-US" sz="1400" baseline="0" dirty="0"/>
                        <a:t> </a:t>
                      </a:r>
                      <a:r>
                        <a:rPr lang="en-US" sz="1400" dirty="0"/>
                        <a:t>  ]</a:t>
                      </a:r>
                    </a:p>
                    <a:p>
                      <a:r>
                        <a:rPr lang="en-US" sz="1400" dirty="0"/>
                        <a:t>then</a:t>
                      </a:r>
                    </a:p>
                    <a:p>
                      <a:r>
                        <a:rPr lang="en-US" sz="1400" dirty="0"/>
                        <a:t>    echo  "Directory  $</a:t>
                      </a:r>
                      <a:r>
                        <a:rPr lang="en-US" sz="1400" dirty="0" err="1"/>
                        <a:t>dir</a:t>
                      </a:r>
                      <a:r>
                        <a:rPr lang="en-US" sz="1400" dirty="0"/>
                        <a:t> exists."</a:t>
                      </a:r>
                    </a:p>
                    <a:p>
                      <a:r>
                        <a:rPr lang="en-US" sz="1400" dirty="0"/>
                        <a:t>else</a:t>
                      </a:r>
                    </a:p>
                    <a:p>
                      <a:r>
                        <a:rPr lang="en-US" sz="1400" dirty="0"/>
                        <a:t>    echo  "Directory  $</a:t>
                      </a:r>
                      <a:r>
                        <a:rPr lang="en-US" sz="1400" dirty="0" err="1"/>
                        <a:t>dir</a:t>
                      </a:r>
                      <a:r>
                        <a:rPr lang="en-US" sz="1400" dirty="0"/>
                        <a:t> does not exist."</a:t>
                      </a:r>
                    </a:p>
                    <a:p>
                      <a:r>
                        <a:rPr lang="en-US" sz="1400" dirty="0"/>
                        <a:t>fi</a:t>
                      </a:r>
                    </a:p>
                    <a:p>
                      <a:endParaRPr lang="en-US" sz="1400" dirty="0"/>
                    </a:p>
                    <a:p>
                      <a:r>
                        <a:rPr lang="en-US" sz="1400" dirty="0">
                          <a:solidFill>
                            <a:schemeClr val="accent2">
                              <a:lumMod val="60000"/>
                              <a:lumOff val="40000"/>
                            </a:schemeClr>
                          </a:solidFill>
                        </a:rPr>
                        <a:t>-d "$</a:t>
                      </a:r>
                      <a:r>
                        <a:rPr lang="en-US" sz="1400" dirty="0" err="1">
                          <a:solidFill>
                            <a:schemeClr val="accent2">
                              <a:lumMod val="60000"/>
                              <a:lumOff val="40000"/>
                            </a:schemeClr>
                          </a:solidFill>
                        </a:rPr>
                        <a:t>dir</a:t>
                      </a:r>
                      <a:r>
                        <a:rPr lang="en-US" sz="1400" dirty="0">
                          <a:solidFill>
                            <a:schemeClr val="accent2">
                              <a:lumMod val="60000"/>
                              <a:lumOff val="40000"/>
                            </a:schemeClr>
                          </a:solidFill>
                        </a:rPr>
                        <a:t>" → Checks if a directory exists.</a:t>
                      </a:r>
                    </a:p>
                  </a:txBody>
                  <a:tcPr>
                    <a:solidFill>
                      <a:schemeClr val="tx1">
                        <a:lumMod val="65000"/>
                        <a:lumOff val="35000"/>
                      </a:schemeClr>
                    </a:solidFill>
                  </a:tcPr>
                </a:tc>
                <a:extLst>
                  <a:ext uri="{0D108BD9-81ED-4DB2-BD59-A6C34878D82A}">
                    <a16:rowId xmlns:a16="http://schemas.microsoft.com/office/drawing/2014/main" val="2509642324"/>
                  </a:ext>
                </a:extLst>
              </a:tr>
            </a:tbl>
          </a:graphicData>
        </a:graphic>
      </p:graphicFrame>
    </p:spTree>
    <p:extLst>
      <p:ext uri="{BB962C8B-B14F-4D97-AF65-F5344CB8AC3E}">
        <p14:creationId xmlns:p14="http://schemas.microsoft.com/office/powerpoint/2010/main" val="727251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UTAS-Nizwa</a:t>
            </a:r>
          </a:p>
        </p:txBody>
      </p:sp>
      <p:sp>
        <p:nvSpPr>
          <p:cNvPr id="5" name="Title 1"/>
          <p:cNvSpPr>
            <a:spLocks noGrp="1"/>
          </p:cNvSpPr>
          <p:nvPr>
            <p:ph idx="1"/>
          </p:nvPr>
        </p:nvSpPr>
        <p:spPr>
          <a:xfrm>
            <a:off x="-1" y="8389"/>
            <a:ext cx="12122150" cy="6356350"/>
          </a:xfrm>
        </p:spPr>
        <p:txBody>
          <a:bodyPr>
            <a:normAutofit/>
          </a:bodyPr>
          <a:lstStyle/>
          <a:p>
            <a:pPr marL="0" indent="0">
              <a:buNone/>
            </a:pPr>
            <a:r>
              <a:rPr lang="en-US" sz="1800" b="1" dirty="0">
                <a:solidFill>
                  <a:srgbClr val="00B050"/>
                </a:solidFill>
              </a:rPr>
              <a:t>while do command in Linux Shell Scripting</a:t>
            </a:r>
          </a:p>
          <a:p>
            <a:pPr marL="0" indent="0">
              <a:buNone/>
            </a:pPr>
            <a:r>
              <a:rPr lang="en-US" sz="1800" b="1" dirty="0">
                <a:solidFill>
                  <a:srgbClr val="00B050"/>
                </a:solidFill>
              </a:rPr>
              <a:t>The while do loop in Linux executes a block of commands repeatedly as long as the specified condition is true.</a:t>
            </a:r>
          </a:p>
          <a:p>
            <a:pPr marL="0" indent="0">
              <a:buNone/>
            </a:pPr>
            <a:r>
              <a:rPr lang="en-US" sz="1800" b="1" dirty="0">
                <a:solidFill>
                  <a:srgbClr val="00B050"/>
                </a:solidFill>
              </a:rPr>
              <a:t>Syntax</a:t>
            </a:r>
          </a:p>
          <a:p>
            <a:pPr marL="0" indent="0">
              <a:buNone/>
            </a:pPr>
            <a:r>
              <a:rPr lang="en-US" sz="1800" b="1" dirty="0">
                <a:solidFill>
                  <a:srgbClr val="00B050"/>
                </a:solidFill>
              </a:rPr>
              <a:t>while [ condition ]; do</a:t>
            </a:r>
          </a:p>
          <a:p>
            <a:pPr marL="0" indent="0">
              <a:buNone/>
            </a:pPr>
            <a:r>
              <a:rPr lang="en-US" sz="1800" b="1" dirty="0">
                <a:solidFill>
                  <a:srgbClr val="00B050"/>
                </a:solidFill>
              </a:rPr>
              <a:t>    # Commands to execute</a:t>
            </a:r>
          </a:p>
          <a:p>
            <a:pPr marL="0" indent="0">
              <a:buNone/>
            </a:pPr>
            <a:r>
              <a:rPr lang="en-US" sz="1800" b="1" dirty="0">
                <a:solidFill>
                  <a:srgbClr val="00B050"/>
                </a:solidFill>
              </a:rPr>
              <a:t>Done      </a:t>
            </a:r>
          </a:p>
          <a:p>
            <a:pPr marL="0" indent="0">
              <a:buNone/>
            </a:pPr>
            <a:endParaRPr lang="en-US" sz="1800" b="1" dirty="0">
              <a:solidFill>
                <a:srgbClr val="00B050"/>
              </a:solidFill>
            </a:endParaRPr>
          </a:p>
          <a:p>
            <a:pPr marL="0" indent="0">
              <a:buNone/>
            </a:pPr>
            <a:endParaRPr lang="en-GB" sz="1800" b="1" dirty="0">
              <a:solidFill>
                <a:srgbClr val="00B050"/>
              </a:solidFill>
            </a:endParaRPr>
          </a:p>
        </p:txBody>
      </p:sp>
      <p:sp>
        <p:nvSpPr>
          <p:cNvPr id="14" name="Rectangle 13"/>
          <p:cNvSpPr/>
          <p:nvPr/>
        </p:nvSpPr>
        <p:spPr>
          <a:xfrm>
            <a:off x="76198" y="714918"/>
            <a:ext cx="12045951" cy="1200329"/>
          </a:xfrm>
          <a:prstGeom prst="rect">
            <a:avLst/>
          </a:prstGeom>
        </p:spPr>
        <p:txBody>
          <a:bodyPr wrap="square">
            <a:spAutoFit/>
          </a:bodyPr>
          <a:lstStyle/>
          <a:p>
            <a:endParaRPr lang="en-US" dirty="0"/>
          </a:p>
          <a:p>
            <a:endParaRPr lang="en-US" dirty="0"/>
          </a:p>
          <a:p>
            <a:endParaRPr lang="en-US" dirty="0"/>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95633559"/>
              </p:ext>
            </p:extLst>
          </p:nvPr>
        </p:nvGraphicFramePr>
        <p:xfrm>
          <a:off x="6619030" y="8389"/>
          <a:ext cx="5503120" cy="5373805"/>
        </p:xfrm>
        <a:graphic>
          <a:graphicData uri="http://schemas.openxmlformats.org/drawingml/2006/table">
            <a:tbl>
              <a:tblPr firstRow="1" bandRow="1">
                <a:tableStyleId>{5C22544A-7EE6-4342-B048-85BDC9FD1C3A}</a:tableStyleId>
              </a:tblPr>
              <a:tblGrid>
                <a:gridCol w="5503120">
                  <a:extLst>
                    <a:ext uri="{9D8B030D-6E8A-4147-A177-3AD203B41FA5}">
                      <a16:colId xmlns:a16="http://schemas.microsoft.com/office/drawing/2014/main" val="2306942494"/>
                    </a:ext>
                  </a:extLst>
                </a:gridCol>
              </a:tblGrid>
              <a:tr h="5373805">
                <a:tc>
                  <a:txBody>
                    <a:bodyPr/>
                    <a:lstStyle/>
                    <a:p>
                      <a:endParaRPr lang="en-US" sz="1400" dirty="0"/>
                    </a:p>
                    <a:p>
                      <a:r>
                        <a:rPr lang="en-US" sz="1400" dirty="0"/>
                        <a:t>Lab: Write a shell script in Linux to append a</a:t>
                      </a:r>
                      <a:r>
                        <a:rPr lang="en-US" sz="1400" baseline="0" dirty="0"/>
                        <a:t> </a:t>
                      </a:r>
                      <a:r>
                        <a:rPr lang="en-US" sz="1400" dirty="0"/>
                        <a:t>new line to an new file or existing file using a while do loop. </a:t>
                      </a:r>
                    </a:p>
                    <a:p>
                      <a:r>
                        <a:rPr lang="en-US" sz="1400" dirty="0"/>
                        <a:t> </a:t>
                      </a:r>
                    </a:p>
                    <a:p>
                      <a:r>
                        <a:rPr lang="en-US" sz="1400" dirty="0"/>
                        <a:t> echo Enter the file name</a:t>
                      </a:r>
                    </a:p>
                    <a:p>
                      <a:r>
                        <a:rPr lang="en-US" sz="1400" dirty="0"/>
                        <a:t> read file </a:t>
                      </a:r>
                    </a:p>
                    <a:p>
                      <a:r>
                        <a:rPr lang="en-US" sz="1400" dirty="0"/>
                        <a:t> echo Enter the content into the file $file </a:t>
                      </a:r>
                    </a:p>
                    <a:p>
                      <a:r>
                        <a:rPr lang="en-US" sz="1400" dirty="0"/>
                        <a:t> while read line </a:t>
                      </a:r>
                    </a:p>
                    <a:p>
                      <a:r>
                        <a:rPr lang="en-US" sz="1400" dirty="0"/>
                        <a:t> do</a:t>
                      </a:r>
                    </a:p>
                    <a:p>
                      <a:r>
                        <a:rPr lang="en-US" sz="1400" dirty="0"/>
                        <a:t> echo $line &gt;&gt; $file</a:t>
                      </a:r>
                    </a:p>
                    <a:p>
                      <a:r>
                        <a:rPr lang="en-US" sz="1400" dirty="0"/>
                        <a:t> done</a:t>
                      </a:r>
                    </a:p>
                    <a:p>
                      <a:r>
                        <a:rPr lang="en-US" sz="1400" dirty="0"/>
                        <a:t> echo Display the content of file $file</a:t>
                      </a:r>
                    </a:p>
                    <a:p>
                      <a:r>
                        <a:rPr lang="en-US" sz="1400" dirty="0"/>
                        <a:t> cat $file</a:t>
                      </a:r>
                    </a:p>
                  </a:txBody>
                  <a:tcPr>
                    <a:solidFill>
                      <a:schemeClr val="tx1">
                        <a:lumMod val="65000"/>
                        <a:lumOff val="35000"/>
                      </a:schemeClr>
                    </a:solidFill>
                  </a:tcPr>
                </a:tc>
                <a:extLst>
                  <a:ext uri="{0D108BD9-81ED-4DB2-BD59-A6C34878D82A}">
                    <a16:rowId xmlns:a16="http://schemas.microsoft.com/office/drawing/2014/main" val="2509642324"/>
                  </a:ext>
                </a:extLst>
              </a:tr>
            </a:tbl>
          </a:graphicData>
        </a:graphic>
      </p:graphicFrame>
    </p:spTree>
    <p:extLst>
      <p:ext uri="{BB962C8B-B14F-4D97-AF65-F5344CB8AC3E}">
        <p14:creationId xmlns:p14="http://schemas.microsoft.com/office/powerpoint/2010/main" val="1618536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9164</TotalTime>
  <Words>4655</Words>
  <Application>Microsoft Office PowerPoint</Application>
  <PresentationFormat>Widescreen</PresentationFormat>
  <Paragraphs>795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Ebrima</vt:lpstr>
      <vt:lpstr>Wingdings</vt:lpstr>
      <vt:lpstr>Office Theme</vt:lpstr>
      <vt:lpstr>System Administration-CSNW3203-ITNT403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Administration-CSNW3202</dc:title>
  <dc:creator>Sivaramu Kumarasamy</dc:creator>
  <cp:lastModifiedBy>user</cp:lastModifiedBy>
  <cp:revision>231</cp:revision>
  <dcterms:created xsi:type="dcterms:W3CDTF">2025-01-10T15:44:03Z</dcterms:created>
  <dcterms:modified xsi:type="dcterms:W3CDTF">2025-04-10T09:37:08Z</dcterms:modified>
</cp:coreProperties>
</file>