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F1BAF-C54D-48DA-A736-5304DB5F1BC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49EF5-FF58-4ED0-81CC-480631E7E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890F-6FD8-4E13-BE4C-A517C00508C5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858D-46B0-48F8-99DE-5004CA22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8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8F06-5EA4-4B5F-AC65-81240AC62CC8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858D-46B0-48F8-99DE-5004CA22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3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6DAD-2AA3-4A2D-9FAD-2E5257F26EBB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858D-46B0-48F8-99DE-5004CA22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4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3B4C-E1FB-4748-AE0D-B7EFC71E9650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858D-46B0-48F8-99DE-5004CA22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5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5D82-2936-4A0D-9CE6-C49E6601936E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858D-46B0-48F8-99DE-5004CA22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23E1-475F-4C68-A139-A5E6A90BD158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858D-46B0-48F8-99DE-5004CA22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7D82-D4BD-42C7-B371-A902E0DD0A71}" type="datetime1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858D-46B0-48F8-99DE-5004CA22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6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5852-7661-4051-B3B0-C3CFCE5BDD73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858D-46B0-48F8-99DE-5004CA22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7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199A-53A1-4DC7-B3F5-41E3B51DEFDA}" type="datetime1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858D-46B0-48F8-99DE-5004CA22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6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84D-B209-4544-81E8-BEFE1E96A2F8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858D-46B0-48F8-99DE-5004CA22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0201-ACC4-4740-B7DD-B99D479021CA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858D-46B0-48F8-99DE-5004CA22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9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F332E-3464-4A2E-9154-2999010E4CCC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UTAS-Nizwa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0858D-46B0-48F8-99DE-5004CA22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1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59" y="1046862"/>
            <a:ext cx="11953963" cy="30376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System Administration-CSNW3202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24" y="1501629"/>
            <a:ext cx="12015832" cy="1417739"/>
          </a:xfrm>
        </p:spPr>
        <p:txBody>
          <a:bodyPr>
            <a:normAutofit/>
          </a:bodyPr>
          <a:lstStyle/>
          <a:p>
            <a:pPr lvl="1"/>
            <a:r>
              <a:rPr lang="en-US" b="1" dirty="0" smtClean="0">
                <a:solidFill>
                  <a:srgbClr val="00B050"/>
                </a:solidFill>
              </a:rPr>
              <a:t>Chapter 1: Introduction to System Administration and OS Installation</a:t>
            </a:r>
          </a:p>
          <a:p>
            <a:pPr lvl="1" algn="l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•	Introduction to System Administration</a:t>
            </a:r>
          </a:p>
          <a:p>
            <a:pPr lvl="1" algn="l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•	Why do we need to do System Administration?</a:t>
            </a:r>
          </a:p>
          <a:p>
            <a:pPr lvl="1" algn="l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•	Why Do we need Linux?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 descr="C:\Users\e606013\Desktop\UTAS EXAM 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223" y="0"/>
            <a:ext cx="2667000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04132" y="3004518"/>
            <a:ext cx="84952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Introduction to System Administration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System </a:t>
            </a:r>
            <a:r>
              <a:rPr lang="en-US" dirty="0">
                <a:solidFill>
                  <a:srgbClr val="002060"/>
                </a:solidFill>
              </a:rPr>
              <a:t>administration involves managing, maintaining, and securing an organization's IT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infrastructure</a:t>
            </a:r>
            <a:r>
              <a:rPr lang="en-US" dirty="0">
                <a:solidFill>
                  <a:srgbClr val="002060"/>
                </a:solidFill>
              </a:rPr>
              <a:t>, including hardware, software, and networks</a:t>
            </a:r>
            <a:r>
              <a:rPr lang="en-US" dirty="0" smtClean="0">
                <a:solidFill>
                  <a:srgbClr val="002060"/>
                </a:solidFill>
              </a:rPr>
              <a:t>. 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Roles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and Responsibilities of a System Administrator.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Installing, configuring, and maintaining servers.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Managing user accounts and permissions.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Monitoring system performance and uptime.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Applying security updates and patches.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Troubleshooting and resolving technical issues.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03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247" y="97492"/>
            <a:ext cx="11787231" cy="64543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 err="1"/>
              <a:t>Debian</a:t>
            </a:r>
            <a:r>
              <a:rPr lang="en-US" u="sng" dirty="0"/>
              <a:t>-Based Systems (Ubuntu, </a:t>
            </a:r>
            <a:r>
              <a:rPr lang="en-US" u="sng" dirty="0" err="1"/>
              <a:t>Debian</a:t>
            </a:r>
            <a:r>
              <a:rPr lang="en-US" u="sng" dirty="0"/>
              <a:t>, Mint)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APT (Advanced Package Tool)</a:t>
            </a:r>
          </a:p>
          <a:p>
            <a:pPr marL="0" indent="0">
              <a:buNone/>
            </a:pPr>
            <a:r>
              <a:rPr lang="en-US" dirty="0" smtClean="0"/>
              <a:t>Install</a:t>
            </a:r>
            <a:r>
              <a:rPr lang="en-US" dirty="0"/>
              <a:t>: </a:t>
            </a:r>
            <a:r>
              <a:rPr lang="en-US" dirty="0" err="1"/>
              <a:t>sudo</a:t>
            </a:r>
            <a:r>
              <a:rPr lang="en-US" dirty="0"/>
              <a:t> apt install &lt;package-name&gt;</a:t>
            </a:r>
          </a:p>
          <a:p>
            <a:pPr marL="0" indent="0">
              <a:buNone/>
            </a:pPr>
            <a:r>
              <a:rPr lang="en-US" dirty="0"/>
              <a:t>Remove: </a:t>
            </a:r>
            <a:r>
              <a:rPr lang="en-US" dirty="0" err="1"/>
              <a:t>sudo</a:t>
            </a:r>
            <a:r>
              <a:rPr lang="en-US" dirty="0"/>
              <a:t> apt remove &lt;package-name&gt;</a:t>
            </a:r>
          </a:p>
          <a:p>
            <a:pPr marL="0" indent="0">
              <a:buNone/>
            </a:pPr>
            <a:r>
              <a:rPr lang="en-US" dirty="0"/>
              <a:t>Update: </a:t>
            </a:r>
            <a:r>
              <a:rPr lang="en-US" dirty="0" err="1"/>
              <a:t>sudo</a:t>
            </a:r>
            <a:r>
              <a:rPr lang="en-US" dirty="0"/>
              <a:t> apt update &amp;&amp; </a:t>
            </a:r>
            <a:r>
              <a:rPr lang="en-US" dirty="0" err="1"/>
              <a:t>sudo</a:t>
            </a:r>
            <a:r>
              <a:rPr lang="en-US" dirty="0"/>
              <a:t> apt upgrade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DPKG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Debian</a:t>
            </a:r>
            <a:r>
              <a:rPr lang="en-US" dirty="0">
                <a:solidFill>
                  <a:srgbClr val="FF0000"/>
                </a:solidFill>
              </a:rPr>
              <a:t> Package)</a:t>
            </a:r>
          </a:p>
          <a:p>
            <a:pPr marL="0" indent="0">
              <a:buNone/>
            </a:pPr>
            <a:r>
              <a:rPr lang="en-US" dirty="0" smtClean="0"/>
              <a:t>Install</a:t>
            </a:r>
            <a:r>
              <a:rPr lang="en-US" dirty="0"/>
              <a:t>: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dpkg</a:t>
            </a: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err="1"/>
              <a:t>package.deb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Remove: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dpkg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&lt;package-name&gt;</a:t>
            </a:r>
          </a:p>
          <a:p>
            <a:pPr marL="0" indent="0">
              <a:buNone/>
            </a:pPr>
            <a:r>
              <a:rPr lang="en-US" dirty="0"/>
              <a:t>Red Hat-Based Systems (RHEL, Fedora, CentOS)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YUM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Yellowdog</a:t>
            </a:r>
            <a:r>
              <a:rPr lang="en-US" dirty="0">
                <a:solidFill>
                  <a:srgbClr val="FF0000"/>
                </a:solidFill>
              </a:rPr>
              <a:t> Updater, Modified)</a:t>
            </a:r>
          </a:p>
          <a:p>
            <a:pPr marL="0" indent="0">
              <a:buNone/>
            </a:pPr>
            <a:r>
              <a:rPr lang="en-US" dirty="0" smtClean="0"/>
              <a:t>Install</a:t>
            </a:r>
            <a:r>
              <a:rPr lang="en-US" dirty="0"/>
              <a:t>: </a:t>
            </a:r>
            <a:r>
              <a:rPr lang="en-US" dirty="0" err="1"/>
              <a:t>sudo</a:t>
            </a:r>
            <a:r>
              <a:rPr lang="en-US" dirty="0"/>
              <a:t> yum install &lt;package-name&gt;</a:t>
            </a:r>
          </a:p>
          <a:p>
            <a:pPr marL="0" indent="0">
              <a:buNone/>
            </a:pPr>
            <a:r>
              <a:rPr lang="en-US" dirty="0"/>
              <a:t>Remove: </a:t>
            </a:r>
            <a:r>
              <a:rPr lang="en-US" dirty="0" err="1"/>
              <a:t>sudo</a:t>
            </a:r>
            <a:r>
              <a:rPr lang="en-US" dirty="0"/>
              <a:t> yum remove &lt;package-name&gt;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DNF </a:t>
            </a:r>
            <a:r>
              <a:rPr lang="en-US" dirty="0">
                <a:solidFill>
                  <a:srgbClr val="FF0000"/>
                </a:solidFill>
              </a:rPr>
              <a:t>(Dandified YUM)</a:t>
            </a:r>
          </a:p>
          <a:p>
            <a:pPr marL="0" indent="0">
              <a:buNone/>
            </a:pPr>
            <a:r>
              <a:rPr lang="en-US" dirty="0" smtClean="0"/>
              <a:t>Install</a:t>
            </a:r>
            <a:r>
              <a:rPr lang="en-US" dirty="0"/>
              <a:t>: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dnf</a:t>
            </a:r>
            <a:r>
              <a:rPr lang="en-US" dirty="0"/>
              <a:t> install &lt;package-name&gt;</a:t>
            </a:r>
          </a:p>
          <a:p>
            <a:pPr marL="0" indent="0">
              <a:buNone/>
            </a:pPr>
            <a:r>
              <a:rPr lang="en-US" dirty="0"/>
              <a:t>Remove: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dnf</a:t>
            </a:r>
            <a:r>
              <a:rPr lang="en-US" dirty="0"/>
              <a:t> remove &lt;package-name&gt;</a:t>
            </a:r>
          </a:p>
          <a:p>
            <a:pPr marL="0" indent="0">
              <a:buNone/>
            </a:pPr>
            <a:r>
              <a:rPr lang="en-US" dirty="0"/>
              <a:t>RPM (Red Hat Package Manager)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247" y="55547"/>
            <a:ext cx="11787231" cy="645430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apt-get </a:t>
            </a:r>
            <a:r>
              <a:rPr lang="en-US" dirty="0"/>
              <a:t>is a command-line tool in </a:t>
            </a:r>
            <a:r>
              <a:rPr lang="en-US" dirty="0" err="1"/>
              <a:t>Debian</a:t>
            </a:r>
            <a:r>
              <a:rPr lang="en-US" dirty="0"/>
              <a:t>-based Linux distributions (such as Ubuntu, </a:t>
            </a:r>
            <a:r>
              <a:rPr lang="en-US" dirty="0" err="1"/>
              <a:t>Debian</a:t>
            </a:r>
            <a:r>
              <a:rPr lang="en-US" dirty="0"/>
              <a:t>, and Linux Mint) used for handling software packages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u="sng" dirty="0"/>
              <a:t>Update the package database with apt-get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sudo</a:t>
            </a:r>
            <a:r>
              <a:rPr lang="en-US" b="1" dirty="0">
                <a:solidFill>
                  <a:srgbClr val="FF0000"/>
                </a:solidFill>
              </a:rPr>
              <a:t> apt-get update</a:t>
            </a:r>
          </a:p>
          <a:p>
            <a:pPr marL="0" indent="0">
              <a:buNone/>
            </a:pPr>
            <a:r>
              <a:rPr lang="en-US" b="1" u="sng" dirty="0"/>
              <a:t>Upgrade installed packages with apt-get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sudo</a:t>
            </a:r>
            <a:r>
              <a:rPr lang="en-US" b="1" dirty="0">
                <a:solidFill>
                  <a:srgbClr val="FF0000"/>
                </a:solidFill>
              </a:rPr>
              <a:t> apt-get upgrade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u="sng" dirty="0"/>
              <a:t>Install a Package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sudo</a:t>
            </a:r>
            <a:r>
              <a:rPr lang="en-US" b="1" dirty="0">
                <a:solidFill>
                  <a:srgbClr val="FF0000"/>
                </a:solidFill>
              </a:rPr>
              <a:t> apt-get install chrome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sudo</a:t>
            </a:r>
            <a:r>
              <a:rPr lang="en-US" b="1" dirty="0">
                <a:solidFill>
                  <a:srgbClr val="FF0000"/>
                </a:solidFill>
              </a:rPr>
              <a:t> apt-get install </a:t>
            </a:r>
            <a:r>
              <a:rPr lang="en-US" b="1" dirty="0" err="1">
                <a:solidFill>
                  <a:srgbClr val="FF0000"/>
                </a:solidFill>
              </a:rPr>
              <a:t>firefox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/>
          </a:p>
          <a:p>
            <a:pPr marL="0" indent="0">
              <a:buNone/>
            </a:pPr>
            <a:r>
              <a:rPr lang="en-US" b="1" u="sng" dirty="0"/>
              <a:t>Removing a Package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sudo</a:t>
            </a:r>
            <a:r>
              <a:rPr lang="en-US" b="1" dirty="0">
                <a:solidFill>
                  <a:srgbClr val="FF0000"/>
                </a:solidFill>
              </a:rPr>
              <a:t> apt-get remove chrome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sudo</a:t>
            </a:r>
            <a:r>
              <a:rPr lang="en-US" b="1" dirty="0">
                <a:solidFill>
                  <a:srgbClr val="FF0000"/>
                </a:solidFill>
              </a:rPr>
              <a:t> apt-get remove </a:t>
            </a:r>
            <a:r>
              <a:rPr lang="en-US" b="1" dirty="0" err="1">
                <a:solidFill>
                  <a:srgbClr val="FF0000"/>
                </a:solidFill>
              </a:rPr>
              <a:t>firefox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/>
          </a:p>
          <a:p>
            <a:pPr marL="0" indent="0">
              <a:buNone/>
            </a:pPr>
            <a:r>
              <a:rPr lang="en-US" b="1" u="sng" dirty="0"/>
              <a:t>How Do I Completely Remove Packages</a:t>
            </a:r>
          </a:p>
          <a:p>
            <a:r>
              <a:rPr lang="en-US" b="1" dirty="0"/>
              <a:t>To remove software packages including their configuration files, use the ‘purge‘ sub command as shown below.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sudo</a:t>
            </a:r>
            <a:r>
              <a:rPr lang="en-US" b="1" dirty="0">
                <a:solidFill>
                  <a:srgbClr val="FF0000"/>
                </a:solidFill>
              </a:rPr>
              <a:t> apt-get purge </a:t>
            </a:r>
            <a:r>
              <a:rPr lang="en-US" b="1" dirty="0" smtClean="0">
                <a:solidFill>
                  <a:srgbClr val="FF0000"/>
                </a:solidFill>
              </a:rPr>
              <a:t>chrome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700" b="1" u="sng" dirty="0"/>
              <a:t>Clear Downloaded Package Cache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sudo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apt-get clean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1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4999839" cy="47397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Common Tasks in System Administration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User Management: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Adding, modifying, and deleting user accounts.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Configuring permissions and access controls.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Backup and Recovery: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70C0"/>
                </a:solidFill>
              </a:rPr>
              <a:t>Implementing regular data backups.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70C0"/>
                </a:solidFill>
              </a:rPr>
              <a:t>Planning for disaster recovery and restoration.</a:t>
            </a:r>
          </a:p>
          <a:p>
            <a:r>
              <a:rPr lang="en-US" sz="2100" dirty="0">
                <a:solidFill>
                  <a:srgbClr val="FF0000"/>
                </a:solidFill>
              </a:rPr>
              <a:t>Network Management: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70C0"/>
                </a:solidFill>
              </a:rPr>
              <a:t>Configuring firewalls, DNS, and routing.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70C0"/>
                </a:solidFill>
              </a:rPr>
              <a:t>Managing VPNs and secure remote access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75308" y="109058"/>
            <a:ext cx="6896450" cy="43958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2060"/>
                </a:solidFill>
              </a:rPr>
              <a:t>Why do we need to do System Administration?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System administration is essential for ensuring the smooth and efficient operation of an organization’s IT infrastructure. Below are key reasons why system administration is necessary: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System Stability and Reliability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Security and Data Protection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Resource Management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User Management and Support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Performance Monitoring and Optimization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Automation and Efficiency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Disaster Recovery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Integration of New Technologies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0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Why Do we need Linux?</a:t>
            </a:r>
          </a:p>
          <a:p>
            <a:pPr marL="0" indent="0">
              <a:buNone/>
            </a:pPr>
            <a:r>
              <a:rPr lang="en-US" b="1" dirty="0"/>
              <a:t>1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. Open-Source and Free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Cost-Effective: Linux is free to use, distribute, and modify, making it accessible to individuals, businesses, and organizations with limited budgets.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Community Development: Being open-source, Linux benefits from a global community of developers who continuously improve its performance, security, and features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sz="2700" b="1" dirty="0">
                <a:solidFill>
                  <a:schemeClr val="accent2">
                    <a:lumMod val="50000"/>
                  </a:schemeClr>
                </a:solidFill>
              </a:rPr>
              <a:t>Stability and Reliability</a:t>
            </a:r>
          </a:p>
          <a:p>
            <a:pPr marL="0" indent="0"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</a:rPr>
              <a:t>Long Uptime: Linux systems are known for their ability to run for long periods without requiring a reboot, making them ideal for servers and mission-critical applications.</a:t>
            </a:r>
          </a:p>
          <a:p>
            <a:pPr marL="0" indent="0"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</a:rPr>
              <a:t>Consistency: Updates and upgrades are seamless and rarely disrupt operations.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sz="2700" b="1" dirty="0">
                <a:solidFill>
                  <a:schemeClr val="accent2">
                    <a:lumMod val="50000"/>
                  </a:schemeClr>
                </a:solidFill>
              </a:rPr>
              <a:t>Security</a:t>
            </a:r>
          </a:p>
          <a:p>
            <a:pPr marL="0" indent="0"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</a:rPr>
              <a:t>Robust Security: Linux has built-in security features such as file permissions, user access controls, and </a:t>
            </a:r>
            <a:r>
              <a:rPr lang="en-US" sz="2700" b="1" dirty="0" err="1">
                <a:solidFill>
                  <a:schemeClr val="accent1">
                    <a:lumMod val="50000"/>
                  </a:schemeClr>
                </a:solidFill>
              </a:rPr>
              <a:t>SELinux</a:t>
            </a: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</a:rPr>
              <a:t> (Security-Enhanced Linux).</a:t>
            </a:r>
          </a:p>
          <a:p>
            <a:pPr marL="0" indent="0"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</a:rPr>
              <a:t>Fewer Vulnerabilities: Its modular design and active community help identify and patch vulnerabilities quickly.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4</a:t>
            </a:r>
            <a:r>
              <a:rPr lang="en-US" b="1" dirty="0"/>
              <a:t>. </a:t>
            </a:r>
            <a:r>
              <a:rPr lang="en-US" sz="2700" b="1" dirty="0">
                <a:solidFill>
                  <a:schemeClr val="accent2">
                    <a:lumMod val="50000"/>
                  </a:schemeClr>
                </a:solidFill>
              </a:rPr>
              <a:t>Versatility and Flexibility</a:t>
            </a:r>
          </a:p>
          <a:p>
            <a:pPr marL="0" indent="0"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</a:rPr>
              <a:t>Runs Anywhere: Linux powers a wide range of devices, from servers, desktops, and laptops to embedded systems, </a:t>
            </a:r>
            <a:r>
              <a:rPr lang="en-US" sz="2700" b="1" dirty="0" err="1">
                <a:solidFill>
                  <a:schemeClr val="accent1">
                    <a:lumMod val="50000"/>
                  </a:schemeClr>
                </a:solidFill>
              </a:rPr>
              <a:t>IoT</a:t>
            </a: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</a:rPr>
              <a:t> devices, and supercomputers.</a:t>
            </a:r>
          </a:p>
          <a:p>
            <a:pPr marL="0" indent="0"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</a:rPr>
              <a:t>Customizable: Users can tailor Linux to their specific needs by choosing from various distributions (distros) like Ubuntu, CentOS, Fedora, and Arch Linux.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5</a:t>
            </a:r>
            <a:r>
              <a:rPr lang="en-US" b="1" dirty="0"/>
              <a:t>. </a:t>
            </a:r>
            <a:r>
              <a:rPr lang="en-US" sz="2700" b="1" dirty="0">
                <a:solidFill>
                  <a:schemeClr val="accent2">
                    <a:lumMod val="50000"/>
                  </a:schemeClr>
                </a:solidFill>
              </a:rPr>
              <a:t>Performance</a:t>
            </a:r>
          </a:p>
          <a:p>
            <a:pPr marL="0" indent="0"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</a:rPr>
              <a:t>Efficiency: Linux efficiently manages system resources, providing better performance on low-spec hardware compared to other operating systems.</a:t>
            </a:r>
          </a:p>
          <a:p>
            <a:pPr marL="0" indent="0"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</a:rPr>
              <a:t>High Scalability: It can handle tasks on small devices as well as large-scale server farms or cloud infrastructures.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6</a:t>
            </a:r>
            <a:r>
              <a:rPr lang="en-US" b="1" dirty="0"/>
              <a:t>. </a:t>
            </a:r>
            <a:r>
              <a:rPr lang="en-US" sz="2700" b="1" dirty="0">
                <a:solidFill>
                  <a:schemeClr val="accent2">
                    <a:lumMod val="50000"/>
                  </a:schemeClr>
                </a:solidFill>
              </a:rPr>
              <a:t>Wide Use in Servers and Datacenters</a:t>
            </a:r>
          </a:p>
          <a:p>
            <a:pPr marL="0" indent="0"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</a:rPr>
              <a:t>Dominant in Web Hosting: Most web servers, including those running Apache, Nginx, and MySQL, operate on Linux.</a:t>
            </a:r>
          </a:p>
          <a:p>
            <a:pPr marL="0" indent="0">
              <a:buNone/>
            </a:pPr>
            <a:r>
              <a:rPr lang="en-US" sz="2700" b="1" dirty="0">
                <a:solidFill>
                  <a:schemeClr val="accent1">
                    <a:lumMod val="50000"/>
                  </a:schemeClr>
                </a:solidFill>
              </a:rPr>
              <a:t>Preferred in Cloud Computing: Linux is the backbone of popular cloud platforms like AWS, Google Cloud, and Microsoft Azure.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7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Why Do we need Linux?</a:t>
            </a:r>
          </a:p>
          <a:p>
            <a:pPr marL="0" indent="0">
              <a:buNone/>
            </a:pPr>
            <a:r>
              <a:rPr lang="en-US" sz="1400" b="1" dirty="0"/>
              <a:t>7.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Development Environment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Developer-Friendly: Linux provides a powerful environment for programming with built-in tools like GCC, </a:t>
            </a:r>
            <a:r>
              <a:rPr lang="en-US" sz="1400" b="1" dirty="0" err="1">
                <a:solidFill>
                  <a:srgbClr val="0070C0"/>
                </a:solidFill>
              </a:rPr>
              <a:t>Git</a:t>
            </a:r>
            <a:r>
              <a:rPr lang="en-US" sz="1400" b="1" dirty="0">
                <a:solidFill>
                  <a:srgbClr val="0070C0"/>
                </a:solidFill>
              </a:rPr>
              <a:t>, and scripting languages (Python, Bash).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Open-Source Development: Linux encourages collaborative development and learning.</a:t>
            </a: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smtClean="0"/>
              <a:t>8</a:t>
            </a:r>
            <a:r>
              <a:rPr lang="en-US" sz="1400" b="1" dirty="0"/>
              <a:t>.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Education and Learning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Ideal for Learning: Its transparency and open-source nature make it an excellent tool for learning operating systems, networking, and programming.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Practical Skills: Proficiency in Linux is a valuable skill in IT, cybersecurity, and software development.</a:t>
            </a: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smtClean="0"/>
              <a:t>9</a:t>
            </a:r>
            <a:r>
              <a:rPr lang="en-US" sz="1400" b="1" dirty="0"/>
              <a:t>.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Compatibility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Supports Multiple Architectures: Linux supports a variety of hardware architectures, from x86 and ARM to RISC and SPARC.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Interoperability: It can work seamlessly with other operating systems, file systems, and protocols.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UTAS-Nizwa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32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293453" cy="3061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99AE31-6B8D-C73E-3B8F-714877E84EA5}"/>
              </a:ext>
            </a:extLst>
          </p:cNvPr>
          <p:cNvSpPr txBox="1"/>
          <p:nvPr/>
        </p:nvSpPr>
        <p:spPr>
          <a:xfrm>
            <a:off x="5293453" y="0"/>
            <a:ext cx="268447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Example,</a:t>
            </a:r>
          </a:p>
          <a:p>
            <a:r>
              <a:rPr lang="en-US" dirty="0"/>
              <a:t>List of Linux distributions </a:t>
            </a:r>
          </a:p>
          <a:p>
            <a:r>
              <a:rPr lang="en-US" b="1" dirty="0"/>
              <a:t>1 Ubuntu</a:t>
            </a:r>
          </a:p>
          <a:p>
            <a:r>
              <a:rPr lang="en-US" b="1" dirty="0"/>
              <a:t>2 Fedora</a:t>
            </a:r>
          </a:p>
          <a:p>
            <a:r>
              <a:rPr lang="en-US" b="1" dirty="0"/>
              <a:t>3 CentOS</a:t>
            </a:r>
          </a:p>
          <a:p>
            <a:r>
              <a:rPr lang="en-US" b="1" dirty="0"/>
              <a:t>4 Scientific Linux</a:t>
            </a:r>
          </a:p>
          <a:p>
            <a:r>
              <a:rPr lang="en-US" b="1" dirty="0"/>
              <a:t>5 Linux Mint</a:t>
            </a:r>
          </a:p>
          <a:p>
            <a:r>
              <a:rPr lang="en-US" b="1" dirty="0"/>
              <a:t>6 Fedora</a:t>
            </a:r>
          </a:p>
          <a:p>
            <a:r>
              <a:rPr lang="en-US" b="1" dirty="0"/>
              <a:t>7 Oracle Linux</a:t>
            </a:r>
          </a:p>
          <a:p>
            <a:r>
              <a:rPr lang="en-US" b="1" dirty="0"/>
              <a:t>8 Clear Linux</a:t>
            </a:r>
          </a:p>
          <a:p>
            <a:r>
              <a:rPr lang="en-US" b="1" dirty="0"/>
              <a:t>9 Kali Linux</a:t>
            </a:r>
          </a:p>
          <a:p>
            <a:r>
              <a:rPr lang="en-US" b="1" dirty="0"/>
              <a:t>10 Debian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E1089-EAA3-73FF-06A9-DDBBD1E60D6B}"/>
              </a:ext>
            </a:extLst>
          </p:cNvPr>
          <p:cNvSpPr txBox="1"/>
          <p:nvPr/>
        </p:nvSpPr>
        <p:spPr>
          <a:xfrm>
            <a:off x="7367645" y="814736"/>
            <a:ext cx="17988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Linux Text Editors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gedit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4" y="3296873"/>
            <a:ext cx="5255499" cy="34844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564" y="3293908"/>
            <a:ext cx="6793481" cy="318189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6838" y="0"/>
            <a:ext cx="2687207" cy="322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8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6915" y="-136361"/>
            <a:ext cx="9239226" cy="73352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55836" y="109219"/>
            <a:ext cx="41988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Hardware layer </a:t>
            </a:r>
            <a:r>
              <a:rPr lang="en-US" dirty="0"/>
              <a:t>− Hardware consists of all peripheral devices (RAM/HDD/ CPU </a:t>
            </a:r>
            <a:r>
              <a:rPr lang="en-US" dirty="0" err="1"/>
              <a:t>etc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Kernel</a:t>
            </a:r>
            <a:r>
              <a:rPr lang="en-US" dirty="0"/>
              <a:t> − It is the core component of the Operating System, interacts directly with hardware, and provides low level services to upper-layer components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Shell </a:t>
            </a:r>
            <a:r>
              <a:rPr lang="en-US" dirty="0"/>
              <a:t>− An interface to kernel, hiding the complexity of kernel's functions from users. The shell takes commands from the user and executes kernel's functions.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Utilities </a:t>
            </a:r>
            <a:r>
              <a:rPr lang="en-US" dirty="0"/>
              <a:t>− Utility programs that provide the user with most of the functionalities of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205911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601" y="327119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/>
              <a:t>Linux Has Many Distributions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  <p:pic>
        <p:nvPicPr>
          <p:cNvPr id="5" name="Picture 2" descr="http://www.muylinux.com/wp-content/uploads/2009/04/logos-distro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01" y="989900"/>
            <a:ext cx="11065876" cy="518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15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59" y="1046862"/>
            <a:ext cx="11953963" cy="30376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System Administration-CSNW3202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24" y="1501630"/>
            <a:ext cx="12015832" cy="1098958"/>
          </a:xfrm>
        </p:spPr>
        <p:txBody>
          <a:bodyPr>
            <a:normAutofit/>
          </a:bodyPr>
          <a:lstStyle/>
          <a:p>
            <a:pPr lvl="1"/>
            <a:r>
              <a:rPr lang="en-US" b="1" dirty="0">
                <a:solidFill>
                  <a:srgbClr val="0070C0"/>
                </a:solidFill>
              </a:rPr>
              <a:t>Chapter 2: Package Management</a:t>
            </a:r>
            <a:r>
              <a:rPr lang="en-US" b="1" dirty="0">
                <a:solidFill>
                  <a:srgbClr val="00B050"/>
                </a:solidFill>
              </a:rPr>
              <a:t>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</a:rPr>
              <a:t>Package </a:t>
            </a:r>
            <a:r>
              <a:rPr lang="en-US" b="1" dirty="0">
                <a:solidFill>
                  <a:srgbClr val="00B050"/>
                </a:solidFill>
              </a:rPr>
              <a:t>Concept	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</a:rPr>
              <a:t>Working </a:t>
            </a:r>
            <a:r>
              <a:rPr lang="en-US" b="1" dirty="0">
                <a:solidFill>
                  <a:srgbClr val="00B050"/>
                </a:solidFill>
              </a:rPr>
              <a:t>with Different Package management tools</a:t>
            </a:r>
          </a:p>
          <a:p>
            <a:pPr lvl="1"/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Picture 3" descr="C:\Users\e606013\Desktop\UTAS EXAM 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223" y="0"/>
            <a:ext cx="2667000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6744" y="2816171"/>
            <a:ext cx="1171347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Linux, 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package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collection of files that includes software, libraries, documentation, and metadata required to install, update, or remove a program. </a:t>
            </a:r>
            <a:r>
              <a:rPr lang="en-US" dirty="0">
                <a:solidFill>
                  <a:srgbClr val="FF0000"/>
                </a:solidFill>
              </a:rPr>
              <a:t>Package management systems (PMS) </a:t>
            </a:r>
            <a:r>
              <a:rPr lang="en-US" dirty="0"/>
              <a:t>are used to automate the process of handling packages efficiently</a:t>
            </a:r>
            <a:r>
              <a:rPr lang="en-US" dirty="0" smtClean="0"/>
              <a:t>.</a:t>
            </a:r>
          </a:p>
          <a:p>
            <a:r>
              <a:rPr lang="en-US" dirty="0"/>
              <a:t>Most software applications designed for Linux systems are distributed as packages, which are archives that contain the pre-compiled binary software files, installation scripts, configuration files, dependency requirements, and other details about the </a:t>
            </a:r>
            <a:r>
              <a:rPr lang="en-US" dirty="0" smtClean="0"/>
              <a:t>software.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6743" y="4524331"/>
            <a:ext cx="117134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Packages</a:t>
            </a:r>
            <a:r>
              <a:rPr lang="en-US" b="1" dirty="0"/>
              <a:t> </a:t>
            </a:r>
            <a:r>
              <a:rPr lang="en-US" dirty="0"/>
              <a:t>The most basic information that package systems maintain is information about software </a:t>
            </a:r>
            <a:r>
              <a:rPr lang="en-US" i="1" dirty="0"/>
              <a:t>packages</a:t>
            </a:r>
            <a:r>
              <a:rPr lang="en-US" dirty="0"/>
              <a:t>—that is, collections of files that are installed on the computer. </a:t>
            </a:r>
            <a:r>
              <a:rPr lang="en-US" dirty="0">
                <a:solidFill>
                  <a:srgbClr val="FF0000"/>
                </a:solidFill>
              </a:rPr>
              <a:t>Packages are usually distributed as single files that are similar to </a:t>
            </a:r>
            <a:r>
              <a:rPr lang="en-US" dirty="0" smtClean="0">
                <a:solidFill>
                  <a:srgbClr val="FF0000"/>
                </a:solidFill>
              </a:rPr>
              <a:t>zip </a:t>
            </a:r>
            <a:r>
              <a:rPr lang="en-US" dirty="0">
                <a:solidFill>
                  <a:srgbClr val="FF0000"/>
                </a:solidFill>
              </a:rPr>
              <a:t>files</a:t>
            </a:r>
            <a:r>
              <a:rPr lang="en-US" dirty="0"/>
              <a:t>. 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/>
              <a:t>Package management tools in Linux help users install, update, remove, and manage software efficiently. Software libraries, GUI apps, and command-line utilities are examples of packages.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3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247" y="97493"/>
            <a:ext cx="11787231" cy="56405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Types </a:t>
            </a:r>
            <a:r>
              <a:rPr lang="en-US" u="sng" dirty="0"/>
              <a:t>of Packages </a:t>
            </a: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two major types of package formats in Linux: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Debian</a:t>
            </a:r>
            <a:r>
              <a:rPr lang="en-US" dirty="0"/>
              <a:t>-based Packages (</a:t>
            </a:r>
            <a:r>
              <a:rPr lang="en-US" dirty="0">
                <a:solidFill>
                  <a:srgbClr val="FF0000"/>
                </a:solidFill>
              </a:rPr>
              <a:t>.deb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Used in </a:t>
            </a:r>
            <a:r>
              <a:rPr lang="en-US" dirty="0" err="1"/>
              <a:t>Debian</a:t>
            </a:r>
            <a:r>
              <a:rPr lang="en-US" dirty="0"/>
              <a:t>, Ubuntu, Linux Mint, etc.</a:t>
            </a:r>
          </a:p>
          <a:p>
            <a:r>
              <a:rPr lang="en-US" dirty="0"/>
              <a:t>Managed using </a:t>
            </a:r>
            <a:r>
              <a:rPr lang="en-US" dirty="0" err="1"/>
              <a:t>dpkg</a:t>
            </a:r>
            <a:r>
              <a:rPr lang="en-US" dirty="0"/>
              <a:t> and apt package managers.</a:t>
            </a:r>
          </a:p>
          <a:p>
            <a:r>
              <a:rPr lang="en-US" dirty="0"/>
              <a:t>Example: </a:t>
            </a:r>
            <a:r>
              <a:rPr lang="en-US" dirty="0" smtClean="0"/>
              <a:t>firefox_92.0.1_amd64.deb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 Hat-based Packages (</a:t>
            </a:r>
            <a:r>
              <a:rPr lang="en-US" dirty="0">
                <a:solidFill>
                  <a:srgbClr val="FF0000"/>
                </a:solidFill>
              </a:rPr>
              <a:t>.rpm</a:t>
            </a:r>
            <a:r>
              <a:rPr lang="en-US" dirty="0"/>
              <a:t>)</a:t>
            </a:r>
          </a:p>
          <a:p>
            <a:r>
              <a:rPr lang="en-US" dirty="0" smtClean="0"/>
              <a:t>Used </a:t>
            </a:r>
            <a:r>
              <a:rPr lang="en-US" dirty="0"/>
              <a:t>in RHEL, CentOS, Fedora, etc.</a:t>
            </a:r>
          </a:p>
          <a:p>
            <a:r>
              <a:rPr lang="en-US" dirty="0"/>
              <a:t>Managed using rpm and </a:t>
            </a:r>
            <a:r>
              <a:rPr lang="en-US" dirty="0" err="1"/>
              <a:t>dnf</a:t>
            </a:r>
            <a:r>
              <a:rPr lang="en-US" dirty="0"/>
              <a:t>/yum package managers.</a:t>
            </a:r>
          </a:p>
          <a:p>
            <a:r>
              <a:rPr lang="en-US" dirty="0"/>
              <a:t>Example: vlc-3.0.16-1.el8.x86_64.rpm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7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1238</Words>
  <Application>Microsoft Office PowerPoint</Application>
  <PresentationFormat>Widescreen</PresentationFormat>
  <Paragraphs>170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System Administration-CSNW3202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Linux Has Many Distributions</vt:lpstr>
      <vt:lpstr>System Administration-CSNW3202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Administration-CSNW3202</dc:title>
  <dc:creator>Sivaramu Kumarasamy</dc:creator>
  <cp:lastModifiedBy>Sivaramu Kumarasamy  </cp:lastModifiedBy>
  <cp:revision>38</cp:revision>
  <dcterms:created xsi:type="dcterms:W3CDTF">2025-01-10T15:44:03Z</dcterms:created>
  <dcterms:modified xsi:type="dcterms:W3CDTF">2025-02-10T07:53:25Z</dcterms:modified>
</cp:coreProperties>
</file>