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2" r:id="rId4"/>
    <p:sldId id="273" r:id="rId5"/>
    <p:sldId id="268" r:id="rId6"/>
    <p:sldId id="269" r:id="rId7"/>
    <p:sldId id="270" r:id="rId8"/>
    <p:sldId id="278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8A42-551E-4B17-A674-F720E05F4AE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FA1AD-C522-4A1C-95A2-A6C5182E8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74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F1BAF-C54D-48DA-A736-5304DB5F1BC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49EF5-FF58-4ED0-81CC-480631E7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890F-6FD8-4E13-BE4C-A517C00508C5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8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8F06-5EA4-4B5F-AC65-81240AC62CC8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3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6DAD-2AA3-4A2D-9FAD-2E5257F26EBB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3B4C-E1FB-4748-AE0D-B7EFC71E965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5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5D82-2936-4A0D-9CE6-C49E6601936E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23E1-475F-4C68-A139-A5E6A90BD158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7D82-D4BD-42C7-B371-A902E0DD0A71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6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5852-7661-4051-B3B0-C3CFCE5BDD73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7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199A-53A1-4DC7-B3F5-41E3B51DEFDA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84D-B209-4544-81E8-BEFE1E96A2F8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0201-ACC4-4740-B7DD-B99D479021CA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9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F332E-3464-4A2E-9154-2999010E4CCC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UTAS-Nizwa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858D-46B0-48F8-99DE-5004CA22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1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59" y="1046862"/>
            <a:ext cx="11953963" cy="303766"/>
          </a:xfrm>
        </p:spPr>
        <p:txBody>
          <a:bodyPr>
            <a:no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System Administration-CSNW3203-ITNT403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24" y="1501629"/>
            <a:ext cx="12015832" cy="461394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GB" b="1" dirty="0"/>
              <a:t>Chapter 11: Network Services (DHCP, DNS, Web and NFS)</a:t>
            </a:r>
          </a:p>
          <a:p>
            <a:pPr algn="l"/>
            <a:r>
              <a:rPr lang="en-GB" b="1" dirty="0"/>
              <a:t>11.1 Understand the requirement of DHCP</a:t>
            </a:r>
          </a:p>
          <a:p>
            <a:pPr algn="l"/>
            <a:r>
              <a:rPr lang="en-GB" b="1" dirty="0"/>
              <a:t>11.2 Configure DHCP Service</a:t>
            </a:r>
          </a:p>
          <a:p>
            <a:pPr algn="l"/>
            <a:r>
              <a:rPr lang="en-GB" b="1" dirty="0"/>
              <a:t>11.3 Understand the requirement of DNS</a:t>
            </a:r>
          </a:p>
          <a:p>
            <a:pPr algn="l"/>
            <a:r>
              <a:rPr lang="en-GB" b="1" dirty="0"/>
              <a:t>11.4 Configure DNS Service (Cache Server Only)</a:t>
            </a:r>
          </a:p>
          <a:p>
            <a:pPr algn="l"/>
            <a:r>
              <a:rPr lang="en-GB" b="1" dirty="0"/>
              <a:t>11.5 Understand the requirement of Web</a:t>
            </a:r>
          </a:p>
          <a:p>
            <a:pPr algn="l"/>
            <a:r>
              <a:rPr lang="en-GB" b="1" dirty="0"/>
              <a:t>11.6 configure Web Service Deploy a web site in local Web Server	</a:t>
            </a:r>
          </a:p>
          <a:p>
            <a:pPr algn="l"/>
            <a:r>
              <a:rPr lang="en-GB" b="1" dirty="0"/>
              <a:t>11.7 Understand the need of NFS (Network File System)</a:t>
            </a:r>
          </a:p>
          <a:p>
            <a:pPr algn="l"/>
            <a:r>
              <a:rPr lang="en-GB" b="1" dirty="0"/>
              <a:t>11.8 Configure NFS	</a:t>
            </a:r>
          </a:p>
          <a:p>
            <a:pPr algn="l"/>
            <a:endParaRPr lang="en-GB" b="1" dirty="0"/>
          </a:p>
          <a:p>
            <a:pPr algn="l"/>
            <a:endParaRPr lang="en-GB" b="1" dirty="0"/>
          </a:p>
          <a:p>
            <a:pPr algn="l"/>
            <a:r>
              <a:rPr lang="en-GB" b="1" dirty="0"/>
              <a:t>Chapter 12: System Firewall	</a:t>
            </a:r>
          </a:p>
          <a:p>
            <a:pPr algn="l"/>
            <a:r>
              <a:rPr lang="en-GB" b="1" dirty="0"/>
              <a:t>12.1 Understand System Security</a:t>
            </a:r>
          </a:p>
          <a:p>
            <a:pPr algn="l"/>
            <a:r>
              <a:rPr lang="en-GB" b="1" dirty="0"/>
              <a:t>12.2 Understand built-in System Firewall (</a:t>
            </a:r>
            <a:r>
              <a:rPr lang="en-GB" b="1" dirty="0" err="1"/>
              <a:t>IPTables</a:t>
            </a:r>
            <a:r>
              <a:rPr lang="en-GB" b="1" dirty="0"/>
              <a:t>)</a:t>
            </a:r>
          </a:p>
          <a:p>
            <a:pPr algn="l"/>
            <a:r>
              <a:rPr lang="en-GB" b="1" dirty="0"/>
              <a:t>12.3 Configure </a:t>
            </a:r>
            <a:r>
              <a:rPr lang="en-GB" b="1" dirty="0" err="1"/>
              <a:t>IPTables</a:t>
            </a:r>
            <a:r>
              <a:rPr lang="en-GB" b="1" dirty="0"/>
              <a:t> (Add, delete, save and restore rules)</a:t>
            </a:r>
          </a:p>
          <a:p>
            <a:pPr algn="l"/>
            <a:r>
              <a:rPr lang="en-GB" b="1" dirty="0"/>
              <a:t>12.4 Protect from </a:t>
            </a:r>
            <a:r>
              <a:rPr lang="en-GB" b="1" dirty="0" err="1"/>
              <a:t>DoS</a:t>
            </a:r>
            <a:r>
              <a:rPr lang="en-GB" b="1" dirty="0"/>
              <a:t> attack</a:t>
            </a:r>
          </a:p>
          <a:p>
            <a:pPr algn="l"/>
            <a:r>
              <a:rPr lang="en-GB" b="1" dirty="0"/>
              <a:t>	</a:t>
            </a:r>
          </a:p>
        </p:txBody>
      </p:sp>
      <p:pic>
        <p:nvPicPr>
          <p:cNvPr id="4" name="Picture 3" descr="C:\Users\e606013\Desktop\UTAS EXAM 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223" y="0"/>
            <a:ext cx="26670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UTAS-Nizwa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0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47" y="55547"/>
            <a:ext cx="11787231" cy="64543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What is ACCEPT and DROP in </a:t>
            </a:r>
            <a:r>
              <a:rPr lang="en-US" sz="1600" b="1" dirty="0" err="1">
                <a:solidFill>
                  <a:srgbClr val="FF0000"/>
                </a:solidFill>
              </a:rPr>
              <a:t>IPTables</a:t>
            </a:r>
            <a:r>
              <a:rPr lang="en-US" sz="1600" b="1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2060"/>
                </a:solidFill>
              </a:rPr>
              <a:t>✅ </a:t>
            </a:r>
            <a:r>
              <a:rPr lang="en-US" sz="1600" b="1" dirty="0">
                <a:solidFill>
                  <a:srgbClr val="002060"/>
                </a:solidFill>
              </a:rPr>
              <a:t>ACCEPT → Allow the network traffic through.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2060"/>
                </a:solidFill>
              </a:rPr>
              <a:t>✅ </a:t>
            </a:r>
            <a:r>
              <a:rPr lang="en-US" sz="1600" b="1" dirty="0">
                <a:solidFill>
                  <a:srgbClr val="002060"/>
                </a:solidFill>
              </a:rPr>
              <a:t>DROP → Silently ignore (block) the network traffic — no reply, no error, just disappear.</a:t>
            </a:r>
            <a:endParaRPr lang="en-US" sz="16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Installing </a:t>
            </a:r>
            <a:r>
              <a:rPr lang="en-US" sz="1600" b="1" dirty="0" err="1">
                <a:solidFill>
                  <a:srgbClr val="FF0000"/>
                </a:solidFill>
              </a:rPr>
              <a:t>Iptables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Iptables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</a:rPr>
              <a:t>comes pre-installed in almost all of the Linux distributions. But if you don’t have it installed on system use: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sudo</a:t>
            </a:r>
            <a:r>
              <a:rPr lang="en-US" sz="1600" b="1" dirty="0">
                <a:solidFill>
                  <a:srgbClr val="7030A0"/>
                </a:solidFill>
              </a:rPr>
              <a:t> apt-get install </a:t>
            </a:r>
            <a:r>
              <a:rPr lang="en-US" sz="1600" b="1" dirty="0" err="1">
                <a:solidFill>
                  <a:srgbClr val="7030A0"/>
                </a:solidFill>
              </a:rPr>
              <a:t>iptables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Checking current </a:t>
            </a:r>
            <a:r>
              <a:rPr lang="en-US" sz="1600" b="1" dirty="0" err="1">
                <a:solidFill>
                  <a:srgbClr val="FF0000"/>
                </a:solidFill>
              </a:rPr>
              <a:t>Iptables</a:t>
            </a:r>
            <a:r>
              <a:rPr lang="en-US" sz="1600" b="1" dirty="0">
                <a:solidFill>
                  <a:srgbClr val="FF0000"/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With this command, you can check the status of your current </a:t>
            </a:r>
            <a:r>
              <a:rPr lang="en-US" sz="1600" b="1" dirty="0" err="1">
                <a:solidFill>
                  <a:srgbClr val="7030A0"/>
                </a:solidFill>
              </a:rPr>
              <a:t>Iptables</a:t>
            </a:r>
            <a:r>
              <a:rPr lang="en-US" sz="1600" b="1" dirty="0">
                <a:solidFill>
                  <a:srgbClr val="7030A0"/>
                </a:solidFill>
              </a:rPr>
              <a:t> configuration. Here -L option is used to list all the rules. Please note that these options are case sensitive.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sudo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err="1">
                <a:solidFill>
                  <a:srgbClr val="7030A0"/>
                </a:solidFill>
              </a:rPr>
              <a:t>iptables</a:t>
            </a:r>
            <a:r>
              <a:rPr lang="en-US" sz="1600" b="1" dirty="0">
                <a:solidFill>
                  <a:srgbClr val="7030A0"/>
                </a:solidFill>
              </a:rPr>
              <a:t> -L </a:t>
            </a: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Deleting rules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If you want to remove all rules and start with a clean slate you can use the flush command.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sudo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err="1">
                <a:solidFill>
                  <a:srgbClr val="7030A0"/>
                </a:solidFill>
              </a:rPr>
              <a:t>iptables</a:t>
            </a:r>
            <a:r>
              <a:rPr lang="en-US" sz="1600" b="1" dirty="0">
                <a:solidFill>
                  <a:srgbClr val="7030A0"/>
                </a:solidFill>
              </a:rPr>
              <a:t> -F</a:t>
            </a: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Save </a:t>
            </a:r>
            <a:r>
              <a:rPr lang="en-US" sz="1600" b="1" dirty="0" err="1">
                <a:solidFill>
                  <a:srgbClr val="FF0000"/>
                </a:solidFill>
              </a:rPr>
              <a:t>IPtables</a:t>
            </a:r>
            <a:r>
              <a:rPr lang="en-US" sz="1600" b="1" dirty="0">
                <a:solidFill>
                  <a:srgbClr val="FF0000"/>
                </a:solidFill>
              </a:rPr>
              <a:t> Rules to a File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If you want to save your firewall rules, you can use the </a:t>
            </a:r>
            <a:r>
              <a:rPr lang="en-US" sz="1600" b="1" dirty="0" err="1">
                <a:solidFill>
                  <a:srgbClr val="7030A0"/>
                </a:solidFill>
              </a:rPr>
              <a:t>iptables</a:t>
            </a:r>
            <a:r>
              <a:rPr lang="en-US" sz="1600" b="1" dirty="0">
                <a:solidFill>
                  <a:srgbClr val="7030A0"/>
                </a:solidFill>
              </a:rPr>
              <a:t>-save command. You can use the following to save and store your rules in a file: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iptables</a:t>
            </a:r>
            <a:r>
              <a:rPr lang="en-US" sz="1600" b="1" dirty="0">
                <a:solidFill>
                  <a:srgbClr val="7030A0"/>
                </a:solidFill>
              </a:rPr>
              <a:t> -L &gt; myiptables.txt</a:t>
            </a: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UTAS-</a:t>
            </a:r>
            <a:r>
              <a:rPr lang="en-US" dirty="0" err="1" smtClean="0"/>
              <a:t>Nizwa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47" y="55547"/>
            <a:ext cx="11787231" cy="64543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</a:rPr>
              <a:t>Configure </a:t>
            </a:r>
            <a:r>
              <a:rPr lang="en-GB" sz="1600" b="1" dirty="0" err="1">
                <a:solidFill>
                  <a:srgbClr val="FF0000"/>
                </a:solidFill>
              </a:rPr>
              <a:t>IPTables</a:t>
            </a:r>
            <a:r>
              <a:rPr lang="en-GB" sz="1600" b="1" dirty="0">
                <a:solidFill>
                  <a:srgbClr val="FF0000"/>
                </a:solidFill>
              </a:rPr>
              <a:t> (Add, delete, save and restore rules)</a:t>
            </a:r>
          </a:p>
          <a:p>
            <a:pPr marL="0" indent="0">
              <a:buNone/>
            </a:pPr>
            <a:r>
              <a:rPr lang="en-US" sz="1600" b="1" u="sng" dirty="0"/>
              <a:t>Drop traffic from an IP</a:t>
            </a:r>
          </a:p>
          <a:p>
            <a:pPr marL="0" indent="0">
              <a:buNone/>
            </a:pPr>
            <a:r>
              <a:rPr lang="en-US" sz="1600" b="1" u="sng" dirty="0"/>
              <a:t>Drop all incoming traffic from specific IP address as 192.168.100.0/24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iptables</a:t>
            </a:r>
            <a:r>
              <a:rPr lang="en-US" sz="1600" dirty="0">
                <a:solidFill>
                  <a:srgbClr val="FF0000"/>
                </a:solidFill>
              </a:rPr>
              <a:t> -I INPUT -s 192.168.100.0 -j DROP</a:t>
            </a:r>
          </a:p>
          <a:p>
            <a:pPr marL="0" indent="0">
              <a:buNone/>
            </a:pPr>
            <a:r>
              <a:rPr lang="en-US" sz="1600" b="1" dirty="0"/>
              <a:t>I insert rule</a:t>
            </a:r>
          </a:p>
          <a:p>
            <a:pPr marL="0" indent="0">
              <a:buNone/>
            </a:pPr>
            <a:r>
              <a:rPr lang="en-US" sz="1600" b="1" dirty="0"/>
              <a:t>s source address</a:t>
            </a:r>
          </a:p>
          <a:p>
            <a:pPr marL="0" indent="0">
              <a:buNone/>
            </a:pPr>
            <a:r>
              <a:rPr lang="en-US" sz="1600" b="1" dirty="0"/>
              <a:t>j </a:t>
            </a:r>
            <a:r>
              <a:rPr lang="en-US" sz="1600" b="1" dirty="0" smtClean="0"/>
              <a:t>jump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INPUT : A set of rules for packets destined to localhost sockets</a:t>
            </a:r>
            <a:r>
              <a:rPr lang="en-US" sz="1600" b="1" dirty="0" smtClean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</a:rPr>
              <a:t>ACCEPT → Allow the network traffic through.</a:t>
            </a:r>
          </a:p>
          <a:p>
            <a:pPr marL="0" indent="0">
              <a:buNone/>
            </a:pPr>
            <a:r>
              <a:rPr lang="en-US" sz="1600" dirty="0" smtClean="0"/>
              <a:t>Allow </a:t>
            </a:r>
            <a:r>
              <a:rPr lang="en-US" sz="1600" dirty="0"/>
              <a:t>all incoming traffic from specific IP address as 192.168.100.0/24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iptables</a:t>
            </a:r>
            <a:r>
              <a:rPr lang="en-US" sz="1600" dirty="0">
                <a:solidFill>
                  <a:srgbClr val="FF0000"/>
                </a:solidFill>
              </a:rPr>
              <a:t> -I INPUT -s 192.168.100.0 -j ACCEPT</a:t>
            </a:r>
          </a:p>
          <a:p>
            <a:pPr marL="0" indent="0">
              <a:buNone/>
            </a:pPr>
            <a:r>
              <a:rPr lang="en-US" sz="1600" b="1" u="sng" dirty="0"/>
              <a:t>Block incoming ping request on </a:t>
            </a:r>
            <a:r>
              <a:rPr lang="en-US" sz="1600" b="1" u="sng" dirty="0" err="1"/>
              <a:t>iptables</a:t>
            </a:r>
            <a:endParaRPr lang="en-US" sz="1600" b="1" u="sng" dirty="0"/>
          </a:p>
          <a:p>
            <a:pPr marL="0" indent="0">
              <a:buNone/>
            </a:pPr>
            <a:r>
              <a:rPr lang="en-US" sz="1600" dirty="0"/>
              <a:t>Write a command is used to block incoming ping request using eth0 interface on Linux?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iptables</a:t>
            </a:r>
            <a:r>
              <a:rPr lang="en-US" sz="1600" dirty="0">
                <a:solidFill>
                  <a:srgbClr val="FF0000"/>
                </a:solidFill>
              </a:rPr>
              <a:t> -A INPUT -p </a:t>
            </a:r>
            <a:r>
              <a:rPr lang="en-US" sz="1600" dirty="0" err="1">
                <a:solidFill>
                  <a:srgbClr val="FF0000"/>
                </a:solidFill>
              </a:rPr>
              <a:t>icmp</a:t>
            </a:r>
            <a:r>
              <a:rPr lang="en-US" sz="1600" dirty="0">
                <a:solidFill>
                  <a:srgbClr val="FF0000"/>
                </a:solidFill>
              </a:rPr>
              <a:t> -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eth0 -j DROP</a:t>
            </a:r>
          </a:p>
          <a:p>
            <a:r>
              <a:rPr lang="en-US" sz="1600" dirty="0"/>
              <a:t>A append</a:t>
            </a:r>
          </a:p>
          <a:p>
            <a:r>
              <a:rPr lang="en-US" sz="1600" dirty="0"/>
              <a:t>p </a:t>
            </a:r>
            <a:r>
              <a:rPr lang="en-US" sz="1600" dirty="0" err="1"/>
              <a:t>protocal</a:t>
            </a:r>
            <a:endParaRPr lang="en-US" sz="1600" dirty="0"/>
          </a:p>
          <a:p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smtClean="0"/>
              <a:t>interface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INPUT : A set of rules for packets destined to localhost sockets</a:t>
            </a:r>
            <a:r>
              <a:rPr lang="en-US" sz="1600" b="1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DROP → Silently ignore (block) the network traffic </a:t>
            </a:r>
          </a:p>
          <a:p>
            <a:pPr marL="0" indent="0">
              <a:buNone/>
            </a:pPr>
            <a:r>
              <a:rPr lang="en-US" sz="1600" dirty="0" smtClean="0"/>
              <a:t>Write </a:t>
            </a:r>
            <a:r>
              <a:rPr lang="en-US" sz="1600" dirty="0"/>
              <a:t>a command is </a:t>
            </a:r>
            <a:r>
              <a:rPr lang="en-US" sz="1600" dirty="0" smtClean="0"/>
              <a:t>used </a:t>
            </a:r>
            <a:r>
              <a:rPr lang="en-US" sz="1600" dirty="0"/>
              <a:t>to allow incoming ping request using eth0 interface on Linux?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iptables</a:t>
            </a:r>
            <a:r>
              <a:rPr lang="en-US" sz="1600" dirty="0">
                <a:solidFill>
                  <a:srgbClr val="FF0000"/>
                </a:solidFill>
              </a:rPr>
              <a:t> -A INPUT -p </a:t>
            </a:r>
            <a:r>
              <a:rPr lang="en-US" sz="1600" dirty="0" err="1">
                <a:solidFill>
                  <a:srgbClr val="FF0000"/>
                </a:solidFill>
              </a:rPr>
              <a:t>icmp</a:t>
            </a:r>
            <a:r>
              <a:rPr lang="en-US" sz="1600" dirty="0">
                <a:solidFill>
                  <a:srgbClr val="FF0000"/>
                </a:solidFill>
              </a:rPr>
              <a:t> -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 eth0 -j ACCEPT</a:t>
            </a: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UTAS-</a:t>
            </a:r>
            <a:r>
              <a:rPr lang="en-US" dirty="0" err="1" smtClean="0"/>
              <a:t>Nizwa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47" y="55547"/>
            <a:ext cx="11787231" cy="64543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Allow/Deny Network Traffic on Specific Ports  Disable HTTP web traffic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http port number is 80  web is </a:t>
            </a:r>
            <a:r>
              <a:rPr lang="en-US" sz="1600" b="1" dirty="0" err="1">
                <a:solidFill>
                  <a:srgbClr val="7030A0"/>
                </a:solidFill>
              </a:rPr>
              <a:t>tcp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iptables</a:t>
            </a:r>
            <a:r>
              <a:rPr lang="en-US" sz="1600" b="1" dirty="0">
                <a:solidFill>
                  <a:srgbClr val="7030A0"/>
                </a:solidFill>
              </a:rPr>
              <a:t> - A INPUT -p </a:t>
            </a:r>
            <a:r>
              <a:rPr lang="en-US" sz="1600" b="1" dirty="0" err="1">
                <a:solidFill>
                  <a:srgbClr val="7030A0"/>
                </a:solidFill>
              </a:rPr>
              <a:t>tcp</a:t>
            </a:r>
            <a:r>
              <a:rPr lang="en-US" sz="1600" b="1" dirty="0">
                <a:solidFill>
                  <a:srgbClr val="7030A0"/>
                </a:solidFill>
              </a:rPr>
              <a:t> --</a:t>
            </a:r>
            <a:r>
              <a:rPr lang="en-US" sz="1600" b="1" dirty="0" err="1">
                <a:solidFill>
                  <a:srgbClr val="7030A0"/>
                </a:solidFill>
              </a:rPr>
              <a:t>dport</a:t>
            </a:r>
            <a:r>
              <a:rPr lang="en-US" sz="1600" b="1" dirty="0">
                <a:solidFill>
                  <a:srgbClr val="7030A0"/>
                </a:solidFill>
              </a:rPr>
              <a:t> 80 -j DROP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P-protocol </a:t>
            </a:r>
            <a:r>
              <a:rPr lang="en-US" sz="1600" b="1" dirty="0">
                <a:solidFill>
                  <a:srgbClr val="7030A0"/>
                </a:solidFill>
              </a:rPr>
              <a:t>TCP      --</a:t>
            </a:r>
            <a:r>
              <a:rPr lang="en-US" sz="1600" b="1" dirty="0" err="1">
                <a:solidFill>
                  <a:srgbClr val="7030A0"/>
                </a:solidFill>
              </a:rPr>
              <a:t>dport</a:t>
            </a:r>
            <a:r>
              <a:rPr lang="en-US" sz="1600" b="1" dirty="0">
                <a:solidFill>
                  <a:srgbClr val="7030A0"/>
                </a:solidFill>
              </a:rPr>
              <a:t> destination port              j -</a:t>
            </a:r>
            <a:r>
              <a:rPr lang="en-US" sz="1600" b="1" dirty="0" smtClean="0">
                <a:solidFill>
                  <a:srgbClr val="7030A0"/>
                </a:solidFill>
              </a:rPr>
              <a:t>jump action  A-append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Enable HTTP web traffic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iptables</a:t>
            </a:r>
            <a:r>
              <a:rPr lang="en-US" sz="1600" b="1" dirty="0">
                <a:solidFill>
                  <a:srgbClr val="7030A0"/>
                </a:solidFill>
              </a:rPr>
              <a:t> - A INPUT -p </a:t>
            </a:r>
            <a:r>
              <a:rPr lang="en-US" sz="1600" b="1" dirty="0" err="1">
                <a:solidFill>
                  <a:srgbClr val="7030A0"/>
                </a:solidFill>
              </a:rPr>
              <a:t>tcp</a:t>
            </a:r>
            <a:r>
              <a:rPr lang="en-US" sz="1600" b="1" dirty="0">
                <a:solidFill>
                  <a:srgbClr val="7030A0"/>
                </a:solidFill>
              </a:rPr>
              <a:t> --</a:t>
            </a:r>
            <a:r>
              <a:rPr lang="en-US" sz="1600" b="1" dirty="0" err="1">
                <a:solidFill>
                  <a:srgbClr val="7030A0"/>
                </a:solidFill>
              </a:rPr>
              <a:t>dport</a:t>
            </a:r>
            <a:r>
              <a:rPr lang="en-US" sz="1600" b="1" dirty="0">
                <a:solidFill>
                  <a:srgbClr val="7030A0"/>
                </a:solidFill>
              </a:rPr>
              <a:t> 80 -j ACCEPT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Disable HTTPs web traffic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http port number is 443   web is </a:t>
            </a:r>
            <a:r>
              <a:rPr lang="en-US" sz="1600" b="1" dirty="0" err="1">
                <a:solidFill>
                  <a:srgbClr val="7030A0"/>
                </a:solidFill>
              </a:rPr>
              <a:t>tcp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iptables</a:t>
            </a:r>
            <a:r>
              <a:rPr lang="en-US" sz="1600" b="1" dirty="0">
                <a:solidFill>
                  <a:srgbClr val="7030A0"/>
                </a:solidFill>
              </a:rPr>
              <a:t> - A INPUT -p </a:t>
            </a:r>
            <a:r>
              <a:rPr lang="en-US" sz="1600" b="1" dirty="0" err="1">
                <a:solidFill>
                  <a:srgbClr val="7030A0"/>
                </a:solidFill>
              </a:rPr>
              <a:t>tcp</a:t>
            </a:r>
            <a:r>
              <a:rPr lang="en-US" sz="1600" b="1" dirty="0">
                <a:solidFill>
                  <a:srgbClr val="7030A0"/>
                </a:solidFill>
              </a:rPr>
              <a:t> --</a:t>
            </a:r>
            <a:r>
              <a:rPr lang="en-US" sz="1600" b="1" dirty="0" err="1">
                <a:solidFill>
                  <a:srgbClr val="7030A0"/>
                </a:solidFill>
              </a:rPr>
              <a:t>dport</a:t>
            </a:r>
            <a:r>
              <a:rPr lang="en-US" sz="1600" b="1" dirty="0">
                <a:solidFill>
                  <a:srgbClr val="7030A0"/>
                </a:solidFill>
              </a:rPr>
              <a:t> 443 -j DROP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p protocol TCP                --</a:t>
            </a:r>
            <a:r>
              <a:rPr lang="en-US" sz="1600" b="1" dirty="0" err="1">
                <a:solidFill>
                  <a:srgbClr val="7030A0"/>
                </a:solidFill>
              </a:rPr>
              <a:t>dport</a:t>
            </a:r>
            <a:r>
              <a:rPr lang="en-US" sz="1600" b="1" dirty="0">
                <a:solidFill>
                  <a:srgbClr val="7030A0"/>
                </a:solidFill>
              </a:rPr>
              <a:t> destination port  j jump </a:t>
            </a:r>
            <a:r>
              <a:rPr lang="en-US" sz="1600" b="1" dirty="0" smtClean="0">
                <a:solidFill>
                  <a:srgbClr val="7030A0"/>
                </a:solidFill>
              </a:rPr>
              <a:t>action  </a:t>
            </a:r>
            <a:r>
              <a:rPr lang="en-US" sz="1600" b="1" dirty="0">
                <a:solidFill>
                  <a:srgbClr val="7030A0"/>
                </a:solidFill>
              </a:rPr>
              <a:t>A-append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Enable </a:t>
            </a:r>
            <a:r>
              <a:rPr lang="en-US" sz="1600" b="1" dirty="0">
                <a:solidFill>
                  <a:srgbClr val="C00000"/>
                </a:solidFill>
              </a:rPr>
              <a:t>HTTPs web traffic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iptables</a:t>
            </a:r>
            <a:r>
              <a:rPr lang="en-US" sz="1600" b="1" dirty="0">
                <a:solidFill>
                  <a:srgbClr val="7030A0"/>
                </a:solidFill>
              </a:rPr>
              <a:t> - A INPUT -p </a:t>
            </a:r>
            <a:r>
              <a:rPr lang="en-US" sz="1600" b="1" dirty="0" err="1">
                <a:solidFill>
                  <a:srgbClr val="7030A0"/>
                </a:solidFill>
              </a:rPr>
              <a:t>tcp</a:t>
            </a:r>
            <a:r>
              <a:rPr lang="en-US" sz="1600" b="1" dirty="0">
                <a:solidFill>
                  <a:srgbClr val="7030A0"/>
                </a:solidFill>
              </a:rPr>
              <a:t> --</a:t>
            </a:r>
            <a:r>
              <a:rPr lang="en-US" sz="1600" b="1" dirty="0" err="1">
                <a:solidFill>
                  <a:srgbClr val="7030A0"/>
                </a:solidFill>
              </a:rPr>
              <a:t>dport</a:t>
            </a:r>
            <a:r>
              <a:rPr lang="en-US" sz="1600" b="1" dirty="0">
                <a:solidFill>
                  <a:srgbClr val="7030A0"/>
                </a:solidFill>
              </a:rPr>
              <a:t> 443 -j ACCEPT</a:t>
            </a: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Allow loopback access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7030A0"/>
                </a:solidFill>
              </a:rPr>
              <a:t>iptables</a:t>
            </a:r>
            <a:r>
              <a:rPr lang="en-US" sz="1600" b="1" dirty="0" smtClean="0">
                <a:solidFill>
                  <a:srgbClr val="7030A0"/>
                </a:solidFill>
              </a:rPr>
              <a:t> </a:t>
            </a:r>
            <a:r>
              <a:rPr lang="en-US" sz="1600" b="1" dirty="0">
                <a:solidFill>
                  <a:srgbClr val="7030A0"/>
                </a:solidFill>
              </a:rPr>
              <a:t>-A INPUT -</a:t>
            </a:r>
            <a:r>
              <a:rPr lang="en-US" sz="1600" b="1" dirty="0" err="1">
                <a:solidFill>
                  <a:srgbClr val="7030A0"/>
                </a:solidFill>
              </a:rPr>
              <a:t>i</a:t>
            </a:r>
            <a:r>
              <a:rPr lang="en-US" sz="1600" b="1" dirty="0">
                <a:solidFill>
                  <a:srgbClr val="7030A0"/>
                </a:solidFill>
              </a:rPr>
              <a:t> lo -j ACCEPT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A-append     </a:t>
            </a:r>
            <a:r>
              <a:rPr lang="en-US" sz="1600" b="1" dirty="0" err="1" smtClean="0">
                <a:solidFill>
                  <a:srgbClr val="7030A0"/>
                </a:solidFill>
              </a:rPr>
              <a:t>i</a:t>
            </a:r>
            <a:r>
              <a:rPr lang="en-US" sz="1600" b="1" dirty="0" smtClean="0">
                <a:solidFill>
                  <a:srgbClr val="7030A0"/>
                </a:solidFill>
              </a:rPr>
              <a:t>-interface  j-jump   </a:t>
            </a:r>
            <a:r>
              <a:rPr lang="en-US" sz="1600" b="1" dirty="0">
                <a:solidFill>
                  <a:srgbClr val="7030A0"/>
                </a:solidFill>
              </a:rPr>
              <a:t>lo loopback interface</a:t>
            </a: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Block loopback access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iptables</a:t>
            </a:r>
            <a:r>
              <a:rPr lang="en-US" sz="1600" b="1" dirty="0">
                <a:solidFill>
                  <a:srgbClr val="7030A0"/>
                </a:solidFill>
              </a:rPr>
              <a:t> -A INPUT -</a:t>
            </a:r>
            <a:r>
              <a:rPr lang="en-US" sz="1600" b="1" dirty="0" err="1">
                <a:solidFill>
                  <a:srgbClr val="7030A0"/>
                </a:solidFill>
              </a:rPr>
              <a:t>i</a:t>
            </a:r>
            <a:r>
              <a:rPr lang="en-US" sz="1600" b="1" dirty="0">
                <a:solidFill>
                  <a:srgbClr val="7030A0"/>
                </a:solidFill>
              </a:rPr>
              <a:t> lo </a:t>
            </a:r>
            <a:r>
              <a:rPr lang="en-US" sz="1600" b="1" dirty="0" smtClean="0">
                <a:solidFill>
                  <a:srgbClr val="7030A0"/>
                </a:solidFill>
              </a:rPr>
              <a:t>–j DROP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UTAS-</a:t>
            </a:r>
            <a:r>
              <a:rPr lang="en-US" dirty="0" err="1" smtClean="0"/>
              <a:t>Nizwa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2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47" y="55547"/>
            <a:ext cx="11787231" cy="64543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600" b="1" dirty="0">
                <a:solidFill>
                  <a:srgbClr val="FF0000"/>
                </a:solidFill>
              </a:rPr>
              <a:t>Protect from </a:t>
            </a:r>
            <a:r>
              <a:rPr lang="en-GB" sz="3600" b="1" dirty="0" err="1">
                <a:solidFill>
                  <a:srgbClr val="FF0000"/>
                </a:solidFill>
              </a:rPr>
              <a:t>DoS</a:t>
            </a:r>
            <a:r>
              <a:rPr lang="en-GB" sz="3600" b="1" dirty="0">
                <a:solidFill>
                  <a:srgbClr val="FF0000"/>
                </a:solidFill>
              </a:rPr>
              <a:t> </a:t>
            </a:r>
            <a:r>
              <a:rPr lang="en-GB" sz="3600" b="1" dirty="0" smtClean="0">
                <a:solidFill>
                  <a:srgbClr val="FF0000"/>
                </a:solidFill>
              </a:rPr>
              <a:t>attack</a:t>
            </a:r>
          </a:p>
          <a:p>
            <a:pPr marL="0" indent="0">
              <a:buNone/>
            </a:pPr>
            <a:r>
              <a:rPr lang="en-US" sz="1600" dirty="0"/>
              <a:t>Set Up UFW Firewall</a:t>
            </a:r>
            <a:endParaRPr lang="en-GB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How to Protect Ubuntu from </a:t>
            </a:r>
            <a:r>
              <a:rPr lang="en-US" sz="1600" b="1" dirty="0" err="1">
                <a:solidFill>
                  <a:srgbClr val="7030A0"/>
                </a:solidFill>
              </a:rPr>
              <a:t>DoS</a:t>
            </a:r>
            <a:r>
              <a:rPr lang="en-US" sz="1600" b="1" dirty="0">
                <a:solidFill>
                  <a:srgbClr val="7030A0"/>
                </a:solidFill>
              </a:rPr>
              <a:t> Attacks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Set Up UFW Firewall (Uncomplicated Firewall)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First, block all traffic by default and allow only necessary ports (SSH, HTTP/HTTPS).</a:t>
            </a: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# Enable UFW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2060"/>
                </a:solidFill>
              </a:rPr>
              <a:t>sudo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ufw</a:t>
            </a:r>
            <a:r>
              <a:rPr lang="en-US" sz="1600" b="1" dirty="0">
                <a:solidFill>
                  <a:srgbClr val="002060"/>
                </a:solidFill>
              </a:rPr>
              <a:t> enable</a:t>
            </a: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# Deny all incoming traffic by default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sudo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ufw</a:t>
            </a:r>
            <a:r>
              <a:rPr lang="en-US" sz="1600" b="1" dirty="0">
                <a:solidFill>
                  <a:srgbClr val="C00000"/>
                </a:solidFill>
              </a:rPr>
              <a:t> default deny incoming</a:t>
            </a: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# Allow outgoing connections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sudo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ufw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 default allow outgoing</a:t>
            </a: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# Allow SSH (port 22)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sudo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ufw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allow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ssh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# Allow HTTP (port 80) and HTTPS (port 443)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sudo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ufw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allow http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sudo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</a:rPr>
              <a:t>ufw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 allow https</a:t>
            </a: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# Check UFW status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sudo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ufw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status verbose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UTAS-</a:t>
            </a:r>
            <a:r>
              <a:rPr lang="en-US" dirty="0" err="1" smtClean="0"/>
              <a:t>Nizwa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8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47" y="55547"/>
            <a:ext cx="11787231" cy="645430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300" b="1" u="sng" dirty="0"/>
              <a:t>Install </a:t>
            </a:r>
            <a:r>
              <a:rPr lang="en-US" sz="2300" b="1" u="sng" dirty="0" smtClean="0"/>
              <a:t>Webserver package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1. Update your system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 </a:t>
            </a:r>
            <a:r>
              <a:rPr lang="en-US" dirty="0" smtClean="0"/>
              <a:t>upgrade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2. Install </a:t>
            </a:r>
            <a:r>
              <a:rPr lang="en-US" dirty="0" smtClean="0">
                <a:solidFill>
                  <a:srgbClr val="FF0000"/>
                </a:solidFill>
              </a:rPr>
              <a:t>Apache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 install apache2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Apache is one of the most widely used web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 3</a:t>
            </a:r>
            <a:r>
              <a:rPr lang="en-US" dirty="0">
                <a:solidFill>
                  <a:srgbClr val="FF0000"/>
                </a:solidFill>
              </a:rPr>
              <a:t>. Start and Enable Apache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it now: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apache2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Enable it to start automatically when Ubuntu boots: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apache2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status: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status apache2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UTAS-</a:t>
            </a:r>
            <a:r>
              <a:rPr lang="en-US" dirty="0" err="1" smtClean="0"/>
              <a:t>Nizwa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8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47" y="55547"/>
            <a:ext cx="11787231" cy="6454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Step 4</a:t>
            </a:r>
            <a:r>
              <a:rPr lang="en-US" sz="1600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Allow web traffic through the firewall</a:t>
            </a:r>
          </a:p>
          <a:p>
            <a:pPr marL="0" indent="0">
              <a:buNone/>
            </a:pPr>
            <a:r>
              <a:rPr lang="en-US" sz="1600" dirty="0" smtClean="0"/>
              <a:t>If </a:t>
            </a:r>
            <a:r>
              <a:rPr lang="en-US" sz="1600" dirty="0"/>
              <a:t>you have </a:t>
            </a:r>
            <a:r>
              <a:rPr lang="en-US" sz="1600" dirty="0" err="1"/>
              <a:t>ufw</a:t>
            </a:r>
            <a:r>
              <a:rPr lang="en-US" sz="1600" dirty="0"/>
              <a:t> (Uncomplicated Firewall) enabled, run:</a:t>
            </a:r>
          </a:p>
          <a:p>
            <a:pPr marL="0" indent="0">
              <a:buNone/>
            </a:pPr>
            <a:r>
              <a:rPr lang="en-US" sz="1600" dirty="0" err="1" smtClean="0"/>
              <a:t>sudo</a:t>
            </a:r>
            <a:r>
              <a:rPr lang="en-US" sz="1600" dirty="0" smtClean="0"/>
              <a:t> </a:t>
            </a:r>
            <a:r>
              <a:rPr lang="en-US" sz="1600" dirty="0" err="1"/>
              <a:t>ufw</a:t>
            </a:r>
            <a:r>
              <a:rPr lang="en-US" sz="1600" dirty="0"/>
              <a:t> allow 'Apache'</a:t>
            </a:r>
          </a:p>
          <a:p>
            <a:pPr marL="0" indent="0">
              <a:buNone/>
            </a:pPr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ufw</a:t>
            </a:r>
            <a:r>
              <a:rPr lang="en-US" sz="1600" dirty="0"/>
              <a:t> status</a:t>
            </a:r>
          </a:p>
          <a:p>
            <a:pPr marL="0" indent="0">
              <a:buNone/>
            </a:pPr>
            <a:r>
              <a:rPr lang="en-US" sz="1600" dirty="0" smtClean="0"/>
              <a:t>Now </a:t>
            </a:r>
            <a:r>
              <a:rPr lang="en-US" sz="1600" dirty="0"/>
              <a:t>it allows HTTP traffic.</a:t>
            </a:r>
            <a:endParaRPr lang="en-US" dirty="0"/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Step 5</a:t>
            </a:r>
            <a:r>
              <a:rPr lang="en-US" sz="1600" dirty="0">
                <a:solidFill>
                  <a:srgbClr val="FF0000"/>
                </a:solidFill>
              </a:rPr>
              <a:t>. Test if Apache is working</a:t>
            </a:r>
          </a:p>
          <a:p>
            <a:pPr marL="0" indent="0">
              <a:buNone/>
            </a:pPr>
            <a:r>
              <a:rPr lang="en-US" sz="1600" dirty="0" smtClean="0"/>
              <a:t>Open </a:t>
            </a:r>
            <a:r>
              <a:rPr lang="en-US" sz="1600" dirty="0"/>
              <a:t>your browser and go to:</a:t>
            </a:r>
          </a:p>
          <a:p>
            <a:pPr marL="0" indent="0">
              <a:buNone/>
            </a:pPr>
            <a:r>
              <a:rPr lang="en-US" sz="1600" dirty="0" smtClean="0"/>
              <a:t>http</a:t>
            </a:r>
            <a:r>
              <a:rPr lang="en-US" sz="1600" dirty="0"/>
              <a:t>://your_server_ip</a:t>
            </a:r>
          </a:p>
          <a:p>
            <a:pPr marL="0" indent="0">
              <a:buNone/>
            </a:pPr>
            <a:r>
              <a:rPr lang="en-US" sz="1600" dirty="0" smtClean="0"/>
              <a:t>You </a:t>
            </a:r>
            <a:r>
              <a:rPr lang="en-US" sz="1600" dirty="0"/>
              <a:t>should see the Apache2 Ubuntu Default Page!</a:t>
            </a:r>
          </a:p>
          <a:p>
            <a:pPr marL="0" indent="0">
              <a:buNone/>
            </a:pPr>
            <a:r>
              <a:rPr lang="en-US" sz="1600" dirty="0" smtClean="0"/>
              <a:t>You </a:t>
            </a:r>
            <a:r>
              <a:rPr lang="en-US" sz="1600" dirty="0"/>
              <a:t>can find your server IP using:</a:t>
            </a:r>
          </a:p>
          <a:p>
            <a:pPr marL="0" indent="0">
              <a:buNone/>
            </a:pPr>
            <a:r>
              <a:rPr lang="en-US" sz="1600" dirty="0" err="1" smtClean="0"/>
              <a:t>ip</a:t>
            </a:r>
            <a:r>
              <a:rPr lang="en-US" sz="1600" dirty="0" smtClean="0"/>
              <a:t> </a:t>
            </a:r>
            <a:r>
              <a:rPr lang="en-US" sz="1600" dirty="0"/>
              <a:t>a</a:t>
            </a:r>
          </a:p>
          <a:p>
            <a:pPr marL="0" indent="0">
              <a:buNone/>
            </a:pPr>
            <a:r>
              <a:rPr lang="en-US" sz="1600" dirty="0" smtClean="0"/>
              <a:t>or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hostname </a:t>
            </a:r>
            <a:r>
              <a:rPr lang="en-US" sz="1600" dirty="0"/>
              <a:t>-I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UTAS-</a:t>
            </a:r>
            <a:r>
              <a:rPr lang="en-US" dirty="0" err="1" smtClean="0"/>
              <a:t>Nizwa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1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47" y="55547"/>
            <a:ext cx="11787231" cy="6454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6. Manage your web files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The default web root (where your website files go) is:</a:t>
            </a:r>
          </a:p>
          <a:p>
            <a:pPr marL="0" indent="0">
              <a:buNone/>
            </a:pPr>
            <a:r>
              <a:rPr lang="en-US" sz="1600" dirty="0" smtClean="0"/>
              <a:t>/</a:t>
            </a:r>
            <a:r>
              <a:rPr lang="en-US" sz="1600" dirty="0" err="1"/>
              <a:t>var</a:t>
            </a:r>
            <a:r>
              <a:rPr lang="en-US" sz="1600" dirty="0"/>
              <a:t>/www/html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You can replace the default page:</a:t>
            </a:r>
          </a:p>
          <a:p>
            <a:pPr marL="0" indent="0">
              <a:buNone/>
            </a:pPr>
            <a:r>
              <a:rPr lang="en-US" sz="1600" dirty="0" err="1" smtClean="0"/>
              <a:t>sudo</a:t>
            </a:r>
            <a:r>
              <a:rPr lang="en-US" sz="1600" dirty="0" smtClean="0"/>
              <a:t> </a:t>
            </a:r>
            <a:r>
              <a:rPr lang="en-US" sz="1600" dirty="0" err="1"/>
              <a:t>nano</a:t>
            </a:r>
            <a:r>
              <a:rPr lang="en-US" sz="1600" dirty="0"/>
              <a:t> /</a:t>
            </a:r>
            <a:r>
              <a:rPr lang="en-US" sz="1600" dirty="0" err="1"/>
              <a:t>var</a:t>
            </a:r>
            <a:r>
              <a:rPr lang="en-US" sz="1600" dirty="0"/>
              <a:t>/www/html/index.html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Write your own HTML like: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html&gt;</a:t>
            </a:r>
          </a:p>
          <a:p>
            <a:pPr marL="0" indent="0">
              <a:buNone/>
            </a:pPr>
            <a:r>
              <a:rPr lang="en-US" sz="1600" dirty="0"/>
              <a:t>  &lt;head&gt;&lt;title&gt;My Awesome Site&lt;/title&gt;&lt;/head&gt;</a:t>
            </a:r>
          </a:p>
          <a:p>
            <a:pPr marL="0" indent="0">
              <a:buNone/>
            </a:pPr>
            <a:r>
              <a:rPr lang="en-US" sz="1600" dirty="0"/>
              <a:t>  &lt;body&gt;&lt;h1&gt;Hello from Ubuntu Web Server!&lt;/h1&gt;&lt;/body&gt;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  <a:p>
            <a:pPr marL="0" indent="0">
              <a:buNone/>
            </a:pPr>
            <a:r>
              <a:rPr lang="en-US" sz="1600" dirty="0" smtClean="0"/>
              <a:t>Save </a:t>
            </a:r>
            <a:r>
              <a:rPr lang="en-US" sz="1600" dirty="0"/>
              <a:t>and exit (</a:t>
            </a:r>
            <a:r>
              <a:rPr lang="en-US" sz="1600" dirty="0" err="1"/>
              <a:t>Ctrl+O</a:t>
            </a:r>
            <a:r>
              <a:rPr lang="en-US" sz="1600" dirty="0"/>
              <a:t>, then Enter, then </a:t>
            </a:r>
            <a:r>
              <a:rPr lang="en-US" sz="1600" dirty="0" err="1"/>
              <a:t>Ctrl+X</a:t>
            </a:r>
            <a:r>
              <a:rPr lang="en-US" sz="1600" dirty="0"/>
              <a:t>).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Open </a:t>
            </a:r>
            <a:r>
              <a:rPr lang="en-US" sz="1800" dirty="0"/>
              <a:t>your browser and go to:</a:t>
            </a:r>
          </a:p>
          <a:p>
            <a:pPr marL="0" indent="0">
              <a:buNone/>
            </a:pPr>
            <a:r>
              <a:rPr lang="en-US" sz="1800" dirty="0"/>
              <a:t>http://your_server_ip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UTAS-</a:t>
            </a:r>
            <a:r>
              <a:rPr lang="en-US" dirty="0" err="1" smtClean="0"/>
              <a:t>Nizwa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1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47" y="55547"/>
            <a:ext cx="11787231" cy="645430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300" b="1" u="sng" dirty="0"/>
              <a:t>Install DHCP Server </a:t>
            </a:r>
            <a:endParaRPr lang="en-US" sz="2300" b="1" u="sng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 </a:t>
            </a:r>
            <a:r>
              <a:rPr lang="en-US" dirty="0">
                <a:solidFill>
                  <a:srgbClr val="FF0000"/>
                </a:solidFill>
              </a:rPr>
              <a:t>1. Install DHCP Server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isc</a:t>
            </a:r>
            <a:r>
              <a:rPr lang="en-US" dirty="0"/>
              <a:t>-</a:t>
            </a:r>
            <a:r>
              <a:rPr lang="en-US" dirty="0" err="1"/>
              <a:t>dhcp</a:t>
            </a:r>
            <a:r>
              <a:rPr lang="en-US" dirty="0"/>
              <a:t>-server</a:t>
            </a:r>
          </a:p>
          <a:p>
            <a:pPr marL="0" indent="0">
              <a:buNone/>
            </a:pPr>
            <a:r>
              <a:rPr lang="en-US" dirty="0" err="1" smtClean="0"/>
              <a:t>isc</a:t>
            </a:r>
            <a:r>
              <a:rPr lang="en-US" dirty="0" smtClean="0"/>
              <a:t>-</a:t>
            </a:r>
            <a:r>
              <a:rPr lang="en-US" dirty="0" err="1" smtClean="0"/>
              <a:t>dhcp</a:t>
            </a:r>
            <a:r>
              <a:rPr lang="en-US" dirty="0" smtClean="0"/>
              <a:t>-server </a:t>
            </a:r>
            <a:r>
              <a:rPr lang="en-US" dirty="0"/>
              <a:t>is the most popular DHCP server on Ubuntu.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Step 2. Configure the DHCP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Edit the main DHCP </a:t>
            </a:r>
            <a:r>
              <a:rPr lang="en-US" dirty="0" err="1"/>
              <a:t>config</a:t>
            </a:r>
            <a:r>
              <a:rPr lang="en-US" dirty="0"/>
              <a:t>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sudo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nano</a:t>
            </a:r>
            <a:r>
              <a:rPr lang="en-US" dirty="0">
                <a:solidFill>
                  <a:srgbClr val="7030A0"/>
                </a:solidFill>
              </a:rPr>
              <a:t> /</a:t>
            </a:r>
            <a:r>
              <a:rPr lang="en-US" dirty="0" err="1">
                <a:solidFill>
                  <a:srgbClr val="7030A0"/>
                </a:solidFill>
              </a:rPr>
              <a:t>etc</a:t>
            </a:r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en-US" dirty="0" err="1">
                <a:solidFill>
                  <a:srgbClr val="7030A0"/>
                </a:solidFill>
              </a:rPr>
              <a:t>dhcp</a:t>
            </a:r>
            <a:r>
              <a:rPr lang="en-US" dirty="0">
                <a:solidFill>
                  <a:srgbClr val="7030A0"/>
                </a:solidFill>
              </a:rPr>
              <a:t>/</a:t>
            </a:r>
            <a:r>
              <a:rPr lang="en-US" dirty="0" err="1">
                <a:solidFill>
                  <a:srgbClr val="7030A0"/>
                </a:solidFill>
              </a:rPr>
              <a:t>dhcpd.conf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Inside this file, set up: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✅ Basic configuration: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Uncomment or edit these lines: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authoritative;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tells the server it's the main DHCP server for the network.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UTAS-</a:t>
            </a:r>
            <a:r>
              <a:rPr lang="en-US" dirty="0" err="1" smtClean="0"/>
              <a:t>Nizwa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9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47" y="55547"/>
            <a:ext cx="11787231" cy="6454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✅ Subnet declaration: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Add your subnet settings (example for a network 192.168.1.0/24):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subnet 192.168.1.0 </a:t>
            </a:r>
            <a:r>
              <a:rPr lang="en-US" sz="1600" dirty="0" err="1">
                <a:solidFill>
                  <a:srgbClr val="7030A0"/>
                </a:solidFill>
              </a:rPr>
              <a:t>netmask</a:t>
            </a:r>
            <a:r>
              <a:rPr lang="en-US" sz="1600" dirty="0">
                <a:solidFill>
                  <a:srgbClr val="7030A0"/>
                </a:solidFill>
              </a:rPr>
              <a:t> 255.255.255.0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  range 192.168.1.100 192.168.1.200;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  option routers 192.168.1.1;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  option subnet-mask 255.255.255.0;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  option domain-name-servers 8.8.8.8, 8.8.4.4;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  option domain-name "</a:t>
            </a:r>
            <a:r>
              <a:rPr lang="en-US" sz="1600" dirty="0" err="1">
                <a:solidFill>
                  <a:srgbClr val="7030A0"/>
                </a:solidFill>
              </a:rPr>
              <a:t>mydomain.local</a:t>
            </a:r>
            <a:r>
              <a:rPr lang="en-US" sz="1600" dirty="0">
                <a:solidFill>
                  <a:srgbClr val="7030A0"/>
                </a:solidFill>
              </a:rPr>
              <a:t>";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range → IP addresses DHCP can assign.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/>
              <a:t>routers → Gateway IP (probably your router).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/>
              <a:t>dns</a:t>
            </a:r>
            <a:r>
              <a:rPr lang="en-US" sz="1600" dirty="0"/>
              <a:t>-servers → Google DNS or your own DNS.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UTAS-</a:t>
            </a:r>
            <a:r>
              <a:rPr lang="en-US" dirty="0" err="1" smtClean="0"/>
              <a:t>Nizwa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4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47" y="55547"/>
            <a:ext cx="11787231" cy="6454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Step 3 . </a:t>
            </a:r>
            <a:r>
              <a:rPr lang="en-US" sz="1600" dirty="0">
                <a:solidFill>
                  <a:srgbClr val="FF0000"/>
                </a:solidFill>
              </a:rPr>
              <a:t>Specify which network interface will serve DHCP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Edit this file: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nano</a:t>
            </a:r>
            <a:r>
              <a:rPr lang="en-US" sz="1600" dirty="0"/>
              <a:t> /</a:t>
            </a:r>
            <a:r>
              <a:rPr lang="en-US" sz="1600" dirty="0" err="1"/>
              <a:t>etc</a:t>
            </a:r>
            <a:r>
              <a:rPr lang="en-US" sz="1600" dirty="0"/>
              <a:t>/default/</a:t>
            </a:r>
            <a:r>
              <a:rPr lang="en-US" sz="1600" dirty="0" err="1"/>
              <a:t>isc</a:t>
            </a:r>
            <a:r>
              <a:rPr lang="en-US" sz="1600" dirty="0"/>
              <a:t>-</a:t>
            </a:r>
            <a:r>
              <a:rPr lang="en-US" sz="1600" dirty="0" err="1"/>
              <a:t>dhcp</a:t>
            </a:r>
            <a:r>
              <a:rPr lang="en-US" sz="1600" dirty="0"/>
              <a:t>-server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Find the line:</a:t>
            </a:r>
          </a:p>
          <a:p>
            <a:pPr marL="0" indent="0">
              <a:buNone/>
            </a:pPr>
            <a:r>
              <a:rPr lang="en-US" sz="1600" dirty="0" smtClean="0"/>
              <a:t>INTERFACESv4</a:t>
            </a:r>
            <a:r>
              <a:rPr lang="en-US" sz="1600" dirty="0"/>
              <a:t>=""</a:t>
            </a:r>
          </a:p>
          <a:p>
            <a:pPr marL="0" indent="0">
              <a:buNone/>
            </a:pPr>
            <a:r>
              <a:rPr lang="en-US" sz="1600" dirty="0" smtClean="0"/>
              <a:t>and </a:t>
            </a:r>
            <a:r>
              <a:rPr lang="en-US" sz="1600" dirty="0"/>
              <a:t>set it to your network interface, for example: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2060"/>
                </a:solidFill>
              </a:rPr>
              <a:t>INTERFACESv4</a:t>
            </a:r>
            <a:r>
              <a:rPr lang="en-US" sz="1600" dirty="0">
                <a:solidFill>
                  <a:srgbClr val="002060"/>
                </a:solidFill>
              </a:rPr>
              <a:t>="eth0"</a:t>
            </a:r>
          </a:p>
          <a:p>
            <a:pPr marL="0" indent="0">
              <a:buNone/>
            </a:pPr>
            <a:r>
              <a:rPr lang="en-US" sz="1600" dirty="0" smtClean="0"/>
              <a:t>(You </a:t>
            </a:r>
            <a:r>
              <a:rPr lang="en-US" sz="1600" dirty="0"/>
              <a:t>can check your interface name with </a:t>
            </a:r>
            <a:r>
              <a:rPr lang="en-US" sz="1600" dirty="0" err="1"/>
              <a:t>ip</a:t>
            </a:r>
            <a:r>
              <a:rPr lang="en-US" sz="1600" dirty="0"/>
              <a:t> a.)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Step 4</a:t>
            </a:r>
            <a:r>
              <a:rPr lang="en-US" sz="1600" dirty="0">
                <a:solidFill>
                  <a:srgbClr val="FF0000"/>
                </a:solidFill>
              </a:rPr>
              <a:t>. Restart the DHCP server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</a:rPr>
              <a:t>sudo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systemctl</a:t>
            </a:r>
            <a:r>
              <a:rPr lang="en-US" sz="1600" dirty="0">
                <a:solidFill>
                  <a:srgbClr val="002060"/>
                </a:solidFill>
              </a:rPr>
              <a:t> restart </a:t>
            </a:r>
            <a:r>
              <a:rPr lang="en-US" sz="1600" dirty="0" err="1">
                <a:solidFill>
                  <a:srgbClr val="002060"/>
                </a:solidFill>
              </a:rPr>
              <a:t>isc</a:t>
            </a:r>
            <a:r>
              <a:rPr lang="en-US" sz="1600" dirty="0">
                <a:solidFill>
                  <a:srgbClr val="002060"/>
                </a:solidFill>
              </a:rPr>
              <a:t>-</a:t>
            </a:r>
            <a:r>
              <a:rPr lang="en-US" sz="1600" dirty="0" err="1">
                <a:solidFill>
                  <a:srgbClr val="002060"/>
                </a:solidFill>
              </a:rPr>
              <a:t>dhcp</a:t>
            </a:r>
            <a:r>
              <a:rPr lang="en-US" sz="1600" dirty="0">
                <a:solidFill>
                  <a:srgbClr val="002060"/>
                </a:solidFill>
              </a:rPr>
              <a:t>-server</a:t>
            </a:r>
          </a:p>
          <a:p>
            <a:pPr marL="0" indent="0">
              <a:buNone/>
            </a:pPr>
            <a:r>
              <a:rPr lang="en-US" sz="1600" dirty="0" smtClean="0"/>
              <a:t>Check </a:t>
            </a:r>
            <a:r>
              <a:rPr lang="en-US" sz="1600" dirty="0"/>
              <a:t>its status: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2060"/>
                </a:solidFill>
              </a:rPr>
              <a:t>sudo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systemctl</a:t>
            </a:r>
            <a:r>
              <a:rPr lang="en-US" sz="1600" dirty="0">
                <a:solidFill>
                  <a:srgbClr val="002060"/>
                </a:solidFill>
              </a:rPr>
              <a:t> status </a:t>
            </a:r>
            <a:r>
              <a:rPr lang="en-US" sz="1600" dirty="0" err="1">
                <a:solidFill>
                  <a:srgbClr val="002060"/>
                </a:solidFill>
              </a:rPr>
              <a:t>isc</a:t>
            </a:r>
            <a:r>
              <a:rPr lang="en-US" sz="1600" dirty="0">
                <a:solidFill>
                  <a:srgbClr val="002060"/>
                </a:solidFill>
              </a:rPr>
              <a:t>-</a:t>
            </a:r>
            <a:r>
              <a:rPr lang="en-US" sz="1600" dirty="0" err="1">
                <a:solidFill>
                  <a:srgbClr val="002060"/>
                </a:solidFill>
              </a:rPr>
              <a:t>dhcp</a:t>
            </a:r>
            <a:r>
              <a:rPr lang="en-US" sz="1600" dirty="0">
                <a:solidFill>
                  <a:srgbClr val="002060"/>
                </a:solidFill>
              </a:rPr>
              <a:t>-server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UTAS-</a:t>
            </a:r>
            <a:r>
              <a:rPr lang="en-US" dirty="0" err="1" smtClean="0"/>
              <a:t>Nizwa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47" y="55547"/>
            <a:ext cx="11787231" cy="64543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000" b="1" dirty="0"/>
              <a:t>Chapter 12: System Firewall</a:t>
            </a:r>
            <a:endParaRPr lang="en-GB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000" b="1" dirty="0" smtClean="0">
                <a:solidFill>
                  <a:srgbClr val="FF0000"/>
                </a:solidFill>
              </a:rPr>
              <a:t>System </a:t>
            </a:r>
            <a:r>
              <a:rPr lang="en-GB" sz="2000" b="1" dirty="0">
                <a:solidFill>
                  <a:srgbClr val="FF0000"/>
                </a:solidFill>
              </a:rPr>
              <a:t>Firewall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/>
              <a:t>firewall</a:t>
            </a:r>
            <a:r>
              <a:rPr lang="en-US" sz="2000" dirty="0"/>
              <a:t> controls which </a:t>
            </a:r>
            <a:r>
              <a:rPr lang="en-US" sz="2000" b="1" dirty="0"/>
              <a:t>network traffic</a:t>
            </a:r>
            <a:r>
              <a:rPr lang="en-US" sz="2000" dirty="0"/>
              <a:t> is allowed or blocked on your system</a:t>
            </a:r>
            <a:r>
              <a:rPr lang="en-US" sz="2000" dirty="0" smtClean="0"/>
              <a:t>. Ubuntu </a:t>
            </a:r>
            <a:r>
              <a:rPr lang="en-US" sz="2000" dirty="0"/>
              <a:t>uses a very powerful system firewall called </a:t>
            </a:r>
            <a:r>
              <a:rPr lang="en-US" sz="2000" b="1" dirty="0" err="1"/>
              <a:t>iptables</a:t>
            </a:r>
            <a:r>
              <a:rPr lang="en-US" sz="2000" dirty="0"/>
              <a:t> underneath, but to make life easier, Ubuntu provides a simple tool called </a:t>
            </a:r>
            <a:r>
              <a:rPr lang="en-US" sz="2000" b="1" dirty="0"/>
              <a:t>UFW (Uncomplicated Firewall)</a:t>
            </a:r>
            <a:r>
              <a:rPr lang="en-US" sz="2000" dirty="0"/>
              <a:t>.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</a:rPr>
              <a:t>Understand System </a:t>
            </a:r>
            <a:r>
              <a:rPr lang="en-GB" sz="2000" b="1" dirty="0" smtClean="0">
                <a:solidFill>
                  <a:srgbClr val="FF0000"/>
                </a:solidFill>
              </a:rPr>
              <a:t>Security</a:t>
            </a:r>
          </a:p>
          <a:p>
            <a:pPr marL="0" indent="0">
              <a:buNone/>
            </a:pPr>
            <a:r>
              <a:rPr lang="en-US" sz="2000" dirty="0"/>
              <a:t>It means knowing </a:t>
            </a:r>
            <a:r>
              <a:rPr lang="en-US" sz="2000" b="1" dirty="0"/>
              <a:t>how to protect your Ubuntu system</a:t>
            </a:r>
            <a:r>
              <a:rPr lang="en-US" sz="2000" dirty="0"/>
              <a:t> from:</a:t>
            </a:r>
          </a:p>
          <a:p>
            <a:r>
              <a:rPr lang="en-US" sz="2000" dirty="0"/>
              <a:t>Hackers </a:t>
            </a:r>
          </a:p>
          <a:p>
            <a:r>
              <a:rPr lang="en-US" sz="2000" dirty="0"/>
              <a:t>Malware </a:t>
            </a:r>
          </a:p>
          <a:p>
            <a:r>
              <a:rPr lang="en-US" sz="2000" dirty="0"/>
              <a:t>Unauthorized users </a:t>
            </a:r>
          </a:p>
          <a:p>
            <a:r>
              <a:rPr lang="en-US" sz="2000" dirty="0"/>
              <a:t>System crashes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Key Concepts of System Security in Ubuntu</a:t>
            </a:r>
            <a:endParaRPr lang="en-GB" sz="2000" b="1" dirty="0">
              <a:solidFill>
                <a:srgbClr val="FF0000"/>
              </a:solidFill>
            </a:endParaRPr>
          </a:p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and Password Management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Use strong passwords for all users.</a:t>
            </a:r>
          </a:p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Firewall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Always use a firewall (like UFW,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iptables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to control network access.</a:t>
            </a:r>
          </a:p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System Updates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Always keep your system updated.</a:t>
            </a:r>
          </a:p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SSH Hardening (for remote access)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Disable root login over SSH.</a:t>
            </a:r>
          </a:p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File Permissions and Ownership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Use Linux permissions properly</a:t>
            </a:r>
          </a:p>
          <a:p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Audit and Monitoring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Install security auditing tools: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FF0000"/>
                </a:solidFill>
              </a:rPr>
              <a:t>sudo</a:t>
            </a:r>
            <a:r>
              <a:rPr lang="en-US" sz="1900" dirty="0">
                <a:solidFill>
                  <a:srgbClr val="FF0000"/>
                </a:solidFill>
              </a:rPr>
              <a:t> apt install </a:t>
            </a:r>
            <a:r>
              <a:rPr lang="en-US" sz="1900" dirty="0" err="1">
                <a:solidFill>
                  <a:srgbClr val="FF0000"/>
                </a:solidFill>
              </a:rPr>
              <a:t>auditd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UTAS-</a:t>
            </a:r>
            <a:r>
              <a:rPr lang="en-US" dirty="0" err="1" smtClean="0"/>
              <a:t>Nizwa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6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47" y="55547"/>
            <a:ext cx="11787231" cy="64543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What is </a:t>
            </a:r>
            <a:r>
              <a:rPr lang="en-US" sz="2000" b="1" dirty="0" err="1">
                <a:solidFill>
                  <a:srgbClr val="FF0000"/>
                </a:solidFill>
              </a:rPr>
              <a:t>IPTables</a:t>
            </a:r>
            <a:r>
              <a:rPr lang="en-US" sz="2000" b="1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✅ </a:t>
            </a:r>
            <a:r>
              <a:rPr lang="en-US" sz="1600" b="1" dirty="0" err="1">
                <a:solidFill>
                  <a:srgbClr val="7030A0"/>
                </a:solidFill>
              </a:rPr>
              <a:t>IPTables</a:t>
            </a:r>
            <a:r>
              <a:rPr lang="en-US" sz="1600" b="1" dirty="0">
                <a:solidFill>
                  <a:srgbClr val="7030A0"/>
                </a:solidFill>
              </a:rPr>
              <a:t> is the built-in firewall for Linux (including Ubuntu).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✅ It controls incoming and outgoing network traffic based on rules you set.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✅ It's like a security guard checking every packet (data) and deciding: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👉 Allow, </a:t>
            </a:r>
            <a:r>
              <a:rPr lang="en-US" sz="1600" b="1" dirty="0" smtClean="0">
                <a:solidFill>
                  <a:srgbClr val="7030A0"/>
                </a:solidFill>
              </a:rPr>
              <a:t>bloc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Built-in Chains of Tables in </a:t>
            </a:r>
            <a:r>
              <a:rPr lang="en-US" sz="1600" b="1" dirty="0" err="1">
                <a:solidFill>
                  <a:srgbClr val="FF0000"/>
                </a:solidFill>
              </a:rPr>
              <a:t>Iptables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There </a:t>
            </a:r>
            <a:r>
              <a:rPr lang="en-US" sz="1600" b="1" dirty="0">
                <a:solidFill>
                  <a:srgbClr val="7030A0"/>
                </a:solidFill>
              </a:rPr>
              <a:t>are few built-in chains that are included in tables. They are: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    </a:t>
            </a:r>
            <a:r>
              <a:rPr lang="en-US" sz="1600" b="1" dirty="0">
                <a:solidFill>
                  <a:srgbClr val="7030A0"/>
                </a:solidFill>
              </a:rPr>
              <a:t>INPUT : A set of rules for packets destined to localhost sockets.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FORWARD :for packets routed through the device.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OUTPUT : It is locally generated packets, meant to be transmitted outside.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User-defined Chains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User-defined </a:t>
            </a:r>
            <a:r>
              <a:rPr lang="en-US" sz="1600" b="1" dirty="0">
                <a:solidFill>
                  <a:srgbClr val="7030A0"/>
                </a:solidFill>
              </a:rPr>
              <a:t>chains can also be created. The following are the some of the possible one with examples: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1</a:t>
            </a:r>
            <a:r>
              <a:rPr lang="en-US" sz="1600" b="1" dirty="0">
                <a:solidFill>
                  <a:srgbClr val="7030A0"/>
                </a:solidFill>
              </a:rPr>
              <a:t>. -A, –append : Append to the chain provided in parameters.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2. -D, –delete : Delete rule from the specified chain. 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3. –I, -</a:t>
            </a:r>
            <a:r>
              <a:rPr lang="en-US" sz="1600" b="1" dirty="0" err="1" smtClean="0">
                <a:solidFill>
                  <a:srgbClr val="7030A0"/>
                </a:solidFill>
              </a:rPr>
              <a:t>insert:Insert</a:t>
            </a:r>
            <a:r>
              <a:rPr lang="en-US" sz="1600" b="1" dirty="0" smtClean="0">
                <a:solidFill>
                  <a:srgbClr val="7030A0"/>
                </a:solidFill>
              </a:rPr>
              <a:t> rules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Examples of </a:t>
            </a:r>
            <a:r>
              <a:rPr lang="en-US" sz="1600" b="1" dirty="0" err="1">
                <a:solidFill>
                  <a:srgbClr val="FF0000"/>
                </a:solidFill>
              </a:rPr>
              <a:t>Iptables</a:t>
            </a:r>
            <a:r>
              <a:rPr lang="en-US" sz="1600" b="1" dirty="0">
                <a:solidFill>
                  <a:srgbClr val="FF0000"/>
                </a:solidFill>
              </a:rPr>
              <a:t> Commands with Common Parameters: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-</a:t>
            </a:r>
            <a:r>
              <a:rPr lang="en-US" sz="1600" b="1" dirty="0">
                <a:solidFill>
                  <a:srgbClr val="7030A0"/>
                </a:solidFill>
              </a:rPr>
              <a:t>s, –source: is used to match with the source address of the packet.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-d, –destination : is used to match with the destination address of the packet.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-</a:t>
            </a:r>
            <a:r>
              <a:rPr lang="en-US" sz="1600" b="1" dirty="0" err="1">
                <a:solidFill>
                  <a:srgbClr val="7030A0"/>
                </a:solidFill>
              </a:rPr>
              <a:t>i</a:t>
            </a:r>
            <a:r>
              <a:rPr lang="en-US" sz="1600" b="1" dirty="0">
                <a:solidFill>
                  <a:srgbClr val="7030A0"/>
                </a:solidFill>
              </a:rPr>
              <a:t>, –in-interface : matches packets with the specified in-interface and takes the action.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-j, –jump : this parameter specifies the action to be taken on a match. 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-p, -protocol  like </a:t>
            </a:r>
            <a:r>
              <a:rPr lang="en-US" sz="1600" b="1" dirty="0" err="1" smtClean="0">
                <a:solidFill>
                  <a:srgbClr val="7030A0"/>
                </a:solidFill>
              </a:rPr>
              <a:t>icmp</a:t>
            </a:r>
            <a:r>
              <a:rPr lang="en-US" sz="1600" b="1" dirty="0" smtClean="0">
                <a:solidFill>
                  <a:srgbClr val="7030A0"/>
                </a:solidFill>
              </a:rPr>
              <a:t>, </a:t>
            </a:r>
            <a:r>
              <a:rPr lang="en-US" sz="1600" b="1" dirty="0" err="1" smtClean="0">
                <a:solidFill>
                  <a:srgbClr val="7030A0"/>
                </a:solidFill>
              </a:rPr>
              <a:t>tcp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UTAS-</a:t>
            </a:r>
            <a:r>
              <a:rPr lang="en-US" dirty="0" err="1" smtClean="0"/>
              <a:t>Nizwa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0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9601</TotalTime>
  <Words>1562</Words>
  <Application>Microsoft Office PowerPoint</Application>
  <PresentationFormat>Widescreen</PresentationFormat>
  <Paragraphs>269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System Administration-CSNW3203-ITNT403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Administration-CSNW3202</dc:title>
  <dc:creator>Sivaramu Kumarasamy</dc:creator>
  <cp:lastModifiedBy>Sivaramu Kumarasamy  </cp:lastModifiedBy>
  <cp:revision>257</cp:revision>
  <dcterms:created xsi:type="dcterms:W3CDTF">2025-01-10T15:44:03Z</dcterms:created>
  <dcterms:modified xsi:type="dcterms:W3CDTF">2025-05-06T07:39:53Z</dcterms:modified>
</cp:coreProperties>
</file>